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media/image12.svg" ContentType="image/svg+xml"/>
  <Override PartName="/ppt/media/image14.svg" ContentType="image/svg+xml"/>
  <Override PartName="/ppt/media/image22.svg" ContentType="image/svg+xml"/>
  <Override PartName="/ppt/media/image25.svg" ContentType="image/svg+xml"/>
  <Override PartName="/ppt/media/image6.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5"/>
  </p:notesMasterIdLst>
  <p:sldIdLst>
    <p:sldId id="279" r:id="rId3"/>
    <p:sldId id="326" r:id="rId4"/>
    <p:sldId id="283" r:id="rId5"/>
    <p:sldId id="306" r:id="rId6"/>
    <p:sldId id="313" r:id="rId7"/>
    <p:sldId id="307" r:id="rId8"/>
    <p:sldId id="309" r:id="rId9"/>
    <p:sldId id="308" r:id="rId10"/>
    <p:sldId id="310" r:id="rId11"/>
    <p:sldId id="312" r:id="rId12"/>
    <p:sldId id="311" r:id="rId13"/>
    <p:sldId id="332" r:id="rId14"/>
    <p:sldId id="301" r:id="rId15"/>
    <p:sldId id="318" r:id="rId16"/>
    <p:sldId id="331" r:id="rId17"/>
    <p:sldId id="328" r:id="rId18"/>
    <p:sldId id="327" r:id="rId19"/>
    <p:sldId id="329" r:id="rId20"/>
    <p:sldId id="317" r:id="rId21"/>
    <p:sldId id="377" r:id="rId22"/>
    <p:sldId id="376" r:id="rId23"/>
    <p:sldId id="296" r:id="rId24"/>
    <p:sldId id="315" r:id="rId25"/>
    <p:sldId id="323" r:id="rId26"/>
    <p:sldId id="357" r:id="rId27"/>
    <p:sldId id="336" r:id="rId28"/>
    <p:sldId id="337" r:id="rId29"/>
    <p:sldId id="295" r:id="rId30"/>
    <p:sldId id="305" r:id="rId31"/>
    <p:sldId id="324" r:id="rId32"/>
    <p:sldId id="314" r:id="rId33"/>
    <p:sldId id="325" r:id="rId34"/>
    <p:sldId id="374" r:id="rId35"/>
    <p:sldId id="297" r:id="rId36"/>
    <p:sldId id="322" r:id="rId37"/>
    <p:sldId id="321" r:id="rId38"/>
    <p:sldId id="335" r:id="rId39"/>
    <p:sldId id="344" r:id="rId40"/>
    <p:sldId id="298" r:id="rId41"/>
    <p:sldId id="319" r:id="rId42"/>
    <p:sldId id="343" r:id="rId43"/>
    <p:sldId id="347" r:id="rId44"/>
    <p:sldId id="375" r:id="rId46"/>
    <p:sldId id="299" r:id="rId47"/>
    <p:sldId id="320" r:id="rId48"/>
    <p:sldId id="345" r:id="rId49"/>
    <p:sldId id="342" r:id="rId50"/>
    <p:sldId id="300" r:id="rId51"/>
    <p:sldId id="316" r:id="rId52"/>
    <p:sldId id="341" r:id="rId53"/>
    <p:sldId id="351" r:id="rId54"/>
    <p:sldId id="353" r:id="rId55"/>
    <p:sldId id="352" r:id="rId56"/>
    <p:sldId id="350" r:id="rId57"/>
    <p:sldId id="346" r:id="rId58"/>
    <p:sldId id="358" r:id="rId59"/>
    <p:sldId id="378" r:id="rId60"/>
    <p:sldId id="361" r:id="rId61"/>
    <p:sldId id="366" r:id="rId62"/>
    <p:sldId id="365" r:id="rId63"/>
    <p:sldId id="364" r:id="rId64"/>
    <p:sldId id="363" r:id="rId65"/>
    <p:sldId id="362" r:id="rId66"/>
    <p:sldId id="367" r:id="rId67"/>
    <p:sldId id="289" r:id="rId68"/>
  </p:sldIdLst>
  <p:sldSz cx="16256000" cy="9144000"/>
  <p:notesSz cx="9144000" cy="16256000"/>
  <p:embeddedFontLst>
    <p:embeddedFont>
      <p:font typeface="微软雅黑" panose="020B0503020204020204" charset="-122"/>
      <p:regular r:id="rId72"/>
    </p:embeddedFont>
    <p:embeddedFont>
      <p:font typeface="黑体" panose="02010609060101010101" charset="-122"/>
      <p:regular r:id="rId73"/>
    </p:embeddedFont>
    <p:embeddedFont>
      <p:font typeface="方正粗黑宋简体" panose="02000000000000000000" charset="-122"/>
      <p:regular r:id="rId74"/>
    </p:embeddedFont>
    <p:embeddedFont>
      <p:font typeface="汉仪雅酷黑简" panose="00020600040101010101" charset="-122"/>
      <p:regular r:id="rId75"/>
    </p:embeddedFont>
    <p:embeddedFont>
      <p:font typeface="MiSans Semibold" panose="00000700000000000000" charset="-122"/>
      <p:bold r:id="rId76"/>
    </p:embeddedFont>
    <p:embeddedFont>
      <p:font typeface="华文楷体" panose="02010600040101010101" charset="-122"/>
      <p:regular r:id="rId77"/>
    </p:embeddedFont>
    <p:embeddedFont>
      <p:font typeface="方正大黑体_GBK" panose="02010600010101010101" charset="-122"/>
      <p:regular r:id="rId78"/>
    </p:embeddedFont>
    <p:embeddedFont>
      <p:font typeface="Sitka Text" charset="0"/>
      <p:regular r:id="rId79"/>
    </p:embeddedFont>
    <p:embeddedFont>
      <p:font typeface="MiSans" pitchFamily="34" charset="-120"/>
      <p:regular r:id="rId80"/>
    </p:embeddedFont>
    <p:embeddedFont>
      <p:font typeface="Noto Sans SC" panose="020B0200000000000000" pitchFamily="34" charset="-120"/>
      <p:regular r:id="rId81"/>
    </p:embeddedFont>
    <p:embeddedFont>
      <p:font typeface="Calibri" panose="020F0502020204030204" charset="0"/>
      <p:regular r:id="rId82"/>
      <p:bold r:id="rId83"/>
      <p:italic r:id="rId84"/>
      <p:boldItalic r:id="rId85"/>
    </p:embeddedFont>
    <p:embeddedFont>
      <p:font typeface="微软雅黑" panose="020B0503020204020204" pitchFamily="34" charset="-120"/>
      <p:regular r:id="rId86"/>
    </p:embeddedFont>
  </p:embeddedFontLst>
  <p:custDataLst>
    <p:tags r:id="rId87"/>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29B5C"/>
    <a:srgbClr val="F9F5EE"/>
    <a:srgbClr val="FFFFFF"/>
    <a:srgbClr val="C59F5E"/>
    <a:srgbClr val="C19B5C"/>
    <a:srgbClr val="C29B5D"/>
    <a:srgbClr val="C0A062"/>
    <a:srgbClr val="EDE4D2"/>
    <a:srgbClr val="DEDBD2"/>
    <a:srgbClr val="D3C5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7" Type="http://schemas.openxmlformats.org/officeDocument/2006/relationships/tags" Target="tags/tag185.xml"/><Relationship Id="rId86" Type="http://schemas.openxmlformats.org/officeDocument/2006/relationships/font" Target="fonts/font15.fntdata"/><Relationship Id="rId85" Type="http://schemas.openxmlformats.org/officeDocument/2006/relationships/font" Target="fonts/font14.fntdata"/><Relationship Id="rId84" Type="http://schemas.openxmlformats.org/officeDocument/2006/relationships/font" Target="fonts/font13.fntdata"/><Relationship Id="rId83" Type="http://schemas.openxmlformats.org/officeDocument/2006/relationships/font" Target="fonts/font12.fntdata"/><Relationship Id="rId82" Type="http://schemas.openxmlformats.org/officeDocument/2006/relationships/font" Target="fonts/font11.fntdata"/><Relationship Id="rId81" Type="http://schemas.openxmlformats.org/officeDocument/2006/relationships/font" Target="fonts/font10.fntdata"/><Relationship Id="rId80" Type="http://schemas.openxmlformats.org/officeDocument/2006/relationships/font" Target="fonts/font9.fntdata"/><Relationship Id="rId8" Type="http://schemas.openxmlformats.org/officeDocument/2006/relationships/slide" Target="slides/slide6.xml"/><Relationship Id="rId79" Type="http://schemas.openxmlformats.org/officeDocument/2006/relationships/font" Target="fonts/font8.fntdata"/><Relationship Id="rId78" Type="http://schemas.openxmlformats.org/officeDocument/2006/relationships/font" Target="fonts/font7.fntdata"/><Relationship Id="rId77" Type="http://schemas.openxmlformats.org/officeDocument/2006/relationships/font" Target="fonts/font6.fntdata"/><Relationship Id="rId76" Type="http://schemas.openxmlformats.org/officeDocument/2006/relationships/font" Target="fonts/font5.fntdata"/><Relationship Id="rId75" Type="http://schemas.openxmlformats.org/officeDocument/2006/relationships/font" Target="fonts/font4.fntdata"/><Relationship Id="rId74" Type="http://schemas.openxmlformats.org/officeDocument/2006/relationships/font" Target="fonts/font3.fntdata"/><Relationship Id="rId73" Type="http://schemas.openxmlformats.org/officeDocument/2006/relationships/font" Target="fonts/font2.fntdata"/><Relationship Id="rId72" Type="http://schemas.openxmlformats.org/officeDocument/2006/relationships/font" Target="fonts/font1.fntdata"/><Relationship Id="rId71" Type="http://schemas.openxmlformats.org/officeDocument/2006/relationships/tableStyles" Target="tableStyles.xml"/><Relationship Id="rId70" Type="http://schemas.openxmlformats.org/officeDocument/2006/relationships/viewProps" Target="viewProps.xml"/><Relationship Id="rId7" Type="http://schemas.openxmlformats.org/officeDocument/2006/relationships/slide" Target="slides/slide5.xml"/><Relationship Id="rId69" Type="http://schemas.openxmlformats.org/officeDocument/2006/relationships/presProps" Target="presProps.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notesMaster" Target="notesMasters/notesMaster1.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image" Target="../media/image1.png"/><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56.xml"/><Relationship Id="rId8" Type="http://schemas.openxmlformats.org/officeDocument/2006/relationships/tags" Target="../tags/tag55.xml"/><Relationship Id="rId7" Type="http://schemas.openxmlformats.org/officeDocument/2006/relationships/tags" Target="../tags/tag54.x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image" Target="../media/image3.png"/><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image" Target="../media/image2.png"/><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33.xml"/><Relationship Id="rId8" Type="http://schemas.openxmlformats.org/officeDocument/2006/relationships/tags" Target="../tags/tag32.xml"/><Relationship Id="rId7" Type="http://schemas.openxmlformats.org/officeDocument/2006/relationships/tags" Target="../tags/tag31.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8" name="任意多边形: 形状 7"/>
          <p:cNvSpPr/>
          <p:nvPr userDrawn="1">
            <p:custDataLst>
              <p:tags r:id="rId2"/>
            </p:custDataLst>
          </p:nvPr>
        </p:nvSpPr>
        <p:spPr>
          <a:xfrm>
            <a:off x="8087961" y="1969274"/>
            <a:ext cx="5909293" cy="5793934"/>
          </a:xfrm>
          <a:custGeom>
            <a:avLst/>
            <a:gdLst>
              <a:gd name="connsiteX0" fmla="*/ 3879682 w 5909293"/>
              <a:gd name="connsiteY0" fmla="*/ 175 h 5793934"/>
              <a:gd name="connsiteX1" fmla="*/ 4334567 w 5909293"/>
              <a:gd name="connsiteY1" fmla="*/ 60453 h 5793934"/>
              <a:gd name="connsiteX2" fmla="*/ 5246308 w 5909293"/>
              <a:gd name="connsiteY2" fmla="*/ 1122598 h 5793934"/>
              <a:gd name="connsiteX3" fmla="*/ 5872742 w 5909293"/>
              <a:gd name="connsiteY3" fmla="*/ 3288868 h 5793934"/>
              <a:gd name="connsiteX4" fmla="*/ 5819651 w 5909293"/>
              <a:gd name="connsiteY4" fmla="*/ 4125030 h 5793934"/>
              <a:gd name="connsiteX5" fmla="*/ 5157837 w 5909293"/>
              <a:gd name="connsiteY5" fmla="*/ 4912778 h 5793934"/>
              <a:gd name="connsiteX6" fmla="*/ 3379536 w 5909293"/>
              <a:gd name="connsiteY6" fmla="*/ 5735681 h 5793934"/>
              <a:gd name="connsiteX7" fmla="*/ 2078353 w 5909293"/>
              <a:gd name="connsiteY7" fmla="*/ 5726438 h 5793934"/>
              <a:gd name="connsiteX8" fmla="*/ 1489530 w 5909293"/>
              <a:gd name="connsiteY8" fmla="*/ 5363600 h 5793934"/>
              <a:gd name="connsiteX9" fmla="*/ 1035251 w 5909293"/>
              <a:gd name="connsiteY9" fmla="*/ 4220617 h 5793934"/>
              <a:gd name="connsiteX10" fmla="*/ 602247 w 5909293"/>
              <a:gd name="connsiteY10" fmla="*/ 3634929 h 5793934"/>
              <a:gd name="connsiteX11" fmla="*/ 169546 w 5909293"/>
              <a:gd name="connsiteY11" fmla="*/ 2942699 h 5793934"/>
              <a:gd name="connsiteX12" fmla="*/ 652478 w 5909293"/>
              <a:gd name="connsiteY12" fmla="*/ 842508 h 5793934"/>
              <a:gd name="connsiteX13" fmla="*/ 1316613 w 5909293"/>
              <a:gd name="connsiteY13" fmla="*/ 445895 h 5793934"/>
              <a:gd name="connsiteX14" fmla="*/ 1375567 w 5909293"/>
              <a:gd name="connsiteY14" fmla="*/ 424437 h 5793934"/>
              <a:gd name="connsiteX15" fmla="*/ 3408460 w 5909293"/>
              <a:gd name="connsiteY15" fmla="*/ 39296 h 5793934"/>
              <a:gd name="connsiteX16" fmla="*/ 3879682 w 5909293"/>
              <a:gd name="connsiteY16" fmla="*/ 175 h 5793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9293" h="5793934">
                <a:moveTo>
                  <a:pt x="3879682" y="175"/>
                </a:moveTo>
                <a:cubicBezTo>
                  <a:pt x="4036099" y="-1809"/>
                  <a:pt x="4189792" y="12773"/>
                  <a:pt x="4334567" y="60453"/>
                </a:cubicBezTo>
                <a:cubicBezTo>
                  <a:pt x="4813657" y="215756"/>
                  <a:pt x="5066087" y="681130"/>
                  <a:pt x="5246308" y="1122598"/>
                </a:cubicBezTo>
                <a:cubicBezTo>
                  <a:pt x="5530593" y="1818660"/>
                  <a:pt x="5740779" y="2546018"/>
                  <a:pt x="5872742" y="3288868"/>
                </a:cubicBezTo>
                <a:cubicBezTo>
                  <a:pt x="5918136" y="3538857"/>
                  <a:pt x="5941127" y="3794404"/>
                  <a:pt x="5819651" y="4125030"/>
                </a:cubicBezTo>
                <a:cubicBezTo>
                  <a:pt x="5698175" y="4455657"/>
                  <a:pt x="5555500" y="4602769"/>
                  <a:pt x="5157837" y="4912778"/>
                </a:cubicBezTo>
                <a:cubicBezTo>
                  <a:pt x="4760174" y="5222787"/>
                  <a:pt x="3749504" y="5653807"/>
                  <a:pt x="3379536" y="5735681"/>
                </a:cubicBezTo>
                <a:cubicBezTo>
                  <a:pt x="3009569" y="5817556"/>
                  <a:pt x="2330918" y="5811898"/>
                  <a:pt x="2078353" y="5726438"/>
                </a:cubicBezTo>
                <a:cubicBezTo>
                  <a:pt x="1825789" y="5640979"/>
                  <a:pt x="1633575" y="5511056"/>
                  <a:pt x="1489530" y="5363600"/>
                </a:cubicBezTo>
                <a:cubicBezTo>
                  <a:pt x="1194462" y="5065173"/>
                  <a:pt x="1220104" y="4592041"/>
                  <a:pt x="1035251" y="4220617"/>
                </a:cubicBezTo>
                <a:cubicBezTo>
                  <a:pt x="929927" y="4002824"/>
                  <a:pt x="753122" y="3825759"/>
                  <a:pt x="602247" y="3634929"/>
                </a:cubicBezTo>
                <a:cubicBezTo>
                  <a:pt x="430739" y="3418728"/>
                  <a:pt x="291908" y="3187171"/>
                  <a:pt x="169546" y="2942699"/>
                </a:cubicBezTo>
                <a:cubicBezTo>
                  <a:pt x="-176217" y="2249976"/>
                  <a:pt x="17688" y="1398039"/>
                  <a:pt x="652478" y="842508"/>
                </a:cubicBezTo>
                <a:cubicBezTo>
                  <a:pt x="844971" y="671207"/>
                  <a:pt x="1070014" y="535650"/>
                  <a:pt x="1316613" y="445895"/>
                </a:cubicBezTo>
                <a:cubicBezTo>
                  <a:pt x="1336025" y="438830"/>
                  <a:pt x="1354717" y="432026"/>
                  <a:pt x="1375567" y="424437"/>
                </a:cubicBezTo>
                <a:cubicBezTo>
                  <a:pt x="2029851" y="208795"/>
                  <a:pt x="2725822" y="123350"/>
                  <a:pt x="3408460" y="39296"/>
                </a:cubicBezTo>
                <a:cubicBezTo>
                  <a:pt x="3564127" y="20711"/>
                  <a:pt x="3723266" y="2160"/>
                  <a:pt x="3879682" y="175"/>
                </a:cubicBezTo>
                <a:close/>
              </a:path>
            </a:pathLst>
          </a:custGeom>
          <a:solidFill>
            <a:schemeClr val="accent1">
              <a:alpha val="20000"/>
            </a:schemeClr>
          </a:solidFill>
          <a:ln>
            <a:noFill/>
          </a:ln>
        </p:spPr>
        <p:txBody>
          <a:bodyPr vert="horz" wrap="square" lIns="91440" tIns="45720" rIns="91440" bIns="45720" numCol="1" anchor="t" anchorCtr="0" compatLnSpc="1"/>
          <a:lstStyle/>
          <a:p>
            <a:pPr lvl="0"/>
            <a:endParaRPr lang="zh-CN" altLang="en-US">
              <a:solidFill>
                <a:schemeClr val="tx1"/>
              </a:solidFill>
            </a:endParaRPr>
          </a:p>
        </p:txBody>
      </p:sp>
      <p:pic>
        <p:nvPicPr>
          <p:cNvPr id="27" name="图片 26" descr="无人机5资源 1@600x-8"/>
          <p:cNvPicPr>
            <a:picLocks noChangeAspect="1"/>
          </p:cNvPicPr>
          <p:nvPr>
            <p:custDataLst>
              <p:tags r:id="rId3"/>
            </p:custDataLst>
          </p:nvPr>
        </p:nvPicPr>
        <p:blipFill>
          <a:blip r:embed="rId4"/>
          <a:stretch>
            <a:fillRect/>
          </a:stretch>
        </p:blipFill>
        <p:spPr>
          <a:xfrm>
            <a:off x="7466330" y="2820670"/>
            <a:ext cx="6643370" cy="5180330"/>
          </a:xfrm>
          <a:prstGeom prst="rect">
            <a:avLst/>
          </a:prstGeom>
        </p:spPr>
      </p:pic>
      <p:sp>
        <p:nvSpPr>
          <p:cNvPr id="2" name="标题 1"/>
          <p:cNvSpPr>
            <a:spLocks noGrp="1"/>
          </p:cNvSpPr>
          <p:nvPr>
            <p:ph type="ctrTitle" hasCustomPrompt="1"/>
            <p:custDataLst>
              <p:tags r:id="rId5"/>
            </p:custDataLst>
          </p:nvPr>
        </p:nvSpPr>
        <p:spPr>
          <a:xfrm>
            <a:off x="2734945" y="2447926"/>
            <a:ext cx="5393055" cy="2152650"/>
          </a:xfrm>
        </p:spPr>
        <p:txBody>
          <a:bodyPr wrap="square" anchor="b" anchorCtr="0">
            <a:normAutofit/>
          </a:bodyPr>
          <a:lstStyle>
            <a:lvl1pPr algn="l">
              <a:lnSpc>
                <a:spcPct val="100000"/>
              </a:lnSpc>
              <a:defRPr sz="7200">
                <a:solidFill>
                  <a:schemeClr val="accent1"/>
                </a:solidFill>
              </a:defRPr>
            </a:lvl1pPr>
          </a:lstStyle>
          <a:p>
            <a:r>
              <a:rPr lang="zh-CN" altLang="en-US" dirty="0"/>
              <a:t>编辑母版标题</a:t>
            </a:r>
            <a:endParaRPr lang="zh-CN" altLang="en-US" dirty="0"/>
          </a:p>
        </p:txBody>
      </p:sp>
      <p:sp>
        <p:nvSpPr>
          <p:cNvPr id="24" name="文本占位符 23"/>
          <p:cNvSpPr>
            <a:spLocks noGrp="1"/>
          </p:cNvSpPr>
          <p:nvPr>
            <p:ph type="body" sz="quarter" idx="17" hasCustomPrompt="1"/>
            <p:custDataLst>
              <p:tags r:id="rId6"/>
            </p:custDataLst>
          </p:nvPr>
        </p:nvSpPr>
        <p:spPr>
          <a:xfrm>
            <a:off x="2733675" y="4883150"/>
            <a:ext cx="2880995" cy="580390"/>
          </a:xfrm>
          <a:prstGeom prst="roundRect">
            <a:avLst>
              <a:gd name="adj" fmla="val 50000"/>
            </a:avLst>
          </a:prstGeom>
          <a:solidFill>
            <a:schemeClr val="accent1"/>
          </a:solidFill>
        </p:spPr>
        <p:txBody>
          <a:bodyPr wrap="square" anchor="ctr">
            <a:normAutofit/>
          </a:bodyPr>
          <a:lstStyle>
            <a:lvl1pPr marL="0" indent="0" algn="ctr">
              <a:lnSpc>
                <a:spcPct val="100000"/>
              </a:lnSpc>
              <a:buNone/>
              <a:defRPr sz="2400" b="0">
                <a:solidFill>
                  <a:schemeClr val="lt1">
                    <a:lumMod val="100000"/>
                  </a:schemeClr>
                </a:solidFill>
              </a:defRPr>
            </a:lvl1pPr>
          </a:lstStyle>
          <a:p>
            <a:r>
              <a:rPr lang="zh-CN" altLang="en-US" dirty="0"/>
              <a:t>汇报人：</a:t>
            </a:r>
            <a:r>
              <a:rPr lang="en-US" altLang="zh-CN" dirty="0"/>
              <a:t>WPS</a:t>
            </a:r>
            <a:endParaRPr lang="zh-CN" altLang="en-US" dirty="0"/>
          </a:p>
        </p:txBody>
      </p:sp>
      <p:sp>
        <p:nvSpPr>
          <p:cNvPr id="7" name="日期占位符 6"/>
          <p:cNvSpPr>
            <a:spLocks noGrp="1"/>
          </p:cNvSpPr>
          <p:nvPr>
            <p:ph type="dt" sz="half" idx="18"/>
            <p:custDataLst>
              <p:tags r:id="rId7"/>
            </p:custDataLst>
          </p:nvPr>
        </p:nvSpPr>
        <p:spPr/>
        <p:txBody>
          <a:bodyPr/>
          <a:lstStyle/>
          <a:p>
            <a:fld id="{5592522B-0F24-4480-B9DD-A9474A6880D6}" type="datetimeFigureOut">
              <a:rPr lang="zh-CN" altLang="en-US" smtClean="0"/>
            </a:fld>
            <a:endParaRPr lang="zh-CN" altLang="en-US" dirty="0"/>
          </a:p>
        </p:txBody>
      </p:sp>
      <p:sp>
        <p:nvSpPr>
          <p:cNvPr id="9" name="页脚占位符 8"/>
          <p:cNvSpPr>
            <a:spLocks noGrp="1"/>
          </p:cNvSpPr>
          <p:nvPr>
            <p:ph type="ftr" sz="quarter" idx="19"/>
            <p:custDataLst>
              <p:tags r:id="rId8"/>
            </p:custDataLst>
          </p:nvPr>
        </p:nvSpPr>
        <p:spPr/>
        <p:txBody>
          <a:bodyPr/>
          <a:lstStyle/>
          <a:p>
            <a:endParaRPr lang="zh-CN" altLang="en-US"/>
          </a:p>
        </p:txBody>
      </p:sp>
      <p:sp>
        <p:nvSpPr>
          <p:cNvPr id="10" name="灯片编号占位符 9"/>
          <p:cNvSpPr>
            <a:spLocks noGrp="1"/>
          </p:cNvSpPr>
          <p:nvPr>
            <p:ph type="sldNum" sz="quarter" idx="20"/>
            <p:custDataLst>
              <p:tags r:id="rId9"/>
            </p:custDataLst>
          </p:nvPr>
        </p:nvSpPr>
        <p:spPr/>
        <p:txBody>
          <a:bodyPr/>
          <a:lstStyle/>
          <a:p>
            <a:fld id="{BE5F26B5-172A-4DC2-B0B7-181CFC56B87C}"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2727325" y="2439000"/>
            <a:ext cx="10806113" cy="576000"/>
          </a:xfrm>
        </p:spPr>
        <p:txBody>
          <a:bodyPr wrap="square" anchor="t">
            <a:normAutofit/>
          </a:bodyPr>
          <a:lstStyle>
            <a:lvl1pPr marL="0" indent="0">
              <a:buNone/>
              <a:defRPr sz="3200" b="0"/>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r>
              <a:rPr lang="zh-CN" altLang="en-US" dirty="0"/>
              <a:t>单击此处编辑母版副标题样式</a:t>
            </a:r>
            <a:endParaRPr lang="zh-CN" altLang="en-US" dirty="0"/>
          </a:p>
        </p:txBody>
      </p:sp>
      <p:sp>
        <p:nvSpPr>
          <p:cNvPr id="7" name="日期占位符 6"/>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a:spLocks noGrp="1"/>
          </p:cNvSpPr>
          <p:nvPr>
            <p:ph type="ftr" sz="quarter" idx="11"/>
            <p:custDataLst>
              <p:tags r:id="rId4"/>
            </p:custDataLst>
          </p:nvPr>
        </p:nvSpPr>
        <p:spPr/>
        <p:txBody>
          <a:bodyPr/>
          <a:lstStyle/>
          <a:p>
            <a:endParaRPr lang="zh-CN" altLang="en-US"/>
          </a:p>
        </p:txBody>
      </p:sp>
      <p:sp>
        <p:nvSpPr>
          <p:cNvPr id="9" name="灯片编号占位符 8"/>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1"/>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7" name="任意多边形: 形状 6"/>
          <p:cNvSpPr/>
          <p:nvPr userDrawn="1">
            <p:custDataLst>
              <p:tags r:id="rId2"/>
            </p:custDataLst>
          </p:nvPr>
        </p:nvSpPr>
        <p:spPr>
          <a:xfrm>
            <a:off x="8249227" y="1997899"/>
            <a:ext cx="5597566" cy="5917440"/>
          </a:xfrm>
          <a:custGeom>
            <a:avLst/>
            <a:gdLst>
              <a:gd name="connsiteX0" fmla="*/ 3604196 w 5597566"/>
              <a:gd name="connsiteY0" fmla="*/ 127 h 5917440"/>
              <a:gd name="connsiteX1" fmla="*/ 5020674 w 5597566"/>
              <a:gd name="connsiteY1" fmla="*/ 776538 h 5917440"/>
              <a:gd name="connsiteX2" fmla="*/ 5376373 w 5597566"/>
              <a:gd name="connsiteY2" fmla="*/ 1444944 h 5917440"/>
              <a:gd name="connsiteX3" fmla="*/ 5557177 w 5597566"/>
              <a:gd name="connsiteY3" fmla="*/ 2184215 h 5917440"/>
              <a:gd name="connsiteX4" fmla="*/ 5545132 w 5597566"/>
              <a:gd name="connsiteY4" fmla="*/ 3578297 h 5917440"/>
              <a:gd name="connsiteX5" fmla="*/ 5202018 w 5597566"/>
              <a:gd name="connsiteY5" fmla="*/ 4624938 h 5917440"/>
              <a:gd name="connsiteX6" fmla="*/ 4250176 w 5597566"/>
              <a:gd name="connsiteY6" fmla="*/ 5603523 h 5917440"/>
              <a:gd name="connsiteX7" fmla="*/ 2275095 w 5597566"/>
              <a:gd name="connsiteY7" fmla="*/ 5916586 h 5917440"/>
              <a:gd name="connsiteX8" fmla="*/ 1243715 w 5597566"/>
              <a:gd name="connsiteY8" fmla="*/ 5698027 h 5917440"/>
              <a:gd name="connsiteX9" fmla="*/ 473239 w 5597566"/>
              <a:gd name="connsiteY9" fmla="*/ 4857811 h 5917440"/>
              <a:gd name="connsiteX10" fmla="*/ 2965 w 5597566"/>
              <a:gd name="connsiteY10" fmla="*/ 3098601 h 5917440"/>
              <a:gd name="connsiteX11" fmla="*/ 230813 w 5597566"/>
              <a:gd name="connsiteY11" fmla="*/ 1734249 h 5917440"/>
              <a:gd name="connsiteX12" fmla="*/ 812883 w 5597566"/>
              <a:gd name="connsiteY12" fmla="*/ 1085274 h 5917440"/>
              <a:gd name="connsiteX13" fmla="*/ 1676967 w 5597566"/>
              <a:gd name="connsiteY13" fmla="*/ 805643 h 5917440"/>
              <a:gd name="connsiteX14" fmla="*/ 2325887 w 5597566"/>
              <a:gd name="connsiteY14" fmla="*/ 463589 h 5917440"/>
              <a:gd name="connsiteX15" fmla="*/ 3063384 w 5597566"/>
              <a:gd name="connsiteY15" fmla="*/ 102968 h 5917440"/>
              <a:gd name="connsiteX16" fmla="*/ 3604196 w 5597566"/>
              <a:gd name="connsiteY16" fmla="*/ 127 h 5917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97566" h="5917440">
                <a:moveTo>
                  <a:pt x="3604196" y="127"/>
                </a:moveTo>
                <a:cubicBezTo>
                  <a:pt x="4143157" y="-6764"/>
                  <a:pt x="4661253" y="268656"/>
                  <a:pt x="5020674" y="776538"/>
                </a:cubicBezTo>
                <a:cubicBezTo>
                  <a:pt x="5168497" y="981494"/>
                  <a:pt x="5331334" y="1331311"/>
                  <a:pt x="5376373" y="1444944"/>
                </a:cubicBezTo>
                <a:cubicBezTo>
                  <a:pt x="5421411" y="1558578"/>
                  <a:pt x="5504481" y="1740109"/>
                  <a:pt x="5557177" y="2184215"/>
                </a:cubicBezTo>
                <a:cubicBezTo>
                  <a:pt x="5609665" y="2627494"/>
                  <a:pt x="5616351" y="3186831"/>
                  <a:pt x="5545132" y="3578297"/>
                </a:cubicBezTo>
                <a:cubicBezTo>
                  <a:pt x="5473912" y="3969764"/>
                  <a:pt x="5394269" y="4263968"/>
                  <a:pt x="5202018" y="4624938"/>
                </a:cubicBezTo>
                <a:cubicBezTo>
                  <a:pt x="5009767" y="4985909"/>
                  <a:pt x="4703629" y="5471999"/>
                  <a:pt x="4250176" y="5603523"/>
                </a:cubicBezTo>
                <a:cubicBezTo>
                  <a:pt x="3536157" y="5811445"/>
                  <a:pt x="2766119" y="5928695"/>
                  <a:pt x="2275095" y="5916586"/>
                </a:cubicBezTo>
                <a:cubicBezTo>
                  <a:pt x="1784072" y="5904476"/>
                  <a:pt x="1514679" y="5867884"/>
                  <a:pt x="1243715" y="5698027"/>
                </a:cubicBezTo>
                <a:cubicBezTo>
                  <a:pt x="972750" y="5528171"/>
                  <a:pt x="727468" y="5320256"/>
                  <a:pt x="473239" y="4857811"/>
                </a:cubicBezTo>
                <a:cubicBezTo>
                  <a:pt x="219012" y="4395366"/>
                  <a:pt x="30316" y="3702028"/>
                  <a:pt x="2965" y="3098601"/>
                </a:cubicBezTo>
                <a:cubicBezTo>
                  <a:pt x="-24592" y="2494347"/>
                  <a:pt x="146889" y="1926640"/>
                  <a:pt x="230813" y="1734249"/>
                </a:cubicBezTo>
                <a:cubicBezTo>
                  <a:pt x="314738" y="1541857"/>
                  <a:pt x="467003" y="1260322"/>
                  <a:pt x="812883" y="1085274"/>
                </a:cubicBezTo>
                <a:cubicBezTo>
                  <a:pt x="1157935" y="910432"/>
                  <a:pt x="1292205" y="948179"/>
                  <a:pt x="1676967" y="805643"/>
                </a:cubicBezTo>
                <a:cubicBezTo>
                  <a:pt x="1902150" y="724878"/>
                  <a:pt x="2122194" y="591756"/>
                  <a:pt x="2325887" y="463589"/>
                </a:cubicBezTo>
                <a:cubicBezTo>
                  <a:pt x="2636399" y="263066"/>
                  <a:pt x="2810049" y="197787"/>
                  <a:pt x="3063384" y="102968"/>
                </a:cubicBezTo>
                <a:cubicBezTo>
                  <a:pt x="3242571" y="36089"/>
                  <a:pt x="3424543" y="2424"/>
                  <a:pt x="3604196" y="127"/>
                </a:cubicBezTo>
                <a:close/>
              </a:path>
            </a:pathLst>
          </a:custGeom>
          <a:solidFill>
            <a:schemeClr val="accent1">
              <a:alpha val="20000"/>
            </a:schemeClr>
          </a:solidFill>
          <a:ln>
            <a:noFill/>
          </a:ln>
        </p:spPr>
        <p:txBody>
          <a:bodyPr vert="horz" wrap="square" lIns="91440" tIns="45720" rIns="91440" bIns="45720" numCol="1" anchor="t" anchorCtr="0" compatLnSpc="1"/>
          <a:lstStyle/>
          <a:p>
            <a:pPr lvl="0"/>
            <a:endParaRPr lang="zh-CN" altLang="en-US">
              <a:solidFill>
                <a:schemeClr val="tx1"/>
              </a:solidFill>
            </a:endParaRPr>
          </a:p>
        </p:txBody>
      </p:sp>
      <p:pic>
        <p:nvPicPr>
          <p:cNvPr id="9" name="图片 8"/>
          <p:cNvPicPr>
            <a:picLocks noChangeAspect="1"/>
          </p:cNvPicPr>
          <p:nvPr userDrawn="1">
            <p:custDataLst>
              <p:tags r:id="rId3"/>
            </p:custDataLst>
          </p:nvPr>
        </p:nvPicPr>
        <p:blipFill rotWithShape="1">
          <a:blip r:embed="rId4" cstate="print">
            <a:extLst>
              <a:ext uri="{28A0092B-C50C-407E-A947-70E740481C1C}">
                <a14:useLocalDpi xmlns:a14="http://schemas.microsoft.com/office/drawing/2010/main" val="0"/>
              </a:ext>
            </a:extLst>
          </a:blip>
          <a:srcRect l="16256" t="-1" r="15418" b="631"/>
          <a:stretch>
            <a:fillRect/>
          </a:stretch>
        </p:blipFill>
        <p:spPr>
          <a:xfrm>
            <a:off x="8022590" y="3565525"/>
            <a:ext cx="5417185" cy="4432300"/>
          </a:xfrm>
          <a:prstGeom prst="rect">
            <a:avLst/>
          </a:prstGeom>
        </p:spPr>
      </p:pic>
      <p:sp>
        <p:nvSpPr>
          <p:cNvPr id="2" name="标题 1"/>
          <p:cNvSpPr>
            <a:spLocks noGrp="1"/>
          </p:cNvSpPr>
          <p:nvPr>
            <p:ph type="ctrTitle" hasCustomPrompt="1"/>
            <p:custDataLst>
              <p:tags r:id="rId5"/>
            </p:custDataLst>
          </p:nvPr>
        </p:nvSpPr>
        <p:spPr>
          <a:xfrm>
            <a:off x="2727325" y="2447926"/>
            <a:ext cx="5400675" cy="2152650"/>
          </a:xfrm>
        </p:spPr>
        <p:txBody>
          <a:bodyPr wrap="square" anchor="b" anchorCtr="0">
            <a:normAutofit/>
          </a:bodyPr>
          <a:lstStyle>
            <a:lvl1pPr algn="l">
              <a:lnSpc>
                <a:spcPct val="100000"/>
              </a:lnSpc>
              <a:defRPr sz="7200"/>
            </a:lvl1pPr>
          </a:lstStyle>
          <a:p>
            <a:r>
              <a:rPr lang="zh-CN" altLang="en-US" dirty="0"/>
              <a:t>编辑母版标题</a:t>
            </a:r>
            <a:endParaRPr lang="zh-CN" altLang="en-US" dirty="0"/>
          </a:p>
        </p:txBody>
      </p:sp>
      <p:sp>
        <p:nvSpPr>
          <p:cNvPr id="4" name="日期占位符 3"/>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a:xfrm>
            <a:off x="10642600" y="7499350"/>
            <a:ext cx="2743200" cy="365125"/>
          </a:xfrm>
        </p:spPr>
        <p:txBody>
          <a:bodyPr wrap="square">
            <a:normAutofit/>
          </a:bodyPr>
          <a:lstStyle/>
          <a:p>
            <a:fld id="{BE5F26B5-172A-4DC2-B0B7-181CFC56B87C}" type="slidenum">
              <a:rPr lang="zh-CN" altLang="en-US" smtClean="0"/>
            </a:fld>
            <a:endParaRPr lang="zh-CN" altLang="en-US"/>
          </a:p>
        </p:txBody>
      </p:sp>
      <p:sp>
        <p:nvSpPr>
          <p:cNvPr id="24" name="文本占位符 23"/>
          <p:cNvSpPr>
            <a:spLocks noGrp="1"/>
          </p:cNvSpPr>
          <p:nvPr>
            <p:ph type="body" sz="quarter" idx="17" hasCustomPrompt="1"/>
            <p:custDataLst>
              <p:tags r:id="rId9"/>
            </p:custDataLst>
          </p:nvPr>
        </p:nvSpPr>
        <p:spPr>
          <a:xfrm>
            <a:off x="2734000" y="4883785"/>
            <a:ext cx="2880000" cy="579600"/>
          </a:xfrm>
          <a:prstGeom prst="roundRect">
            <a:avLst>
              <a:gd name="adj" fmla="val 50000"/>
            </a:avLst>
          </a:prstGeom>
          <a:solidFill>
            <a:schemeClr val="accent1"/>
          </a:solidFill>
        </p:spPr>
        <p:txBody>
          <a:bodyPr wrap="square" anchor="ctr">
            <a:normAutofit/>
          </a:bodyPr>
          <a:lstStyle>
            <a:lvl1pPr marL="0" indent="0" algn="ctr">
              <a:lnSpc>
                <a:spcPct val="100000"/>
              </a:lnSpc>
              <a:buNone/>
              <a:defRPr sz="2400">
                <a:solidFill>
                  <a:schemeClr val="lt1">
                    <a:lumMod val="100000"/>
                  </a:schemeClr>
                </a:solidFill>
              </a:defRPr>
            </a:lvl1pPr>
          </a:lstStyle>
          <a:p>
            <a:r>
              <a:rPr lang="zh-CN" altLang="en-US" dirty="0"/>
              <a:t>署名</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custDataLst>
              <p:tags r:id="rId2"/>
            </p:custDataLst>
          </p:nvPr>
        </p:nvSpPr>
        <p:spPr>
          <a:xfrm>
            <a:off x="2727325" y="2419350"/>
            <a:ext cx="10799475" cy="4901565"/>
          </a:xfrm>
        </p:spPr>
        <p:txBody>
          <a:bodyPr wrap="square">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7" name="标题 6"/>
          <p:cNvSpPr>
            <a:spLocks noGrp="1"/>
          </p:cNvSpPr>
          <p:nvPr>
            <p:ph type="title"/>
            <p:custDataLst>
              <p:tags r:id="rId3"/>
            </p:custDataLst>
          </p:nvPr>
        </p:nvSpPr>
        <p:spPr/>
        <p:txBody>
          <a:bodyPr vert="horz" wrap="square" lIns="0" tIns="0" rIns="0" bIns="0" rtlCol="0" anchor="b" anchorCtr="0">
            <a:normAutofit/>
          </a:bodyPr>
          <a:lstStyle>
            <a:lvl1pPr marL="0" marR="0" lvl="0" algn="l" defTabSz="914400" rtl="0" eaLnBrk="1" fontAlgn="auto" latinLnBrk="0" hangingPunct="1">
              <a:lnSpc>
                <a:spcPct val="100000"/>
              </a:lnSpc>
              <a:buClrTx/>
              <a:buSzTx/>
              <a:buFontTx/>
              <a:buNone/>
              <a:defRPr kumimoji="0" lang="zh-CN" altLang="en-US" sz="4265" b="1" i="0" u="none" strike="noStrike" kern="1200" cap="none" spc="0" normalizeH="0" baseline="0" noProof="1" dirty="0">
                <a:solidFill>
                  <a:schemeClr val="accent1"/>
                </a:solidFill>
                <a:latin typeface="+mj-lt"/>
                <a:ea typeface="+mj-ea"/>
                <a:cs typeface="+mj-cs"/>
              </a:defRPr>
            </a:lvl1pPr>
          </a:lstStyle>
          <a:p>
            <a:pPr lvl="0"/>
            <a:r>
              <a:rPr>
                <a:sym typeface="+mn-ea"/>
              </a:rPr>
              <a:t>单击此处编辑母版标题样式</a:t>
            </a:r>
            <a:endParaRPr>
              <a:sym typeface="+mn-ea"/>
            </a:endParaRPr>
          </a:p>
        </p:txBody>
      </p:sp>
      <p:sp>
        <p:nvSpPr>
          <p:cNvPr id="11" name="日期占位符 10"/>
          <p:cNvSpPr>
            <a:spLocks noGrp="1"/>
          </p:cNvSpPr>
          <p:nvPr>
            <p:ph type="dt" sz="half" idx="10"/>
            <p:custDataLst>
              <p:tags r:id="rId4"/>
            </p:custDataLst>
          </p:nvPr>
        </p:nvSpPr>
        <p:spPr/>
        <p:txBody>
          <a:bodyPr/>
          <a:lstStyle/>
          <a:p>
            <a:fld id="{5592522B-0F24-4480-B9DD-A9474A6880D6}" type="datetimeFigureOut">
              <a:rPr lang="zh-CN" altLang="en-US" smtClean="0"/>
            </a:fld>
            <a:endParaRPr lang="zh-CN" altLang="en-US" dirty="0"/>
          </a:p>
        </p:txBody>
      </p:sp>
      <p:sp>
        <p:nvSpPr>
          <p:cNvPr id="12" name="页脚占位符 11"/>
          <p:cNvSpPr>
            <a:spLocks noGrp="1"/>
          </p:cNvSpPr>
          <p:nvPr>
            <p:ph type="ftr" sz="quarter" idx="11"/>
            <p:custDataLst>
              <p:tags r:id="rId5"/>
            </p:custDataLst>
          </p:nvPr>
        </p:nvSpPr>
        <p:spPr/>
        <p:txBody>
          <a:bodyPr/>
          <a:lstStyle/>
          <a:p>
            <a:endParaRPr lang="zh-CN" altLang="en-US"/>
          </a:p>
        </p:txBody>
      </p:sp>
      <p:sp>
        <p:nvSpPr>
          <p:cNvPr id="13" name="灯片编号占位符 12"/>
          <p:cNvSpPr>
            <a:spLocks noGrp="1"/>
          </p:cNvSpPr>
          <p:nvPr>
            <p:ph type="sldNum" sz="quarter" idx="12"/>
            <p:custDataLst>
              <p:tags r:id="rId6"/>
            </p:custDataLst>
          </p:nvPr>
        </p:nvSpPr>
        <p:spPr/>
        <p:txBody>
          <a:bodyPr/>
          <a:lstStyle/>
          <a:p>
            <a:fld id="{BE5F26B5-172A-4DC2-B0B7-181CFC56B87C}"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3" name="Freeform 6"/>
          <p:cNvSpPr/>
          <p:nvPr userDrawn="1">
            <p:custDataLst>
              <p:tags r:id="rId2"/>
            </p:custDataLst>
          </p:nvPr>
        </p:nvSpPr>
        <p:spPr bwMode="auto">
          <a:xfrm rot="6240000" flipH="1">
            <a:off x="3187700" y="3519170"/>
            <a:ext cx="2943225" cy="3514725"/>
          </a:xfrm>
          <a:custGeom>
            <a:avLst/>
            <a:gdLst>
              <a:gd name="connsiteX0" fmla="*/ 4417 w 6611"/>
              <a:gd name="connsiteY0" fmla="*/ 31 h 6706"/>
              <a:gd name="connsiteX1" fmla="*/ 3525 w 6611"/>
              <a:gd name="connsiteY1" fmla="*/ 35 h 6706"/>
              <a:gd name="connsiteX2" fmla="*/ 1943 w 6611"/>
              <a:gd name="connsiteY2" fmla="*/ 444 h 6706"/>
              <a:gd name="connsiteX3" fmla="*/ 850 w 6611"/>
              <a:gd name="connsiteY3" fmla="*/ 1131 h 6706"/>
              <a:gd name="connsiteX4" fmla="*/ 7 w 6611"/>
              <a:gd name="connsiteY4" fmla="*/ 2491 h 6706"/>
              <a:gd name="connsiteX5" fmla="*/ 211 w 6611"/>
              <a:gd name="connsiteY5" fmla="*/ 4826 h 6706"/>
              <a:gd name="connsiteX6" fmla="*/ 752 w 6611"/>
              <a:gd name="connsiteY6" fmla="*/ 5937 h 6706"/>
              <a:gd name="connsiteX7" fmla="*/ 1926 w 6611"/>
              <a:gd name="connsiteY7" fmla="*/ 6575 h 6706"/>
              <a:gd name="connsiteX8" fmla="*/ 4060 w 6611"/>
              <a:gd name="connsiteY8" fmla="*/ 6611 h 6706"/>
              <a:gd name="connsiteX9" fmla="*/ 5547 w 6611"/>
              <a:gd name="connsiteY9" fmla="*/ 5965 h 6706"/>
              <a:gd name="connsiteX10" fmla="*/ 6120 w 6611"/>
              <a:gd name="connsiteY10" fmla="*/ 5119 h 6706"/>
              <a:gd name="connsiteX11" fmla="*/ 6193 w 6611"/>
              <a:gd name="connsiteY11" fmla="*/ 4057 h 6706"/>
              <a:gd name="connsiteX12" fmla="*/ 6398 w 6611"/>
              <a:gd name="connsiteY12" fmla="*/ 3222 h 6706"/>
              <a:gd name="connsiteX13" fmla="*/ 6599 w 6611"/>
              <a:gd name="connsiteY13" fmla="*/ 2281 h 6706"/>
              <a:gd name="connsiteX14" fmla="*/ 5278 w 6611"/>
              <a:gd name="connsiteY14" fmla="*/ 246 h 6706"/>
              <a:gd name="connsiteX15" fmla="*/ 4417 w 6611"/>
              <a:gd name="connsiteY15" fmla="*/ 31 h 6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0" t="0" r="r" b="b"/>
            <a:pathLst>
              <a:path w="6612" h="6706">
                <a:moveTo>
                  <a:pt x="4417" y="31"/>
                </a:moveTo>
                <a:cubicBezTo>
                  <a:pt x="4275" y="12"/>
                  <a:pt x="4045" y="-31"/>
                  <a:pt x="3525" y="35"/>
                </a:cubicBezTo>
                <a:cubicBezTo>
                  <a:pt x="3006" y="101"/>
                  <a:pt x="2368" y="252"/>
                  <a:pt x="1943" y="444"/>
                </a:cubicBezTo>
                <a:cubicBezTo>
                  <a:pt x="1518" y="636"/>
                  <a:pt x="1206" y="810"/>
                  <a:pt x="850" y="1131"/>
                </a:cubicBezTo>
                <a:cubicBezTo>
                  <a:pt x="494" y="1452"/>
                  <a:pt x="28" y="1938"/>
                  <a:pt x="7" y="2491"/>
                </a:cubicBezTo>
                <a:cubicBezTo>
                  <a:pt x="-27" y="3362"/>
                  <a:pt x="58" y="4271"/>
                  <a:pt x="211" y="4826"/>
                </a:cubicBezTo>
                <a:cubicBezTo>
                  <a:pt x="364" y="5381"/>
                  <a:pt x="482" y="5677"/>
                  <a:pt x="752" y="5937"/>
                </a:cubicBezTo>
                <a:cubicBezTo>
                  <a:pt x="1022" y="6197"/>
                  <a:pt x="1328" y="6417"/>
                  <a:pt x="1926" y="6575"/>
                </a:cubicBezTo>
                <a:cubicBezTo>
                  <a:pt x="2524" y="6733"/>
                  <a:pt x="3366" y="6751"/>
                  <a:pt x="4060" y="6611"/>
                </a:cubicBezTo>
                <a:cubicBezTo>
                  <a:pt x="4755" y="6471"/>
                  <a:pt x="5352" y="6115"/>
                  <a:pt x="5547" y="5965"/>
                </a:cubicBezTo>
                <a:cubicBezTo>
                  <a:pt x="5742" y="5815"/>
                  <a:pt x="6019" y="5562"/>
                  <a:pt x="6120" y="5119"/>
                </a:cubicBezTo>
                <a:cubicBezTo>
                  <a:pt x="6221" y="4677"/>
                  <a:pt x="6140" y="4535"/>
                  <a:pt x="6193" y="4057"/>
                </a:cubicBezTo>
                <a:cubicBezTo>
                  <a:pt x="6221" y="3778"/>
                  <a:pt x="6310" y="3490"/>
                  <a:pt x="6398" y="3222"/>
                </a:cubicBezTo>
                <a:cubicBezTo>
                  <a:pt x="6538" y="2812"/>
                  <a:pt x="6563" y="2596"/>
                  <a:pt x="6599" y="2281"/>
                </a:cubicBezTo>
                <a:cubicBezTo>
                  <a:pt x="6700" y="1390"/>
                  <a:pt x="6184" y="599"/>
                  <a:pt x="5278" y="246"/>
                </a:cubicBezTo>
                <a:cubicBezTo>
                  <a:pt x="5003" y="136"/>
                  <a:pt x="4559" y="50"/>
                  <a:pt x="4417" y="31"/>
                </a:cubicBezTo>
              </a:path>
            </a:pathLst>
          </a:custGeom>
          <a:solidFill>
            <a:schemeClr val="accent1">
              <a:alpha val="20000"/>
            </a:schemeClr>
          </a:solidFill>
          <a:ln>
            <a:noFill/>
          </a:ln>
        </p:spPr>
        <p:txBody>
          <a:bodyPr vert="horz" wrap="square" lIns="91440" tIns="45720" rIns="91440" bIns="45720" numCol="1" anchor="t" anchorCtr="0" compatLnSpc="1"/>
          <a:lstStyle/>
          <a:p>
            <a:endParaRPr lang="zh-CN" altLang="en-US">
              <a:cs typeface="微软雅黑" panose="020B0503020204020204" charset="-122"/>
            </a:endParaRPr>
          </a:p>
        </p:txBody>
      </p:sp>
      <p:pic>
        <p:nvPicPr>
          <p:cNvPr id="7" name="图片 6" descr="D:\工作文件\临时素材\无人机5资源-1@600x-8.png无人机5资源-1@600x-8"/>
          <p:cNvPicPr>
            <a:picLocks noChangeAspect="1"/>
          </p:cNvPicPr>
          <p:nvPr userDrawn="1">
            <p:custDataLst>
              <p:tags r:id="rId3"/>
            </p:custDataLst>
          </p:nvPr>
        </p:nvPicPr>
        <p:blipFill>
          <a:blip r:embed="rId4"/>
          <a:srcRect l="150" r="150"/>
          <a:stretch>
            <a:fillRect/>
          </a:stretch>
        </p:blipFill>
        <p:spPr>
          <a:xfrm>
            <a:off x="2901950" y="2693035"/>
            <a:ext cx="3757930" cy="3262630"/>
          </a:xfrm>
          <a:prstGeom prst="rect">
            <a:avLst/>
          </a:prstGeom>
        </p:spPr>
      </p:pic>
      <p:sp>
        <p:nvSpPr>
          <p:cNvPr id="2" name="标题 1"/>
          <p:cNvSpPr>
            <a:spLocks noGrp="1"/>
          </p:cNvSpPr>
          <p:nvPr>
            <p:ph type="title" hasCustomPrompt="1"/>
            <p:custDataLst>
              <p:tags r:id="rId5"/>
            </p:custDataLst>
          </p:nvPr>
        </p:nvSpPr>
        <p:spPr>
          <a:xfrm>
            <a:off x="7493000" y="4551045"/>
            <a:ext cx="5892800" cy="1761490"/>
          </a:xfrm>
        </p:spPr>
        <p:txBody>
          <a:bodyPr wrap="square" lIns="0" tIns="0" rIns="0" bIns="0" anchor="t" anchorCtr="0">
            <a:normAutofit/>
          </a:bodyPr>
          <a:lstStyle>
            <a:lvl1pPr algn="l">
              <a:defRPr sz="5865">
                <a:solidFill>
                  <a:schemeClr val="accent1"/>
                </a:solidFill>
              </a:defRPr>
            </a:lvl1pPr>
          </a:lstStyle>
          <a:p>
            <a:r>
              <a:rPr lang="zh-CN" altLang="en-US" dirty="0"/>
              <a:t>单击编辑母版标题</a:t>
            </a:r>
            <a:endParaRPr lang="zh-CN" altLang="en-US" dirty="0"/>
          </a:p>
        </p:txBody>
      </p:sp>
      <p:sp>
        <p:nvSpPr>
          <p:cNvPr id="8" name="文本占位符 7"/>
          <p:cNvSpPr>
            <a:spLocks noGrp="1"/>
          </p:cNvSpPr>
          <p:nvPr>
            <p:ph type="body" sz="quarter" idx="13" hasCustomPrompt="1"/>
            <p:custDataLst>
              <p:tags r:id="rId6"/>
            </p:custDataLst>
          </p:nvPr>
        </p:nvSpPr>
        <p:spPr>
          <a:xfrm>
            <a:off x="7493000" y="3507740"/>
            <a:ext cx="5892800" cy="960120"/>
          </a:xfrm>
          <a:prstGeom prst="roundRect">
            <a:avLst>
              <a:gd name="adj" fmla="val 0"/>
            </a:avLst>
          </a:prstGeom>
          <a:noFill/>
        </p:spPr>
        <p:txBody>
          <a:bodyPr wrap="square" anchor="b" anchorCtr="0">
            <a:noAutofit/>
          </a:bodyPr>
          <a:lstStyle>
            <a:lvl1pPr marL="0" indent="0" algn="l" eaLnBrk="1" fontAlgn="auto" latinLnBrk="0" hangingPunct="1">
              <a:lnSpc>
                <a:spcPct val="100000"/>
              </a:lnSpc>
              <a:spcBef>
                <a:spcPts val="0"/>
              </a:spcBef>
              <a:buNone/>
              <a:defRPr sz="6400" b="1" u="none" strike="noStrike" kern="1200" cap="none" spc="100" normalizeH="0">
                <a:solidFill>
                  <a:schemeClr val="accent1"/>
                </a:solidFill>
                <a:uFillTx/>
                <a:latin typeface="+mj-ea"/>
                <a:ea typeface="+mj-ea"/>
              </a:defRPr>
            </a:lvl1pPr>
          </a:lstStyle>
          <a:p>
            <a:pPr lvl="0"/>
            <a:r>
              <a:rPr lang="zh-CN" altLang="en-US" dirty="0"/>
              <a:t>编号</a:t>
            </a:r>
            <a:endParaRPr lang="zh-CN" altLang="en-US" dirty="0"/>
          </a:p>
        </p:txBody>
      </p:sp>
      <p:sp>
        <p:nvSpPr>
          <p:cNvPr id="12" name="日期占位符 11"/>
          <p:cNvSpPr>
            <a:spLocks noGrp="1"/>
          </p:cNvSpPr>
          <p:nvPr>
            <p:ph type="dt" sz="half" idx="14"/>
            <p:custDataLst>
              <p:tags r:id="rId7"/>
            </p:custDataLst>
          </p:nvPr>
        </p:nvSpPr>
        <p:spPr/>
        <p:txBody>
          <a:bodyPr/>
          <a:lstStyle/>
          <a:p>
            <a:fld id="{5592522B-0F24-4480-B9DD-A9474A6880D6}" type="datetimeFigureOut">
              <a:rPr lang="zh-CN" altLang="en-US" smtClean="0"/>
            </a:fld>
            <a:endParaRPr lang="zh-CN" altLang="en-US" dirty="0"/>
          </a:p>
        </p:txBody>
      </p:sp>
      <p:sp>
        <p:nvSpPr>
          <p:cNvPr id="13" name="页脚占位符 12"/>
          <p:cNvSpPr>
            <a:spLocks noGrp="1"/>
          </p:cNvSpPr>
          <p:nvPr>
            <p:ph type="ftr" sz="quarter" idx="15"/>
            <p:custDataLst>
              <p:tags r:id="rId8"/>
            </p:custDataLst>
          </p:nvPr>
        </p:nvSpPr>
        <p:spPr/>
        <p:txBody>
          <a:bodyPr/>
          <a:lstStyle/>
          <a:p>
            <a:endParaRPr lang="zh-CN" altLang="en-US"/>
          </a:p>
        </p:txBody>
      </p:sp>
      <p:sp>
        <p:nvSpPr>
          <p:cNvPr id="14" name="灯片编号占位符 13"/>
          <p:cNvSpPr>
            <a:spLocks noGrp="1"/>
          </p:cNvSpPr>
          <p:nvPr>
            <p:ph type="sldNum" sz="quarter" idx="16"/>
            <p:custDataLst>
              <p:tags r:id="rId9"/>
            </p:custDataLst>
          </p:nvPr>
        </p:nvSpPr>
        <p:spPr/>
        <p:txBody>
          <a:bodyPr/>
          <a:lstStyle/>
          <a:p>
            <a:fld id="{BE5F26B5-172A-4DC2-B0B7-181CFC56B87C}" type="slidenum">
              <a:rPr lang="zh-CN" altLang="en-US" smtClean="0"/>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wrap="square" lIns="0" tIns="0" rIns="0" bIns="0" rtlCol="0" anchor="b" anchorCtr="0">
            <a:normAutofit/>
          </a:bodyPr>
          <a:lstStyle>
            <a:lvl1pPr>
              <a:defRPr lang="zh-CN" altLang="en-US" dirty="0"/>
            </a:lvl1pPr>
          </a:lstStyle>
          <a:p>
            <a:pPr lvl="0"/>
            <a:r>
              <a:rPr lang="zh-CN" altLang="en-US" dirty="0"/>
              <a:t>单击此处编辑母版标题样式</a:t>
            </a:r>
            <a:endParaRPr lang="zh-CN" altLang="en-US" dirty="0"/>
          </a:p>
        </p:txBody>
      </p:sp>
      <p:sp>
        <p:nvSpPr>
          <p:cNvPr id="3" name="内容占位符 2"/>
          <p:cNvSpPr>
            <a:spLocks noGrp="1"/>
          </p:cNvSpPr>
          <p:nvPr>
            <p:ph sz="half" idx="1"/>
            <p:custDataLst>
              <p:tags r:id="rId3"/>
            </p:custDataLst>
          </p:nvPr>
        </p:nvSpPr>
        <p:spPr>
          <a:xfrm>
            <a:off x="2727325" y="2419350"/>
            <a:ext cx="5324475" cy="4901250"/>
          </a:xfrm>
        </p:spPr>
        <p:txBody>
          <a:bodyPr wrap="square">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4" name="内容占位符 3"/>
          <p:cNvSpPr>
            <a:spLocks noGrp="1"/>
          </p:cNvSpPr>
          <p:nvPr>
            <p:ph sz="half" idx="2"/>
            <p:custDataLst>
              <p:tags r:id="rId4"/>
            </p:custDataLst>
          </p:nvPr>
        </p:nvSpPr>
        <p:spPr>
          <a:xfrm>
            <a:off x="8204200" y="2419350"/>
            <a:ext cx="5322600" cy="4901250"/>
          </a:xfrm>
        </p:spPr>
        <p:txBody>
          <a:bodyPr wrap="square">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8" name="日期占位符 7"/>
          <p:cNvSpPr>
            <a:spLocks noGrp="1"/>
          </p:cNvSpPr>
          <p:nvPr>
            <p:ph type="dt" sz="half" idx="10"/>
            <p:custDataLst>
              <p:tags r:id="rId5"/>
            </p:custDataLst>
          </p:nvPr>
        </p:nvSpPr>
        <p:spPr/>
        <p:txBody>
          <a:bodyPr/>
          <a:lstStyle/>
          <a:p>
            <a:fld id="{5592522B-0F24-4480-B9DD-A9474A6880D6}" type="datetimeFigureOut">
              <a:rPr lang="zh-CN" altLang="en-US" smtClean="0"/>
            </a:fld>
            <a:endParaRPr lang="zh-CN" altLang="en-US" dirty="0"/>
          </a:p>
        </p:txBody>
      </p:sp>
      <p:sp>
        <p:nvSpPr>
          <p:cNvPr id="9" name="页脚占位符 8"/>
          <p:cNvSpPr>
            <a:spLocks noGrp="1"/>
          </p:cNvSpPr>
          <p:nvPr>
            <p:ph type="ftr" sz="quarter" idx="11"/>
            <p:custDataLst>
              <p:tags r:id="rId6"/>
            </p:custDataLst>
          </p:nvPr>
        </p:nvSpPr>
        <p:spPr/>
        <p:txBody>
          <a:bodyPr/>
          <a:lstStyle/>
          <a:p>
            <a:endParaRPr lang="zh-CN" altLang="en-US"/>
          </a:p>
        </p:txBody>
      </p:sp>
      <p:sp>
        <p:nvSpPr>
          <p:cNvPr id="10" name="灯片编号占位符 9"/>
          <p:cNvSpPr>
            <a:spLocks noGrp="1"/>
          </p:cNvSpPr>
          <p:nvPr>
            <p:ph type="sldNum" sz="quarter" idx="12"/>
            <p:custDataLst>
              <p:tags r:id="rId7"/>
            </p:custDataLst>
          </p:nvPr>
        </p:nvSpPr>
        <p:spPr/>
        <p:txBody>
          <a:bodyPr/>
          <a:lstStyle/>
          <a:p>
            <a:fld id="{BE5F26B5-172A-4DC2-B0B7-181CFC56B87C}" type="slidenum">
              <a:rPr lang="zh-CN" altLang="en-US" smtClean="0"/>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custDataLst>
              <p:tags r:id="rId2"/>
            </p:custDataLst>
          </p:nvPr>
        </p:nvSpPr>
        <p:spPr>
          <a:xfrm>
            <a:off x="2727326" y="2419350"/>
            <a:ext cx="5302250" cy="463385"/>
          </a:xfrm>
        </p:spPr>
        <p:txBody>
          <a:bodyPr wrap="square" anchor="b">
            <a:normAutofit/>
          </a:bodyPr>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dirty="0"/>
              <a:t>单击此处编辑母版文本样式</a:t>
            </a:r>
            <a:endParaRPr lang="zh-CN" altLang="en-US" dirty="0"/>
          </a:p>
        </p:txBody>
      </p:sp>
      <p:sp>
        <p:nvSpPr>
          <p:cNvPr id="4" name="内容占位符 3"/>
          <p:cNvSpPr>
            <a:spLocks noGrp="1"/>
          </p:cNvSpPr>
          <p:nvPr>
            <p:ph sz="half" idx="2"/>
            <p:custDataLst>
              <p:tags r:id="rId3"/>
            </p:custDataLst>
          </p:nvPr>
        </p:nvSpPr>
        <p:spPr>
          <a:xfrm>
            <a:off x="2727326" y="3204275"/>
            <a:ext cx="5302250" cy="4128388"/>
          </a:xfrm>
        </p:spPr>
        <p:txBody>
          <a:bodyPr wrap="square">
            <a:normAutofit/>
          </a:bodyPr>
          <a:lstStyle>
            <a:lvl1pPr>
              <a:defRPr sz="2935"/>
            </a:lvl1p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5" name="文本占位符 4"/>
          <p:cNvSpPr>
            <a:spLocks noGrp="1"/>
          </p:cNvSpPr>
          <p:nvPr>
            <p:ph type="body" sz="quarter" idx="3"/>
            <p:custDataLst>
              <p:tags r:id="rId4"/>
            </p:custDataLst>
          </p:nvPr>
        </p:nvSpPr>
        <p:spPr>
          <a:xfrm>
            <a:off x="8204200" y="2419350"/>
            <a:ext cx="5329238" cy="463385"/>
          </a:xfrm>
        </p:spPr>
        <p:txBody>
          <a:bodyPr wrap="square" anchor="b">
            <a:normAutofit/>
          </a:bodyPr>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dirty="0"/>
              <a:t>单击此处编辑母版文本样式</a:t>
            </a:r>
            <a:endParaRPr lang="zh-CN" altLang="en-US" dirty="0"/>
          </a:p>
        </p:txBody>
      </p:sp>
      <p:sp>
        <p:nvSpPr>
          <p:cNvPr id="6" name="内容占位符 5"/>
          <p:cNvSpPr>
            <a:spLocks noGrp="1"/>
          </p:cNvSpPr>
          <p:nvPr>
            <p:ph sz="quarter" idx="4"/>
            <p:custDataLst>
              <p:tags r:id="rId5"/>
            </p:custDataLst>
          </p:nvPr>
        </p:nvSpPr>
        <p:spPr>
          <a:xfrm>
            <a:off x="8204200" y="3204275"/>
            <a:ext cx="5329238" cy="4128388"/>
          </a:xfrm>
        </p:spPr>
        <p:txBody>
          <a:bodyPr wrap="square">
            <a:normAutofit/>
          </a:bodyPr>
          <a:lstStyle>
            <a:lvl1pPr>
              <a:defRPr sz="2935"/>
            </a:lvl1p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10" name="日期占位符 9"/>
          <p:cNvSpPr>
            <a:spLocks noGrp="1"/>
          </p:cNvSpPr>
          <p:nvPr>
            <p:ph type="dt" sz="half" idx="10"/>
            <p:custDataLst>
              <p:tags r:id="rId6"/>
            </p:custDataLst>
          </p:nvPr>
        </p:nvSpPr>
        <p:spPr/>
        <p:txBody>
          <a:bodyPr/>
          <a:lstStyle/>
          <a:p>
            <a:fld id="{5592522B-0F24-4480-B9DD-A9474A6880D6}" type="datetimeFigureOut">
              <a:rPr lang="zh-CN" altLang="en-US" smtClean="0"/>
            </a:fld>
            <a:endParaRPr lang="zh-CN" altLang="en-US" dirty="0"/>
          </a:p>
        </p:txBody>
      </p:sp>
      <p:sp>
        <p:nvSpPr>
          <p:cNvPr id="11" name="页脚占位符 10"/>
          <p:cNvSpPr>
            <a:spLocks noGrp="1"/>
          </p:cNvSpPr>
          <p:nvPr>
            <p:ph type="ftr" sz="quarter" idx="11"/>
            <p:custDataLst>
              <p:tags r:id="rId7"/>
            </p:custDataLst>
          </p:nvPr>
        </p:nvSpPr>
        <p:spPr/>
        <p:txBody>
          <a:bodyPr/>
          <a:lstStyle/>
          <a:p>
            <a:endParaRPr lang="zh-CN" altLang="en-US"/>
          </a:p>
        </p:txBody>
      </p:sp>
      <p:sp>
        <p:nvSpPr>
          <p:cNvPr id="12" name="灯片编号占位符 11"/>
          <p:cNvSpPr>
            <a:spLocks noGrp="1"/>
          </p:cNvSpPr>
          <p:nvPr>
            <p:ph type="sldNum" sz="quarter" idx="12"/>
            <p:custDataLst>
              <p:tags r:id="rId8"/>
            </p:custDataLst>
          </p:nvPr>
        </p:nvSpPr>
        <p:spPr/>
        <p:txBody>
          <a:bodyPr/>
          <a:lstStyle/>
          <a:p>
            <a:fld id="{BE5F26B5-172A-4DC2-B0B7-181CFC56B87C}" type="slidenum">
              <a:rPr lang="zh-CN" altLang="en-US" smtClean="0"/>
            </a:fld>
            <a:endParaRPr lang="zh-CN" altLang="en-US" dirty="0"/>
          </a:p>
        </p:txBody>
      </p:sp>
      <p:sp>
        <p:nvSpPr>
          <p:cNvPr id="13" name="标题 12"/>
          <p:cNvSpPr>
            <a:spLocks noGrp="1"/>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2"/>
          <p:cNvSpPr>
            <a:spLocks noGrp="1"/>
          </p:cNvSpPr>
          <p:nvPr>
            <p:ph idx="1"/>
            <p:custDataLst>
              <p:tags r:id="rId2"/>
            </p:custDataLst>
          </p:nvPr>
        </p:nvSpPr>
        <p:spPr>
          <a:xfrm>
            <a:off x="2727325" y="1503000"/>
            <a:ext cx="10806113" cy="5817600"/>
          </a:xfrm>
        </p:spPr>
        <p:txBody>
          <a:bodyPr wrap="square">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4"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2726800" y="1503000"/>
            <a:ext cx="10800000" cy="720000"/>
          </a:xfrm>
          <a:prstGeom prst="rect">
            <a:avLst/>
          </a:prstGeom>
        </p:spPr>
        <p:txBody>
          <a:bodyPr vert="horz" wrap="square" lIns="0" tIns="0" rIns="0" bIns="0" rtlCol="0" anchor="b"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2727325" y="2426335"/>
            <a:ext cx="10801350" cy="4894580"/>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4" name="日期占位符 3"/>
          <p:cNvSpPr>
            <a:spLocks noGrp="1"/>
          </p:cNvSpPr>
          <p:nvPr>
            <p:ph type="dt" sz="half" idx="2"/>
            <p:custDataLst>
              <p:tags r:id="rId14"/>
            </p:custDataLst>
          </p:nvPr>
        </p:nvSpPr>
        <p:spPr>
          <a:xfrm>
            <a:off x="2727325" y="7499350"/>
            <a:ext cx="2886075" cy="365125"/>
          </a:xfrm>
          <a:prstGeom prst="rect">
            <a:avLst/>
          </a:prstGeom>
        </p:spPr>
        <p:txBody>
          <a:bodyPr vert="horz" wrap="square" lIns="0" tIns="0" rIns="0" bIns="0" rtlCol="0" anchor="ctr">
            <a:normAutofit/>
          </a:bodyPr>
          <a:lstStyle>
            <a:lvl1pPr algn="l">
              <a:defRPr sz="1600">
                <a:solidFill>
                  <a:schemeClr val="tx1">
                    <a:tint val="75000"/>
                  </a:schemeClr>
                </a:solidFill>
              </a:defRPr>
            </a:lvl1pPr>
          </a:lstStyle>
          <a:p>
            <a:fld id="{5592522B-0F24-4480-B9DD-A9474A6880D6}" type="datetimeFigureOut">
              <a:rPr lang="zh-CN" altLang="en-US" smtClean="0"/>
            </a:fld>
            <a:endParaRPr lang="zh-CN" altLang="en-US" dirty="0"/>
          </a:p>
        </p:txBody>
      </p:sp>
      <p:sp>
        <p:nvSpPr>
          <p:cNvPr id="5" name="页脚占位符 4"/>
          <p:cNvSpPr>
            <a:spLocks noGrp="1"/>
          </p:cNvSpPr>
          <p:nvPr>
            <p:ph type="ftr" sz="quarter" idx="3"/>
            <p:custDataLst>
              <p:tags r:id="rId15"/>
            </p:custDataLst>
          </p:nvPr>
        </p:nvSpPr>
        <p:spPr>
          <a:xfrm>
            <a:off x="6070600" y="7499350"/>
            <a:ext cx="4114800" cy="365125"/>
          </a:xfrm>
          <a:prstGeom prst="rect">
            <a:avLst/>
          </a:prstGeom>
        </p:spPr>
        <p:txBody>
          <a:bodyPr vert="horz" lIns="0" tIns="0" rIns="0" bIns="0"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6"/>
            </p:custDataLst>
          </p:nvPr>
        </p:nvSpPr>
        <p:spPr>
          <a:xfrm>
            <a:off x="10642600" y="7499350"/>
            <a:ext cx="2884200" cy="365125"/>
          </a:xfrm>
          <a:prstGeom prst="rect">
            <a:avLst/>
          </a:prstGeom>
        </p:spPr>
        <p:txBody>
          <a:bodyPr vert="horz" wrap="square" lIns="0" tIns="0" rIns="0" bIns="0" rtlCol="0" anchor="ctr">
            <a:normAutofit/>
          </a:bodyPr>
          <a:lstStyle>
            <a:lvl1pPr algn="r">
              <a:defRPr sz="1600">
                <a:solidFill>
                  <a:schemeClr val="tx1">
                    <a:tint val="75000"/>
                  </a:schemeClr>
                </a:solidFill>
              </a:defRPr>
            </a:lvl1pPr>
          </a:lstStyle>
          <a:p>
            <a:fld id="{BE5F26B5-172A-4DC2-B0B7-181CFC56B87C}" type="slidenum">
              <a:rPr lang="zh-CN" altLang="en-US" smtClean="0"/>
            </a:fld>
            <a:endParaRPr lang="zh-CN" altLang="en-US" dirty="0"/>
          </a:p>
        </p:txBody>
      </p:sp>
      <p:sp>
        <p:nvSpPr>
          <p:cNvPr id="8" name="KSO_TEMPLATE" hidden="1"/>
          <p:cNvSpPr/>
          <p:nvPr userDrawn="1">
            <p:custDataLst>
              <p:tags r:id="rId17"/>
            </p:custDataLst>
          </p:nvPr>
        </p:nvSpPr>
        <p:spPr>
          <a:xfrm>
            <a:off x="2032000" y="1143000"/>
            <a:ext cx="0" cy="0"/>
          </a:xfrm>
          <a:prstGeom prst="rect">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219200" rtl="0" eaLnBrk="1" latinLnBrk="0" hangingPunct="1">
        <a:lnSpc>
          <a:spcPct val="100000"/>
        </a:lnSpc>
        <a:spcBef>
          <a:spcPct val="0"/>
        </a:spcBef>
        <a:buNone/>
        <a:defRPr sz="4265" b="1" kern="1200">
          <a:solidFill>
            <a:schemeClr val="accent1"/>
          </a:solidFill>
          <a:latin typeface="+mj-lt"/>
          <a:ea typeface="+mj-ea"/>
          <a:cs typeface="+mj-cs"/>
        </a:defRPr>
      </a:lvl1pPr>
    </p:titleStyle>
    <p:bodyStyle>
      <a:lvl1pPr marL="304800" indent="-304800" algn="l" defTabSz="1219200" rtl="0" eaLnBrk="1" latinLnBrk="0" hangingPunct="1">
        <a:lnSpc>
          <a:spcPct val="130000"/>
        </a:lnSpc>
        <a:spcBef>
          <a:spcPct val="267000"/>
        </a:spcBef>
        <a:buFont typeface="Arial" panose="020B0604020202020204" pitchFamily="34" charset="0"/>
        <a:buChar char="•"/>
        <a:defRPr sz="3200" kern="1200">
          <a:solidFill>
            <a:schemeClr val="tx1"/>
          </a:solidFill>
          <a:latin typeface="+mn-lt"/>
          <a:ea typeface="+mn-ea"/>
          <a:cs typeface="+mn-cs"/>
        </a:defRPr>
      </a:lvl1pPr>
      <a:lvl2pPr marL="718185" indent="-274955" algn="l" defTabSz="1219200" rtl="0" eaLnBrk="1" latinLnBrk="0" hangingPunct="1">
        <a:lnSpc>
          <a:spcPct val="130000"/>
        </a:lnSpc>
        <a:spcBef>
          <a:spcPts val="0"/>
        </a:spcBef>
        <a:buFont typeface="Arial" panose="020B0604020202020204" pitchFamily="34" charset="0"/>
        <a:buChar char="•"/>
        <a:defRPr sz="2665" kern="1200">
          <a:solidFill>
            <a:schemeClr val="tx1">
              <a:lumMod val="65000"/>
              <a:lumOff val="35000"/>
            </a:schemeClr>
          </a:solidFill>
          <a:latin typeface="+mn-lt"/>
          <a:ea typeface="+mn-ea"/>
          <a:cs typeface="+mn-cs"/>
        </a:defRPr>
      </a:lvl2pPr>
      <a:lvl3pPr marL="1064895" indent="-215900" algn="l" defTabSz="1219200" rtl="0" eaLnBrk="1" latinLnBrk="0" hangingPunct="1">
        <a:lnSpc>
          <a:spcPct val="130000"/>
        </a:lnSpc>
        <a:spcBef>
          <a:spcPts val="0"/>
        </a:spcBef>
        <a:buFont typeface="Arial" panose="020B0604020202020204" pitchFamily="34" charset="0"/>
        <a:buChar char="•"/>
        <a:defRPr sz="2400" kern="1200">
          <a:solidFill>
            <a:schemeClr val="tx1">
              <a:lumMod val="65000"/>
              <a:lumOff val="35000"/>
            </a:schemeClr>
          </a:solidFill>
          <a:latin typeface="+mn-lt"/>
          <a:ea typeface="+mn-ea"/>
          <a:cs typeface="+mn-cs"/>
        </a:defRPr>
      </a:lvl3pPr>
      <a:lvl4pPr marL="1374140" indent="-198755" algn="l" defTabSz="1219200" rtl="0" eaLnBrk="1" latinLnBrk="0" hangingPunct="1">
        <a:lnSpc>
          <a:spcPct val="130000"/>
        </a:lnSpc>
        <a:spcBef>
          <a:spcPts val="0"/>
        </a:spcBef>
        <a:buFont typeface="Arial" panose="020B0604020202020204" pitchFamily="34" charset="0"/>
        <a:buChar char="•"/>
        <a:defRPr sz="2135" kern="1200">
          <a:solidFill>
            <a:schemeClr val="tx1">
              <a:lumMod val="65000"/>
              <a:lumOff val="35000"/>
            </a:schemeClr>
          </a:solidFill>
          <a:latin typeface="+mn-lt"/>
          <a:ea typeface="+mn-ea"/>
          <a:cs typeface="+mn-cs"/>
        </a:defRPr>
      </a:lvl4pPr>
      <a:lvl5pPr marL="1646555" indent="-169545" algn="l" defTabSz="1219200" rtl="0" eaLnBrk="1" latinLnBrk="0" hangingPunct="1">
        <a:lnSpc>
          <a:spcPct val="130000"/>
        </a:lnSpc>
        <a:spcBef>
          <a:spcPts val="0"/>
        </a:spcBef>
        <a:buFont typeface="Arial" panose="020B0604020202020204" pitchFamily="34" charset="0"/>
        <a:buChar char="•"/>
        <a:defRPr sz="1865" kern="1200">
          <a:solidFill>
            <a:schemeClr val="tx1">
              <a:lumMod val="65000"/>
              <a:lumOff val="35000"/>
            </a:schemeClr>
          </a:solidFill>
          <a:latin typeface="+mn-lt"/>
          <a:ea typeface="+mn-ea"/>
          <a:cs typeface="+mn-cs"/>
        </a:defRPr>
      </a:lvl5pPr>
      <a:lvl6pPr marL="3352800" indent="-304800" algn="l" defTabSz="1219200" rtl="0" eaLnBrk="1" latinLnBrk="0" hangingPunct="1">
        <a:lnSpc>
          <a:spcPct val="90000"/>
        </a:lnSpc>
        <a:spcBef>
          <a:spcPct val="134000"/>
        </a:spcBef>
        <a:buFont typeface="Arial" panose="020B0604020202020204" pitchFamily="34" charset="0"/>
        <a:buChar char="•"/>
        <a:defRPr sz="2400" kern="1200">
          <a:solidFill>
            <a:schemeClr val="tx1"/>
          </a:solidFill>
          <a:latin typeface="+mn-lt"/>
          <a:ea typeface="+mn-ea"/>
          <a:cs typeface="+mn-cs"/>
        </a:defRPr>
      </a:lvl6pPr>
      <a:lvl7pPr marL="3962400" indent="-304800" algn="l" defTabSz="1219200" rtl="0" eaLnBrk="1" latinLnBrk="0" hangingPunct="1">
        <a:lnSpc>
          <a:spcPct val="90000"/>
        </a:lnSpc>
        <a:spcBef>
          <a:spcPct val="134000"/>
        </a:spcBef>
        <a:buFont typeface="Arial" panose="020B0604020202020204" pitchFamily="34" charset="0"/>
        <a:buChar char="•"/>
        <a:defRPr sz="2400" kern="1200">
          <a:solidFill>
            <a:schemeClr val="tx1"/>
          </a:solidFill>
          <a:latin typeface="+mn-lt"/>
          <a:ea typeface="+mn-ea"/>
          <a:cs typeface="+mn-cs"/>
        </a:defRPr>
      </a:lvl7pPr>
      <a:lvl8pPr marL="4572000" indent="-304800" algn="l" defTabSz="1219200" rtl="0" eaLnBrk="1" latinLnBrk="0" hangingPunct="1">
        <a:lnSpc>
          <a:spcPct val="90000"/>
        </a:lnSpc>
        <a:spcBef>
          <a:spcPct val="134000"/>
        </a:spcBef>
        <a:buFont typeface="Arial" panose="020B0604020202020204" pitchFamily="34" charset="0"/>
        <a:buChar char="•"/>
        <a:defRPr sz="2400" kern="1200">
          <a:solidFill>
            <a:schemeClr val="tx1"/>
          </a:solidFill>
          <a:latin typeface="+mn-lt"/>
          <a:ea typeface="+mn-ea"/>
          <a:cs typeface="+mn-cs"/>
        </a:defRPr>
      </a:lvl8pPr>
      <a:lvl9pPr marL="5181600" indent="-304800" algn="l" defTabSz="1219200" rtl="0" eaLnBrk="1" latinLnBrk="0" hangingPunct="1">
        <a:lnSpc>
          <a:spcPct val="90000"/>
        </a:lnSpc>
        <a:spcBef>
          <a:spcPct val="134000"/>
        </a:spcBef>
        <a:buFont typeface="Arial" panose="020B0604020202020204" pitchFamily="34" charset="0"/>
        <a:buChar char="•"/>
        <a:defRPr sz="2400"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tags" Target="../tags/tag63.xml"/><Relationship Id="rId4" Type="http://schemas.openxmlformats.org/officeDocument/2006/relationships/image" Target="../media/image7.png"/><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image" Target="../media/image4.jpe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28.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29.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tags" Target="../tags/tag131.xml"/><Relationship Id="rId4" Type="http://schemas.openxmlformats.org/officeDocument/2006/relationships/image" Target="../media/image9.sv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tags" Target="../tags/tag130.xml"/></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32.xml"/><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image" Target="../media/image15.jpe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33.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34.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35.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36.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37.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38.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2.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tags" Target="../tags/tag71.xml"/><Relationship Id="rId7" Type="http://schemas.openxmlformats.org/officeDocument/2006/relationships/tags" Target="../tags/tag70.xml"/><Relationship Id="rId60" Type="http://schemas.openxmlformats.org/officeDocument/2006/relationships/slideLayout" Target="../slideLayouts/slideLayout3.xml"/><Relationship Id="rId6" Type="http://schemas.openxmlformats.org/officeDocument/2006/relationships/tags" Target="../tags/tag69.xml"/><Relationship Id="rId59" Type="http://schemas.openxmlformats.org/officeDocument/2006/relationships/tags" Target="../tags/tag120.xml"/><Relationship Id="rId58" Type="http://schemas.openxmlformats.org/officeDocument/2006/relationships/image" Target="../media/image9.svg"/><Relationship Id="rId57" Type="http://schemas.openxmlformats.org/officeDocument/2006/relationships/image" Target="../media/image8.png"/><Relationship Id="rId56" Type="http://schemas.openxmlformats.org/officeDocument/2006/relationships/tags" Target="../tags/tag119.xml"/><Relationship Id="rId55" Type="http://schemas.openxmlformats.org/officeDocument/2006/relationships/tags" Target="../tags/tag118.xml"/><Relationship Id="rId54" Type="http://schemas.openxmlformats.org/officeDocument/2006/relationships/tags" Target="../tags/tag117.xml"/><Relationship Id="rId53" Type="http://schemas.openxmlformats.org/officeDocument/2006/relationships/tags" Target="../tags/tag116.xml"/><Relationship Id="rId52" Type="http://schemas.openxmlformats.org/officeDocument/2006/relationships/tags" Target="../tags/tag115.xml"/><Relationship Id="rId51" Type="http://schemas.openxmlformats.org/officeDocument/2006/relationships/tags" Target="../tags/tag114.xml"/><Relationship Id="rId50" Type="http://schemas.openxmlformats.org/officeDocument/2006/relationships/tags" Target="../tags/tag113.xml"/><Relationship Id="rId5" Type="http://schemas.openxmlformats.org/officeDocument/2006/relationships/tags" Target="../tags/tag68.xml"/><Relationship Id="rId49" Type="http://schemas.openxmlformats.org/officeDocument/2006/relationships/tags" Target="../tags/tag112.xml"/><Relationship Id="rId48" Type="http://schemas.openxmlformats.org/officeDocument/2006/relationships/tags" Target="../tags/tag111.xml"/><Relationship Id="rId47" Type="http://schemas.openxmlformats.org/officeDocument/2006/relationships/tags" Target="../tags/tag110.xml"/><Relationship Id="rId46" Type="http://schemas.openxmlformats.org/officeDocument/2006/relationships/tags" Target="../tags/tag109.xml"/><Relationship Id="rId45" Type="http://schemas.openxmlformats.org/officeDocument/2006/relationships/tags" Target="../tags/tag108.xml"/><Relationship Id="rId44" Type="http://schemas.openxmlformats.org/officeDocument/2006/relationships/tags" Target="../tags/tag107.xml"/><Relationship Id="rId43" Type="http://schemas.openxmlformats.org/officeDocument/2006/relationships/tags" Target="../tags/tag106.xml"/><Relationship Id="rId42" Type="http://schemas.openxmlformats.org/officeDocument/2006/relationships/tags" Target="../tags/tag105.xml"/><Relationship Id="rId41" Type="http://schemas.openxmlformats.org/officeDocument/2006/relationships/tags" Target="../tags/tag104.xml"/><Relationship Id="rId40" Type="http://schemas.openxmlformats.org/officeDocument/2006/relationships/tags" Target="../tags/tag103.xml"/><Relationship Id="rId4" Type="http://schemas.openxmlformats.org/officeDocument/2006/relationships/tags" Target="../tags/tag67.xml"/><Relationship Id="rId39" Type="http://schemas.openxmlformats.org/officeDocument/2006/relationships/tags" Target="../tags/tag102.xml"/><Relationship Id="rId38" Type="http://schemas.openxmlformats.org/officeDocument/2006/relationships/tags" Target="../tags/tag101.xml"/><Relationship Id="rId37" Type="http://schemas.openxmlformats.org/officeDocument/2006/relationships/tags" Target="../tags/tag100.xml"/><Relationship Id="rId36" Type="http://schemas.openxmlformats.org/officeDocument/2006/relationships/tags" Target="../tags/tag99.xml"/><Relationship Id="rId35" Type="http://schemas.openxmlformats.org/officeDocument/2006/relationships/tags" Target="../tags/tag98.xml"/><Relationship Id="rId34" Type="http://schemas.openxmlformats.org/officeDocument/2006/relationships/tags" Target="../tags/tag97.xml"/><Relationship Id="rId33" Type="http://schemas.openxmlformats.org/officeDocument/2006/relationships/tags" Target="../tags/tag96.xml"/><Relationship Id="rId32" Type="http://schemas.openxmlformats.org/officeDocument/2006/relationships/tags" Target="../tags/tag95.xml"/><Relationship Id="rId31" Type="http://schemas.openxmlformats.org/officeDocument/2006/relationships/tags" Target="../tags/tag94.xml"/><Relationship Id="rId30" Type="http://schemas.openxmlformats.org/officeDocument/2006/relationships/tags" Target="../tags/tag93.xml"/><Relationship Id="rId3" Type="http://schemas.openxmlformats.org/officeDocument/2006/relationships/tags" Target="../tags/tag66.xml"/><Relationship Id="rId29" Type="http://schemas.openxmlformats.org/officeDocument/2006/relationships/tags" Target="../tags/tag92.xml"/><Relationship Id="rId28" Type="http://schemas.openxmlformats.org/officeDocument/2006/relationships/tags" Target="../tags/tag91.xml"/><Relationship Id="rId27" Type="http://schemas.openxmlformats.org/officeDocument/2006/relationships/tags" Target="../tags/tag90.xml"/><Relationship Id="rId26" Type="http://schemas.openxmlformats.org/officeDocument/2006/relationships/tags" Target="../tags/tag89.xml"/><Relationship Id="rId25" Type="http://schemas.openxmlformats.org/officeDocument/2006/relationships/tags" Target="../tags/tag88.xml"/><Relationship Id="rId24" Type="http://schemas.openxmlformats.org/officeDocument/2006/relationships/tags" Target="../tags/tag87.xml"/><Relationship Id="rId23" Type="http://schemas.openxmlformats.org/officeDocument/2006/relationships/tags" Target="../tags/tag86.xml"/><Relationship Id="rId22" Type="http://schemas.openxmlformats.org/officeDocument/2006/relationships/tags" Target="../tags/tag85.xml"/><Relationship Id="rId21" Type="http://schemas.openxmlformats.org/officeDocument/2006/relationships/tags" Target="../tags/tag84.xml"/><Relationship Id="rId20" Type="http://schemas.openxmlformats.org/officeDocument/2006/relationships/tags" Target="../tags/tag83.xml"/><Relationship Id="rId2" Type="http://schemas.openxmlformats.org/officeDocument/2006/relationships/tags" Target="../tags/tag65.xml"/><Relationship Id="rId19" Type="http://schemas.openxmlformats.org/officeDocument/2006/relationships/tags" Target="../tags/tag82.xml"/><Relationship Id="rId18" Type="http://schemas.openxmlformats.org/officeDocument/2006/relationships/tags" Target="../tags/tag81.xml"/><Relationship Id="rId17" Type="http://schemas.openxmlformats.org/officeDocument/2006/relationships/tags" Target="../tags/tag80.xml"/><Relationship Id="rId16" Type="http://schemas.openxmlformats.org/officeDocument/2006/relationships/tags" Target="../tags/tag79.xml"/><Relationship Id="rId15" Type="http://schemas.openxmlformats.org/officeDocument/2006/relationships/tags" Target="../tags/tag78.xml"/><Relationship Id="rId14" Type="http://schemas.openxmlformats.org/officeDocument/2006/relationships/tags" Target="../tags/tag77.xml"/><Relationship Id="rId13" Type="http://schemas.openxmlformats.org/officeDocument/2006/relationships/tags" Target="../tags/tag76.xml"/><Relationship Id="rId12" Type="http://schemas.openxmlformats.org/officeDocument/2006/relationships/tags" Target="../tags/tag75.xml"/><Relationship Id="rId11" Type="http://schemas.openxmlformats.org/officeDocument/2006/relationships/tags" Target="../tags/tag74.xml"/><Relationship Id="rId10" Type="http://schemas.openxmlformats.org/officeDocument/2006/relationships/tags" Target="../tags/tag73.xml"/><Relationship Id="rId1" Type="http://schemas.openxmlformats.org/officeDocument/2006/relationships/tags" Target="../tags/tag64.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39.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40.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22.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41.xml"/><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image" Target="../media/image16.jpe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42.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43.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44.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45.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46.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47.xml"/><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image" Target="../media/image17.jpeg"/></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48.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21.xml"/><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image" Target="../media/image10.jpeg"/></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49.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50.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32.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51.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33.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52.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53.xml"/><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image" Target="../media/image18.jpeg"/></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54.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36.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55.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37.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56.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38.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57.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39.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58.xml"/><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image" Target="../media/image19.jpeg"/></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22.xml"/><Relationship Id="rId5" Type="http://schemas.openxmlformats.org/officeDocument/2006/relationships/image" Target="../media/image9.sv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14.svg"/><Relationship Id="rId1" Type="http://schemas.openxmlformats.org/officeDocument/2006/relationships/image" Target="../media/image13.png"/></Relationships>
</file>

<file path=ppt/slides/_rels/slide40.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59.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41.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60.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42.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3.xml"/><Relationship Id="rId4" Type="http://schemas.openxmlformats.org/officeDocument/2006/relationships/tags" Target="../tags/tag161.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43.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62.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44.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63.xml"/><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image" Target="../media/image20.jpeg"/></Relationships>
</file>

<file path=ppt/slides/_rels/slide45.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3.xml"/><Relationship Id="rId4" Type="http://schemas.openxmlformats.org/officeDocument/2006/relationships/tags" Target="../tags/tag164.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46.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65.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47.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66.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48.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67.xml"/><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image" Target="../media/image21.jpeg"/></Relationships>
</file>

<file path=ppt/slides/_rels/slide49.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3.xml"/><Relationship Id="rId4" Type="http://schemas.openxmlformats.org/officeDocument/2006/relationships/tags" Target="../tags/tag168.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23.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50.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69.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51.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tags" Target="../tags/tag170.xml"/><Relationship Id="rId4" Type="http://schemas.openxmlformats.org/officeDocument/2006/relationships/image" Target="../media/image9.svg"/><Relationship Id="rId3" Type="http://schemas.openxmlformats.org/officeDocument/2006/relationships/image" Target="../media/image7.png"/><Relationship Id="rId2" Type="http://schemas.openxmlformats.org/officeDocument/2006/relationships/image" Target="../media/image22.svg"/><Relationship Id="rId1" Type="http://schemas.openxmlformats.org/officeDocument/2006/relationships/image" Target="../media/image8.png"/></Relationships>
</file>

<file path=ppt/slides/_rels/slide52.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71.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53.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3.xml"/><Relationship Id="rId4" Type="http://schemas.openxmlformats.org/officeDocument/2006/relationships/tags" Target="../tags/tag172.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54.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73.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55.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74.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56.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75.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57.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3.xml"/><Relationship Id="rId4" Type="http://schemas.openxmlformats.org/officeDocument/2006/relationships/tags" Target="../tags/tag176.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58.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77.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59.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78.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24.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60.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79.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61.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80.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62.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81.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63.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82.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64.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83.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65.xml.rels><?xml version="1.0" encoding="UTF-8" standalone="yes"?>
<Relationships xmlns="http://schemas.openxmlformats.org/package/2006/relationships"><Relationship Id="rId8" Type="http://schemas.openxmlformats.org/officeDocument/2006/relationships/slideLayout" Target="../slideLayouts/slideLayout3.xml"/><Relationship Id="rId7" Type="http://schemas.openxmlformats.org/officeDocument/2006/relationships/tags" Target="../tags/tag184.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image" Target="../media/image23.jpe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25.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26.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27.xml"/><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Image 0" descr="D:/HuaweiMoveData/Users/13140/Desktop/80a25679086348aba44c007ef26b9c91.jpeg80a25679086348aba44c007ef26b9c91"/>
          <p:cNvPicPr>
            <a:picLocks noChangeAspect="1"/>
          </p:cNvPicPr>
          <p:nvPr/>
        </p:nvPicPr>
        <p:blipFill>
          <a:blip r:embed="rId1">
            <a:alphaModFix amt="15000"/>
          </a:blip>
          <a:srcRect t="8383" b="8383"/>
          <a:stretch>
            <a:fillRect/>
          </a:stretch>
        </p:blipFill>
        <p:spPr>
          <a:xfrm>
            <a:off x="0" y="0"/>
            <a:ext cx="16256000" cy="9144000"/>
          </a:xfrm>
          <a:prstGeom prst="roundRect">
            <a:avLst>
              <a:gd name="adj" fmla="val 0"/>
            </a:avLst>
          </a:prstGeom>
        </p:spPr>
      </p:pic>
      <p:grpSp>
        <p:nvGrpSpPr>
          <p:cNvPr id="23" name="组合 22"/>
          <p:cNvGrpSpPr/>
          <p:nvPr/>
        </p:nvGrpSpPr>
        <p:grpSpPr>
          <a:xfrm>
            <a:off x="672465" y="440690"/>
            <a:ext cx="15210155" cy="8627745"/>
            <a:chOff x="1059" y="694"/>
            <a:chExt cx="23953" cy="13587"/>
          </a:xfrm>
        </p:grpSpPr>
        <p:grpSp>
          <p:nvGrpSpPr>
            <p:cNvPr id="10" name="组合 9"/>
            <p:cNvGrpSpPr/>
            <p:nvPr/>
          </p:nvGrpSpPr>
          <p:grpSpPr>
            <a:xfrm rot="0">
              <a:off x="19320" y="13789"/>
              <a:ext cx="5692" cy="492"/>
              <a:chOff x="19528" y="13932"/>
              <a:chExt cx="5692" cy="492"/>
            </a:xfrm>
          </p:grpSpPr>
          <p:sp>
            <p:nvSpPr>
              <p:cNvPr id="11" name="文本框 10"/>
              <p:cNvSpPr txBox="1"/>
              <p:nvPr/>
            </p:nvSpPr>
            <p:spPr>
              <a:xfrm>
                <a:off x="19534" y="13932"/>
                <a:ext cx="5686" cy="492"/>
              </a:xfrm>
              <a:prstGeom prst="rect">
                <a:avLst/>
              </a:prstGeom>
              <a:noFill/>
            </p:spPr>
            <p:txBody>
              <a:bodyPr wrap="square" rtlCol="0">
                <a:spAutoFit/>
              </a:bodyPr>
              <a:p>
                <a:pPr algn="ctr">
                  <a:lnSpc>
                    <a:spcPct val="90000"/>
                  </a:lnSpc>
                </a:pPr>
                <a:r>
                  <a:rPr lang="en-US" altLang="zh-CN" sz="1600">
                    <a:solidFill>
                      <a:srgbClr val="C59F5E"/>
                    </a:solidFill>
                    <a:latin typeface="黑体" panose="02010609060101010101" charset="-122"/>
                    <a:ea typeface="黑体" panose="02010609060101010101" charset="-122"/>
                    <a:cs typeface="方正粗黑宋简体" panose="02000000000000000000" charset="-122"/>
                  </a:rPr>
                  <a:t>2025 </a:t>
                </a:r>
                <a:r>
                  <a:rPr lang="zh-CN" altLang="en-US" sz="1600">
                    <a:solidFill>
                      <a:srgbClr val="C59F5E"/>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59F5E"/>
                    </a:solidFill>
                    <a:latin typeface="黑体" panose="02010609060101010101" charset="-122"/>
                    <a:ea typeface="黑体" panose="02010609060101010101" charset="-122"/>
                    <a:cs typeface="方正粗黑宋简体" panose="02000000000000000000" charset="-122"/>
                  </a:rPr>
                  <a:t> </a:t>
                </a:r>
                <a:endParaRPr lang="en-US" altLang="zh-CN" sz="1600">
                  <a:solidFill>
                    <a:srgbClr val="C59F5E"/>
                  </a:solidFill>
                  <a:latin typeface="黑体" panose="02010609060101010101" charset="-122"/>
                  <a:ea typeface="黑体" panose="02010609060101010101" charset="-122"/>
                  <a:cs typeface="方正粗黑宋简体" panose="02000000000000000000" charset="-122"/>
                </a:endParaRPr>
              </a:p>
            </p:txBody>
          </p:sp>
          <p:pic>
            <p:nvPicPr>
              <p:cNvPr id="12" name="图片 11"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528" y="14026"/>
                <a:ext cx="304" cy="304"/>
              </a:xfrm>
              <a:prstGeom prst="rect">
                <a:avLst/>
              </a:prstGeom>
            </p:spPr>
          </p:pic>
        </p:grpSp>
        <p:grpSp>
          <p:nvGrpSpPr>
            <p:cNvPr id="13" name="组合 12"/>
            <p:cNvGrpSpPr/>
            <p:nvPr/>
          </p:nvGrpSpPr>
          <p:grpSpPr>
            <a:xfrm rot="0">
              <a:off x="20809" y="694"/>
              <a:ext cx="3994" cy="1344"/>
              <a:chOff x="21295" y="610"/>
              <a:chExt cx="3994" cy="1344"/>
            </a:xfrm>
          </p:grpSpPr>
          <p:sp>
            <p:nvSpPr>
              <p:cNvPr id="15" name="Text 2"/>
              <p:cNvSpPr/>
              <p:nvPr/>
            </p:nvSpPr>
            <p:spPr>
              <a:xfrm>
                <a:off x="21295" y="610"/>
                <a:ext cx="3995" cy="926"/>
              </a:xfrm>
              <a:prstGeom prst="rect">
                <a:avLst/>
              </a:prstGeom>
              <a:noFill/>
            </p:spPr>
            <p:txBody>
              <a:bodyPr wrap="square" lIns="0" tIns="0" rIns="0" bIns="0" rtlCol="0" anchor="ctr"/>
              <a:lstStyle/>
              <a:p>
                <a:pPr algn="ctr">
                  <a:lnSpc>
                    <a:spcPct val="90000"/>
                  </a:lnSpc>
                </a:pPr>
                <a:r>
                  <a:rPr lang="zh-CN" altLang="en-US" sz="2800" kern="0" spc="160" dirty="0">
                    <a:solidFill>
                      <a:schemeClr val="accent4">
                        <a:lumMod val="60000"/>
                        <a:lumOff val="40000"/>
                      </a:schemeClr>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chemeClr val="accent4">
                      <a:lumMod val="60000"/>
                      <a:lumOff val="40000"/>
                    </a:schemeClr>
                  </a:solidFill>
                  <a:latin typeface="汉仪雅酷黑简" panose="00020600040101010101" charset="-122"/>
                  <a:ea typeface="汉仪雅酷黑简" panose="00020600040101010101" charset="-122"/>
                  <a:cs typeface="MiSans Semibold" panose="00000700000000000000" charset="-122"/>
                </a:endParaRPr>
              </a:p>
            </p:txBody>
          </p:sp>
          <p:sp>
            <p:nvSpPr>
              <p:cNvPr id="16" name="Text 5"/>
              <p:cNvSpPr/>
              <p:nvPr/>
            </p:nvSpPr>
            <p:spPr>
              <a:xfrm>
                <a:off x="21295" y="1486"/>
                <a:ext cx="3969" cy="469"/>
              </a:xfrm>
              <a:prstGeom prst="rect">
                <a:avLst/>
              </a:prstGeom>
              <a:noFill/>
            </p:spPr>
            <p:txBody>
              <a:bodyPr wrap="square" lIns="0" tIns="0" rIns="0" bIns="0" rtlCol="0" anchor="ctr"/>
              <a:lstStyle/>
              <a:p>
                <a:pPr algn="ctr">
                  <a:lnSpc>
                    <a:spcPct val="90000"/>
                  </a:lnSpc>
                </a:pPr>
                <a:r>
                  <a:rPr lang="zh-CN" altLang="en-US" sz="1600" b="1" dirty="0">
                    <a:solidFill>
                      <a:schemeClr val="accent4">
                        <a:lumMod val="60000"/>
                        <a:lumOff val="40000"/>
                        <a:alpha val="90000"/>
                      </a:scheme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chemeClr val="accent4">
                      <a:lumMod val="60000"/>
                      <a:lumOff val="40000"/>
                      <a:alpha val="90000"/>
                    </a:scheme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18" name="直接连接符 17"/>
              <p:cNvCxnSpPr/>
              <p:nvPr/>
            </p:nvCxnSpPr>
            <p:spPr>
              <a:xfrm>
                <a:off x="21554" y="1412"/>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pic>
          <p:nvPicPr>
            <p:cNvPr id="19" name="图片 18" descr="C:/Users/LENOVO/Desktop/企业合作伙伴logo拼图商务感横版海报_banner.png企业合作伙伴logo拼图商务感横版海报_banner"/>
            <p:cNvPicPr>
              <a:picLocks noChangeAspect="1"/>
            </p:cNvPicPr>
            <p:nvPr/>
          </p:nvPicPr>
          <p:blipFill>
            <a:blip r:embed="rId4"/>
            <a:srcRect t="41" b="41"/>
            <a:stretch>
              <a:fillRect/>
            </a:stretch>
          </p:blipFill>
          <p:spPr>
            <a:xfrm>
              <a:off x="1059" y="762"/>
              <a:ext cx="1208" cy="1208"/>
            </a:xfrm>
            <a:prstGeom prst="rect">
              <a:avLst/>
            </a:prstGeom>
          </p:spPr>
        </p:pic>
      </p:grpSp>
      <p:sp>
        <p:nvSpPr>
          <p:cNvPr id="72" name="Shape 0"/>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gradFill flip="none" rotWithShape="1">
            <a:gsLst>
              <a:gs pos="0">
                <a:schemeClr val="bg1">
                  <a:lumMod val="85000"/>
                </a:schemeClr>
              </a:gs>
              <a:gs pos="40000">
                <a:srgbClr val="C59F5E">
                  <a:alpha val="31000"/>
                </a:srgbClr>
              </a:gs>
            </a:gsLst>
            <a:lin ang="2700000" scaled="1"/>
          </a:gradFill>
        </p:spPr>
      </p:sp>
      <p:sp>
        <p:nvSpPr>
          <p:cNvPr id="58" name="Text 3"/>
          <p:cNvSpPr/>
          <p:nvPr/>
        </p:nvSpPr>
        <p:spPr>
          <a:xfrm>
            <a:off x="1231900" y="2237740"/>
            <a:ext cx="13792200" cy="22860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gn="dist">
              <a:lnSpc>
                <a:spcPct val="100000"/>
              </a:lnSpc>
            </a:pPr>
            <a:r>
              <a:rPr lang="zh-CN" altLang="en-US" sz="80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rPr>
              <a:t>进出口</a:t>
            </a:r>
            <a:r>
              <a:rPr lang="zh-CN" altLang="en-US" sz="80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rPr>
              <a:t>与</a:t>
            </a:r>
            <a:r>
              <a:rPr lang="zh-CN" altLang="en-US" sz="80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rPr>
              <a:t>跨境电商</a:t>
            </a:r>
            <a:r>
              <a:rPr lang="en-US" sz="80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rPr>
              <a:t>机遇全解析</a:t>
            </a:r>
            <a:endParaRPr lang="en-US" sz="8000" dirty="0">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59" name="Shape 4"/>
          <p:cNvSpPr/>
          <p:nvPr/>
        </p:nvSpPr>
        <p:spPr>
          <a:xfrm>
            <a:off x="7315200" y="4737735"/>
            <a:ext cx="1625600" cy="50800"/>
          </a:xfrm>
          <a:custGeom>
            <a:avLst/>
            <a:gdLst/>
            <a:ahLst/>
            <a:cxnLst/>
            <a:rect l="l" t="t" r="r" b="b"/>
            <a:pathLst>
              <a:path w="1625600" h="50800">
                <a:moveTo>
                  <a:pt x="0" y="0"/>
                </a:moveTo>
                <a:lnTo>
                  <a:pt x="1625600" y="0"/>
                </a:lnTo>
                <a:lnTo>
                  <a:pt x="1625600" y="50800"/>
                </a:lnTo>
                <a:lnTo>
                  <a:pt x="0" y="50800"/>
                </a:lnTo>
                <a:lnTo>
                  <a:pt x="0" y="0"/>
                </a:lnTo>
                <a:close/>
              </a:path>
            </a:pathLst>
          </a:custGeom>
          <a:solidFill>
            <a:srgbClr val="C5A06D"/>
          </a:solidFill>
          <a:effectLst>
            <a:outerShdw blurRad="50800" dist="38100" dir="2700000" algn="tl" rotWithShape="0">
              <a:prstClr val="black">
                <a:alpha val="40000"/>
              </a:prstClr>
            </a:outerShdw>
          </a:effectLst>
        </p:spPr>
      </p:sp>
      <p:sp>
        <p:nvSpPr>
          <p:cNvPr id="60" name="Text 5"/>
          <p:cNvSpPr/>
          <p:nvPr/>
        </p:nvSpPr>
        <p:spPr>
          <a:xfrm>
            <a:off x="3459480" y="5480685"/>
            <a:ext cx="9337040" cy="6464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3600" kern="0" spc="75" dirty="0">
                <a:solidFill>
                  <a:srgbClr val="FFFFFF">
                    <a:alpha val="90000"/>
                  </a:srgbClr>
                </a:solidFill>
                <a:effectLst>
                  <a:outerShdw blurRad="38100" dist="38100" dir="2700000" algn="tl">
                    <a:srgbClr val="000000">
                      <a:alpha val="43137"/>
                    </a:srgbClr>
                  </a:outerShdw>
                </a:effectLst>
                <a:latin typeface="MiSans Semibold" panose="00000700000000000000" charset="-122"/>
                <a:ea typeface="MiSans Semibold" panose="00000700000000000000" charset="-122"/>
                <a:cs typeface="MiSans Semibold" panose="00000700000000000000" charset="-122"/>
                <a:sym typeface="+mn-ea"/>
              </a:rPr>
              <a:t>全球最大自贸港的政策红利与战略布局指南</a:t>
            </a:r>
            <a:endParaRPr lang="en-US" sz="3600" kern="0" spc="75" dirty="0">
              <a:solidFill>
                <a:srgbClr val="FFFFFF">
                  <a:alpha val="90000"/>
                </a:srgbClr>
              </a:solidFill>
              <a:effectLst>
                <a:outerShdw blurRad="38100" dist="38100" dir="2700000" algn="tl">
                  <a:srgbClr val="000000">
                    <a:alpha val="43137"/>
                  </a:srgbClr>
                </a:outerShdw>
              </a:effectLst>
              <a:latin typeface="MiSans Semibold" panose="00000700000000000000" charset="-122"/>
              <a:ea typeface="MiSans Semibold" panose="00000700000000000000" charset="-122"/>
              <a:cs typeface="MiSans Semibold" panose="00000700000000000000" charset="-122"/>
              <a:sym typeface="+mn-ea"/>
            </a:endParaRPr>
          </a:p>
        </p:txBody>
      </p:sp>
      <p:grpSp>
        <p:nvGrpSpPr>
          <p:cNvPr id="9" name="组合 8"/>
          <p:cNvGrpSpPr/>
          <p:nvPr/>
        </p:nvGrpSpPr>
        <p:grpSpPr>
          <a:xfrm>
            <a:off x="509270" y="7023100"/>
            <a:ext cx="15237460" cy="1276350"/>
            <a:chOff x="807" y="11060"/>
            <a:chExt cx="23996" cy="2010"/>
          </a:xfrm>
        </p:grpSpPr>
        <p:grpSp>
          <p:nvGrpSpPr>
            <p:cNvPr id="73" name="组合 72"/>
            <p:cNvGrpSpPr/>
            <p:nvPr/>
          </p:nvGrpSpPr>
          <p:grpSpPr>
            <a:xfrm rot="0">
              <a:off x="807" y="11060"/>
              <a:ext cx="4748" cy="2010"/>
              <a:chOff x="807" y="11580"/>
              <a:chExt cx="4748" cy="2010"/>
            </a:xfrm>
          </p:grpSpPr>
          <p:sp>
            <p:nvSpPr>
              <p:cNvPr id="74" name="Shape 6"/>
              <p:cNvSpPr/>
              <p:nvPr/>
            </p:nvSpPr>
            <p:spPr>
              <a:xfrm>
                <a:off x="807" y="11580"/>
                <a:ext cx="4748" cy="2011"/>
              </a:xfrm>
              <a:custGeom>
                <a:avLst/>
                <a:gdLst/>
                <a:ahLst/>
                <a:cxnLst/>
                <a:rect l="l" t="t" r="r" b="b"/>
                <a:pathLst>
                  <a:path w="4872567" h="1278467">
                    <a:moveTo>
                      <a:pt x="101600" y="0"/>
                    </a:moveTo>
                    <a:lnTo>
                      <a:pt x="4770967" y="0"/>
                    </a:lnTo>
                    <a:cubicBezTo>
                      <a:pt x="4827079" y="0"/>
                      <a:pt x="4872567" y="45488"/>
                      <a:pt x="4872567" y="101600"/>
                    </a:cubicBezTo>
                    <a:lnTo>
                      <a:pt x="4872567" y="1176867"/>
                    </a:lnTo>
                    <a:cubicBezTo>
                      <a:pt x="4872567" y="1232979"/>
                      <a:pt x="4827079" y="1278467"/>
                      <a:pt x="4770967" y="1278467"/>
                    </a:cubicBezTo>
                    <a:lnTo>
                      <a:pt x="101600" y="1278467"/>
                    </a:lnTo>
                    <a:cubicBezTo>
                      <a:pt x="45488" y="1278467"/>
                      <a:pt x="0" y="1232979"/>
                      <a:pt x="0" y="1176867"/>
                    </a:cubicBezTo>
                    <a:lnTo>
                      <a:pt x="0" y="101600"/>
                    </a:lnTo>
                    <a:cubicBezTo>
                      <a:pt x="0" y="45488"/>
                      <a:pt x="45488" y="0"/>
                      <a:pt x="101600" y="0"/>
                    </a:cubicBezTo>
                    <a:close/>
                  </a:path>
                </a:pathLst>
              </a:custGeom>
              <a:solidFill>
                <a:srgbClr val="FFFFFF">
                  <a:alpha val="10196"/>
                </a:srgbClr>
              </a:solidFill>
              <a:ln w="8467">
                <a:solidFill>
                  <a:schemeClr val="bg1">
                    <a:alpha val="20000"/>
                  </a:schemeClr>
                </a:solidFill>
                <a:prstDash val="solid"/>
              </a:ln>
            </p:spPr>
          </p:sp>
          <p:sp>
            <p:nvSpPr>
              <p:cNvPr id="75" name="Text 7"/>
              <p:cNvSpPr/>
              <p:nvPr/>
            </p:nvSpPr>
            <p:spPr>
              <a:xfrm>
                <a:off x="1133" y="11907"/>
                <a:ext cx="4378" cy="8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90000"/>
                  </a:lnSpc>
                </a:pPr>
                <a:r>
                  <a:rPr lang="en-US" sz="3600" b="1"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rPr>
                  <a:t>6600</a:t>
                </a:r>
                <a:endParaRPr lang="en-US" sz="3600" b="1"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endParaRPr>
              </a:p>
            </p:txBody>
          </p:sp>
          <p:sp>
            <p:nvSpPr>
              <p:cNvPr id="76" name="Text 8"/>
              <p:cNvSpPr/>
              <p:nvPr/>
            </p:nvSpPr>
            <p:spPr>
              <a:xfrm>
                <a:off x="1133" y="12787"/>
                <a:ext cx="4379" cy="48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30000"/>
                  </a:lnSpc>
                </a:pPr>
                <a:r>
                  <a:rPr lang="en-US" sz="1600" dirty="0">
                    <a:solidFill>
                      <a:srgbClr val="FFFFFF"/>
                    </a:solidFill>
                    <a:effectLst>
                      <a:outerShdw blurRad="38100" dist="38100" dir="2700000" algn="tl">
                        <a:srgbClr val="000000">
                          <a:alpha val="43137"/>
                        </a:srgbClr>
                      </a:outerShdw>
                    </a:effectLst>
                    <a:latin typeface="MiSans Semibold" panose="00000700000000000000" charset="-122"/>
                    <a:ea typeface="MiSans Semibold" panose="00000700000000000000" charset="-122"/>
                    <a:cs typeface="MiSans Semibold" panose="00000700000000000000" charset="-122"/>
                  </a:rPr>
                  <a:t>零关税商品税目</a:t>
                </a:r>
                <a:endParaRPr lang="en-US" sz="1600" dirty="0">
                  <a:solidFill>
                    <a:srgbClr val="FFFFFF"/>
                  </a:solidFill>
                  <a:effectLst>
                    <a:outerShdw blurRad="38100" dist="38100" dir="2700000" algn="tl">
                      <a:srgbClr val="000000">
                        <a:alpha val="43137"/>
                      </a:srgbClr>
                    </a:outerShdw>
                  </a:effectLst>
                  <a:latin typeface="MiSans Semibold" panose="00000700000000000000" charset="-122"/>
                  <a:ea typeface="MiSans Semibold" panose="00000700000000000000" charset="-122"/>
                  <a:cs typeface="MiSans Semibold" panose="00000700000000000000" charset="-122"/>
                </a:endParaRPr>
              </a:p>
            </p:txBody>
          </p:sp>
        </p:grpSp>
        <p:grpSp>
          <p:nvGrpSpPr>
            <p:cNvPr id="77" name="组合 76"/>
            <p:cNvGrpSpPr/>
            <p:nvPr/>
          </p:nvGrpSpPr>
          <p:grpSpPr>
            <a:xfrm rot="0">
              <a:off x="20055" y="11060"/>
              <a:ext cx="4748" cy="2010"/>
              <a:chOff x="807" y="11580"/>
              <a:chExt cx="4748" cy="2010"/>
            </a:xfrm>
          </p:grpSpPr>
          <p:sp>
            <p:nvSpPr>
              <p:cNvPr id="78" name="Shape 6"/>
              <p:cNvSpPr/>
              <p:nvPr/>
            </p:nvSpPr>
            <p:spPr>
              <a:xfrm>
                <a:off x="807" y="11580"/>
                <a:ext cx="4748" cy="2011"/>
              </a:xfrm>
              <a:custGeom>
                <a:avLst/>
                <a:gdLst/>
                <a:ahLst/>
                <a:cxnLst/>
                <a:rect l="l" t="t" r="r" b="b"/>
                <a:pathLst>
                  <a:path w="4872567" h="1278467">
                    <a:moveTo>
                      <a:pt x="101600" y="0"/>
                    </a:moveTo>
                    <a:lnTo>
                      <a:pt x="4770967" y="0"/>
                    </a:lnTo>
                    <a:cubicBezTo>
                      <a:pt x="4827079" y="0"/>
                      <a:pt x="4872567" y="45488"/>
                      <a:pt x="4872567" y="101600"/>
                    </a:cubicBezTo>
                    <a:lnTo>
                      <a:pt x="4872567" y="1176867"/>
                    </a:lnTo>
                    <a:cubicBezTo>
                      <a:pt x="4872567" y="1232979"/>
                      <a:pt x="4827079" y="1278467"/>
                      <a:pt x="4770967" y="1278467"/>
                    </a:cubicBezTo>
                    <a:lnTo>
                      <a:pt x="101600" y="1278467"/>
                    </a:lnTo>
                    <a:cubicBezTo>
                      <a:pt x="45488" y="1278467"/>
                      <a:pt x="0" y="1232979"/>
                      <a:pt x="0" y="1176867"/>
                    </a:cubicBezTo>
                    <a:lnTo>
                      <a:pt x="0" y="101600"/>
                    </a:lnTo>
                    <a:cubicBezTo>
                      <a:pt x="0" y="45488"/>
                      <a:pt x="45488" y="0"/>
                      <a:pt x="101600" y="0"/>
                    </a:cubicBezTo>
                    <a:close/>
                  </a:path>
                </a:pathLst>
              </a:custGeom>
              <a:solidFill>
                <a:srgbClr val="FFFFFF">
                  <a:alpha val="10196"/>
                </a:srgbClr>
              </a:solidFill>
              <a:ln w="8467">
                <a:solidFill>
                  <a:schemeClr val="bg1">
                    <a:alpha val="20000"/>
                  </a:schemeClr>
                </a:solidFill>
                <a:prstDash val="solid"/>
              </a:ln>
            </p:spPr>
          </p:sp>
          <p:sp>
            <p:nvSpPr>
              <p:cNvPr id="79" name="Text 7"/>
              <p:cNvSpPr/>
              <p:nvPr/>
            </p:nvSpPr>
            <p:spPr>
              <a:xfrm>
                <a:off x="1133" y="11907"/>
                <a:ext cx="4378" cy="8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90000"/>
                  </a:lnSpc>
                </a:pPr>
                <a:r>
                  <a:rPr lang="en-US" sz="3600" b="1"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sym typeface="+mn-ea"/>
                  </a:rPr>
                  <a:t>85</a:t>
                </a:r>
                <a:r>
                  <a:rPr lang="zh-CN" altLang="en-US" sz="3600" b="1"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sym typeface="+mn-ea"/>
                  </a:rPr>
                  <a:t>国</a:t>
                </a:r>
                <a:endParaRPr lang="zh-CN" altLang="en-US" sz="3600" b="1"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endParaRPr>
              </a:p>
            </p:txBody>
          </p:sp>
          <p:sp>
            <p:nvSpPr>
              <p:cNvPr id="80" name="Text 8"/>
              <p:cNvSpPr/>
              <p:nvPr/>
            </p:nvSpPr>
            <p:spPr>
              <a:xfrm>
                <a:off x="1133" y="12787"/>
                <a:ext cx="4379" cy="48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30000"/>
                  </a:lnSpc>
                </a:pPr>
                <a:r>
                  <a:rPr lang="zh-CN" altLang="en-US" sz="1600" dirty="0">
                    <a:solidFill>
                      <a:srgbClr val="FFFFFF"/>
                    </a:solidFill>
                    <a:effectLst>
                      <a:outerShdw blurRad="38100" dist="38100" dir="2700000" algn="tl">
                        <a:srgbClr val="000000">
                          <a:alpha val="43137"/>
                        </a:srgbClr>
                      </a:outerShdw>
                    </a:effectLst>
                    <a:latin typeface="MiSans Semibold" panose="00000700000000000000" charset="-122"/>
                    <a:ea typeface="MiSans Semibold" panose="00000700000000000000" charset="-122"/>
                    <a:cs typeface="MiSans Semibold" panose="00000700000000000000" charset="-122"/>
                    <a:sym typeface="+mn-ea"/>
                  </a:rPr>
                  <a:t>免签入境政策</a:t>
                </a:r>
                <a:endParaRPr lang="zh-CN" altLang="en-US" sz="1600" dirty="0">
                  <a:solidFill>
                    <a:srgbClr val="FFFFFF"/>
                  </a:solidFill>
                  <a:effectLst>
                    <a:outerShdw blurRad="38100" dist="38100" dir="2700000" algn="tl">
                      <a:srgbClr val="000000">
                        <a:alpha val="43137"/>
                      </a:srgbClr>
                    </a:outerShdw>
                  </a:effectLst>
                  <a:latin typeface="MiSans Semibold" panose="00000700000000000000" charset="-122"/>
                  <a:ea typeface="MiSans Semibold" panose="00000700000000000000" charset="-122"/>
                  <a:cs typeface="MiSans Semibold" panose="00000700000000000000" charset="-122"/>
                </a:endParaRPr>
              </a:p>
            </p:txBody>
          </p:sp>
        </p:grpSp>
        <p:grpSp>
          <p:nvGrpSpPr>
            <p:cNvPr id="81" name="组合 80"/>
            <p:cNvGrpSpPr/>
            <p:nvPr/>
          </p:nvGrpSpPr>
          <p:grpSpPr>
            <a:xfrm rot="0">
              <a:off x="7223" y="11060"/>
              <a:ext cx="4748" cy="2010"/>
              <a:chOff x="807" y="11580"/>
              <a:chExt cx="4748" cy="2010"/>
            </a:xfrm>
          </p:grpSpPr>
          <p:sp>
            <p:nvSpPr>
              <p:cNvPr id="82" name="Shape 6"/>
              <p:cNvSpPr/>
              <p:nvPr/>
            </p:nvSpPr>
            <p:spPr>
              <a:xfrm>
                <a:off x="807" y="11580"/>
                <a:ext cx="4748" cy="2011"/>
              </a:xfrm>
              <a:custGeom>
                <a:avLst/>
                <a:gdLst/>
                <a:ahLst/>
                <a:cxnLst/>
                <a:rect l="l" t="t" r="r" b="b"/>
                <a:pathLst>
                  <a:path w="4872567" h="1278467">
                    <a:moveTo>
                      <a:pt x="101600" y="0"/>
                    </a:moveTo>
                    <a:lnTo>
                      <a:pt x="4770967" y="0"/>
                    </a:lnTo>
                    <a:cubicBezTo>
                      <a:pt x="4827079" y="0"/>
                      <a:pt x="4872567" y="45488"/>
                      <a:pt x="4872567" y="101600"/>
                    </a:cubicBezTo>
                    <a:lnTo>
                      <a:pt x="4872567" y="1176867"/>
                    </a:lnTo>
                    <a:cubicBezTo>
                      <a:pt x="4872567" y="1232979"/>
                      <a:pt x="4827079" y="1278467"/>
                      <a:pt x="4770967" y="1278467"/>
                    </a:cubicBezTo>
                    <a:lnTo>
                      <a:pt x="101600" y="1278467"/>
                    </a:lnTo>
                    <a:cubicBezTo>
                      <a:pt x="45488" y="1278467"/>
                      <a:pt x="0" y="1232979"/>
                      <a:pt x="0" y="1176867"/>
                    </a:cubicBezTo>
                    <a:lnTo>
                      <a:pt x="0" y="101600"/>
                    </a:lnTo>
                    <a:cubicBezTo>
                      <a:pt x="0" y="45488"/>
                      <a:pt x="45488" y="0"/>
                      <a:pt x="101600" y="0"/>
                    </a:cubicBezTo>
                    <a:close/>
                  </a:path>
                </a:pathLst>
              </a:custGeom>
              <a:solidFill>
                <a:srgbClr val="FFFFFF">
                  <a:alpha val="10196"/>
                </a:srgbClr>
              </a:solidFill>
              <a:ln w="8467">
                <a:solidFill>
                  <a:schemeClr val="bg1">
                    <a:alpha val="20000"/>
                  </a:schemeClr>
                </a:solidFill>
                <a:prstDash val="solid"/>
              </a:ln>
            </p:spPr>
          </p:sp>
          <p:sp>
            <p:nvSpPr>
              <p:cNvPr id="83" name="Text 7"/>
              <p:cNvSpPr/>
              <p:nvPr/>
            </p:nvSpPr>
            <p:spPr>
              <a:xfrm>
                <a:off x="1133" y="11907"/>
                <a:ext cx="4378" cy="8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90000"/>
                  </a:lnSpc>
                </a:pPr>
                <a:r>
                  <a:rPr lang="en-US" sz="3600" b="1"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sym typeface="+mn-ea"/>
                  </a:rPr>
                  <a:t>30%</a:t>
                </a:r>
                <a:endParaRPr lang="en-US" sz="3600" b="1"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endParaRPr>
              </a:p>
            </p:txBody>
          </p:sp>
          <p:sp>
            <p:nvSpPr>
              <p:cNvPr id="84" name="Text 8"/>
              <p:cNvSpPr/>
              <p:nvPr/>
            </p:nvSpPr>
            <p:spPr>
              <a:xfrm>
                <a:off x="1133" y="12787"/>
                <a:ext cx="4379" cy="48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30000"/>
                  </a:lnSpc>
                </a:pPr>
                <a:r>
                  <a:rPr lang="zh-CN" altLang="en-US" sz="1600" dirty="0">
                    <a:solidFill>
                      <a:srgbClr val="FFFFFF"/>
                    </a:solidFill>
                    <a:effectLst>
                      <a:outerShdw blurRad="38100" dist="38100" dir="2700000" algn="tl">
                        <a:srgbClr val="000000">
                          <a:alpha val="43137"/>
                        </a:srgbClr>
                      </a:outerShdw>
                    </a:effectLst>
                    <a:latin typeface="MiSans Semibold" panose="00000700000000000000" charset="-122"/>
                    <a:ea typeface="MiSans Semibold" panose="00000700000000000000" charset="-122"/>
                    <a:cs typeface="MiSans Semibold" panose="00000700000000000000" charset="-122"/>
                    <a:sym typeface="+mn-ea"/>
                  </a:rPr>
                  <a:t>加工增值到内地免关税</a:t>
                </a:r>
                <a:endParaRPr lang="zh-CN" altLang="en-US" sz="1600" dirty="0">
                  <a:solidFill>
                    <a:srgbClr val="FFFFFF"/>
                  </a:solidFill>
                  <a:effectLst>
                    <a:outerShdw blurRad="38100" dist="38100" dir="2700000" algn="tl">
                      <a:srgbClr val="000000">
                        <a:alpha val="43137"/>
                      </a:srgbClr>
                    </a:outerShdw>
                  </a:effectLst>
                  <a:latin typeface="MiSans Semibold" panose="00000700000000000000" charset="-122"/>
                  <a:ea typeface="MiSans Semibold" panose="00000700000000000000" charset="-122"/>
                  <a:cs typeface="MiSans Semibold" panose="00000700000000000000" charset="-122"/>
                </a:endParaRPr>
              </a:p>
            </p:txBody>
          </p:sp>
        </p:grpSp>
        <p:grpSp>
          <p:nvGrpSpPr>
            <p:cNvPr id="85" name="组合 84"/>
            <p:cNvGrpSpPr/>
            <p:nvPr/>
          </p:nvGrpSpPr>
          <p:grpSpPr>
            <a:xfrm rot="0">
              <a:off x="13639" y="11060"/>
              <a:ext cx="4748" cy="2010"/>
              <a:chOff x="807" y="11580"/>
              <a:chExt cx="4748" cy="2010"/>
            </a:xfrm>
          </p:grpSpPr>
          <p:sp>
            <p:nvSpPr>
              <p:cNvPr id="86" name="Shape 6"/>
              <p:cNvSpPr/>
              <p:nvPr/>
            </p:nvSpPr>
            <p:spPr>
              <a:xfrm>
                <a:off x="807" y="11580"/>
                <a:ext cx="4748" cy="2011"/>
              </a:xfrm>
              <a:custGeom>
                <a:avLst/>
                <a:gdLst/>
                <a:ahLst/>
                <a:cxnLst/>
                <a:rect l="l" t="t" r="r" b="b"/>
                <a:pathLst>
                  <a:path w="4872567" h="1278467">
                    <a:moveTo>
                      <a:pt x="101600" y="0"/>
                    </a:moveTo>
                    <a:lnTo>
                      <a:pt x="4770967" y="0"/>
                    </a:lnTo>
                    <a:cubicBezTo>
                      <a:pt x="4827079" y="0"/>
                      <a:pt x="4872567" y="45488"/>
                      <a:pt x="4872567" y="101600"/>
                    </a:cubicBezTo>
                    <a:lnTo>
                      <a:pt x="4872567" y="1176867"/>
                    </a:lnTo>
                    <a:cubicBezTo>
                      <a:pt x="4872567" y="1232979"/>
                      <a:pt x="4827079" y="1278467"/>
                      <a:pt x="4770967" y="1278467"/>
                    </a:cubicBezTo>
                    <a:lnTo>
                      <a:pt x="101600" y="1278467"/>
                    </a:lnTo>
                    <a:cubicBezTo>
                      <a:pt x="45488" y="1278467"/>
                      <a:pt x="0" y="1232979"/>
                      <a:pt x="0" y="1176867"/>
                    </a:cubicBezTo>
                    <a:lnTo>
                      <a:pt x="0" y="101600"/>
                    </a:lnTo>
                    <a:cubicBezTo>
                      <a:pt x="0" y="45488"/>
                      <a:pt x="45488" y="0"/>
                      <a:pt x="101600" y="0"/>
                    </a:cubicBezTo>
                    <a:close/>
                  </a:path>
                </a:pathLst>
              </a:custGeom>
              <a:solidFill>
                <a:srgbClr val="FFFFFF">
                  <a:alpha val="10196"/>
                </a:srgbClr>
              </a:solidFill>
              <a:ln w="8467">
                <a:solidFill>
                  <a:schemeClr val="bg1">
                    <a:alpha val="20000"/>
                  </a:schemeClr>
                </a:solidFill>
                <a:prstDash val="solid"/>
              </a:ln>
            </p:spPr>
          </p:sp>
          <p:sp>
            <p:nvSpPr>
              <p:cNvPr id="87" name="Text 7"/>
              <p:cNvSpPr/>
              <p:nvPr/>
            </p:nvSpPr>
            <p:spPr>
              <a:xfrm>
                <a:off x="1133" y="11907"/>
                <a:ext cx="4378" cy="8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90000"/>
                  </a:lnSpc>
                </a:pPr>
                <a:r>
                  <a:rPr lang="en-US" sz="3600" b="1"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sym typeface="+mn-ea"/>
                  </a:rPr>
                  <a:t>15%</a:t>
                </a:r>
                <a:endParaRPr lang="zh-CN" altLang="en-US" sz="3600" b="1"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endParaRPr>
              </a:p>
            </p:txBody>
          </p:sp>
          <p:sp>
            <p:nvSpPr>
              <p:cNvPr id="88" name="Text 8"/>
              <p:cNvSpPr/>
              <p:nvPr/>
            </p:nvSpPr>
            <p:spPr>
              <a:xfrm>
                <a:off x="1133" y="12787"/>
                <a:ext cx="4379" cy="48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30000"/>
                  </a:lnSpc>
                </a:pPr>
                <a:r>
                  <a:rPr lang="zh-CN" altLang="en-US" sz="1600" dirty="0">
                    <a:solidFill>
                      <a:srgbClr val="FFFFFF"/>
                    </a:solidFill>
                    <a:effectLst>
                      <a:outerShdw blurRad="38100" dist="38100" dir="2700000" algn="tl">
                        <a:srgbClr val="000000">
                          <a:alpha val="43137"/>
                        </a:srgbClr>
                      </a:outerShdw>
                    </a:effectLst>
                    <a:latin typeface="MiSans Semibold" panose="00000700000000000000" charset="-122"/>
                    <a:ea typeface="MiSans Semibold" panose="00000700000000000000" charset="-122"/>
                    <a:cs typeface="MiSans Semibold" panose="00000700000000000000" charset="-122"/>
                    <a:sym typeface="+mn-ea"/>
                  </a:rPr>
                  <a:t>企业和个人所得税税率</a:t>
                </a:r>
                <a:endParaRPr lang="zh-CN" altLang="en-US" sz="1600" dirty="0">
                  <a:solidFill>
                    <a:srgbClr val="FFFFFF"/>
                  </a:solidFill>
                  <a:effectLst>
                    <a:outerShdw blurRad="38100" dist="38100" dir="2700000" algn="tl">
                      <a:srgbClr val="000000">
                        <a:alpha val="43137"/>
                      </a:srgbClr>
                    </a:outerShdw>
                  </a:effectLst>
                  <a:latin typeface="MiSans Semibold" panose="00000700000000000000" charset="-122"/>
                  <a:ea typeface="MiSans Semibold" panose="00000700000000000000" charset="-122"/>
                  <a:cs typeface="MiSans Semibold" panose="00000700000000000000" charset="-122"/>
                </a:endParaRPr>
              </a:p>
            </p:txBody>
          </p:sp>
        </p:grpSp>
      </p:grpSp>
      <p:grpSp>
        <p:nvGrpSpPr>
          <p:cNvPr id="4" name="组合 3"/>
          <p:cNvGrpSpPr/>
          <p:nvPr/>
        </p:nvGrpSpPr>
        <p:grpSpPr>
          <a:xfrm rot="0">
            <a:off x="4994593" y="1245235"/>
            <a:ext cx="6266815" cy="816798"/>
            <a:chOff x="7223" y="1961"/>
            <a:chExt cx="9869" cy="1194"/>
          </a:xfrm>
        </p:grpSpPr>
        <p:sp>
          <p:nvSpPr>
            <p:cNvPr id="6" name="Shape 1"/>
            <p:cNvSpPr/>
            <p:nvPr/>
          </p:nvSpPr>
          <p:spPr>
            <a:xfrm>
              <a:off x="7223" y="1961"/>
              <a:ext cx="9869" cy="1194"/>
            </a:xfrm>
            <a:custGeom>
              <a:avLst/>
              <a:gdLst/>
              <a:ahLst/>
              <a:cxnLst/>
              <a:rect l="l" t="t" r="r" b="b"/>
              <a:pathLst>
                <a:path w="4593167" h="567267">
                  <a:moveTo>
                    <a:pt x="283633" y="0"/>
                  </a:moveTo>
                  <a:lnTo>
                    <a:pt x="4309533" y="0"/>
                  </a:lnTo>
                  <a:cubicBezTo>
                    <a:pt x="4466180" y="0"/>
                    <a:pt x="4593167" y="126987"/>
                    <a:pt x="4593167" y="283633"/>
                  </a:cubicBezTo>
                  <a:lnTo>
                    <a:pt x="4593167" y="283633"/>
                  </a:lnTo>
                  <a:cubicBezTo>
                    <a:pt x="4593167" y="440280"/>
                    <a:pt x="4466180" y="567267"/>
                    <a:pt x="4309533" y="567267"/>
                  </a:cubicBezTo>
                  <a:lnTo>
                    <a:pt x="283633" y="567267"/>
                  </a:lnTo>
                  <a:cubicBezTo>
                    <a:pt x="126987" y="567267"/>
                    <a:pt x="0" y="440280"/>
                    <a:pt x="0" y="283633"/>
                  </a:cubicBezTo>
                  <a:lnTo>
                    <a:pt x="0" y="283633"/>
                  </a:lnTo>
                  <a:cubicBezTo>
                    <a:pt x="0" y="126987"/>
                    <a:pt x="126987" y="0"/>
                    <a:pt x="283633" y="0"/>
                  </a:cubicBezTo>
                  <a:close/>
                </a:path>
              </a:pathLst>
            </a:custGeom>
            <a:solidFill>
              <a:schemeClr val="bg1">
                <a:alpha val="10000"/>
              </a:schemeClr>
            </a:solidFill>
            <a:ln w="8467">
              <a:solidFill>
                <a:srgbClr val="C5A06D"/>
              </a:solidFill>
              <a:prstDash val="solid"/>
            </a:ln>
            <a:effectLst>
              <a:outerShdw blurRad="50800" dist="38100" dir="2700000" algn="tl" rotWithShape="0">
                <a:prstClr val="black">
                  <a:alpha val="40000"/>
                </a:prstClr>
              </a:outerShdw>
            </a:effectLst>
          </p:spPr>
        </p:sp>
        <p:sp>
          <p:nvSpPr>
            <p:cNvPr id="7" name="Text 2"/>
            <p:cNvSpPr/>
            <p:nvPr/>
          </p:nvSpPr>
          <p:spPr>
            <a:xfrm>
              <a:off x="7279" y="2318"/>
              <a:ext cx="9757" cy="480"/>
            </a:xfrm>
            <a:prstGeom prst="rect">
              <a:avLst/>
            </a:prstGeom>
            <a:noFill/>
          </p:spPr>
          <p:txBody>
            <a:bodyPr wrap="square" lIns="0" tIns="0" rIns="0" bIns="0" rtlCol="0" anchor="ctr"/>
            <a:lstStyle/>
            <a:p>
              <a:pPr algn="ctr">
                <a:lnSpc>
                  <a:spcPct val="110000"/>
                </a:lnSpc>
              </a:pPr>
              <a:r>
                <a:rPr lang="en-US" sz="2400" b="1" kern="0" spc="180"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2025年12月18</a:t>
              </a:r>
              <a:r>
                <a:rPr lang="zh-CN" altLang="en-US" sz="2400" b="1" kern="0" spc="180"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日</a:t>
              </a:r>
              <a:r>
                <a:rPr lang="en-US" sz="2400" b="1" kern="0" spc="180"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 · 海南自贸港全岛封关</a:t>
              </a:r>
              <a:endParaRPr lang="en-US" sz="2400" b="1" kern="0" spc="180"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gr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Shape 3"/>
          <p:cNvSpPr/>
          <p:nvPr/>
        </p:nvSpPr>
        <p:spPr>
          <a:xfrm>
            <a:off x="3661410" y="1436370"/>
            <a:ext cx="2721610" cy="1909445"/>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124" name="Shape 4"/>
          <p:cNvSpPr/>
          <p:nvPr/>
        </p:nvSpPr>
        <p:spPr>
          <a:xfrm>
            <a:off x="3661410" y="1436370"/>
            <a:ext cx="2721610" cy="55245"/>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sp>
        <p:nvSpPr>
          <p:cNvPr id="127" name="Shape 3"/>
          <p:cNvSpPr/>
          <p:nvPr/>
        </p:nvSpPr>
        <p:spPr>
          <a:xfrm>
            <a:off x="13001625" y="1436370"/>
            <a:ext cx="2721610" cy="1909445"/>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128" name="Shape 4"/>
          <p:cNvSpPr/>
          <p:nvPr/>
        </p:nvSpPr>
        <p:spPr>
          <a:xfrm>
            <a:off x="13001625" y="1436370"/>
            <a:ext cx="2721610" cy="55245"/>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sp>
        <p:nvSpPr>
          <p:cNvPr id="130" name="Shape 3"/>
          <p:cNvSpPr/>
          <p:nvPr/>
        </p:nvSpPr>
        <p:spPr>
          <a:xfrm>
            <a:off x="548005" y="1436370"/>
            <a:ext cx="2721610" cy="1909445"/>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131" name="Shape 4"/>
          <p:cNvSpPr/>
          <p:nvPr/>
        </p:nvSpPr>
        <p:spPr>
          <a:xfrm>
            <a:off x="548005" y="1436370"/>
            <a:ext cx="2721610" cy="55245"/>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sp>
        <p:nvSpPr>
          <p:cNvPr id="133" name="Shape 3"/>
          <p:cNvSpPr/>
          <p:nvPr/>
        </p:nvSpPr>
        <p:spPr>
          <a:xfrm>
            <a:off x="6774815" y="1436370"/>
            <a:ext cx="2721610" cy="1909445"/>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134" name="Shape 4"/>
          <p:cNvSpPr/>
          <p:nvPr/>
        </p:nvSpPr>
        <p:spPr>
          <a:xfrm>
            <a:off x="6774815" y="1436370"/>
            <a:ext cx="2721610" cy="55245"/>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sp>
        <p:nvSpPr>
          <p:cNvPr id="136" name="Shape 3"/>
          <p:cNvSpPr/>
          <p:nvPr/>
        </p:nvSpPr>
        <p:spPr>
          <a:xfrm>
            <a:off x="9888220" y="1436370"/>
            <a:ext cx="2721610" cy="1909445"/>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137" name="Shape 4"/>
          <p:cNvSpPr/>
          <p:nvPr/>
        </p:nvSpPr>
        <p:spPr>
          <a:xfrm>
            <a:off x="9888220" y="1436370"/>
            <a:ext cx="2721610" cy="55245"/>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sp>
        <p:nvSpPr>
          <p:cNvPr id="117" name="Shape 27"/>
          <p:cNvSpPr/>
          <p:nvPr/>
        </p:nvSpPr>
        <p:spPr>
          <a:xfrm>
            <a:off x="543560" y="3624580"/>
            <a:ext cx="7338060" cy="1512570"/>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18" name="Shape 27"/>
          <p:cNvSpPr/>
          <p:nvPr/>
        </p:nvSpPr>
        <p:spPr>
          <a:xfrm>
            <a:off x="8398510" y="5459095"/>
            <a:ext cx="7307580" cy="1512570"/>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19" name="Shape 27"/>
          <p:cNvSpPr/>
          <p:nvPr/>
        </p:nvSpPr>
        <p:spPr>
          <a:xfrm>
            <a:off x="8390255" y="3624580"/>
            <a:ext cx="7332345" cy="1512570"/>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20" name="Shape 27"/>
          <p:cNvSpPr/>
          <p:nvPr/>
        </p:nvSpPr>
        <p:spPr>
          <a:xfrm>
            <a:off x="560705" y="5459095"/>
            <a:ext cx="7321550" cy="1512570"/>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21" name="Shape 27"/>
          <p:cNvSpPr/>
          <p:nvPr/>
        </p:nvSpPr>
        <p:spPr>
          <a:xfrm>
            <a:off x="589915" y="7261225"/>
            <a:ext cx="15149195" cy="1270000"/>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阿里妈妈数黑体" pitchFamily="34" charset="-120"/>
                  <a:sym typeface="+mn-ea"/>
                </a:rPr>
                <a:t>封关后的</a:t>
              </a:r>
              <a:r>
                <a:rPr lang="zh-CN" altLang="en-US" sz="3600" b="1" dirty="0">
                  <a:latin typeface="微软雅黑" panose="020B0503020204020204" charset="-122"/>
                  <a:ea typeface="微软雅黑" panose="020B0503020204020204" charset="-122"/>
                  <a:cs typeface="阿里妈妈数黑体" pitchFamily="34" charset="-120"/>
                  <a:sym typeface="+mn-ea"/>
                </a:rPr>
                <a:t>五</a:t>
              </a:r>
              <a:r>
                <a:rPr lang="en-US" sz="3600" b="1" dirty="0">
                  <a:latin typeface="微软雅黑" panose="020B0503020204020204" charset="-122"/>
                  <a:ea typeface="微软雅黑" panose="020B0503020204020204" charset="-122"/>
                  <a:cs typeface="阿里妈妈数黑体" pitchFamily="34" charset="-120"/>
                  <a:sym typeface="+mn-ea"/>
                </a:rPr>
                <a:t>大核心优势</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背靠内地超大规模市场</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面积体量</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en-US" sz="1400" dirty="0">
                  <a:solidFill>
                    <a:srgbClr val="C59F5E"/>
                  </a:solidFill>
                  <a:latin typeface="微软雅黑" panose="020B0503020204020204" charset="-122"/>
                  <a:ea typeface="微软雅黑" panose="020B0503020204020204" charset="-122"/>
                  <a:cs typeface="MiSans" pitchFamily="34" charset="-120"/>
                  <a:sym typeface="+mn-ea"/>
                </a:rPr>
                <a:t>政策动态优化</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14" name="组合 13"/>
          <p:cNvGrpSpPr/>
          <p:nvPr/>
        </p:nvGrpSpPr>
        <p:grpSpPr>
          <a:xfrm>
            <a:off x="1669415" y="1612265"/>
            <a:ext cx="508000" cy="508000"/>
            <a:chOff x="2629" y="2539"/>
            <a:chExt cx="800" cy="800"/>
          </a:xfrm>
        </p:grpSpPr>
        <p:sp>
          <p:nvSpPr>
            <p:cNvPr id="9" name="Shape 3"/>
            <p:cNvSpPr/>
            <p:nvPr/>
          </p:nvSpPr>
          <p:spPr>
            <a:xfrm>
              <a:off x="2629" y="2539"/>
              <a:ext cx="800" cy="8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C09B5A">
                <a:alpha val="20000"/>
              </a:srgbClr>
            </a:solidFill>
          </p:spPr>
        </p:sp>
        <p:sp>
          <p:nvSpPr>
            <p:cNvPr id="10" name="Shape 4"/>
            <p:cNvSpPr/>
            <p:nvPr/>
          </p:nvSpPr>
          <p:spPr>
            <a:xfrm>
              <a:off x="2884" y="2772"/>
              <a:ext cx="292" cy="333"/>
            </a:xfrm>
            <a:custGeom>
              <a:avLst/>
              <a:gdLst/>
              <a:ahLst/>
              <a:cxnLst/>
              <a:rect l="l" t="t" r="r" b="b"/>
              <a:pathLst>
                <a:path w="185208" h="211667">
                  <a:moveTo>
                    <a:pt x="79375" y="52917"/>
                  </a:moveTo>
                  <a:cubicBezTo>
                    <a:pt x="79375" y="31013"/>
                    <a:pt x="61592" y="13229"/>
                    <a:pt x="39688" y="13229"/>
                  </a:cubicBezTo>
                  <a:cubicBezTo>
                    <a:pt x="17783" y="13229"/>
                    <a:pt x="0" y="31013"/>
                    <a:pt x="0" y="52917"/>
                  </a:cubicBezTo>
                  <a:cubicBezTo>
                    <a:pt x="0" y="74821"/>
                    <a:pt x="17783" y="92604"/>
                    <a:pt x="39687" y="92604"/>
                  </a:cubicBezTo>
                  <a:cubicBezTo>
                    <a:pt x="61592" y="92604"/>
                    <a:pt x="79375" y="74821"/>
                    <a:pt x="79375" y="52917"/>
                  </a:cubicBezTo>
                  <a:close/>
                  <a:moveTo>
                    <a:pt x="185208" y="158750"/>
                  </a:moveTo>
                  <a:cubicBezTo>
                    <a:pt x="185208" y="136846"/>
                    <a:pt x="167425" y="119063"/>
                    <a:pt x="145521" y="119063"/>
                  </a:cubicBezTo>
                  <a:cubicBezTo>
                    <a:pt x="123617" y="119063"/>
                    <a:pt x="105833" y="136846"/>
                    <a:pt x="105833" y="158750"/>
                  </a:cubicBezTo>
                  <a:cubicBezTo>
                    <a:pt x="105833" y="180654"/>
                    <a:pt x="123617" y="198438"/>
                    <a:pt x="145521" y="198438"/>
                  </a:cubicBezTo>
                  <a:cubicBezTo>
                    <a:pt x="167425" y="198438"/>
                    <a:pt x="185208" y="180654"/>
                    <a:pt x="185208" y="158750"/>
                  </a:cubicBezTo>
                  <a:close/>
                  <a:moveTo>
                    <a:pt x="181322" y="35801"/>
                  </a:moveTo>
                  <a:cubicBezTo>
                    <a:pt x="186490" y="30634"/>
                    <a:pt x="186490" y="22242"/>
                    <a:pt x="181322" y="17074"/>
                  </a:cubicBezTo>
                  <a:cubicBezTo>
                    <a:pt x="176155" y="11906"/>
                    <a:pt x="167762" y="11906"/>
                    <a:pt x="162595" y="17074"/>
                  </a:cubicBezTo>
                  <a:lnTo>
                    <a:pt x="3845" y="175824"/>
                  </a:lnTo>
                  <a:cubicBezTo>
                    <a:pt x="-1323" y="180992"/>
                    <a:pt x="-1323" y="189384"/>
                    <a:pt x="3845" y="194551"/>
                  </a:cubicBezTo>
                  <a:cubicBezTo>
                    <a:pt x="9012" y="199719"/>
                    <a:pt x="17405" y="199719"/>
                    <a:pt x="22572" y="194551"/>
                  </a:cubicBezTo>
                  <a:lnTo>
                    <a:pt x="181322" y="35801"/>
                  </a:lnTo>
                  <a:close/>
                </a:path>
              </a:pathLst>
            </a:custGeom>
            <a:solidFill>
              <a:srgbClr val="C09B5A"/>
            </a:solidFill>
          </p:spPr>
        </p:sp>
      </p:grpSp>
      <p:sp>
        <p:nvSpPr>
          <p:cNvPr id="11" name="Text 5"/>
          <p:cNvSpPr/>
          <p:nvPr/>
        </p:nvSpPr>
        <p:spPr>
          <a:xfrm>
            <a:off x="548005" y="2181225"/>
            <a:ext cx="2751455" cy="381000"/>
          </a:xfrm>
          <a:prstGeom prst="rect">
            <a:avLst/>
          </a:prstGeom>
          <a:no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MiSans" pitchFamily="34" charset="-120"/>
              </a:rPr>
              <a:t>74%</a:t>
            </a:r>
            <a:endParaRPr lang="en-US" sz="2500" b="1" dirty="0">
              <a:solidFill>
                <a:srgbClr val="C59F5E"/>
              </a:solidFill>
              <a:latin typeface="微软雅黑" panose="020B0503020204020204" charset="-122"/>
              <a:ea typeface="微软雅黑" panose="020B0503020204020204" charset="-122"/>
              <a:cs typeface="MiSans" pitchFamily="34" charset="-120"/>
            </a:endParaRPr>
          </a:p>
        </p:txBody>
      </p:sp>
      <p:sp>
        <p:nvSpPr>
          <p:cNvPr id="12" name="Text 6"/>
          <p:cNvSpPr/>
          <p:nvPr/>
        </p:nvSpPr>
        <p:spPr>
          <a:xfrm>
            <a:off x="584835" y="2646680"/>
            <a:ext cx="2677795" cy="254000"/>
          </a:xfrm>
          <a:prstGeom prst="rect">
            <a:avLst/>
          </a:prstGeom>
          <a:noFill/>
        </p:spPr>
        <p:txBody>
          <a:bodyPr wrap="square" lIns="0" tIns="0" rIns="0" bIns="0" rtlCol="0" anchor="ctr"/>
          <a:lstStyle/>
          <a:p>
            <a:pPr algn="ctr">
              <a:lnSpc>
                <a:spcPct val="130000"/>
              </a:lnSpc>
            </a:pPr>
            <a:r>
              <a:rPr lang="en-US" sz="1600" b="1" dirty="0">
                <a:solidFill>
                  <a:schemeClr val="tx1"/>
                </a:solidFill>
                <a:latin typeface="微软雅黑" panose="020B0503020204020204" charset="-122"/>
                <a:ea typeface="微软雅黑" panose="020B0503020204020204" charset="-122"/>
                <a:cs typeface="MiSans" pitchFamily="34" charset="-120"/>
              </a:rPr>
              <a:t>零关税覆盖</a:t>
            </a:r>
            <a:endParaRPr lang="en-US" sz="1600" b="1" dirty="0">
              <a:solidFill>
                <a:schemeClr val="tx1"/>
              </a:solidFill>
              <a:latin typeface="微软雅黑" panose="020B0503020204020204" charset="-122"/>
              <a:ea typeface="微软雅黑" panose="020B0503020204020204" charset="-122"/>
              <a:cs typeface="MiSans" pitchFamily="34" charset="-120"/>
            </a:endParaRPr>
          </a:p>
        </p:txBody>
      </p:sp>
      <p:sp>
        <p:nvSpPr>
          <p:cNvPr id="13" name="Text 7"/>
          <p:cNvSpPr/>
          <p:nvPr/>
        </p:nvSpPr>
        <p:spPr>
          <a:xfrm>
            <a:off x="589915" y="3009265"/>
            <a:ext cx="2667000" cy="211455"/>
          </a:xfrm>
          <a:prstGeom prst="rect">
            <a:avLst/>
          </a:prstGeom>
          <a:noFill/>
        </p:spPr>
        <p:txBody>
          <a:bodyPr wrap="square" lIns="0" tIns="0" rIns="0" bIns="0" rtlCol="0" anchor="ctr"/>
          <a:lstStyle/>
          <a:p>
            <a:pPr algn="ctr">
              <a:lnSpc>
                <a:spcPct val="120000"/>
              </a:lnSpc>
            </a:pP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商品税目从21%跃升</a:t>
            </a:r>
            <a:endPar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endParaRPr>
          </a:p>
        </p:txBody>
      </p:sp>
      <p:grpSp>
        <p:nvGrpSpPr>
          <p:cNvPr id="20" name="组合 19"/>
          <p:cNvGrpSpPr/>
          <p:nvPr/>
        </p:nvGrpSpPr>
        <p:grpSpPr>
          <a:xfrm>
            <a:off x="4775200" y="1612265"/>
            <a:ext cx="508000" cy="508000"/>
            <a:chOff x="7520" y="2539"/>
            <a:chExt cx="800" cy="800"/>
          </a:xfrm>
        </p:grpSpPr>
        <p:sp>
          <p:nvSpPr>
            <p:cNvPr id="15" name="Shape 9"/>
            <p:cNvSpPr/>
            <p:nvPr/>
          </p:nvSpPr>
          <p:spPr>
            <a:xfrm>
              <a:off x="7520" y="2539"/>
              <a:ext cx="800" cy="8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C09B5A">
                <a:alpha val="20000"/>
              </a:srgbClr>
            </a:solidFill>
          </p:spPr>
        </p:sp>
        <p:sp>
          <p:nvSpPr>
            <p:cNvPr id="16" name="Shape 10"/>
            <p:cNvSpPr/>
            <p:nvPr/>
          </p:nvSpPr>
          <p:spPr>
            <a:xfrm>
              <a:off x="7754" y="2772"/>
              <a:ext cx="333" cy="333"/>
            </a:xfrm>
            <a:custGeom>
              <a:avLst/>
              <a:gdLst/>
              <a:ahLst/>
              <a:cxnLst/>
              <a:rect l="l" t="t" r="r" b="b"/>
              <a:pathLst>
                <a:path w="211667" h="211667">
                  <a:moveTo>
                    <a:pt x="52917" y="39688"/>
                  </a:moveTo>
                  <a:lnTo>
                    <a:pt x="52917" y="33073"/>
                  </a:lnTo>
                  <a:cubicBezTo>
                    <a:pt x="52917" y="14800"/>
                    <a:pt x="88470" y="0"/>
                    <a:pt x="132292" y="0"/>
                  </a:cubicBezTo>
                  <a:cubicBezTo>
                    <a:pt x="176113" y="0"/>
                    <a:pt x="211667" y="14800"/>
                    <a:pt x="211667" y="33073"/>
                  </a:cubicBezTo>
                  <a:lnTo>
                    <a:pt x="211667" y="39688"/>
                  </a:lnTo>
                  <a:cubicBezTo>
                    <a:pt x="211667" y="52338"/>
                    <a:pt x="194593" y="63335"/>
                    <a:pt x="169499" y="68916"/>
                  </a:cubicBezTo>
                  <a:cubicBezTo>
                    <a:pt x="168507" y="67758"/>
                    <a:pt x="167473" y="66642"/>
                    <a:pt x="166439" y="65608"/>
                  </a:cubicBezTo>
                  <a:cubicBezTo>
                    <a:pt x="160032" y="59283"/>
                    <a:pt x="151763" y="54488"/>
                    <a:pt x="143123" y="50932"/>
                  </a:cubicBezTo>
                  <a:cubicBezTo>
                    <a:pt x="125801" y="43698"/>
                    <a:pt x="103229" y="39729"/>
                    <a:pt x="79375" y="39729"/>
                  </a:cubicBezTo>
                  <a:cubicBezTo>
                    <a:pt x="70321" y="39729"/>
                    <a:pt x="61474" y="40308"/>
                    <a:pt x="52999" y="41424"/>
                  </a:cubicBezTo>
                  <a:cubicBezTo>
                    <a:pt x="52917" y="40886"/>
                    <a:pt x="52917" y="40308"/>
                    <a:pt x="52917" y="39729"/>
                  </a:cubicBezTo>
                  <a:close/>
                  <a:moveTo>
                    <a:pt x="178594" y="145934"/>
                  </a:moveTo>
                  <a:lnTo>
                    <a:pt x="178594" y="126835"/>
                  </a:lnTo>
                  <a:cubicBezTo>
                    <a:pt x="184836" y="125222"/>
                    <a:pt x="190707" y="123321"/>
                    <a:pt x="196040" y="121088"/>
                  </a:cubicBezTo>
                  <a:cubicBezTo>
                    <a:pt x="201497" y="118814"/>
                    <a:pt x="206830" y="116045"/>
                    <a:pt x="211667" y="112696"/>
                  </a:cubicBezTo>
                  <a:lnTo>
                    <a:pt x="211667" y="119063"/>
                  </a:lnTo>
                  <a:cubicBezTo>
                    <a:pt x="211667" y="130142"/>
                    <a:pt x="198644" y="139940"/>
                    <a:pt x="178594" y="145934"/>
                  </a:cubicBezTo>
                  <a:close/>
                  <a:moveTo>
                    <a:pt x="178594" y="106247"/>
                  </a:moveTo>
                  <a:lnTo>
                    <a:pt x="178594" y="92604"/>
                  </a:lnTo>
                  <a:cubicBezTo>
                    <a:pt x="178594" y="90744"/>
                    <a:pt x="178428" y="88966"/>
                    <a:pt x="178180" y="87230"/>
                  </a:cubicBezTo>
                  <a:cubicBezTo>
                    <a:pt x="184588" y="85618"/>
                    <a:pt x="190583" y="83674"/>
                    <a:pt x="196040" y="81359"/>
                  </a:cubicBezTo>
                  <a:cubicBezTo>
                    <a:pt x="201497" y="79044"/>
                    <a:pt x="206830" y="76316"/>
                    <a:pt x="211667" y="72967"/>
                  </a:cubicBezTo>
                  <a:lnTo>
                    <a:pt x="211667" y="79334"/>
                  </a:lnTo>
                  <a:cubicBezTo>
                    <a:pt x="211667" y="90413"/>
                    <a:pt x="198644" y="100211"/>
                    <a:pt x="178594" y="106205"/>
                  </a:cubicBezTo>
                  <a:close/>
                  <a:moveTo>
                    <a:pt x="0" y="99219"/>
                  </a:moveTo>
                  <a:lnTo>
                    <a:pt x="0" y="92604"/>
                  </a:lnTo>
                  <a:cubicBezTo>
                    <a:pt x="0" y="74331"/>
                    <a:pt x="35553" y="59531"/>
                    <a:pt x="79375" y="59531"/>
                  </a:cubicBezTo>
                  <a:cubicBezTo>
                    <a:pt x="123197" y="59531"/>
                    <a:pt x="158750" y="74331"/>
                    <a:pt x="158750" y="92604"/>
                  </a:cubicBezTo>
                  <a:lnTo>
                    <a:pt x="158750" y="99219"/>
                  </a:lnTo>
                  <a:cubicBezTo>
                    <a:pt x="158750" y="117492"/>
                    <a:pt x="123197" y="132292"/>
                    <a:pt x="79375" y="132292"/>
                  </a:cubicBezTo>
                  <a:cubicBezTo>
                    <a:pt x="35553" y="132292"/>
                    <a:pt x="0" y="117492"/>
                    <a:pt x="0" y="99219"/>
                  </a:cubicBezTo>
                  <a:close/>
                  <a:moveTo>
                    <a:pt x="158750" y="138906"/>
                  </a:moveTo>
                  <a:cubicBezTo>
                    <a:pt x="158750" y="157179"/>
                    <a:pt x="123197" y="171979"/>
                    <a:pt x="79375" y="171979"/>
                  </a:cubicBezTo>
                  <a:cubicBezTo>
                    <a:pt x="35553" y="171979"/>
                    <a:pt x="0" y="157179"/>
                    <a:pt x="0" y="138906"/>
                  </a:cubicBezTo>
                  <a:lnTo>
                    <a:pt x="0" y="132540"/>
                  </a:lnTo>
                  <a:cubicBezTo>
                    <a:pt x="4796" y="135888"/>
                    <a:pt x="10129" y="138617"/>
                    <a:pt x="15627" y="140932"/>
                  </a:cubicBezTo>
                  <a:cubicBezTo>
                    <a:pt x="32949" y="148167"/>
                    <a:pt x="55521" y="152135"/>
                    <a:pt x="79375" y="152135"/>
                  </a:cubicBezTo>
                  <a:cubicBezTo>
                    <a:pt x="103229" y="152135"/>
                    <a:pt x="125801" y="148125"/>
                    <a:pt x="143123" y="140932"/>
                  </a:cubicBezTo>
                  <a:cubicBezTo>
                    <a:pt x="148580" y="138658"/>
                    <a:pt x="153913" y="135888"/>
                    <a:pt x="158750" y="132540"/>
                  </a:cubicBezTo>
                  <a:lnTo>
                    <a:pt x="158750" y="138906"/>
                  </a:lnTo>
                  <a:close/>
                  <a:moveTo>
                    <a:pt x="158750" y="172227"/>
                  </a:moveTo>
                  <a:lnTo>
                    <a:pt x="158750" y="178594"/>
                  </a:lnTo>
                  <a:cubicBezTo>
                    <a:pt x="158750" y="196867"/>
                    <a:pt x="123197" y="211667"/>
                    <a:pt x="79375" y="211667"/>
                  </a:cubicBezTo>
                  <a:cubicBezTo>
                    <a:pt x="35553" y="211667"/>
                    <a:pt x="0" y="196867"/>
                    <a:pt x="0" y="178594"/>
                  </a:cubicBezTo>
                  <a:lnTo>
                    <a:pt x="0" y="172227"/>
                  </a:lnTo>
                  <a:cubicBezTo>
                    <a:pt x="4796" y="175576"/>
                    <a:pt x="10129" y="178304"/>
                    <a:pt x="15627" y="180619"/>
                  </a:cubicBezTo>
                  <a:cubicBezTo>
                    <a:pt x="32949" y="187854"/>
                    <a:pt x="55521" y="191823"/>
                    <a:pt x="79375" y="191823"/>
                  </a:cubicBezTo>
                  <a:cubicBezTo>
                    <a:pt x="103229" y="191823"/>
                    <a:pt x="125801" y="187813"/>
                    <a:pt x="143123" y="180619"/>
                  </a:cubicBezTo>
                  <a:cubicBezTo>
                    <a:pt x="148580" y="178346"/>
                    <a:pt x="153913" y="175576"/>
                    <a:pt x="158750" y="172227"/>
                  </a:cubicBezTo>
                  <a:close/>
                </a:path>
              </a:pathLst>
            </a:custGeom>
            <a:solidFill>
              <a:srgbClr val="C09B5A"/>
            </a:solidFill>
          </p:spPr>
        </p:sp>
      </p:grpSp>
      <p:sp>
        <p:nvSpPr>
          <p:cNvPr id="17" name="Text 11"/>
          <p:cNvSpPr/>
          <p:nvPr/>
        </p:nvSpPr>
        <p:spPr>
          <a:xfrm>
            <a:off x="3653790" y="2181225"/>
            <a:ext cx="2751455" cy="381000"/>
          </a:xfrm>
          <a:prstGeom prst="rect">
            <a:avLst/>
          </a:prstGeom>
          <a:no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MiSans" pitchFamily="34" charset="-120"/>
              </a:rPr>
              <a:t>15%</a:t>
            </a:r>
            <a:endParaRPr lang="en-US" sz="2500" b="1" dirty="0">
              <a:solidFill>
                <a:srgbClr val="C59F5E"/>
              </a:solidFill>
              <a:latin typeface="微软雅黑" panose="020B0503020204020204" charset="-122"/>
              <a:ea typeface="微软雅黑" panose="020B0503020204020204" charset="-122"/>
              <a:cs typeface="MiSans" pitchFamily="34" charset="-120"/>
            </a:endParaRPr>
          </a:p>
        </p:txBody>
      </p:sp>
      <p:sp>
        <p:nvSpPr>
          <p:cNvPr id="18" name="Text 12"/>
          <p:cNvSpPr/>
          <p:nvPr/>
        </p:nvSpPr>
        <p:spPr>
          <a:xfrm>
            <a:off x="3690620" y="2646680"/>
            <a:ext cx="2677795" cy="254000"/>
          </a:xfrm>
          <a:prstGeom prst="rect">
            <a:avLst/>
          </a:prstGeom>
          <a:noFill/>
        </p:spPr>
        <p:txBody>
          <a:bodyPr wrap="square" lIns="0" tIns="0" rIns="0" bIns="0" rtlCol="0" anchor="ctr"/>
          <a:lstStyle/>
          <a:p>
            <a:pPr algn="ctr">
              <a:lnSpc>
                <a:spcPct val="130000"/>
              </a:lnSpc>
            </a:pPr>
            <a:r>
              <a:rPr lang="en-US" sz="1600" b="1" dirty="0">
                <a:solidFill>
                  <a:schemeClr val="tx1"/>
                </a:solidFill>
                <a:latin typeface="微软雅黑" panose="020B0503020204020204" charset="-122"/>
                <a:ea typeface="微软雅黑" panose="020B0503020204020204" charset="-122"/>
                <a:cs typeface="MiSans" pitchFamily="34" charset="-120"/>
              </a:rPr>
              <a:t>所得税优惠</a:t>
            </a:r>
            <a:endParaRPr lang="en-US" sz="1600" b="1" dirty="0">
              <a:solidFill>
                <a:schemeClr val="tx1"/>
              </a:solidFill>
              <a:latin typeface="微软雅黑" panose="020B0503020204020204" charset="-122"/>
              <a:ea typeface="微软雅黑" panose="020B0503020204020204" charset="-122"/>
              <a:cs typeface="MiSans" pitchFamily="34" charset="-120"/>
            </a:endParaRPr>
          </a:p>
        </p:txBody>
      </p:sp>
      <p:sp>
        <p:nvSpPr>
          <p:cNvPr id="19" name="Text 13"/>
          <p:cNvSpPr/>
          <p:nvPr/>
        </p:nvSpPr>
        <p:spPr>
          <a:xfrm>
            <a:off x="3695700" y="3009265"/>
            <a:ext cx="2667000" cy="211455"/>
          </a:xfrm>
          <a:prstGeom prst="rect">
            <a:avLst/>
          </a:prstGeom>
          <a:noFill/>
        </p:spPr>
        <p:txBody>
          <a:bodyPr wrap="square" lIns="0" tIns="0" rIns="0" bIns="0" rtlCol="0" anchor="ctr"/>
          <a:lstStyle/>
          <a:p>
            <a:pPr algn="ctr">
              <a:lnSpc>
                <a:spcPct val="120000"/>
              </a:lnSpc>
            </a:pPr>
            <a:r>
              <a:rPr lang="en-US" sz="1400" dirty="0">
                <a:solidFill>
                  <a:schemeClr val="tx1">
                    <a:alpha val="60000"/>
                  </a:schemeClr>
                </a:solidFill>
                <a:latin typeface="微软雅黑" panose="020B0503020204020204" charset="-122"/>
                <a:ea typeface="微软雅黑" panose="020B0503020204020204" charset="-122"/>
                <a:cs typeface="MiSans" pitchFamily="34" charset="-120"/>
              </a:rPr>
              <a:t>企业与个人双优惠</a:t>
            </a:r>
            <a:endParaRPr lang="en-US" sz="1400" dirty="0">
              <a:solidFill>
                <a:schemeClr val="tx1">
                  <a:alpha val="60000"/>
                </a:schemeClr>
              </a:solidFill>
              <a:latin typeface="微软雅黑" panose="020B0503020204020204" charset="-122"/>
              <a:ea typeface="微软雅黑" panose="020B0503020204020204" charset="-122"/>
              <a:cs typeface="MiSans" pitchFamily="34" charset="-120"/>
            </a:endParaRPr>
          </a:p>
        </p:txBody>
      </p:sp>
      <p:grpSp>
        <p:nvGrpSpPr>
          <p:cNvPr id="26" name="组合 25"/>
          <p:cNvGrpSpPr/>
          <p:nvPr/>
        </p:nvGrpSpPr>
        <p:grpSpPr>
          <a:xfrm>
            <a:off x="7881620" y="1612265"/>
            <a:ext cx="508000" cy="508000"/>
            <a:chOff x="12412" y="2539"/>
            <a:chExt cx="800" cy="800"/>
          </a:xfrm>
        </p:grpSpPr>
        <p:sp>
          <p:nvSpPr>
            <p:cNvPr id="21" name="Shape 15"/>
            <p:cNvSpPr/>
            <p:nvPr/>
          </p:nvSpPr>
          <p:spPr>
            <a:xfrm>
              <a:off x="12412" y="2539"/>
              <a:ext cx="800" cy="8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C09B5A">
                <a:alpha val="20000"/>
              </a:srgbClr>
            </a:solidFill>
          </p:spPr>
        </p:sp>
        <p:sp>
          <p:nvSpPr>
            <p:cNvPr id="22" name="Shape 16"/>
            <p:cNvSpPr/>
            <p:nvPr/>
          </p:nvSpPr>
          <p:spPr>
            <a:xfrm>
              <a:off x="12666" y="2772"/>
              <a:ext cx="292" cy="333"/>
            </a:xfrm>
            <a:custGeom>
              <a:avLst/>
              <a:gdLst/>
              <a:ahLst/>
              <a:cxnLst/>
              <a:rect l="l" t="t" r="r" b="b"/>
              <a:pathLst>
                <a:path w="185208" h="211667">
                  <a:moveTo>
                    <a:pt x="140064" y="-4093"/>
                  </a:moveTo>
                  <a:cubicBezTo>
                    <a:pt x="144983" y="-537"/>
                    <a:pt x="146802" y="5912"/>
                    <a:pt x="144570" y="11534"/>
                  </a:cubicBezTo>
                  <a:lnTo>
                    <a:pt x="112159" y="92604"/>
                  </a:lnTo>
                  <a:lnTo>
                    <a:pt x="171979" y="92604"/>
                  </a:lnTo>
                  <a:cubicBezTo>
                    <a:pt x="177560" y="92604"/>
                    <a:pt x="182521" y="96077"/>
                    <a:pt x="184423" y="101327"/>
                  </a:cubicBezTo>
                  <a:cubicBezTo>
                    <a:pt x="186325" y="106577"/>
                    <a:pt x="184712" y="112448"/>
                    <a:pt x="180454" y="116003"/>
                  </a:cubicBezTo>
                  <a:lnTo>
                    <a:pt x="61392" y="215222"/>
                  </a:lnTo>
                  <a:cubicBezTo>
                    <a:pt x="56720" y="219108"/>
                    <a:pt x="50064" y="219315"/>
                    <a:pt x="45145" y="215759"/>
                  </a:cubicBezTo>
                  <a:cubicBezTo>
                    <a:pt x="40225" y="212204"/>
                    <a:pt x="38406" y="205755"/>
                    <a:pt x="40638" y="200132"/>
                  </a:cubicBezTo>
                  <a:lnTo>
                    <a:pt x="73050" y="119063"/>
                  </a:lnTo>
                  <a:lnTo>
                    <a:pt x="13229" y="119063"/>
                  </a:lnTo>
                  <a:cubicBezTo>
                    <a:pt x="7648" y="119063"/>
                    <a:pt x="2687" y="115590"/>
                    <a:pt x="785" y="110340"/>
                  </a:cubicBezTo>
                  <a:cubicBezTo>
                    <a:pt x="-1116" y="105089"/>
                    <a:pt x="496" y="99219"/>
                    <a:pt x="4754" y="95663"/>
                  </a:cubicBezTo>
                  <a:lnTo>
                    <a:pt x="123817" y="-3555"/>
                  </a:lnTo>
                  <a:cubicBezTo>
                    <a:pt x="128488" y="-7441"/>
                    <a:pt x="135144" y="-7648"/>
                    <a:pt x="140064" y="-4093"/>
                  </a:cubicBezTo>
                  <a:close/>
                </a:path>
              </a:pathLst>
            </a:custGeom>
            <a:solidFill>
              <a:srgbClr val="C09B5A"/>
            </a:solidFill>
          </p:spPr>
        </p:sp>
      </p:grpSp>
      <p:sp>
        <p:nvSpPr>
          <p:cNvPr id="23" name="Text 17"/>
          <p:cNvSpPr/>
          <p:nvPr/>
        </p:nvSpPr>
        <p:spPr>
          <a:xfrm>
            <a:off x="6759575" y="2181225"/>
            <a:ext cx="2751455" cy="381000"/>
          </a:xfrm>
          <a:prstGeom prst="rect">
            <a:avLst/>
          </a:prstGeom>
          <a:no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MiSans" pitchFamily="34" charset="-120"/>
              </a:rPr>
              <a:t>45min</a:t>
            </a:r>
            <a:endParaRPr lang="en-US" sz="2500" b="1" dirty="0">
              <a:solidFill>
                <a:srgbClr val="C59F5E"/>
              </a:solidFill>
              <a:latin typeface="微软雅黑" panose="020B0503020204020204" charset="-122"/>
              <a:ea typeface="微软雅黑" panose="020B0503020204020204" charset="-122"/>
              <a:cs typeface="MiSans" pitchFamily="34" charset="-120"/>
            </a:endParaRPr>
          </a:p>
        </p:txBody>
      </p:sp>
      <p:sp>
        <p:nvSpPr>
          <p:cNvPr id="24" name="Text 18"/>
          <p:cNvSpPr/>
          <p:nvPr/>
        </p:nvSpPr>
        <p:spPr>
          <a:xfrm>
            <a:off x="6796405" y="2646680"/>
            <a:ext cx="2677795" cy="254000"/>
          </a:xfrm>
          <a:prstGeom prst="rect">
            <a:avLst/>
          </a:prstGeom>
          <a:noFill/>
        </p:spPr>
        <p:txBody>
          <a:bodyPr wrap="square" lIns="0" tIns="0" rIns="0" bIns="0" rtlCol="0" anchor="ctr"/>
          <a:lstStyle/>
          <a:p>
            <a:pPr algn="ctr">
              <a:lnSpc>
                <a:spcPct val="130000"/>
              </a:lnSpc>
            </a:pPr>
            <a:r>
              <a:rPr lang="en-US" sz="1600" b="1" dirty="0">
                <a:solidFill>
                  <a:schemeClr val="tx1"/>
                </a:solidFill>
                <a:latin typeface="微软雅黑" panose="020B0503020204020204" charset="-122"/>
                <a:ea typeface="微软雅黑" panose="020B0503020204020204" charset="-122"/>
                <a:cs typeface="MiSans" pitchFamily="34" charset="-120"/>
              </a:rPr>
              <a:t>通关效率</a:t>
            </a:r>
            <a:endParaRPr lang="en-US" sz="1600" b="1" dirty="0">
              <a:solidFill>
                <a:schemeClr val="tx1"/>
              </a:solidFill>
              <a:latin typeface="微软雅黑" panose="020B0503020204020204" charset="-122"/>
              <a:ea typeface="微软雅黑" panose="020B0503020204020204" charset="-122"/>
              <a:cs typeface="MiSans" pitchFamily="34" charset="-120"/>
            </a:endParaRPr>
          </a:p>
        </p:txBody>
      </p:sp>
      <p:sp>
        <p:nvSpPr>
          <p:cNvPr id="25" name="Text 19"/>
          <p:cNvSpPr/>
          <p:nvPr/>
        </p:nvSpPr>
        <p:spPr>
          <a:xfrm>
            <a:off x="6802120" y="3009265"/>
            <a:ext cx="2667000" cy="211455"/>
          </a:xfrm>
          <a:prstGeom prst="rect">
            <a:avLst/>
          </a:prstGeom>
          <a:noFill/>
        </p:spPr>
        <p:txBody>
          <a:bodyPr wrap="square" lIns="0" tIns="0" rIns="0" bIns="0" rtlCol="0" anchor="ctr"/>
          <a:lstStyle/>
          <a:p>
            <a:pPr algn="ctr">
              <a:lnSpc>
                <a:spcPct val="120000"/>
              </a:lnSpc>
            </a:pPr>
            <a:r>
              <a:rPr lang="en-US" sz="1400" dirty="0">
                <a:solidFill>
                  <a:schemeClr val="tx1">
                    <a:alpha val="60000"/>
                  </a:schemeClr>
                </a:solidFill>
                <a:latin typeface="微软雅黑" panose="020B0503020204020204" charset="-122"/>
                <a:ea typeface="微软雅黑" panose="020B0503020204020204" charset="-122"/>
                <a:cs typeface="MiSans" pitchFamily="34" charset="-120"/>
              </a:rPr>
              <a:t>最快通关时间</a:t>
            </a:r>
            <a:endParaRPr lang="en-US" sz="1400" dirty="0">
              <a:solidFill>
                <a:schemeClr val="tx1">
                  <a:alpha val="60000"/>
                </a:schemeClr>
              </a:solidFill>
              <a:latin typeface="微软雅黑" panose="020B0503020204020204" charset="-122"/>
              <a:ea typeface="微软雅黑" panose="020B0503020204020204" charset="-122"/>
              <a:cs typeface="MiSans" pitchFamily="34" charset="-120"/>
            </a:endParaRPr>
          </a:p>
        </p:txBody>
      </p:sp>
      <p:grpSp>
        <p:nvGrpSpPr>
          <p:cNvPr id="32" name="组合 31"/>
          <p:cNvGrpSpPr/>
          <p:nvPr/>
        </p:nvGrpSpPr>
        <p:grpSpPr>
          <a:xfrm>
            <a:off x="10986770" y="1612265"/>
            <a:ext cx="508000" cy="508000"/>
            <a:chOff x="17302" y="2539"/>
            <a:chExt cx="800" cy="800"/>
          </a:xfrm>
        </p:grpSpPr>
        <p:sp>
          <p:nvSpPr>
            <p:cNvPr id="27" name="Shape 21"/>
            <p:cNvSpPr/>
            <p:nvPr/>
          </p:nvSpPr>
          <p:spPr>
            <a:xfrm>
              <a:off x="17302" y="2539"/>
              <a:ext cx="800" cy="8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C09B5A">
                <a:alpha val="20000"/>
              </a:srgbClr>
            </a:solidFill>
          </p:spPr>
        </p:sp>
        <p:sp>
          <p:nvSpPr>
            <p:cNvPr id="28" name="Shape 22"/>
            <p:cNvSpPr/>
            <p:nvPr/>
          </p:nvSpPr>
          <p:spPr>
            <a:xfrm>
              <a:off x="17536" y="2772"/>
              <a:ext cx="333" cy="333"/>
            </a:xfrm>
            <a:custGeom>
              <a:avLst/>
              <a:gdLst/>
              <a:ahLst/>
              <a:cxnLst/>
              <a:rect l="l" t="t" r="r" b="b"/>
              <a:pathLst>
                <a:path w="211667" h="211667">
                  <a:moveTo>
                    <a:pt x="207781" y="62260"/>
                  </a:moveTo>
                  <a:lnTo>
                    <a:pt x="168093" y="101947"/>
                  </a:lnTo>
                  <a:cubicBezTo>
                    <a:pt x="164290" y="105751"/>
                    <a:pt x="158626" y="106867"/>
                    <a:pt x="153665" y="104800"/>
                  </a:cubicBezTo>
                  <a:cubicBezTo>
                    <a:pt x="148704" y="102733"/>
                    <a:pt x="145521" y="97937"/>
                    <a:pt x="145521" y="92604"/>
                  </a:cubicBezTo>
                  <a:lnTo>
                    <a:pt x="145521" y="66146"/>
                  </a:lnTo>
                  <a:lnTo>
                    <a:pt x="13229" y="66146"/>
                  </a:lnTo>
                  <a:cubicBezTo>
                    <a:pt x="5912" y="66146"/>
                    <a:pt x="0" y="60234"/>
                    <a:pt x="0" y="52917"/>
                  </a:cubicBezTo>
                  <a:cubicBezTo>
                    <a:pt x="0" y="45599"/>
                    <a:pt x="5912" y="39688"/>
                    <a:pt x="13229" y="39688"/>
                  </a:cubicBezTo>
                  <a:lnTo>
                    <a:pt x="145521" y="39688"/>
                  </a:lnTo>
                  <a:lnTo>
                    <a:pt x="145521" y="13229"/>
                  </a:lnTo>
                  <a:cubicBezTo>
                    <a:pt x="145521" y="7896"/>
                    <a:pt x="148745" y="3059"/>
                    <a:pt x="153706" y="992"/>
                  </a:cubicBezTo>
                  <a:cubicBezTo>
                    <a:pt x="158667" y="-1075"/>
                    <a:pt x="164331" y="83"/>
                    <a:pt x="168134" y="3845"/>
                  </a:cubicBezTo>
                  <a:lnTo>
                    <a:pt x="207822" y="43532"/>
                  </a:lnTo>
                  <a:cubicBezTo>
                    <a:pt x="212990" y="48700"/>
                    <a:pt x="212990" y="57092"/>
                    <a:pt x="207822" y="62260"/>
                  </a:cubicBezTo>
                  <a:close/>
                  <a:moveTo>
                    <a:pt x="43532" y="207781"/>
                  </a:moveTo>
                  <a:lnTo>
                    <a:pt x="3845" y="168093"/>
                  </a:lnTo>
                  <a:cubicBezTo>
                    <a:pt x="-1323" y="162925"/>
                    <a:pt x="-1323" y="154533"/>
                    <a:pt x="3845" y="149366"/>
                  </a:cubicBezTo>
                  <a:lnTo>
                    <a:pt x="43532" y="109678"/>
                  </a:lnTo>
                  <a:cubicBezTo>
                    <a:pt x="47336" y="105875"/>
                    <a:pt x="52999" y="104758"/>
                    <a:pt x="57960" y="106826"/>
                  </a:cubicBezTo>
                  <a:cubicBezTo>
                    <a:pt x="62921" y="108893"/>
                    <a:pt x="66146" y="113729"/>
                    <a:pt x="66146" y="119063"/>
                  </a:cubicBezTo>
                  <a:lnTo>
                    <a:pt x="66146" y="145521"/>
                  </a:lnTo>
                  <a:lnTo>
                    <a:pt x="198438" y="145521"/>
                  </a:lnTo>
                  <a:cubicBezTo>
                    <a:pt x="205755" y="145521"/>
                    <a:pt x="211667" y="151433"/>
                    <a:pt x="211667" y="158750"/>
                  </a:cubicBezTo>
                  <a:cubicBezTo>
                    <a:pt x="211667" y="166067"/>
                    <a:pt x="205755" y="171979"/>
                    <a:pt x="198438" y="171979"/>
                  </a:cubicBezTo>
                  <a:lnTo>
                    <a:pt x="66146" y="171979"/>
                  </a:lnTo>
                  <a:lnTo>
                    <a:pt x="66146" y="198438"/>
                  </a:lnTo>
                  <a:cubicBezTo>
                    <a:pt x="66146" y="203771"/>
                    <a:pt x="62921" y="208607"/>
                    <a:pt x="57960" y="210674"/>
                  </a:cubicBezTo>
                  <a:cubicBezTo>
                    <a:pt x="52999" y="212742"/>
                    <a:pt x="47336" y="211584"/>
                    <a:pt x="43532" y="207822"/>
                  </a:cubicBezTo>
                  <a:close/>
                </a:path>
              </a:pathLst>
            </a:custGeom>
            <a:solidFill>
              <a:srgbClr val="C09B5A"/>
            </a:solidFill>
          </p:spPr>
        </p:sp>
      </p:grpSp>
      <p:sp>
        <p:nvSpPr>
          <p:cNvPr id="29" name="Text 23"/>
          <p:cNvSpPr/>
          <p:nvPr/>
        </p:nvSpPr>
        <p:spPr>
          <a:xfrm>
            <a:off x="9865360" y="2181225"/>
            <a:ext cx="2751455" cy="381000"/>
          </a:xfrm>
          <a:prstGeom prst="rect">
            <a:avLst/>
          </a:prstGeom>
          <a:no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MiSans" pitchFamily="34" charset="-120"/>
              </a:rPr>
              <a:t>FT</a:t>
            </a:r>
            <a:endParaRPr lang="en-US" sz="2500" b="1" dirty="0">
              <a:solidFill>
                <a:srgbClr val="C59F5E"/>
              </a:solidFill>
              <a:latin typeface="微软雅黑" panose="020B0503020204020204" charset="-122"/>
              <a:ea typeface="微软雅黑" panose="020B0503020204020204" charset="-122"/>
              <a:cs typeface="MiSans" pitchFamily="34" charset="-120"/>
            </a:endParaRPr>
          </a:p>
        </p:txBody>
      </p:sp>
      <p:sp>
        <p:nvSpPr>
          <p:cNvPr id="30" name="Text 24"/>
          <p:cNvSpPr/>
          <p:nvPr/>
        </p:nvSpPr>
        <p:spPr>
          <a:xfrm>
            <a:off x="9902190" y="2646680"/>
            <a:ext cx="2677795" cy="254000"/>
          </a:xfrm>
          <a:prstGeom prst="rect">
            <a:avLst/>
          </a:prstGeom>
          <a:noFill/>
        </p:spPr>
        <p:txBody>
          <a:bodyPr wrap="square" lIns="0" tIns="0" rIns="0" bIns="0" rtlCol="0" anchor="ctr"/>
          <a:lstStyle/>
          <a:p>
            <a:pPr algn="ctr">
              <a:lnSpc>
                <a:spcPct val="130000"/>
              </a:lnSpc>
            </a:pPr>
            <a:r>
              <a:rPr lang="en-US" sz="1600" b="1" dirty="0">
                <a:solidFill>
                  <a:schemeClr val="tx1"/>
                </a:solidFill>
                <a:latin typeface="微软雅黑" panose="020B0503020204020204" charset="-122"/>
                <a:ea typeface="微软雅黑" panose="020B0503020204020204" charset="-122"/>
                <a:cs typeface="MiSans" pitchFamily="34" charset="-120"/>
              </a:rPr>
              <a:t>资金自由</a:t>
            </a:r>
            <a:endParaRPr lang="en-US" sz="1600" b="1" dirty="0">
              <a:solidFill>
                <a:schemeClr val="tx1"/>
              </a:solidFill>
              <a:latin typeface="微软雅黑" panose="020B0503020204020204" charset="-122"/>
              <a:ea typeface="微软雅黑" panose="020B0503020204020204" charset="-122"/>
              <a:cs typeface="MiSans" pitchFamily="34" charset="-120"/>
            </a:endParaRPr>
          </a:p>
        </p:txBody>
      </p:sp>
      <p:sp>
        <p:nvSpPr>
          <p:cNvPr id="31" name="Text 25"/>
          <p:cNvSpPr/>
          <p:nvPr/>
        </p:nvSpPr>
        <p:spPr>
          <a:xfrm>
            <a:off x="9907270" y="3009265"/>
            <a:ext cx="2667000" cy="211455"/>
          </a:xfrm>
          <a:prstGeom prst="rect">
            <a:avLst/>
          </a:prstGeom>
          <a:noFill/>
        </p:spPr>
        <p:txBody>
          <a:bodyPr wrap="square" lIns="0" tIns="0" rIns="0" bIns="0" rtlCol="0" anchor="ctr"/>
          <a:lstStyle/>
          <a:p>
            <a:pPr algn="ctr">
              <a:lnSpc>
                <a:spcPct val="120000"/>
              </a:lnSpc>
            </a:pPr>
            <a:r>
              <a:rPr lang="en-US" sz="1400" dirty="0">
                <a:solidFill>
                  <a:schemeClr val="tx1">
                    <a:alpha val="60000"/>
                  </a:schemeClr>
                </a:solidFill>
                <a:latin typeface="微软雅黑" panose="020B0503020204020204" charset="-122"/>
                <a:ea typeface="微软雅黑" panose="020B0503020204020204" charset="-122"/>
                <a:cs typeface="MiSans" pitchFamily="34" charset="-120"/>
              </a:rPr>
              <a:t>多功能自由贸易账户</a:t>
            </a:r>
            <a:endParaRPr lang="en-US" sz="1400" dirty="0">
              <a:solidFill>
                <a:schemeClr val="tx1">
                  <a:alpha val="60000"/>
                </a:schemeClr>
              </a:solidFill>
              <a:latin typeface="微软雅黑" panose="020B0503020204020204" charset="-122"/>
              <a:ea typeface="微软雅黑" panose="020B0503020204020204" charset="-122"/>
              <a:cs typeface="MiSans" pitchFamily="34" charset="-120"/>
            </a:endParaRPr>
          </a:p>
        </p:txBody>
      </p:sp>
      <p:grpSp>
        <p:nvGrpSpPr>
          <p:cNvPr id="38" name="组合 37"/>
          <p:cNvGrpSpPr/>
          <p:nvPr/>
        </p:nvGrpSpPr>
        <p:grpSpPr>
          <a:xfrm>
            <a:off x="14092555" y="1612265"/>
            <a:ext cx="508000" cy="508000"/>
            <a:chOff x="22193" y="2539"/>
            <a:chExt cx="800" cy="800"/>
          </a:xfrm>
        </p:grpSpPr>
        <p:sp>
          <p:nvSpPr>
            <p:cNvPr id="33" name="Shape 27"/>
            <p:cNvSpPr/>
            <p:nvPr/>
          </p:nvSpPr>
          <p:spPr>
            <a:xfrm>
              <a:off x="22193" y="2539"/>
              <a:ext cx="800" cy="8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C09B5A">
                <a:alpha val="20000"/>
              </a:srgbClr>
            </a:solidFill>
          </p:spPr>
        </p:sp>
        <p:sp>
          <p:nvSpPr>
            <p:cNvPr id="34" name="Shape 28"/>
            <p:cNvSpPr/>
            <p:nvPr/>
          </p:nvSpPr>
          <p:spPr>
            <a:xfrm>
              <a:off x="22406" y="2772"/>
              <a:ext cx="375" cy="333"/>
            </a:xfrm>
            <a:custGeom>
              <a:avLst/>
              <a:gdLst/>
              <a:ahLst/>
              <a:cxnLst/>
              <a:rect l="l" t="t" r="r" b="b"/>
              <a:pathLst>
                <a:path w="238125" h="211667">
                  <a:moveTo>
                    <a:pt x="102526" y="36380"/>
                  </a:moveTo>
                  <a:lnTo>
                    <a:pt x="135599" y="36380"/>
                  </a:lnTo>
                  <a:lnTo>
                    <a:pt x="135599" y="56224"/>
                  </a:lnTo>
                  <a:lnTo>
                    <a:pt x="102526" y="56224"/>
                  </a:lnTo>
                  <a:lnTo>
                    <a:pt x="102526" y="36380"/>
                  </a:lnTo>
                  <a:close/>
                  <a:moveTo>
                    <a:pt x="99219" y="13229"/>
                  </a:moveTo>
                  <a:cubicBezTo>
                    <a:pt x="88263" y="13229"/>
                    <a:pt x="79375" y="22118"/>
                    <a:pt x="79375" y="33073"/>
                  </a:cubicBezTo>
                  <a:lnTo>
                    <a:pt x="79375" y="59531"/>
                  </a:lnTo>
                  <a:cubicBezTo>
                    <a:pt x="79375" y="70487"/>
                    <a:pt x="88263" y="79375"/>
                    <a:pt x="99219" y="79375"/>
                  </a:cubicBezTo>
                  <a:lnTo>
                    <a:pt x="105833" y="79375"/>
                  </a:lnTo>
                  <a:lnTo>
                    <a:pt x="105833" y="92604"/>
                  </a:lnTo>
                  <a:lnTo>
                    <a:pt x="13229" y="92604"/>
                  </a:lnTo>
                  <a:cubicBezTo>
                    <a:pt x="5912" y="92604"/>
                    <a:pt x="0" y="98516"/>
                    <a:pt x="0" y="105833"/>
                  </a:cubicBezTo>
                  <a:cubicBezTo>
                    <a:pt x="0" y="113151"/>
                    <a:pt x="5912" y="119063"/>
                    <a:pt x="13229" y="119063"/>
                  </a:cubicBezTo>
                  <a:lnTo>
                    <a:pt x="52917" y="119063"/>
                  </a:lnTo>
                  <a:lnTo>
                    <a:pt x="52917" y="132292"/>
                  </a:lnTo>
                  <a:lnTo>
                    <a:pt x="46302" y="132292"/>
                  </a:lnTo>
                  <a:cubicBezTo>
                    <a:pt x="35347" y="132292"/>
                    <a:pt x="26458" y="141180"/>
                    <a:pt x="26458" y="152135"/>
                  </a:cubicBezTo>
                  <a:lnTo>
                    <a:pt x="26458" y="178594"/>
                  </a:lnTo>
                  <a:cubicBezTo>
                    <a:pt x="26458" y="189549"/>
                    <a:pt x="35347" y="198438"/>
                    <a:pt x="46302" y="198438"/>
                  </a:cubicBezTo>
                  <a:lnTo>
                    <a:pt x="85990" y="198438"/>
                  </a:lnTo>
                  <a:cubicBezTo>
                    <a:pt x="96945" y="198438"/>
                    <a:pt x="105833" y="189549"/>
                    <a:pt x="105833" y="178594"/>
                  </a:cubicBezTo>
                  <a:lnTo>
                    <a:pt x="105833" y="152135"/>
                  </a:lnTo>
                  <a:cubicBezTo>
                    <a:pt x="105833" y="141180"/>
                    <a:pt x="96945" y="132292"/>
                    <a:pt x="85990" y="132292"/>
                  </a:cubicBezTo>
                  <a:lnTo>
                    <a:pt x="79375" y="132292"/>
                  </a:lnTo>
                  <a:lnTo>
                    <a:pt x="79375" y="119063"/>
                  </a:lnTo>
                  <a:lnTo>
                    <a:pt x="158750" y="119063"/>
                  </a:lnTo>
                  <a:lnTo>
                    <a:pt x="158750" y="132292"/>
                  </a:lnTo>
                  <a:lnTo>
                    <a:pt x="152135" y="132292"/>
                  </a:lnTo>
                  <a:cubicBezTo>
                    <a:pt x="141180" y="132292"/>
                    <a:pt x="132292" y="141180"/>
                    <a:pt x="132292" y="152135"/>
                  </a:cubicBezTo>
                  <a:lnTo>
                    <a:pt x="132292" y="178594"/>
                  </a:lnTo>
                  <a:cubicBezTo>
                    <a:pt x="132292" y="189549"/>
                    <a:pt x="141180" y="198438"/>
                    <a:pt x="152135" y="198438"/>
                  </a:cubicBezTo>
                  <a:lnTo>
                    <a:pt x="191823" y="198438"/>
                  </a:lnTo>
                  <a:cubicBezTo>
                    <a:pt x="202778" y="198438"/>
                    <a:pt x="211667" y="189549"/>
                    <a:pt x="211667" y="178594"/>
                  </a:cubicBezTo>
                  <a:lnTo>
                    <a:pt x="211667" y="152135"/>
                  </a:lnTo>
                  <a:cubicBezTo>
                    <a:pt x="211667" y="141180"/>
                    <a:pt x="202778" y="132292"/>
                    <a:pt x="191823" y="132292"/>
                  </a:cubicBezTo>
                  <a:lnTo>
                    <a:pt x="185208" y="132292"/>
                  </a:lnTo>
                  <a:lnTo>
                    <a:pt x="185208" y="119063"/>
                  </a:lnTo>
                  <a:lnTo>
                    <a:pt x="224896" y="119063"/>
                  </a:lnTo>
                  <a:cubicBezTo>
                    <a:pt x="232213" y="119063"/>
                    <a:pt x="238125" y="113151"/>
                    <a:pt x="238125" y="105833"/>
                  </a:cubicBezTo>
                  <a:cubicBezTo>
                    <a:pt x="238125" y="98516"/>
                    <a:pt x="232213" y="92604"/>
                    <a:pt x="224896" y="92604"/>
                  </a:cubicBezTo>
                  <a:lnTo>
                    <a:pt x="132292" y="92604"/>
                  </a:lnTo>
                  <a:lnTo>
                    <a:pt x="132292" y="79375"/>
                  </a:lnTo>
                  <a:lnTo>
                    <a:pt x="138906" y="79375"/>
                  </a:lnTo>
                  <a:cubicBezTo>
                    <a:pt x="149862" y="79375"/>
                    <a:pt x="158750" y="70487"/>
                    <a:pt x="158750" y="59531"/>
                  </a:cubicBezTo>
                  <a:lnTo>
                    <a:pt x="158750" y="33073"/>
                  </a:lnTo>
                  <a:cubicBezTo>
                    <a:pt x="158750" y="22118"/>
                    <a:pt x="149862" y="13229"/>
                    <a:pt x="138906" y="13229"/>
                  </a:cubicBezTo>
                  <a:lnTo>
                    <a:pt x="99219" y="13229"/>
                  </a:lnTo>
                  <a:close/>
                  <a:moveTo>
                    <a:pt x="185208" y="155443"/>
                  </a:moveTo>
                  <a:lnTo>
                    <a:pt x="188516" y="155443"/>
                  </a:lnTo>
                  <a:lnTo>
                    <a:pt x="188516" y="175286"/>
                  </a:lnTo>
                  <a:lnTo>
                    <a:pt x="155443" y="175286"/>
                  </a:lnTo>
                  <a:lnTo>
                    <a:pt x="155443" y="155443"/>
                  </a:lnTo>
                  <a:lnTo>
                    <a:pt x="185208" y="155443"/>
                  </a:lnTo>
                  <a:close/>
                  <a:moveTo>
                    <a:pt x="79375" y="155443"/>
                  </a:moveTo>
                  <a:lnTo>
                    <a:pt x="82682" y="155443"/>
                  </a:lnTo>
                  <a:lnTo>
                    <a:pt x="82682" y="175286"/>
                  </a:lnTo>
                  <a:lnTo>
                    <a:pt x="49609" y="175286"/>
                  </a:lnTo>
                  <a:lnTo>
                    <a:pt x="49609" y="155443"/>
                  </a:lnTo>
                  <a:lnTo>
                    <a:pt x="79375" y="155443"/>
                  </a:lnTo>
                  <a:close/>
                </a:path>
              </a:pathLst>
            </a:custGeom>
            <a:solidFill>
              <a:srgbClr val="C09B5A"/>
            </a:solidFill>
          </p:spPr>
        </p:sp>
      </p:grpSp>
      <p:sp>
        <p:nvSpPr>
          <p:cNvPr id="35" name="Text 29"/>
          <p:cNvSpPr/>
          <p:nvPr/>
        </p:nvSpPr>
        <p:spPr>
          <a:xfrm>
            <a:off x="12971145" y="2181225"/>
            <a:ext cx="2751455" cy="381000"/>
          </a:xfrm>
          <a:prstGeom prst="rect">
            <a:avLst/>
          </a:prstGeom>
          <a:no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MiSans" pitchFamily="34" charset="-120"/>
              </a:rPr>
              <a:t>自由</a:t>
            </a:r>
            <a:endParaRPr lang="en-US" sz="2500" b="1" dirty="0">
              <a:solidFill>
                <a:srgbClr val="C59F5E"/>
              </a:solidFill>
              <a:latin typeface="微软雅黑" panose="020B0503020204020204" charset="-122"/>
              <a:ea typeface="微软雅黑" panose="020B0503020204020204" charset="-122"/>
              <a:cs typeface="MiSans" pitchFamily="34" charset="-120"/>
            </a:endParaRPr>
          </a:p>
        </p:txBody>
      </p:sp>
      <p:sp>
        <p:nvSpPr>
          <p:cNvPr id="36" name="Text 30"/>
          <p:cNvSpPr/>
          <p:nvPr/>
        </p:nvSpPr>
        <p:spPr>
          <a:xfrm>
            <a:off x="13007975" y="2646680"/>
            <a:ext cx="2677795" cy="254000"/>
          </a:xfrm>
          <a:prstGeom prst="rect">
            <a:avLst/>
          </a:prstGeom>
          <a:noFill/>
        </p:spPr>
        <p:txBody>
          <a:bodyPr wrap="square" lIns="0" tIns="0" rIns="0" bIns="0" rtlCol="0" anchor="ctr"/>
          <a:lstStyle/>
          <a:p>
            <a:pPr algn="ctr">
              <a:lnSpc>
                <a:spcPct val="130000"/>
              </a:lnSpc>
            </a:pPr>
            <a:r>
              <a:rPr lang="en-US" sz="1600" b="1" dirty="0">
                <a:solidFill>
                  <a:schemeClr val="tx1"/>
                </a:solidFill>
                <a:latin typeface="微软雅黑" panose="020B0503020204020204" charset="-122"/>
                <a:ea typeface="微软雅黑" panose="020B0503020204020204" charset="-122"/>
                <a:cs typeface="MiSans" pitchFamily="34" charset="-120"/>
              </a:rPr>
              <a:t>要素流动</a:t>
            </a:r>
            <a:endParaRPr lang="en-US" sz="1600" b="1" dirty="0">
              <a:solidFill>
                <a:schemeClr val="tx1"/>
              </a:solidFill>
              <a:latin typeface="微软雅黑" panose="020B0503020204020204" charset="-122"/>
              <a:ea typeface="微软雅黑" panose="020B0503020204020204" charset="-122"/>
              <a:cs typeface="MiSans" pitchFamily="34" charset="-120"/>
            </a:endParaRPr>
          </a:p>
        </p:txBody>
      </p:sp>
      <p:sp>
        <p:nvSpPr>
          <p:cNvPr id="37" name="Text 31"/>
          <p:cNvSpPr/>
          <p:nvPr/>
        </p:nvSpPr>
        <p:spPr>
          <a:xfrm>
            <a:off x="13013055" y="3009265"/>
            <a:ext cx="2667000" cy="211455"/>
          </a:xfrm>
          <a:prstGeom prst="rect">
            <a:avLst/>
          </a:prstGeom>
          <a:noFill/>
        </p:spPr>
        <p:txBody>
          <a:bodyPr wrap="square" lIns="0" tIns="0" rIns="0" bIns="0" rtlCol="0" anchor="ctr"/>
          <a:lstStyle/>
          <a:p>
            <a:pPr algn="ctr">
              <a:lnSpc>
                <a:spcPct val="120000"/>
              </a:lnSpc>
            </a:pPr>
            <a:r>
              <a:rPr lang="en-US" sz="1400" dirty="0">
                <a:solidFill>
                  <a:schemeClr val="tx1">
                    <a:alpha val="60000"/>
                  </a:schemeClr>
                </a:solidFill>
                <a:latin typeface="微软雅黑" panose="020B0503020204020204" charset="-122"/>
                <a:ea typeface="微软雅黑" panose="020B0503020204020204" charset="-122"/>
                <a:cs typeface="MiSans" pitchFamily="34" charset="-120"/>
              </a:rPr>
              <a:t>人员货物数据自由流通</a:t>
            </a:r>
            <a:endParaRPr lang="en-US" sz="1400" dirty="0">
              <a:solidFill>
                <a:schemeClr val="tx1">
                  <a:alpha val="60000"/>
                </a:schemeClr>
              </a:solidFill>
              <a:latin typeface="微软雅黑" panose="020B0503020204020204" charset="-122"/>
              <a:ea typeface="微软雅黑" panose="020B0503020204020204" charset="-122"/>
              <a:cs typeface="MiSans" pitchFamily="34" charset="-120"/>
            </a:endParaRPr>
          </a:p>
        </p:txBody>
      </p:sp>
      <p:sp>
        <p:nvSpPr>
          <p:cNvPr id="44" name="Text 34"/>
          <p:cNvSpPr/>
          <p:nvPr/>
        </p:nvSpPr>
        <p:spPr>
          <a:xfrm>
            <a:off x="734060" y="3736975"/>
            <a:ext cx="6915150" cy="296545"/>
          </a:xfrm>
          <a:prstGeom prst="rect">
            <a:avLst/>
          </a:prstGeom>
          <a:solidFill>
            <a:srgbClr val="F9F5EE"/>
          </a:solidFill>
        </p:spPr>
        <p:txBody>
          <a:bodyPr wrap="square" lIns="0" tIns="0" rIns="0" bIns="0" rtlCol="0" anchor="ctr"/>
          <a:lstStyle/>
          <a:p>
            <a:pPr>
              <a:lnSpc>
                <a:spcPct val="130000"/>
              </a:lnSpc>
            </a:pPr>
            <a:r>
              <a:rPr lang="en-US" sz="1600" b="1" dirty="0">
                <a:solidFill>
                  <a:schemeClr val="tx1"/>
                </a:solidFill>
                <a:latin typeface="微软雅黑" panose="020B0503020204020204" charset="-122"/>
                <a:ea typeface="微软雅黑" panose="020B0503020204020204" charset="-122"/>
                <a:cs typeface="微软雅黑" panose="020B0503020204020204" charset="-122"/>
              </a:rPr>
              <a:t>1. 零关税政策全面升级</a:t>
            </a:r>
            <a:endParaRPr lang="en-US" sz="16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5" name="Text 35"/>
          <p:cNvSpPr/>
          <p:nvPr/>
        </p:nvSpPr>
        <p:spPr>
          <a:xfrm>
            <a:off x="734060" y="4142740"/>
            <a:ext cx="6915150" cy="825500"/>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零关税商品税目从封关前的</a:t>
            </a:r>
            <a:r>
              <a:rPr lang="en-US" sz="1400" dirty="0">
                <a:solidFill>
                  <a:srgbClr val="C59F5E"/>
                </a:solidFill>
                <a:latin typeface="微软雅黑" panose="020B0503020204020204" charset="-122"/>
                <a:ea typeface="微软雅黑" panose="020B0503020204020204" charset="-122"/>
                <a:cs typeface="微软雅黑" panose="020B0503020204020204" charset="-122"/>
              </a:rPr>
              <a:t>1900个</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大幅扩大至约</a:t>
            </a:r>
            <a:r>
              <a:rPr lang="en-US" sz="1400" dirty="0">
                <a:solidFill>
                  <a:srgbClr val="C59F5E"/>
                </a:solidFill>
                <a:latin typeface="微软雅黑" panose="020B0503020204020204" charset="-122"/>
                <a:ea typeface="微软雅黑" panose="020B0503020204020204" charset="-122"/>
                <a:cs typeface="微软雅黑" panose="020B0503020204020204" charset="-122"/>
              </a:rPr>
              <a:t>6600个</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占全部商品税目的</a:t>
            </a:r>
            <a:r>
              <a:rPr lang="en-US" sz="1400" dirty="0">
                <a:solidFill>
                  <a:srgbClr val="C59F5E"/>
                </a:solidFill>
                <a:latin typeface="微软雅黑" panose="020B0503020204020204" charset="-122"/>
                <a:ea typeface="微软雅黑" panose="020B0503020204020204" charset="-122"/>
                <a:cs typeface="微软雅黑" panose="020B0503020204020204" charset="-122"/>
              </a:rPr>
              <a:t>74%</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比封关前提高近53个百分点。进口商品实行负面清单管理,征税商品仅2323个税目</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其余均享零关税。预计可为企业节省约</a:t>
            </a:r>
            <a:r>
              <a:rPr lang="en-US" sz="1400" dirty="0">
                <a:solidFill>
                  <a:srgbClr val="C59F5E"/>
                </a:solidFill>
                <a:latin typeface="微软雅黑" panose="020B0503020204020204" charset="-122"/>
                <a:ea typeface="微软雅黑" panose="020B0503020204020204" charset="-122"/>
                <a:cs typeface="微软雅黑" panose="020B0503020204020204" charset="-122"/>
              </a:rPr>
              <a:t>20%</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的税收成本。</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50" name="Text 38"/>
          <p:cNvSpPr/>
          <p:nvPr/>
        </p:nvSpPr>
        <p:spPr>
          <a:xfrm>
            <a:off x="8562975" y="3736975"/>
            <a:ext cx="7019290" cy="296545"/>
          </a:xfrm>
          <a:prstGeom prst="rect">
            <a:avLst/>
          </a:prstGeom>
          <a:noFill/>
        </p:spPr>
        <p:txBody>
          <a:bodyPr wrap="square" lIns="0" tIns="0" rIns="0" bIns="0" rtlCol="0" anchor="ctr"/>
          <a:lstStyle/>
          <a:p>
            <a:pPr>
              <a:lnSpc>
                <a:spcPct val="130000"/>
              </a:lnSpc>
            </a:pPr>
            <a:r>
              <a:rPr lang="en-US" sz="1600" b="1" dirty="0">
                <a:solidFill>
                  <a:schemeClr val="tx1"/>
                </a:solidFill>
                <a:latin typeface="微软雅黑" panose="020B0503020204020204" charset="-122"/>
                <a:ea typeface="微软雅黑" panose="020B0503020204020204" charset="-122"/>
                <a:cs typeface="微软雅黑" panose="020B0503020204020204" charset="-122"/>
              </a:rPr>
              <a:t>2. 双15%所得税政策洼地</a:t>
            </a:r>
            <a:endParaRPr lang="en-US" sz="16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94" name="Text 39"/>
          <p:cNvSpPr/>
          <p:nvPr/>
        </p:nvSpPr>
        <p:spPr>
          <a:xfrm>
            <a:off x="8562975" y="4142740"/>
            <a:ext cx="7019925" cy="825500"/>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符合条件的企业减按</a:t>
            </a:r>
            <a:r>
              <a:rPr lang="en-US" sz="1400" dirty="0">
                <a:solidFill>
                  <a:srgbClr val="C59F5E"/>
                </a:solidFill>
                <a:latin typeface="微软雅黑" panose="020B0503020204020204" charset="-122"/>
                <a:ea typeface="微软雅黑" panose="020B0503020204020204" charset="-122"/>
                <a:cs typeface="微软雅黑" panose="020B0503020204020204" charset="-122"/>
              </a:rPr>
              <a:t>15%</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征收企业所得税(对比内地25%)</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高端人才个人所得税实际税负超过</a:t>
            </a:r>
            <a:r>
              <a:rPr lang="en-US" sz="1400" dirty="0">
                <a:solidFill>
                  <a:srgbClr val="C59F5E"/>
                </a:solidFill>
                <a:latin typeface="微软雅黑" panose="020B0503020204020204" charset="-122"/>
                <a:ea typeface="微软雅黑" panose="020B0503020204020204" charset="-122"/>
                <a:cs typeface="微软雅黑" panose="020B0503020204020204" charset="-122"/>
              </a:rPr>
              <a:t>15%</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的部分免征。截至2024年12月</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近</a:t>
            </a:r>
            <a:r>
              <a:rPr lang="en-US" sz="1400" dirty="0">
                <a:solidFill>
                  <a:srgbClr val="C59F5E"/>
                </a:solidFill>
                <a:latin typeface="微软雅黑" panose="020B0503020204020204" charset="-122"/>
                <a:ea typeface="微软雅黑" panose="020B0503020204020204" charset="-122"/>
                <a:cs typeface="微软雅黑" panose="020B0503020204020204" charset="-122"/>
              </a:rPr>
              <a:t>4300户次</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a:t>
            </a:r>
            <a:r>
              <a:rPr lang="en-US" sz="1400" dirty="0">
                <a:solidFill>
                  <a:srgbClr val="C59F5E"/>
                </a:solidFill>
                <a:latin typeface="微软雅黑" panose="020B0503020204020204" charset="-122"/>
                <a:ea typeface="微软雅黑" panose="020B0503020204020204" charset="-122"/>
                <a:cs typeface="微软雅黑" panose="020B0503020204020204" charset="-122"/>
              </a:rPr>
              <a:t>3.9万余人次</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享受优惠</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累计吸引各类人才超</a:t>
            </a:r>
            <a:r>
              <a:rPr lang="en-US" sz="1400" dirty="0">
                <a:solidFill>
                  <a:srgbClr val="C59F5E"/>
                </a:solidFill>
                <a:latin typeface="微软雅黑" panose="020B0503020204020204" charset="-122"/>
                <a:ea typeface="微软雅黑" panose="020B0503020204020204" charset="-122"/>
                <a:cs typeface="微软雅黑" panose="020B0503020204020204" charset="-122"/>
              </a:rPr>
              <a:t>85万人</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42" name="Text 42"/>
          <p:cNvSpPr/>
          <p:nvPr/>
        </p:nvSpPr>
        <p:spPr>
          <a:xfrm>
            <a:off x="734060" y="5571490"/>
            <a:ext cx="6915150" cy="296545"/>
          </a:xfrm>
          <a:prstGeom prst="rect">
            <a:avLst/>
          </a:prstGeom>
          <a:noFill/>
        </p:spPr>
        <p:txBody>
          <a:bodyPr wrap="square" lIns="0" tIns="0" rIns="0" bIns="0" rtlCol="0" anchor="ctr"/>
          <a:lstStyle/>
          <a:p>
            <a:pPr>
              <a:lnSpc>
                <a:spcPct val="130000"/>
              </a:lnSpc>
            </a:pPr>
            <a:r>
              <a:rPr lang="en-US" sz="1600" b="1" dirty="0">
                <a:solidFill>
                  <a:schemeClr val="tx1"/>
                </a:solidFill>
                <a:latin typeface="微软雅黑" panose="020B0503020204020204" charset="-122"/>
                <a:ea typeface="微软雅黑" panose="020B0503020204020204" charset="-122"/>
                <a:cs typeface="微软雅黑" panose="020B0503020204020204" charset="-122"/>
              </a:rPr>
              <a:t>3. 贸易便利化大幅提升</a:t>
            </a:r>
            <a:endParaRPr lang="en-US" sz="16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6" name="Text 43"/>
          <p:cNvSpPr/>
          <p:nvPr/>
        </p:nvSpPr>
        <p:spPr>
          <a:xfrm>
            <a:off x="734060" y="5977255"/>
            <a:ext cx="6915150" cy="825500"/>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封关后货物"一线"通关简便</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符合条件的货物可</a:t>
            </a:r>
            <a:r>
              <a:rPr lang="en-US" sz="1400" dirty="0">
                <a:solidFill>
                  <a:srgbClr val="C59F5E"/>
                </a:solidFill>
                <a:latin typeface="微软雅黑" panose="020B0503020204020204" charset="-122"/>
                <a:ea typeface="微软雅黑" panose="020B0503020204020204" charset="-122"/>
                <a:cs typeface="微软雅黑" panose="020B0503020204020204" charset="-122"/>
              </a:rPr>
              <a:t>径予放行</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通关时间最快仅需</a:t>
            </a:r>
            <a:r>
              <a:rPr lang="en-US" sz="1400" dirty="0">
                <a:solidFill>
                  <a:srgbClr val="C59F5E"/>
                </a:solidFill>
                <a:latin typeface="微软雅黑" panose="020B0503020204020204" charset="-122"/>
                <a:ea typeface="微软雅黑" panose="020B0503020204020204" charset="-122"/>
                <a:cs typeface="微软雅黑" panose="020B0503020204020204" charset="-122"/>
              </a:rPr>
              <a:t>45分钟</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。创新实施"</a:t>
            </a:r>
            <a:r>
              <a:rPr lang="en-US" sz="1400" dirty="0">
                <a:solidFill>
                  <a:srgbClr val="C59F5E"/>
                </a:solidFill>
                <a:latin typeface="微软雅黑" panose="020B0503020204020204" charset="-122"/>
                <a:ea typeface="微软雅黑" panose="020B0503020204020204" charset="-122"/>
                <a:cs typeface="微软雅黑" panose="020B0503020204020204" charset="-122"/>
              </a:rPr>
              <a:t>分批出岛、集中申报</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"通关模式</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允许企业在货物实际出岛后再集中办理报关手续</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显著提升资金周转效率。</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52" name="Text 46"/>
          <p:cNvSpPr/>
          <p:nvPr/>
        </p:nvSpPr>
        <p:spPr>
          <a:xfrm>
            <a:off x="8562975" y="5571490"/>
            <a:ext cx="7292340" cy="296545"/>
          </a:xfrm>
          <a:prstGeom prst="rect">
            <a:avLst/>
          </a:prstGeom>
          <a:noFill/>
        </p:spPr>
        <p:txBody>
          <a:bodyPr wrap="square" lIns="0" tIns="0" rIns="0" bIns="0" rtlCol="0" anchor="ctr"/>
          <a:lstStyle/>
          <a:p>
            <a:pPr>
              <a:lnSpc>
                <a:spcPct val="130000"/>
              </a:lnSpc>
            </a:pPr>
            <a:r>
              <a:rPr lang="en-US" sz="1600" b="1" dirty="0">
                <a:solidFill>
                  <a:schemeClr val="tx1"/>
                </a:solidFill>
                <a:latin typeface="微软雅黑" panose="020B0503020204020204" charset="-122"/>
                <a:ea typeface="微软雅黑" panose="020B0503020204020204" charset="-122"/>
                <a:cs typeface="微软雅黑" panose="020B0503020204020204" charset="-122"/>
              </a:rPr>
              <a:t>4. 跨境资金流动自由便利</a:t>
            </a:r>
            <a:endParaRPr lang="en-US" sz="16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07" name="Text 47"/>
          <p:cNvSpPr/>
          <p:nvPr/>
        </p:nvSpPr>
        <p:spPr>
          <a:xfrm>
            <a:off x="8513445" y="5977255"/>
            <a:ext cx="7068820" cy="825500"/>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通过</a:t>
            </a:r>
            <a:r>
              <a:rPr lang="en-US" sz="1400" dirty="0">
                <a:solidFill>
                  <a:srgbClr val="C59F5E"/>
                </a:solidFill>
                <a:latin typeface="微软雅黑" panose="020B0503020204020204" charset="-122"/>
                <a:ea typeface="微软雅黑" panose="020B0503020204020204" charset="-122"/>
                <a:cs typeface="微软雅黑" panose="020B0503020204020204" charset="-122"/>
              </a:rPr>
              <a:t>多功能自由贸易账户(FTA)</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可实现美元、欧元等多币种自由兑换</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不受外汇额度限制</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汇率优惠达</a:t>
            </a:r>
            <a:r>
              <a:rPr lang="en-US" sz="1400" dirty="0">
                <a:solidFill>
                  <a:srgbClr val="C59F5E"/>
                </a:solidFill>
                <a:latin typeface="微软雅黑" panose="020B0503020204020204" charset="-122"/>
                <a:ea typeface="微软雅黑" panose="020B0503020204020204" charset="-122"/>
                <a:cs typeface="微软雅黑" panose="020B0503020204020204" charset="-122"/>
              </a:rPr>
              <a:t>0.3%-0.5%</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。跨境电商企业可将境外仓储、物流、税收等费用与出口货款</a:t>
            </a:r>
            <a:r>
              <a:rPr lang="en-US" sz="1400" dirty="0">
                <a:solidFill>
                  <a:srgbClr val="C59F5E"/>
                </a:solidFill>
                <a:latin typeface="微软雅黑" panose="020B0503020204020204" charset="-122"/>
                <a:ea typeface="微软雅黑" panose="020B0503020204020204" charset="-122"/>
                <a:cs typeface="微软雅黑" panose="020B0503020204020204" charset="-122"/>
              </a:rPr>
              <a:t>轧差结算</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简化外汇管理流程。数字人民币应用让手续费降低约</a:t>
            </a:r>
            <a:r>
              <a:rPr lang="en-US" sz="1400" dirty="0">
                <a:solidFill>
                  <a:srgbClr val="C59F5E"/>
                </a:solidFill>
                <a:latin typeface="微软雅黑" panose="020B0503020204020204" charset="-122"/>
                <a:ea typeface="微软雅黑" panose="020B0503020204020204" charset="-122"/>
                <a:cs typeface="微软雅黑" panose="020B0503020204020204" charset="-122"/>
              </a:rPr>
              <a:t>60%</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53" name="Text 50"/>
          <p:cNvSpPr/>
          <p:nvPr/>
        </p:nvSpPr>
        <p:spPr>
          <a:xfrm>
            <a:off x="734060" y="7406005"/>
            <a:ext cx="15123795" cy="296545"/>
          </a:xfrm>
          <a:prstGeom prst="rect">
            <a:avLst/>
          </a:prstGeom>
          <a:noFill/>
        </p:spPr>
        <p:txBody>
          <a:bodyPr wrap="square" lIns="0" tIns="0" rIns="0" bIns="0" rtlCol="0" anchor="ctr"/>
          <a:lstStyle/>
          <a:p>
            <a:pPr>
              <a:lnSpc>
                <a:spcPct val="130000"/>
              </a:lnSpc>
            </a:pPr>
            <a:r>
              <a:rPr lang="en-US" sz="1600" b="1" dirty="0">
                <a:solidFill>
                  <a:schemeClr val="tx1"/>
                </a:solidFill>
                <a:latin typeface="微软雅黑" panose="020B0503020204020204" charset="-122"/>
                <a:ea typeface="微软雅黑" panose="020B0503020204020204" charset="-122"/>
                <a:cs typeface="微软雅黑" panose="020B0503020204020204" charset="-122"/>
              </a:rPr>
              <a:t>5. 要素自由流动激活发展活力</a:t>
            </a:r>
            <a:endParaRPr lang="en-US" sz="16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4" name="Text 51"/>
          <p:cNvSpPr/>
          <p:nvPr/>
        </p:nvSpPr>
        <p:spPr>
          <a:xfrm>
            <a:off x="734060" y="7811770"/>
            <a:ext cx="14848205" cy="550545"/>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海南自贸港政策制度体系涵盖</a:t>
            </a:r>
            <a:r>
              <a:rPr lang="en-US" sz="1400" dirty="0">
                <a:solidFill>
                  <a:srgbClr val="C59F5E"/>
                </a:solidFill>
                <a:latin typeface="微软雅黑" panose="020B0503020204020204" charset="-122"/>
                <a:ea typeface="微软雅黑" panose="020B0503020204020204" charset="-122"/>
                <a:cs typeface="微软雅黑" panose="020B0503020204020204" charset="-122"/>
              </a:rPr>
              <a:t>贸易、投资、运输、人员进出、跨境资金流动自由便利</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和</a:t>
            </a:r>
            <a:r>
              <a:rPr lang="en-US" sz="1400" dirty="0">
                <a:solidFill>
                  <a:srgbClr val="C59F5E"/>
                </a:solidFill>
                <a:latin typeface="微软雅黑" panose="020B0503020204020204" charset="-122"/>
                <a:ea typeface="微软雅黑" panose="020B0503020204020204" charset="-122"/>
                <a:cs typeface="微软雅黑" panose="020B0503020204020204" charset="-122"/>
              </a:rPr>
              <a:t>数据安全有序流动</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等方方面面。零关税货物及其加工制成品可以在享惠主体间自由流通</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在全岛存放和加工</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对于延伸产业链、增强产业竞争力、形成产业集群效应具有积极意义。</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nvGrpSpPr>
        <p:grpSpPr>
          <a:xfrm>
            <a:off x="538480" y="1437005"/>
            <a:ext cx="15167610" cy="5093335"/>
            <a:chOff x="848" y="2263"/>
            <a:chExt cx="11662" cy="8021"/>
          </a:xfrm>
        </p:grpSpPr>
        <p:sp>
          <p:nvSpPr>
            <p:cNvPr id="123" name="Shape 3"/>
            <p:cNvSpPr/>
            <p:nvPr/>
          </p:nvSpPr>
          <p:spPr>
            <a:xfrm>
              <a:off x="848" y="2263"/>
              <a:ext cx="11662" cy="8021"/>
            </a:xfrm>
            <a:custGeom>
              <a:avLst/>
              <a:gdLst/>
              <a:ahLst/>
              <a:cxnLst/>
              <a:rect l="l" t="t" r="r" b="b"/>
              <a:pathLst>
                <a:path w="15312255" h="4872081">
                  <a:moveTo>
                    <a:pt x="141583" y="0"/>
                  </a:moveTo>
                  <a:lnTo>
                    <a:pt x="15170673" y="0"/>
                  </a:lnTo>
                  <a:cubicBezTo>
                    <a:pt x="15248867" y="0"/>
                    <a:pt x="15312255" y="63389"/>
                    <a:pt x="15312255" y="141583"/>
                  </a:cubicBezTo>
                  <a:lnTo>
                    <a:pt x="15312255" y="4730499"/>
                  </a:lnTo>
                  <a:cubicBezTo>
                    <a:pt x="15312255" y="4808693"/>
                    <a:pt x="15248867" y="4872081"/>
                    <a:pt x="15170673" y="4872081"/>
                  </a:cubicBezTo>
                  <a:lnTo>
                    <a:pt x="141583" y="4872081"/>
                  </a:lnTo>
                  <a:cubicBezTo>
                    <a:pt x="63389" y="4872081"/>
                    <a:pt x="0" y="4808693"/>
                    <a:pt x="0" y="4730499"/>
                  </a:cubicBezTo>
                  <a:lnTo>
                    <a:pt x="0" y="141583"/>
                  </a:lnTo>
                  <a:cubicBezTo>
                    <a:pt x="0" y="63441"/>
                    <a:pt x="63441" y="0"/>
                    <a:pt x="141583" y="0"/>
                  </a:cubicBezTo>
                  <a:close/>
                </a:path>
              </a:pathLst>
            </a:custGeom>
            <a:solidFill>
              <a:srgbClr val="FFFFFF"/>
            </a:solidFill>
            <a:ln>
              <a:solidFill>
                <a:srgbClr val="F0EEEA"/>
              </a:solidFill>
            </a:ln>
            <a:effectLst>
              <a:outerShdw blurRad="176952" dist="117968" dir="5400000" algn="bl" rotWithShape="0">
                <a:srgbClr val="000000">
                  <a:alpha val="10196"/>
                </a:srgbClr>
              </a:outerShdw>
            </a:effectLst>
          </p:spPr>
        </p:sp>
        <p:sp>
          <p:nvSpPr>
            <p:cNvPr id="20" name="Shape 4"/>
            <p:cNvSpPr/>
            <p:nvPr/>
          </p:nvSpPr>
          <p:spPr>
            <a:xfrm>
              <a:off x="858" y="2296"/>
              <a:ext cx="11652" cy="74"/>
            </a:xfrm>
            <a:custGeom>
              <a:avLst/>
              <a:gdLst/>
              <a:ahLst/>
              <a:cxnLst/>
              <a:rect l="l" t="t" r="r" b="b"/>
              <a:pathLst>
                <a:path w="7535272" h="46949">
                  <a:moveTo>
                    <a:pt x="46949" y="0"/>
                  </a:moveTo>
                  <a:lnTo>
                    <a:pt x="7488323" y="0"/>
                  </a:lnTo>
                  <a:cubicBezTo>
                    <a:pt x="7514253" y="0"/>
                    <a:pt x="7535272" y="21020"/>
                    <a:pt x="7535272" y="46949"/>
                  </a:cubicBezTo>
                  <a:lnTo>
                    <a:pt x="7535272" y="46949"/>
                  </a:lnTo>
                  <a:lnTo>
                    <a:pt x="0" y="46949"/>
                  </a:lnTo>
                  <a:lnTo>
                    <a:pt x="0" y="46949"/>
                  </a:lnTo>
                  <a:cubicBezTo>
                    <a:pt x="0" y="21020"/>
                    <a:pt x="21020" y="0"/>
                    <a:pt x="46949" y="0"/>
                  </a:cubicBezTo>
                  <a:close/>
                </a:path>
              </a:pathLst>
            </a:custGeom>
            <a:solidFill>
              <a:srgbClr val="C0A062"/>
            </a:solidFill>
          </p:spPr>
        </p:sp>
      </p:gr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封关前后的政策对比:</a:t>
              </a:r>
              <a:r>
                <a:rPr lang="en-US" sz="3600" b="1" dirty="0">
                  <a:latin typeface="微软雅黑" panose="020B0503020204020204" charset="-122"/>
                  <a:ea typeface="微软雅黑" panose="020B0503020204020204" charset="-122"/>
                  <a:cs typeface="微软雅黑" panose="020B0503020204020204" charset="-122"/>
                  <a:sym typeface="+mn-ea"/>
                </a:rPr>
                <a:t>海南自贸港</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改革开放</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一来前所未有的政策和机遇</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aphicFrame>
        <p:nvGraphicFramePr>
          <p:cNvPr id="9" name="Table 0"/>
          <p:cNvGraphicFramePr>
            <a:graphicFrameLocks noGrp="1"/>
          </p:cNvGraphicFramePr>
          <p:nvPr/>
        </p:nvGraphicFramePr>
        <p:xfrm>
          <a:off x="771202" y="1513409"/>
          <a:ext cx="14669135" cy="4791710"/>
        </p:xfrm>
        <a:graphic>
          <a:graphicData uri="http://schemas.openxmlformats.org/drawingml/2006/table">
            <a:tbl>
              <a:tblPr>
                <a:effectLst/>
              </a:tblPr>
              <a:tblGrid>
                <a:gridCol w="4889711"/>
                <a:gridCol w="4889711"/>
                <a:gridCol w="4889711"/>
              </a:tblGrid>
              <a:tr h="684530">
                <a:tc>
                  <a:txBody>
                    <a:bodyPr/>
                    <a:lstStyle/>
                    <a:p>
                      <a:pPr algn="l"/>
                      <a:r>
                        <a:rPr lang="en-US" sz="2400" b="1" u="none" dirty="0">
                          <a:solidFill>
                            <a:srgbClr val="C59F5E"/>
                          </a:solidFill>
                          <a:latin typeface="微软雅黑" panose="020B0503020204020204" charset="-122"/>
                          <a:ea typeface="微软雅黑" panose="020B0503020204020204" charset="-122"/>
                          <a:cs typeface="微软雅黑" panose="020B0503020204020204" pitchFamily="34" charset="-120"/>
                        </a:rPr>
                        <a:t>政策维度</a:t>
                      </a:r>
                      <a:endParaRPr lang="en-US" sz="2400" b="1" u="none" dirty="0">
                        <a:solidFill>
                          <a:srgbClr val="C59F5E"/>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round/>
                      <a:headEnd type="none" w="med" len="med"/>
                      <a:tailEnd type="none" w="med" len="med"/>
                    </a:lnR>
                    <a:lnT w="19050" cap="flat" cmpd="sng" algn="ctr">
                      <a:solidFill>
                        <a:srgbClr val="C59F5E"/>
                      </a:solidFill>
                      <a:prstDash val="solid"/>
                    </a:lnT>
                    <a:lnB w="19050" cap="flat" cmpd="sng" algn="ctr">
                      <a:solidFill>
                        <a:srgbClr val="C59F5E"/>
                      </a:solidFill>
                      <a:prstDash val="solid"/>
                    </a:lnB>
                    <a:noFill/>
                  </a:tcPr>
                </a:tc>
                <a:tc>
                  <a:txBody>
                    <a:bodyPr/>
                    <a:lstStyle/>
                    <a:p>
                      <a:pPr algn="l"/>
                      <a:r>
                        <a:rPr lang="en-US" sz="2400" b="1" u="none" dirty="0">
                          <a:solidFill>
                            <a:srgbClr val="C59F5E"/>
                          </a:solidFill>
                          <a:latin typeface="微软雅黑" panose="020B0503020204020204" charset="-122"/>
                          <a:ea typeface="微软雅黑" panose="020B0503020204020204" charset="-122"/>
                          <a:cs typeface="微软雅黑" panose="020B0503020204020204" pitchFamily="34" charset="-120"/>
                        </a:rPr>
                        <a:t>封关前</a:t>
                      </a:r>
                      <a:endParaRPr lang="en-US" sz="2400" b="1" u="none" dirty="0">
                        <a:solidFill>
                          <a:srgbClr val="C59F5E"/>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round/>
                      <a:headEnd type="none" w="med" len="med"/>
                      <a:tailEnd type="none" w="med" len="med"/>
                    </a:lnR>
                    <a:lnT w="19050" cap="flat" cmpd="sng" algn="ctr">
                      <a:solidFill>
                        <a:srgbClr val="C59F5E"/>
                      </a:solidFill>
                      <a:prstDash val="solid"/>
                    </a:lnT>
                    <a:lnB w="19050" cap="flat" cmpd="sng" algn="ctr">
                      <a:solidFill>
                        <a:srgbClr val="C59F5E"/>
                      </a:solidFill>
                      <a:prstDash val="solid"/>
                    </a:lnB>
                    <a:noFill/>
                  </a:tcPr>
                </a:tc>
                <a:tc>
                  <a:txBody>
                    <a:bodyPr/>
                    <a:lstStyle/>
                    <a:p>
                      <a:pPr algn="l"/>
                      <a:r>
                        <a:rPr lang="en-US" sz="2400" b="1" u="none" dirty="0">
                          <a:solidFill>
                            <a:srgbClr val="C59F5E"/>
                          </a:solidFill>
                          <a:latin typeface="微软雅黑" panose="020B0503020204020204" charset="-122"/>
                          <a:ea typeface="微软雅黑" panose="020B0503020204020204" charset="-122"/>
                          <a:cs typeface="微软雅黑" panose="020B0503020204020204" pitchFamily="34" charset="-120"/>
                        </a:rPr>
                        <a:t>封关后</a:t>
                      </a:r>
                      <a:endParaRPr lang="en-US" sz="2400" b="1" u="none" dirty="0">
                        <a:solidFill>
                          <a:srgbClr val="C59F5E"/>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lnR>
                    <a:lnT w="19050" cap="flat" cmpd="sng" algn="ctr">
                      <a:solidFill>
                        <a:srgbClr val="C59F5E"/>
                      </a:solidFill>
                      <a:prstDash val="solid"/>
                    </a:lnT>
                    <a:lnB w="19050" cap="flat" cmpd="sng" algn="ctr">
                      <a:solidFill>
                        <a:srgbClr val="C59F5E"/>
                      </a:solidFill>
                      <a:prstDash val="solid"/>
                    </a:lnB>
                    <a:noFill/>
                  </a:tcPr>
                </a:tc>
              </a:tr>
              <a:tr h="684530">
                <a:tc>
                  <a:txBody>
                    <a:bodyPr/>
                    <a:lstStyle/>
                    <a:p>
                      <a:pPr algn="l"/>
                      <a:r>
                        <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rPr>
                        <a:t>零关税商品税目</a:t>
                      </a:r>
                      <a:endPar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round/>
                      <a:headEnd type="none" w="med" len="med"/>
                      <a:tailEnd type="none" w="med" len="med"/>
                    </a:lnR>
                    <a:lnT w="19050" cap="flat" cmpd="sng" algn="ctr">
                      <a:solidFill>
                        <a:srgbClr val="C59F5E"/>
                      </a:solidFill>
                      <a:prstDash val="solid"/>
                    </a:lnT>
                    <a:lnB w="19050" cap="flat" cmpd="sng" algn="ctr">
                      <a:solidFill>
                        <a:srgbClr val="C59F5E"/>
                      </a:solidFill>
                      <a:prstDash val="solid"/>
                      <a:round/>
                      <a:headEnd type="none" w="med" len="med"/>
                      <a:tailEnd type="none" w="med" len="med"/>
                    </a:lnB>
                    <a:solidFill>
                      <a:srgbClr val="FFFFFF"/>
                    </a:solidFill>
                  </a:tcPr>
                </a:tc>
                <a:tc>
                  <a:txBody>
                    <a:bodyPr/>
                    <a:lstStyle/>
                    <a:p>
                      <a:pPr algn="l"/>
                      <a:r>
                        <a:rPr lang="en-US" sz="1400" u="none" dirty="0">
                          <a:solidFill>
                            <a:schemeClr val="tx1"/>
                          </a:solidFill>
                          <a:latin typeface="微软雅黑" panose="020B0503020204020204" charset="-122"/>
                          <a:ea typeface="微软雅黑" panose="020B0503020204020204" charset="-122"/>
                          <a:cs typeface="微软雅黑" panose="020B0503020204020204" charset="-122"/>
                        </a:rPr>
                        <a:t>1900个</a:t>
                      </a:r>
                      <a:endParaRPr lang="en-US" sz="1400" u="none" dirty="0">
                        <a:solidFill>
                          <a:schemeClr val="tx1"/>
                        </a:solidFill>
                        <a:latin typeface="微软雅黑" panose="020B0503020204020204" charset="-122"/>
                        <a:ea typeface="微软雅黑" panose="020B0503020204020204" charset="-122"/>
                        <a:cs typeface="微软雅黑" panose="020B0503020204020204" charset="-122"/>
                      </a:endParaRPr>
                    </a:p>
                  </a:txBody>
                  <a:tcPr anchor="ctr">
                    <a:lnL w="19050" cap="flat" cmpd="sng" algn="ctr">
                      <a:solidFill>
                        <a:srgbClr val="C59F5E"/>
                      </a:solidFill>
                      <a:prstDash val="solid"/>
                    </a:lnL>
                    <a:lnR w="19050" cap="flat" cmpd="sng" algn="ctr">
                      <a:solidFill>
                        <a:srgbClr val="C59F5E"/>
                      </a:solidFill>
                      <a:prstDash val="solid"/>
                      <a:round/>
                      <a:headEnd type="none" w="med" len="med"/>
                      <a:tailEnd type="none" w="med" len="med"/>
                    </a:lnR>
                    <a:lnT w="19050" cap="flat" cmpd="sng" algn="ctr">
                      <a:solidFill>
                        <a:srgbClr val="C59F5E"/>
                      </a:solidFill>
                      <a:prstDash val="solid"/>
                    </a:lnT>
                    <a:lnB w="19050" cap="flat" cmpd="sng" algn="ctr">
                      <a:solidFill>
                        <a:srgbClr val="C59F5E"/>
                      </a:solidFill>
                      <a:prstDash val="solid"/>
                      <a:round/>
                      <a:headEnd type="none" w="med" len="med"/>
                      <a:tailEnd type="none" w="med" len="med"/>
                    </a:lnB>
                    <a:solidFill>
                      <a:srgbClr val="FFFFFF"/>
                    </a:solidFill>
                  </a:tcPr>
                </a:tc>
                <a:tc>
                  <a:txBody>
                    <a:bodyPr/>
                    <a:lstStyle/>
                    <a:p>
                      <a:pPr algn="l"/>
                      <a:r>
                        <a:rPr lang="en-US" sz="1400" u="none" dirty="0">
                          <a:solidFill>
                            <a:schemeClr val="tx1"/>
                          </a:solidFill>
                          <a:latin typeface="微软雅黑" panose="020B0503020204020204" charset="-122"/>
                          <a:ea typeface="微软雅黑" panose="020B0503020204020204" charset="-122"/>
                          <a:cs typeface="微软雅黑" panose="020B0503020204020204" charset="-122"/>
                        </a:rPr>
                        <a:t>约6600个(74%)</a:t>
                      </a:r>
                      <a:endParaRPr lang="en-US" sz="1400" u="none" dirty="0">
                        <a:solidFill>
                          <a:schemeClr val="tx1"/>
                        </a:solidFill>
                        <a:latin typeface="微软雅黑" panose="020B0503020204020204" charset="-122"/>
                        <a:ea typeface="微软雅黑" panose="020B0503020204020204" charset="-122"/>
                        <a:cs typeface="微软雅黑" panose="020B0503020204020204" charset="-122"/>
                      </a:endParaRPr>
                    </a:p>
                  </a:txBody>
                  <a:tcPr anchor="ctr">
                    <a:lnL w="19050" cap="flat" cmpd="sng" algn="ctr">
                      <a:solidFill>
                        <a:srgbClr val="C59F5E"/>
                      </a:solidFill>
                      <a:prstDash val="solid"/>
                    </a:lnL>
                    <a:lnR w="19050" cap="flat" cmpd="sng" algn="ctr">
                      <a:solidFill>
                        <a:srgbClr val="C59F5E"/>
                      </a:solidFill>
                      <a:prstDash val="solid"/>
                    </a:lnR>
                    <a:lnT w="19050" cap="flat" cmpd="sng" algn="ctr">
                      <a:solidFill>
                        <a:srgbClr val="C59F5E"/>
                      </a:solidFill>
                      <a:prstDash val="solid"/>
                    </a:lnT>
                    <a:lnB w="19050" cap="flat" cmpd="sng" algn="ctr">
                      <a:solidFill>
                        <a:srgbClr val="C59F5E"/>
                      </a:solidFill>
                      <a:prstDash val="solid"/>
                      <a:round/>
                      <a:headEnd type="none" w="med" len="med"/>
                      <a:tailEnd type="none" w="med" len="med"/>
                    </a:lnB>
                    <a:solidFill>
                      <a:srgbClr val="FFFFFF"/>
                    </a:solidFill>
                  </a:tcPr>
                </a:tc>
              </a:tr>
              <a:tr h="684530">
                <a:tc>
                  <a:txBody>
                    <a:bodyPr/>
                    <a:lstStyle/>
                    <a:p>
                      <a:pPr algn="l"/>
                      <a:r>
                        <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rPr>
                        <a:t>享惠主体范围</a:t>
                      </a:r>
                      <a:endPar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round/>
                      <a:headEnd type="none" w="med" len="med"/>
                      <a:tailEnd type="none" w="med" len="med"/>
                    </a:lnR>
                    <a:lnT w="19050" cap="flat" cmpd="sng" algn="ctr">
                      <a:solidFill>
                        <a:srgbClr val="C59F5E"/>
                      </a:solidFill>
                      <a:prstDash val="solid"/>
                    </a:lnT>
                    <a:lnB w="19050" cap="flat" cmpd="sng" algn="ctr">
                      <a:solidFill>
                        <a:srgbClr val="C59F5E"/>
                      </a:solidFill>
                      <a:prstDash val="solid"/>
                      <a:round/>
                      <a:headEnd type="none" w="med" len="med"/>
                      <a:tailEnd type="none" w="med" len="med"/>
                    </a:lnB>
                    <a:solidFill>
                      <a:srgbClr val="FFFFFF"/>
                    </a:solidFill>
                  </a:tcPr>
                </a:tc>
                <a:tc>
                  <a:txBody>
                    <a:bodyPr/>
                    <a:lstStyle/>
                    <a:p>
                      <a:pPr algn="l"/>
                      <a:r>
                        <a:rPr lang="en-US" sz="1400" u="none" dirty="0">
                          <a:solidFill>
                            <a:schemeClr val="tx1"/>
                          </a:solidFill>
                          <a:latin typeface="微软雅黑" panose="020B0503020204020204" charset="-122"/>
                          <a:ea typeface="微软雅黑" panose="020B0503020204020204" charset="-122"/>
                          <a:cs typeface="微软雅黑" panose="020B0503020204020204" pitchFamily="34" charset="-120"/>
                        </a:rPr>
                        <a:t>独立法人企业、事业单位</a:t>
                      </a:r>
                      <a:endParaRPr lang="en-US" sz="1400"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round/>
                      <a:headEnd type="none" w="med" len="med"/>
                      <a:tailEnd type="none" w="med" len="med"/>
                    </a:lnR>
                    <a:lnT w="19050" cap="flat" cmpd="sng" algn="ctr">
                      <a:solidFill>
                        <a:srgbClr val="C59F5E"/>
                      </a:solidFill>
                      <a:prstDash val="solid"/>
                    </a:lnT>
                    <a:lnB w="19050" cap="flat" cmpd="sng" algn="ctr">
                      <a:solidFill>
                        <a:srgbClr val="C59F5E"/>
                      </a:solidFill>
                      <a:prstDash val="solid"/>
                      <a:round/>
                      <a:headEnd type="none" w="med" len="med"/>
                      <a:tailEnd type="none" w="med" len="med"/>
                    </a:lnB>
                    <a:solidFill>
                      <a:srgbClr val="FFFFFF"/>
                    </a:solidFill>
                  </a:tcPr>
                </a:tc>
                <a:tc>
                  <a:txBody>
                    <a:bodyPr/>
                    <a:lstStyle/>
                    <a:p>
                      <a:pPr algn="l"/>
                      <a:r>
                        <a:rPr lang="en-US" sz="1400" u="none" dirty="0">
                          <a:solidFill>
                            <a:schemeClr val="tx1"/>
                          </a:solidFill>
                          <a:latin typeface="微软雅黑" panose="020B0503020204020204" charset="-122"/>
                          <a:ea typeface="微软雅黑" panose="020B0503020204020204" charset="-122"/>
                          <a:cs typeface="微软雅黑" panose="020B0503020204020204" pitchFamily="34" charset="-120"/>
                        </a:rPr>
                        <a:t>全岛有实际进口需求的各类企事业单位</a:t>
                      </a:r>
                      <a:endParaRPr lang="en-US" sz="1400"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lnR>
                    <a:lnT w="19050" cap="flat" cmpd="sng" algn="ctr">
                      <a:solidFill>
                        <a:srgbClr val="C59F5E"/>
                      </a:solidFill>
                      <a:prstDash val="solid"/>
                    </a:lnT>
                    <a:lnB w="19050" cap="flat" cmpd="sng" algn="ctr">
                      <a:solidFill>
                        <a:srgbClr val="C59F5E"/>
                      </a:solidFill>
                      <a:prstDash val="solid"/>
                      <a:round/>
                      <a:headEnd type="none" w="med" len="med"/>
                      <a:tailEnd type="none" w="med" len="med"/>
                    </a:lnB>
                    <a:solidFill>
                      <a:srgbClr val="FFFFFF"/>
                    </a:solidFill>
                  </a:tcPr>
                </a:tc>
              </a:tr>
              <a:tr h="684530">
                <a:tc>
                  <a:txBody>
                    <a:bodyPr/>
                    <a:lstStyle/>
                    <a:p>
                      <a:pPr algn="l"/>
                      <a:r>
                        <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rPr>
                        <a:t>零关税货物流通</a:t>
                      </a:r>
                      <a:endPar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round/>
                      <a:headEnd type="none" w="med" len="med"/>
                      <a:tailEnd type="none" w="med" len="med"/>
                    </a:lnR>
                    <a:lnT w="19050" cap="flat" cmpd="sng" algn="ctr">
                      <a:solidFill>
                        <a:srgbClr val="C59F5E"/>
                      </a:solidFill>
                      <a:prstDash val="solid"/>
                    </a:lnT>
                    <a:lnB w="19050" cap="flat" cmpd="sng" algn="ctr">
                      <a:solidFill>
                        <a:srgbClr val="C59F5E"/>
                      </a:solidFill>
                      <a:prstDash val="solid"/>
                      <a:round/>
                      <a:headEnd type="none" w="med" len="med"/>
                      <a:tailEnd type="none" w="med" len="med"/>
                    </a:lnB>
                    <a:solidFill>
                      <a:srgbClr val="FFFFFF"/>
                    </a:solidFill>
                  </a:tcPr>
                </a:tc>
                <a:tc>
                  <a:txBody>
                    <a:bodyPr/>
                    <a:lstStyle/>
                    <a:p>
                      <a:pPr algn="l"/>
                      <a:r>
                        <a:rPr lang="en-US" sz="1400" u="none" dirty="0">
                          <a:solidFill>
                            <a:schemeClr val="tx1"/>
                          </a:solidFill>
                          <a:latin typeface="微软雅黑" panose="020B0503020204020204" charset="-122"/>
                          <a:ea typeface="微软雅黑" panose="020B0503020204020204" charset="-122"/>
                          <a:cs typeface="微软雅黑" panose="020B0503020204020204" pitchFamily="34" charset="-120"/>
                        </a:rPr>
                        <a:t>仅限于企业自用</a:t>
                      </a:r>
                      <a:endParaRPr lang="en-US" sz="1400"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round/>
                      <a:headEnd type="none" w="med" len="med"/>
                      <a:tailEnd type="none" w="med" len="med"/>
                    </a:lnR>
                    <a:lnT w="19050" cap="flat" cmpd="sng" algn="ctr">
                      <a:solidFill>
                        <a:srgbClr val="C59F5E"/>
                      </a:solidFill>
                      <a:prstDash val="solid"/>
                    </a:lnT>
                    <a:lnB w="19050" cap="flat" cmpd="sng" algn="ctr">
                      <a:solidFill>
                        <a:srgbClr val="C59F5E"/>
                      </a:solidFill>
                      <a:prstDash val="solid"/>
                      <a:round/>
                      <a:headEnd type="none" w="med" len="med"/>
                      <a:tailEnd type="none" w="med" len="med"/>
                    </a:lnB>
                    <a:solidFill>
                      <a:srgbClr val="FFFFFF"/>
                    </a:solidFill>
                  </a:tcPr>
                </a:tc>
                <a:tc>
                  <a:txBody>
                    <a:bodyPr/>
                    <a:lstStyle/>
                    <a:p>
                      <a:pPr algn="l"/>
                      <a:r>
                        <a:rPr lang="en-US" sz="1400" u="none" dirty="0">
                          <a:solidFill>
                            <a:schemeClr val="tx1"/>
                          </a:solidFill>
                          <a:latin typeface="微软雅黑" panose="020B0503020204020204" charset="-122"/>
                          <a:ea typeface="微软雅黑" panose="020B0503020204020204" charset="-122"/>
                          <a:cs typeface="微软雅黑" panose="020B0503020204020204" pitchFamily="34" charset="-120"/>
                        </a:rPr>
                        <a:t>可在享惠主体间自由流通</a:t>
                      </a:r>
                      <a:endParaRPr lang="en-US" sz="1400"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lnR>
                    <a:lnT w="19050" cap="flat" cmpd="sng" algn="ctr">
                      <a:solidFill>
                        <a:srgbClr val="C59F5E"/>
                      </a:solidFill>
                      <a:prstDash val="solid"/>
                    </a:lnT>
                    <a:lnB w="19050" cap="flat" cmpd="sng" algn="ctr">
                      <a:solidFill>
                        <a:srgbClr val="C59F5E"/>
                      </a:solidFill>
                      <a:prstDash val="solid"/>
                      <a:round/>
                      <a:headEnd type="none" w="med" len="med"/>
                      <a:tailEnd type="none" w="med" len="med"/>
                    </a:lnB>
                    <a:solidFill>
                      <a:srgbClr val="FFFFFF"/>
                    </a:solidFill>
                  </a:tcPr>
                </a:tc>
              </a:tr>
              <a:tr h="684530">
                <a:tc>
                  <a:txBody>
                    <a:bodyPr/>
                    <a:lstStyle/>
                    <a:p>
                      <a:pPr algn="l"/>
                      <a:r>
                        <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rPr>
                        <a:t>加工增值政策门槛</a:t>
                      </a:r>
                      <a:endPar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round/>
                      <a:headEnd type="none" w="med" len="med"/>
                      <a:tailEnd type="none" w="med" len="med"/>
                    </a:lnR>
                    <a:lnT w="19050" cap="flat" cmpd="sng" algn="ctr">
                      <a:solidFill>
                        <a:srgbClr val="C59F5E"/>
                      </a:solidFill>
                      <a:prstDash val="solid"/>
                    </a:lnT>
                    <a:lnB w="19050" cap="flat" cmpd="sng" algn="ctr">
                      <a:solidFill>
                        <a:srgbClr val="C59F5E"/>
                      </a:solidFill>
                      <a:prstDash val="solid"/>
                      <a:round/>
                      <a:headEnd type="none" w="med" len="med"/>
                      <a:tailEnd type="none" w="med" len="med"/>
                    </a:lnB>
                    <a:solidFill>
                      <a:srgbClr val="FFFFFF"/>
                    </a:solidFill>
                  </a:tcPr>
                </a:tc>
                <a:tc>
                  <a:txBody>
                    <a:bodyPr/>
                    <a:lstStyle/>
                    <a:p>
                      <a:pPr algn="l"/>
                      <a:r>
                        <a:rPr lang="en-US" sz="1400" u="none" dirty="0">
                          <a:solidFill>
                            <a:schemeClr val="tx1"/>
                          </a:solidFill>
                          <a:latin typeface="微软雅黑" panose="020B0503020204020204" charset="-122"/>
                          <a:ea typeface="微软雅黑" panose="020B0503020204020204" charset="-122"/>
                          <a:cs typeface="微软雅黑" panose="020B0503020204020204" charset="-122"/>
                        </a:rPr>
                        <a:t>鼓励类产业收入占比需超60%</a:t>
                      </a:r>
                      <a:endParaRPr lang="en-US" sz="1400" u="none" dirty="0">
                        <a:solidFill>
                          <a:schemeClr val="tx1"/>
                        </a:solidFill>
                        <a:latin typeface="微软雅黑" panose="020B0503020204020204" charset="-122"/>
                        <a:ea typeface="微软雅黑" panose="020B0503020204020204" charset="-122"/>
                        <a:cs typeface="微软雅黑" panose="020B0503020204020204" charset="-122"/>
                      </a:endParaRPr>
                    </a:p>
                  </a:txBody>
                  <a:tcPr anchor="ctr">
                    <a:lnL w="19050" cap="flat" cmpd="sng" algn="ctr">
                      <a:solidFill>
                        <a:srgbClr val="C59F5E"/>
                      </a:solidFill>
                      <a:prstDash val="solid"/>
                    </a:lnL>
                    <a:lnR w="19050" cap="flat" cmpd="sng" algn="ctr">
                      <a:solidFill>
                        <a:srgbClr val="C59F5E"/>
                      </a:solidFill>
                      <a:prstDash val="solid"/>
                      <a:round/>
                      <a:headEnd type="none" w="med" len="med"/>
                      <a:tailEnd type="none" w="med" len="med"/>
                    </a:lnR>
                    <a:lnT w="19050" cap="flat" cmpd="sng" algn="ctr">
                      <a:solidFill>
                        <a:srgbClr val="C59F5E"/>
                      </a:solidFill>
                      <a:prstDash val="solid"/>
                    </a:lnT>
                    <a:lnB w="19050" cap="flat" cmpd="sng" algn="ctr">
                      <a:solidFill>
                        <a:srgbClr val="C59F5E"/>
                      </a:solidFill>
                      <a:prstDash val="solid"/>
                      <a:round/>
                      <a:headEnd type="none" w="med" len="med"/>
                      <a:tailEnd type="none" w="med" len="med"/>
                    </a:lnB>
                    <a:solidFill>
                      <a:srgbClr val="FFFFFF"/>
                    </a:solidFill>
                  </a:tcPr>
                </a:tc>
                <a:tc>
                  <a:txBody>
                    <a:bodyPr/>
                    <a:lstStyle/>
                    <a:p>
                      <a:pPr algn="l"/>
                      <a:r>
                        <a:rPr lang="en-US" sz="1400" u="none" dirty="0">
                          <a:solidFill>
                            <a:schemeClr val="tx1"/>
                          </a:solidFill>
                          <a:latin typeface="微软雅黑" panose="020B0503020204020204" charset="-122"/>
                          <a:ea typeface="微软雅黑" panose="020B0503020204020204" charset="-122"/>
                          <a:cs typeface="微软雅黑" panose="020B0503020204020204" pitchFamily="34" charset="-120"/>
                        </a:rPr>
                        <a:t>取消收入占比限制</a:t>
                      </a:r>
                      <a:endParaRPr lang="en-US" sz="1400"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lnR>
                    <a:lnT w="19050" cap="flat" cmpd="sng" algn="ctr">
                      <a:solidFill>
                        <a:srgbClr val="C59F5E"/>
                      </a:solidFill>
                      <a:prstDash val="solid"/>
                    </a:lnT>
                    <a:lnB w="19050" cap="flat" cmpd="sng" algn="ctr">
                      <a:solidFill>
                        <a:srgbClr val="C59F5E"/>
                      </a:solidFill>
                      <a:prstDash val="solid"/>
                      <a:round/>
                      <a:headEnd type="none" w="med" len="med"/>
                      <a:tailEnd type="none" w="med" len="med"/>
                    </a:lnB>
                    <a:solidFill>
                      <a:srgbClr val="FFFFFF"/>
                    </a:solidFill>
                  </a:tcPr>
                </a:tc>
              </a:tr>
              <a:tr h="684530">
                <a:tc>
                  <a:txBody>
                    <a:bodyPr/>
                    <a:lstStyle/>
                    <a:p>
                      <a:pPr algn="l"/>
                      <a:r>
                        <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rPr>
                        <a:t>进口料件范围</a:t>
                      </a:r>
                      <a:endPar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round/>
                      <a:headEnd type="none" w="med" len="med"/>
                      <a:tailEnd type="none" w="med" len="med"/>
                    </a:lnR>
                    <a:lnT w="19050" cap="flat" cmpd="sng" algn="ctr">
                      <a:solidFill>
                        <a:srgbClr val="C59F5E"/>
                      </a:solidFill>
                      <a:prstDash val="solid"/>
                    </a:lnT>
                    <a:lnB w="19050" cap="flat" cmpd="sng" algn="ctr">
                      <a:solidFill>
                        <a:srgbClr val="C59F5E"/>
                      </a:solidFill>
                      <a:prstDash val="solid"/>
                      <a:round/>
                      <a:headEnd type="none" w="med" len="med"/>
                      <a:tailEnd type="none" w="med" len="med"/>
                    </a:lnB>
                    <a:solidFill>
                      <a:srgbClr val="FFFFFF"/>
                    </a:solidFill>
                  </a:tcPr>
                </a:tc>
                <a:tc>
                  <a:txBody>
                    <a:bodyPr/>
                    <a:lstStyle/>
                    <a:p>
                      <a:pPr algn="l"/>
                      <a:r>
                        <a:rPr lang="en-US" sz="1400" u="none" dirty="0">
                          <a:solidFill>
                            <a:schemeClr val="tx1"/>
                          </a:solidFill>
                          <a:latin typeface="微软雅黑" panose="020B0503020204020204" charset="-122"/>
                          <a:ea typeface="微软雅黑" panose="020B0503020204020204" charset="-122"/>
                          <a:cs typeface="微软雅黑" panose="020B0503020204020204" pitchFamily="34" charset="-120"/>
                        </a:rPr>
                        <a:t>限定范围</a:t>
                      </a:r>
                      <a:endParaRPr lang="en-US" sz="1400"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round/>
                      <a:headEnd type="none" w="med" len="med"/>
                      <a:tailEnd type="none" w="med" len="med"/>
                    </a:lnR>
                    <a:lnT w="19050" cap="flat" cmpd="sng" algn="ctr">
                      <a:solidFill>
                        <a:srgbClr val="C59F5E"/>
                      </a:solidFill>
                      <a:prstDash val="solid"/>
                    </a:lnT>
                    <a:lnB w="19050" cap="flat" cmpd="sng" algn="ctr">
                      <a:solidFill>
                        <a:srgbClr val="C59F5E"/>
                      </a:solidFill>
                      <a:prstDash val="solid"/>
                      <a:round/>
                      <a:headEnd type="none" w="med" len="med"/>
                      <a:tailEnd type="none" w="med" len="med"/>
                    </a:lnB>
                    <a:solidFill>
                      <a:srgbClr val="FFFFFF"/>
                    </a:solidFill>
                  </a:tcPr>
                </a:tc>
                <a:tc>
                  <a:txBody>
                    <a:bodyPr/>
                    <a:lstStyle/>
                    <a:p>
                      <a:pPr algn="l"/>
                      <a:r>
                        <a:rPr lang="en-US" sz="1400" u="none" dirty="0">
                          <a:solidFill>
                            <a:schemeClr val="tx1"/>
                          </a:solidFill>
                          <a:latin typeface="微软雅黑" panose="020B0503020204020204" charset="-122"/>
                          <a:ea typeface="微软雅黑" panose="020B0503020204020204" charset="-122"/>
                          <a:cs typeface="微软雅黑" panose="020B0503020204020204" charset="-122"/>
                        </a:rPr>
                        <a:t>扩大范围,零关税进口货物纳入</a:t>
                      </a:r>
                      <a:endParaRPr lang="en-US" sz="1400" u="none" dirty="0">
                        <a:solidFill>
                          <a:schemeClr val="tx1"/>
                        </a:solidFill>
                        <a:latin typeface="微软雅黑" panose="020B0503020204020204" charset="-122"/>
                        <a:ea typeface="微软雅黑" panose="020B0503020204020204" charset="-122"/>
                        <a:cs typeface="微软雅黑" panose="020B0503020204020204" charset="-122"/>
                      </a:endParaRPr>
                    </a:p>
                  </a:txBody>
                  <a:tcPr anchor="ctr">
                    <a:lnL w="19050" cap="flat" cmpd="sng" algn="ctr">
                      <a:solidFill>
                        <a:srgbClr val="C59F5E"/>
                      </a:solidFill>
                      <a:prstDash val="solid"/>
                    </a:lnL>
                    <a:lnR w="19050" cap="flat" cmpd="sng" algn="ctr">
                      <a:solidFill>
                        <a:srgbClr val="C59F5E"/>
                      </a:solidFill>
                      <a:prstDash val="solid"/>
                    </a:lnR>
                    <a:lnT w="19050" cap="flat" cmpd="sng" algn="ctr">
                      <a:solidFill>
                        <a:srgbClr val="C59F5E"/>
                      </a:solidFill>
                      <a:prstDash val="solid"/>
                    </a:lnT>
                    <a:lnB w="19050" cap="flat" cmpd="sng" algn="ctr">
                      <a:solidFill>
                        <a:srgbClr val="C59F5E"/>
                      </a:solidFill>
                      <a:prstDash val="solid"/>
                      <a:round/>
                      <a:headEnd type="none" w="med" len="med"/>
                      <a:tailEnd type="none" w="med" len="med"/>
                    </a:lnB>
                    <a:solidFill>
                      <a:srgbClr val="FFFFFF"/>
                    </a:solidFill>
                  </a:tcPr>
                </a:tc>
              </a:tr>
              <a:tr h="684530">
                <a:tc>
                  <a:txBody>
                    <a:bodyPr/>
                    <a:lstStyle/>
                    <a:p>
                      <a:pPr algn="l"/>
                      <a:r>
                        <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rPr>
                        <a:t>增值部分认定</a:t>
                      </a:r>
                      <a:endPar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round/>
                      <a:headEnd type="none" w="med" len="med"/>
                      <a:tailEnd type="none" w="med" len="med"/>
                    </a:lnR>
                    <a:lnT w="19050" cap="flat" cmpd="sng" algn="ctr">
                      <a:solidFill>
                        <a:srgbClr val="C59F5E"/>
                      </a:solidFill>
                      <a:prstDash val="solid"/>
                    </a:lnT>
                    <a:lnB w="19050" cap="flat" cmpd="sng" algn="ctr">
                      <a:solidFill>
                        <a:srgbClr val="C59F5E"/>
                      </a:solidFill>
                      <a:prstDash val="solid"/>
                    </a:lnB>
                    <a:solidFill>
                      <a:srgbClr val="FFFFFF"/>
                    </a:solidFill>
                  </a:tcPr>
                </a:tc>
                <a:tc>
                  <a:txBody>
                    <a:bodyPr/>
                    <a:lstStyle/>
                    <a:p>
                      <a:pPr algn="l"/>
                      <a:r>
                        <a:rPr lang="en-US" sz="1400" u="none" dirty="0">
                          <a:solidFill>
                            <a:schemeClr val="tx1"/>
                          </a:solidFill>
                          <a:latin typeface="微软雅黑" panose="020B0503020204020204" charset="-122"/>
                          <a:ea typeface="微软雅黑" panose="020B0503020204020204" charset="-122"/>
                          <a:cs typeface="微软雅黑" panose="020B0503020204020204" pitchFamily="34" charset="-120"/>
                        </a:rPr>
                        <a:t>仅计算进口料件加工增值</a:t>
                      </a:r>
                      <a:endParaRPr lang="en-US" sz="1400"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round/>
                      <a:headEnd type="none" w="med" len="med"/>
                      <a:tailEnd type="none" w="med" len="med"/>
                    </a:lnR>
                    <a:lnT w="19050" cap="flat" cmpd="sng" algn="ctr">
                      <a:solidFill>
                        <a:srgbClr val="C59F5E"/>
                      </a:solidFill>
                      <a:prstDash val="solid"/>
                    </a:lnT>
                    <a:lnB w="19050" cap="flat" cmpd="sng" algn="ctr">
                      <a:solidFill>
                        <a:srgbClr val="C59F5E"/>
                      </a:solidFill>
                      <a:prstDash val="solid"/>
                    </a:lnB>
                    <a:solidFill>
                      <a:srgbClr val="FFFFFF"/>
                    </a:solidFill>
                  </a:tcPr>
                </a:tc>
                <a:tc>
                  <a:txBody>
                    <a:bodyPr/>
                    <a:lstStyle/>
                    <a:p>
                      <a:pPr algn="l"/>
                      <a:r>
                        <a:rPr lang="en-US" sz="1400" u="none" dirty="0">
                          <a:solidFill>
                            <a:schemeClr val="tx1"/>
                          </a:solidFill>
                          <a:latin typeface="微软雅黑" panose="020B0503020204020204" charset="-122"/>
                          <a:ea typeface="微软雅黑" panose="020B0503020204020204" charset="-122"/>
                          <a:cs typeface="微软雅黑" panose="020B0503020204020204" pitchFamily="34" charset="-120"/>
                        </a:rPr>
                        <a:t>海南自产货物价值可计入增值</a:t>
                      </a:r>
                      <a:endParaRPr lang="en-US" sz="1400"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19050" cap="flat" cmpd="sng" algn="ctr">
                      <a:solidFill>
                        <a:srgbClr val="C59F5E"/>
                      </a:solidFill>
                      <a:prstDash val="solid"/>
                    </a:lnL>
                    <a:lnR w="19050" cap="flat" cmpd="sng" algn="ctr">
                      <a:solidFill>
                        <a:srgbClr val="C59F5E"/>
                      </a:solidFill>
                      <a:prstDash val="solid"/>
                    </a:lnR>
                    <a:lnT w="19050" cap="flat" cmpd="sng" algn="ctr">
                      <a:solidFill>
                        <a:srgbClr val="C59F5E"/>
                      </a:solidFill>
                      <a:prstDash val="solid"/>
                    </a:lnT>
                    <a:lnB w="19050" cap="flat" cmpd="sng" algn="ctr">
                      <a:solidFill>
                        <a:srgbClr val="C59F5E"/>
                      </a:solidFill>
                      <a:prstDash val="solid"/>
                    </a:lnB>
                    <a:solidFill>
                      <a:srgbClr val="FFFFFF"/>
                    </a:solidFill>
                  </a:tcPr>
                </a:tc>
              </a:tr>
            </a:tbl>
          </a:graphicData>
        </a:graphic>
      </p:graphicFrame>
      <p:grpSp>
        <p:nvGrpSpPr>
          <p:cNvPr id="8" name="组合 7"/>
          <p:cNvGrpSpPr/>
          <p:nvPr/>
        </p:nvGrpSpPr>
        <p:grpSpPr>
          <a:xfrm rot="0">
            <a:off x="538480" y="6852285"/>
            <a:ext cx="4836160" cy="1679575"/>
            <a:chOff x="848" y="10791"/>
            <a:chExt cx="7616" cy="2645"/>
          </a:xfrm>
        </p:grpSpPr>
        <p:sp>
          <p:nvSpPr>
            <p:cNvPr id="26" name="Shape 27"/>
            <p:cNvSpPr/>
            <p:nvPr/>
          </p:nvSpPr>
          <p:spPr>
            <a:xfrm>
              <a:off x="848" y="10791"/>
              <a:ext cx="7616" cy="2645"/>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2" name="Text 5"/>
            <p:cNvSpPr/>
            <p:nvPr/>
          </p:nvSpPr>
          <p:spPr>
            <a:xfrm>
              <a:off x="1206" y="11207"/>
              <a:ext cx="6916" cy="520"/>
            </a:xfrm>
            <a:prstGeom prst="rect">
              <a:avLst/>
            </a:prstGeom>
            <a:noFill/>
            <a:extLst>
              <a:ext uri="{909E8E84-426E-40DD-AFC4-6F175D3DCCD1}">
                <a14:hiddenFill xmlns:a14="http://schemas.microsoft.com/office/drawing/2010/main">
                  <a:solidFill>
                    <a:srgbClr val="F0EEEA"/>
                  </a:solidFill>
                </a14:hiddenFill>
              </a:ext>
            </a:extLst>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政策力度大幅提升</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3" name="Text 6"/>
            <p:cNvSpPr/>
            <p:nvPr/>
          </p:nvSpPr>
          <p:spPr>
            <a:xfrm>
              <a:off x="1206" y="12045"/>
              <a:ext cx="6899" cy="966"/>
            </a:xfrm>
            <a:prstGeom prst="rect">
              <a:avLst/>
            </a:prstGeom>
            <a:noFill/>
            <a:extLst>
              <a:ext uri="{909E8E84-426E-40DD-AFC4-6F175D3DCCD1}">
                <a14:hiddenFill xmlns:a14="http://schemas.microsoft.com/office/drawing/2010/main">
                  <a:solidFill>
                    <a:srgbClr val="F0EEEA"/>
                  </a:solidFill>
                </a14:hiddenFill>
              </a:ext>
            </a:extLst>
          </p:spPr>
          <p:txBody>
            <a:bodyPr wrap="square" lIns="0" tIns="0" rIns="0" bIns="0" rtlCol="0" anchor="ctr"/>
            <a:lstStyle/>
            <a:p>
              <a:pPr>
                <a:lnSpc>
                  <a:spcPct val="17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零关税商品占比从21%跃升至74%</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提升</a:t>
              </a:r>
              <a:r>
                <a:rPr lang="en-US" sz="1400" dirty="0">
                  <a:solidFill>
                    <a:srgbClr val="C59F5E"/>
                  </a:solidFill>
                  <a:latin typeface="微软雅黑" panose="020B0503020204020204" charset="-122"/>
                  <a:ea typeface="微软雅黑" panose="020B0503020204020204" charset="-122"/>
                  <a:cs typeface="微软雅黑" panose="020B0503020204020204" charset="-122"/>
                </a:rPr>
                <a:t>53个百分点</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政策覆盖范围实现质的飞跃。</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25" name="组合 24"/>
          <p:cNvGrpSpPr/>
          <p:nvPr/>
        </p:nvGrpSpPr>
        <p:grpSpPr>
          <a:xfrm>
            <a:off x="5704205" y="6852920"/>
            <a:ext cx="4836160" cy="1678940"/>
            <a:chOff x="8983" y="10792"/>
            <a:chExt cx="7616" cy="2644"/>
          </a:xfrm>
        </p:grpSpPr>
        <p:sp>
          <p:nvSpPr>
            <p:cNvPr id="27" name="Shape 27"/>
            <p:cNvSpPr/>
            <p:nvPr/>
          </p:nvSpPr>
          <p:spPr>
            <a:xfrm>
              <a:off x="8983" y="10792"/>
              <a:ext cx="7616" cy="264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6" name="Text 9"/>
            <p:cNvSpPr/>
            <p:nvPr/>
          </p:nvSpPr>
          <p:spPr>
            <a:xfrm>
              <a:off x="9341" y="11207"/>
              <a:ext cx="6916" cy="520"/>
            </a:xfrm>
            <a:prstGeom prst="rect">
              <a:avLst/>
            </a:prstGeom>
            <a:noFill/>
            <a:extLst>
              <a:ext uri="{909E8E84-426E-40DD-AFC4-6F175D3DCCD1}">
                <a14:hiddenFill xmlns:a14="http://schemas.microsoft.com/office/drawing/2010/main">
                  <a:solidFill>
                    <a:srgbClr val="F0EEEA"/>
                  </a:solidFill>
                </a14:hiddenFill>
              </a:ext>
            </a:extLst>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享惠门槛显著降低</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7" name="Text 10"/>
            <p:cNvSpPr/>
            <p:nvPr/>
          </p:nvSpPr>
          <p:spPr>
            <a:xfrm>
              <a:off x="9341" y="12045"/>
              <a:ext cx="6899" cy="966"/>
            </a:xfrm>
            <a:prstGeom prst="rect">
              <a:avLst/>
            </a:prstGeom>
            <a:noFill/>
            <a:extLst>
              <a:ext uri="{909E8E84-426E-40DD-AFC4-6F175D3DCCD1}">
                <a14:hiddenFill xmlns:a14="http://schemas.microsoft.com/office/drawing/2010/main">
                  <a:solidFill>
                    <a:srgbClr val="F0EEEA"/>
                  </a:solidFill>
                </a14:hiddenFill>
              </a:ext>
            </a:extLst>
          </p:spPr>
          <p:txBody>
            <a:bodyPr wrap="square" lIns="0" tIns="0" rIns="0" bIns="0" rtlCol="0" anchor="ctr"/>
            <a:lstStyle/>
            <a:p>
              <a:pPr>
                <a:lnSpc>
                  <a:spcPct val="17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取消加工增值政策的收入占比限制</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大幅降低企业享惠门槛</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有利于带动加工制造业转型升级。</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1" name="组合 10"/>
          <p:cNvGrpSpPr/>
          <p:nvPr/>
        </p:nvGrpSpPr>
        <p:grpSpPr>
          <a:xfrm>
            <a:off x="10869930" y="6852920"/>
            <a:ext cx="4836160" cy="1678940"/>
            <a:chOff x="17118" y="10792"/>
            <a:chExt cx="7616" cy="2644"/>
          </a:xfrm>
        </p:grpSpPr>
        <p:sp>
          <p:nvSpPr>
            <p:cNvPr id="28" name="Shape 27"/>
            <p:cNvSpPr/>
            <p:nvPr/>
          </p:nvSpPr>
          <p:spPr>
            <a:xfrm>
              <a:off x="17118" y="10792"/>
              <a:ext cx="7616" cy="264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21" name="Text 13"/>
            <p:cNvSpPr/>
            <p:nvPr/>
          </p:nvSpPr>
          <p:spPr>
            <a:xfrm>
              <a:off x="17477" y="11207"/>
              <a:ext cx="6916" cy="520"/>
            </a:xfrm>
            <a:prstGeom prst="rect">
              <a:avLst/>
            </a:prstGeom>
            <a:noFill/>
            <a:extLst>
              <a:ext uri="{909E8E84-426E-40DD-AFC4-6F175D3DCCD1}">
                <a14:hiddenFill xmlns:a14="http://schemas.microsoft.com/office/drawing/2010/main">
                  <a:solidFill>
                    <a:srgbClr val="F0EEEA"/>
                  </a:solidFill>
                </a14:hiddenFill>
              </a:ext>
            </a:extLst>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产业链延伸效应</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22" name="Text 14"/>
            <p:cNvSpPr/>
            <p:nvPr/>
          </p:nvSpPr>
          <p:spPr>
            <a:xfrm>
              <a:off x="17477" y="12123"/>
              <a:ext cx="6899" cy="966"/>
            </a:xfrm>
            <a:prstGeom prst="rect">
              <a:avLst/>
            </a:prstGeom>
            <a:noFill/>
            <a:extLst>
              <a:ext uri="{909E8E84-426E-40DD-AFC4-6F175D3DCCD1}">
                <a14:hiddenFill xmlns:a14="http://schemas.microsoft.com/office/drawing/2010/main">
                  <a:solidFill>
                    <a:srgbClr val="F0EEEA"/>
                  </a:solidFill>
                </a14:hiddenFill>
              </a:ext>
            </a:extLst>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零关税货物可在岛内自由流通,在全岛存放和加工</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对于延伸产业链、形成产业集群效应具有重要意义。</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 name="组合 123"/>
          <p:cNvGrpSpPr/>
          <p:nvPr/>
        </p:nvGrpSpPr>
        <p:grpSpPr>
          <a:xfrm>
            <a:off x="538480" y="1437005"/>
            <a:ext cx="15167610" cy="4761230"/>
            <a:chOff x="848" y="2263"/>
            <a:chExt cx="11662" cy="7498"/>
          </a:xfrm>
        </p:grpSpPr>
        <p:sp>
          <p:nvSpPr>
            <p:cNvPr id="125" name="Shape 3"/>
            <p:cNvSpPr/>
            <p:nvPr/>
          </p:nvSpPr>
          <p:spPr>
            <a:xfrm>
              <a:off x="848" y="2263"/>
              <a:ext cx="11662" cy="7498"/>
            </a:xfrm>
            <a:custGeom>
              <a:avLst/>
              <a:gdLst/>
              <a:ahLst/>
              <a:cxnLst/>
              <a:rect l="l" t="t" r="r" b="b"/>
              <a:pathLst>
                <a:path w="15312255" h="4872081">
                  <a:moveTo>
                    <a:pt x="141583" y="0"/>
                  </a:moveTo>
                  <a:lnTo>
                    <a:pt x="15170673" y="0"/>
                  </a:lnTo>
                  <a:cubicBezTo>
                    <a:pt x="15248867" y="0"/>
                    <a:pt x="15312255" y="63389"/>
                    <a:pt x="15312255" y="141583"/>
                  </a:cubicBezTo>
                  <a:lnTo>
                    <a:pt x="15312255" y="4730499"/>
                  </a:lnTo>
                  <a:cubicBezTo>
                    <a:pt x="15312255" y="4808693"/>
                    <a:pt x="15248867" y="4872081"/>
                    <a:pt x="15170673" y="4872081"/>
                  </a:cubicBezTo>
                  <a:lnTo>
                    <a:pt x="141583" y="4872081"/>
                  </a:lnTo>
                  <a:cubicBezTo>
                    <a:pt x="63389" y="4872081"/>
                    <a:pt x="0" y="4808693"/>
                    <a:pt x="0" y="4730499"/>
                  </a:cubicBezTo>
                  <a:lnTo>
                    <a:pt x="0" y="141583"/>
                  </a:lnTo>
                  <a:cubicBezTo>
                    <a:pt x="0" y="63441"/>
                    <a:pt x="63441" y="0"/>
                    <a:pt x="141583" y="0"/>
                  </a:cubicBezTo>
                  <a:close/>
                </a:path>
              </a:pathLst>
            </a:custGeom>
            <a:solidFill>
              <a:srgbClr val="FFFFFF"/>
            </a:solidFill>
            <a:ln>
              <a:solidFill>
                <a:srgbClr val="F0EEEA"/>
              </a:solidFill>
            </a:ln>
            <a:effectLst>
              <a:outerShdw blurRad="176952" dist="117968" dir="5400000" algn="bl" rotWithShape="0">
                <a:srgbClr val="000000">
                  <a:alpha val="10196"/>
                </a:srgbClr>
              </a:outerShdw>
            </a:effectLst>
          </p:spPr>
        </p:sp>
        <p:sp>
          <p:nvSpPr>
            <p:cNvPr id="126" name="Shape 4"/>
            <p:cNvSpPr/>
            <p:nvPr/>
          </p:nvSpPr>
          <p:spPr>
            <a:xfrm>
              <a:off x="858" y="2296"/>
              <a:ext cx="11652" cy="74"/>
            </a:xfrm>
            <a:custGeom>
              <a:avLst/>
              <a:gdLst/>
              <a:ahLst/>
              <a:cxnLst/>
              <a:rect l="l" t="t" r="r" b="b"/>
              <a:pathLst>
                <a:path w="7535272" h="46949">
                  <a:moveTo>
                    <a:pt x="46949" y="0"/>
                  </a:moveTo>
                  <a:lnTo>
                    <a:pt x="7488323" y="0"/>
                  </a:lnTo>
                  <a:cubicBezTo>
                    <a:pt x="7514253" y="0"/>
                    <a:pt x="7535272" y="21020"/>
                    <a:pt x="7535272" y="46949"/>
                  </a:cubicBezTo>
                  <a:lnTo>
                    <a:pt x="7535272" y="46949"/>
                  </a:lnTo>
                  <a:lnTo>
                    <a:pt x="0" y="46949"/>
                  </a:lnTo>
                  <a:lnTo>
                    <a:pt x="0" y="46949"/>
                  </a:lnTo>
                  <a:cubicBezTo>
                    <a:pt x="0" y="21020"/>
                    <a:pt x="21020" y="0"/>
                    <a:pt x="46949" y="0"/>
                  </a:cubicBezTo>
                  <a:close/>
                </a:path>
              </a:pathLst>
            </a:custGeom>
            <a:solidFill>
              <a:srgbClr val="C0A062"/>
            </a:solidFill>
          </p:spPr>
        </p:sp>
      </p:grpSp>
      <p:grpSp>
        <p:nvGrpSpPr>
          <p:cNvPr id="119" name="组合 118"/>
          <p:cNvGrpSpPr/>
          <p:nvPr/>
        </p:nvGrpSpPr>
        <p:grpSpPr>
          <a:xfrm>
            <a:off x="537210" y="6367780"/>
            <a:ext cx="4903470" cy="2146300"/>
            <a:chOff x="846" y="10028"/>
            <a:chExt cx="7722" cy="3380"/>
          </a:xfrm>
        </p:grpSpPr>
        <p:sp>
          <p:nvSpPr>
            <p:cNvPr id="114" name="Shape 27"/>
            <p:cNvSpPr/>
            <p:nvPr/>
          </p:nvSpPr>
          <p:spPr>
            <a:xfrm>
              <a:off x="846" y="10028"/>
              <a:ext cx="7688" cy="3380"/>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18" name="Shape 16"/>
            <p:cNvSpPr/>
            <p:nvPr/>
          </p:nvSpPr>
          <p:spPr>
            <a:xfrm>
              <a:off x="846" y="10065"/>
              <a:ext cx="7723" cy="74"/>
            </a:xfrm>
            <a:custGeom>
              <a:avLst/>
              <a:gdLst/>
              <a:ahLst/>
              <a:cxnLst/>
              <a:rect l="l" t="t" r="r" b="b"/>
              <a:pathLst>
                <a:path w="4978253" h="47187">
                  <a:moveTo>
                    <a:pt x="47187" y="0"/>
                  </a:moveTo>
                  <a:lnTo>
                    <a:pt x="4931065" y="0"/>
                  </a:lnTo>
                  <a:cubicBezTo>
                    <a:pt x="4957126" y="0"/>
                    <a:pt x="4978253" y="21126"/>
                    <a:pt x="4978253" y="47187"/>
                  </a:cubicBezTo>
                  <a:lnTo>
                    <a:pt x="4978253" y="47187"/>
                  </a:lnTo>
                  <a:lnTo>
                    <a:pt x="0" y="47187"/>
                  </a:lnTo>
                  <a:lnTo>
                    <a:pt x="0" y="47187"/>
                  </a:lnTo>
                  <a:cubicBezTo>
                    <a:pt x="0" y="21126"/>
                    <a:pt x="21126" y="0"/>
                    <a:pt x="47187" y="0"/>
                  </a:cubicBezTo>
                  <a:close/>
                </a:path>
              </a:pathLst>
            </a:custGeom>
            <a:solidFill>
              <a:srgbClr val="C59F5E"/>
            </a:solidFill>
          </p:spPr>
        </p:sp>
      </p:gr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政策对比与优势分析</a:t>
              </a:r>
              <a:r>
                <a:rPr lang="zh-CN" altLang="en-US" sz="3600" b="1" dirty="0">
                  <a:latin typeface="微软雅黑" panose="020B0503020204020204" charset="-122"/>
                  <a:ea typeface="微软雅黑" panose="020B0503020204020204" charset="-122"/>
                  <a:cs typeface="微软雅黑" panose="020B0503020204020204" charset="-122"/>
                  <a:sym typeface="+mn-ea"/>
                </a:rPr>
                <a:t>：</a:t>
              </a:r>
              <a:r>
                <a:rPr lang="en-US" sz="3600" b="1" dirty="0">
                  <a:latin typeface="微软雅黑" panose="020B0503020204020204" charset="-122"/>
                  <a:ea typeface="微软雅黑" panose="020B0503020204020204" charset="-122"/>
                  <a:cs typeface="微软雅黑" panose="020B0503020204020204" charset="-122"/>
                  <a:sym typeface="+mn-ea"/>
                </a:rPr>
                <a:t>海南自贸港 vs 香港、新加坡</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MiSans Semibold" panose="00000700000000000000" charset="-122"/>
                  <a:sym typeface="+mn-ea"/>
                </a:rPr>
                <a:t>全球三大自由贸易港政策全面对比</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aphicFrame>
        <p:nvGraphicFramePr>
          <p:cNvPr id="71" name="Table 0"/>
          <p:cNvGraphicFramePr>
            <a:graphicFrameLocks noGrp="1"/>
          </p:cNvGraphicFramePr>
          <p:nvPr>
            <p:custDataLst>
              <p:tags r:id="rId1"/>
            </p:custDataLst>
          </p:nvPr>
        </p:nvGraphicFramePr>
        <p:xfrm>
          <a:off x="772795" y="1508760"/>
          <a:ext cx="14715490" cy="4536440"/>
        </p:xfrm>
        <a:graphic>
          <a:graphicData uri="http://schemas.openxmlformats.org/drawingml/2006/table">
            <a:tbl>
              <a:tblPr/>
              <a:tblGrid>
                <a:gridCol w="3678872"/>
                <a:gridCol w="3678872"/>
                <a:gridCol w="3678872"/>
                <a:gridCol w="3678872"/>
              </a:tblGrid>
              <a:tr h="684000">
                <a:tc>
                  <a:txBody>
                    <a:bodyPr/>
                    <a:lstStyle/>
                    <a:p>
                      <a:pPr algn="l"/>
                      <a:r>
                        <a:rPr lang="en-US" sz="2400" b="1" u="none" dirty="0">
                          <a:solidFill>
                            <a:srgbClr val="C59F5E"/>
                          </a:solidFill>
                          <a:latin typeface="微软雅黑" panose="020B0503020204020204" charset="-122"/>
                          <a:ea typeface="微软雅黑" panose="020B0503020204020204" charset="-122"/>
                          <a:cs typeface="微软雅黑" panose="020B0503020204020204" pitchFamily="34" charset="-120"/>
                        </a:rPr>
                        <a:t>对比维度</a:t>
                      </a:r>
                      <a:endParaRPr lang="en-US" sz="2400" b="1" u="none" dirty="0">
                        <a:solidFill>
                          <a:srgbClr val="C59F5E"/>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pPr algn="l"/>
                      <a:r>
                        <a:rPr lang="en-US" sz="2400" b="1" u="none" dirty="0">
                          <a:solidFill>
                            <a:srgbClr val="C59F5E"/>
                          </a:solidFill>
                          <a:latin typeface="微软雅黑" panose="020B0503020204020204" charset="-122"/>
                          <a:ea typeface="微软雅黑" panose="020B0503020204020204" charset="-122"/>
                          <a:cs typeface="微软雅黑" panose="020B0503020204020204" pitchFamily="34" charset="-120"/>
                        </a:rPr>
                        <a:t>海南自贸港</a:t>
                      </a:r>
                      <a:endParaRPr lang="en-US" sz="2400" b="1" u="none" dirty="0">
                        <a:solidFill>
                          <a:srgbClr val="C59F5E"/>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pPr algn="l"/>
                      <a:r>
                        <a:rPr lang="en-US" sz="2400" b="1" u="none" dirty="0">
                          <a:solidFill>
                            <a:srgbClr val="C59F5E"/>
                          </a:solidFill>
                          <a:latin typeface="微软雅黑" panose="020B0503020204020204" charset="-122"/>
                          <a:ea typeface="微软雅黑" panose="020B0503020204020204" charset="-122"/>
                          <a:cs typeface="微软雅黑" panose="020B0503020204020204" pitchFamily="34" charset="-120"/>
                        </a:rPr>
                        <a:t>香港</a:t>
                      </a:r>
                      <a:endParaRPr lang="en-US" sz="2400" b="1" u="none" dirty="0">
                        <a:solidFill>
                          <a:srgbClr val="C59F5E"/>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pPr algn="l"/>
                      <a:r>
                        <a:rPr lang="en-US" sz="2400" b="1" u="none" dirty="0">
                          <a:solidFill>
                            <a:srgbClr val="C59F5E"/>
                          </a:solidFill>
                          <a:latin typeface="微软雅黑" panose="020B0503020204020204" charset="-122"/>
                          <a:ea typeface="微软雅黑" panose="020B0503020204020204" charset="-122"/>
                          <a:cs typeface="微软雅黑" panose="020B0503020204020204" pitchFamily="34" charset="-120"/>
                        </a:rPr>
                        <a:t>新加坡</a:t>
                      </a:r>
                      <a:endParaRPr lang="en-US" sz="2400" b="1" u="none" dirty="0">
                        <a:solidFill>
                          <a:srgbClr val="C59F5E"/>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r>
              <a:tr h="468000">
                <a:tc>
                  <a:txBody>
                    <a:bodyPr/>
                    <a:lstStyle/>
                    <a:p>
                      <a:r>
                        <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rPr>
                        <a:t>企业所得税</a:t>
                      </a:r>
                      <a:endPar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15% (鼓励类产业)</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16.5% (首200万港元8.25%)</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17% (新公司首三年部分免税)</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r>
              <a:tr h="468000">
                <a:tc>
                  <a:txBody>
                    <a:bodyPr/>
                    <a:lstStyle/>
                    <a:p>
                      <a:r>
                        <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rPr>
                        <a:t>个人所得税</a:t>
                      </a:r>
                      <a:endPar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15% (高端人才)</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最高17% (标准税率15%)</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最高22% (可通过扣除项降低)</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r>
              <a:tr h="468000">
                <a:tc>
                  <a:txBody>
                    <a:bodyPr/>
                    <a:lstStyle/>
                    <a:p>
                      <a:r>
                        <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rPr>
                        <a:t>零关税占比</a:t>
                      </a:r>
                      <a:endPar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74% (6600个税目)</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一般商品零关税(烟酒等特定商品征税)</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对进口服务征收7%消费税(2025年升至9%)</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r>
              <a:tr h="468000">
                <a:tc>
                  <a:txBody>
                    <a:bodyPr/>
                    <a:lstStyle/>
                    <a:p>
                      <a:r>
                        <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rPr>
                        <a:t>加工增值政策</a:t>
                      </a:r>
                      <a:endPar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超30%免关税</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无制造业定向激励</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制造业成本高于海南</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r>
              <a:tr h="468000">
                <a:tc>
                  <a:txBody>
                    <a:bodyPr/>
                    <a:lstStyle/>
                    <a:p>
                      <a:r>
                        <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rPr>
                        <a:t>资本流动</a:t>
                      </a:r>
                      <a:endPar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EF账户跨一线自由跨二线有限渗透</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完全自由</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完全自由</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r>
              <a:tr h="468000">
                <a:tc>
                  <a:txBody>
                    <a:bodyPr/>
                    <a:lstStyle/>
                    <a:p>
                      <a:r>
                        <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rPr>
                        <a:t>法律体系</a:t>
                      </a:r>
                      <a:endPar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大陆法系</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普通法系</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普通法系</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r>
              <a:tr h="468000">
                <a:tc>
                  <a:txBody>
                    <a:bodyPr/>
                    <a:lstStyle/>
                    <a:p>
                      <a:r>
                        <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rPr>
                        <a:t>税收协定网络</a:t>
                      </a:r>
                      <a:endPar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依赖中国协定网络(覆盖112个国家)</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覆盖45个国家</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覆盖90多个国家</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r>
              <a:tr h="468000">
                <a:tc>
                  <a:txBody>
                    <a:bodyPr/>
                    <a:lstStyle/>
                    <a:p>
                      <a:r>
                        <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rPr>
                        <a:t>市场规模</a:t>
                      </a:r>
                      <a:endParaRPr lang="en-US" sz="1400" b="1" u="none" dirty="0">
                        <a:solidFill>
                          <a:schemeClr val="tx1"/>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背靠中国超大规模市场</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依赖转口贸易</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c>
                  <a:txBody>
                    <a:bodyPr/>
                    <a:lstStyle/>
                    <a:p>
                      <a:r>
                        <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rPr>
                        <a:t>面向东盟市场</a:t>
                      </a:r>
                      <a:endParaRPr lang="en-US" sz="1400" b="0" u="none" dirty="0">
                        <a:solidFill>
                          <a:srgbClr val="1E2124"/>
                        </a:solidFill>
                        <a:latin typeface="微软雅黑" panose="020B0503020204020204" charset="-122"/>
                        <a:ea typeface="微软雅黑" panose="020B0503020204020204" charset="-122"/>
                        <a:cs typeface="微软雅黑" panose="020B0503020204020204" pitchFamily="34" charset="-120"/>
                      </a:endParaRPr>
                    </a:p>
                  </a:txBody>
                  <a:tcPr anchor="ctr">
                    <a:lnL w="6350">
                      <a:solidFill>
                        <a:srgbClr val="C59F5E"/>
                      </a:solidFill>
                      <a:prstDash val="solid"/>
                    </a:lnL>
                    <a:lnR w="6350">
                      <a:solidFill>
                        <a:srgbClr val="C59F5E"/>
                      </a:solidFill>
                      <a:prstDash val="solid"/>
                    </a:lnR>
                    <a:lnT w="6350">
                      <a:solidFill>
                        <a:srgbClr val="C59F5E"/>
                      </a:solidFill>
                      <a:prstDash val="solid"/>
                    </a:lnT>
                    <a:lnB w="6350">
                      <a:solidFill>
                        <a:srgbClr val="C59F5E"/>
                      </a:solidFill>
                      <a:prstDash val="solid"/>
                    </a:lnB>
                    <a:noFill/>
                  </a:tcPr>
                </a:tc>
              </a:tr>
            </a:tbl>
          </a:graphicData>
        </a:graphic>
      </p:graphicFrame>
      <p:sp>
        <p:nvSpPr>
          <p:cNvPr id="74" name="Shape 5"/>
          <p:cNvSpPr/>
          <p:nvPr/>
        </p:nvSpPr>
        <p:spPr>
          <a:xfrm>
            <a:off x="710565" y="6580505"/>
            <a:ext cx="398145" cy="353695"/>
          </a:xfrm>
          <a:custGeom>
            <a:avLst/>
            <a:gdLst/>
            <a:ahLst/>
            <a:cxnLst/>
            <a:rect l="l" t="t" r="r" b="b"/>
            <a:pathLst>
              <a:path w="398142" h="353904">
                <a:moveTo>
                  <a:pt x="213932" y="-13064"/>
                </a:moveTo>
                <a:cubicBezTo>
                  <a:pt x="211098" y="-18594"/>
                  <a:pt x="205361" y="-22119"/>
                  <a:pt x="199140" y="-22119"/>
                </a:cubicBezTo>
                <a:cubicBezTo>
                  <a:pt x="192919" y="-22119"/>
                  <a:pt x="187182" y="-18594"/>
                  <a:pt x="184348" y="-13064"/>
                </a:cubicBezTo>
                <a:lnTo>
                  <a:pt x="133474" y="86610"/>
                </a:lnTo>
                <a:lnTo>
                  <a:pt x="22948" y="104167"/>
                </a:lnTo>
                <a:cubicBezTo>
                  <a:pt x="16797" y="105134"/>
                  <a:pt x="11682" y="109489"/>
                  <a:pt x="9746" y="115434"/>
                </a:cubicBezTo>
                <a:cubicBezTo>
                  <a:pt x="7811" y="121378"/>
                  <a:pt x="9401" y="127876"/>
                  <a:pt x="13755" y="132299"/>
                </a:cubicBezTo>
                <a:lnTo>
                  <a:pt x="92831" y="211444"/>
                </a:lnTo>
                <a:lnTo>
                  <a:pt x="75412" y="321970"/>
                </a:lnTo>
                <a:cubicBezTo>
                  <a:pt x="74444" y="328122"/>
                  <a:pt x="77002" y="334343"/>
                  <a:pt x="82048" y="338006"/>
                </a:cubicBezTo>
                <a:cubicBezTo>
                  <a:pt x="87094" y="341670"/>
                  <a:pt x="93729" y="342223"/>
                  <a:pt x="99328" y="339389"/>
                </a:cubicBezTo>
                <a:lnTo>
                  <a:pt x="199140" y="288653"/>
                </a:lnTo>
                <a:lnTo>
                  <a:pt x="298883" y="339389"/>
                </a:lnTo>
                <a:cubicBezTo>
                  <a:pt x="304413" y="342223"/>
                  <a:pt x="311118" y="341670"/>
                  <a:pt x="316164" y="338006"/>
                </a:cubicBezTo>
                <a:cubicBezTo>
                  <a:pt x="321210" y="334343"/>
                  <a:pt x="323767" y="328191"/>
                  <a:pt x="322799" y="321970"/>
                </a:cubicBezTo>
                <a:lnTo>
                  <a:pt x="305312" y="211444"/>
                </a:lnTo>
                <a:lnTo>
                  <a:pt x="384387" y="132299"/>
                </a:lnTo>
                <a:cubicBezTo>
                  <a:pt x="388811" y="127876"/>
                  <a:pt x="390331" y="121378"/>
                  <a:pt x="388396" y="115434"/>
                </a:cubicBezTo>
                <a:cubicBezTo>
                  <a:pt x="386461" y="109489"/>
                  <a:pt x="381415" y="105134"/>
                  <a:pt x="375194" y="104167"/>
                </a:cubicBezTo>
                <a:lnTo>
                  <a:pt x="264737" y="86610"/>
                </a:lnTo>
                <a:lnTo>
                  <a:pt x="213932" y="-13064"/>
                </a:lnTo>
                <a:close/>
              </a:path>
            </a:pathLst>
          </a:custGeom>
          <a:solidFill>
            <a:srgbClr val="C5A06D"/>
          </a:solidFill>
        </p:spPr>
      </p:sp>
      <p:sp>
        <p:nvSpPr>
          <p:cNvPr id="75" name="Text 6"/>
          <p:cNvSpPr/>
          <p:nvPr/>
        </p:nvSpPr>
        <p:spPr>
          <a:xfrm>
            <a:off x="1269365" y="6592253"/>
            <a:ext cx="3119755" cy="33020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海南自贸港优势</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nvGrpSpPr>
          <p:cNvPr id="120" name="组合 119"/>
          <p:cNvGrpSpPr/>
          <p:nvPr/>
        </p:nvGrpSpPr>
        <p:grpSpPr>
          <a:xfrm>
            <a:off x="802005" y="7117398"/>
            <a:ext cx="3048000" cy="1226820"/>
            <a:chOff x="1263" y="11106"/>
            <a:chExt cx="4800" cy="1932"/>
          </a:xfrm>
        </p:grpSpPr>
        <p:sp>
          <p:nvSpPr>
            <p:cNvPr id="76" name="Shape 7"/>
            <p:cNvSpPr/>
            <p:nvPr/>
          </p:nvSpPr>
          <p:spPr>
            <a:xfrm>
              <a:off x="1263" y="11162"/>
              <a:ext cx="314" cy="260"/>
            </a:xfrm>
            <a:custGeom>
              <a:avLst/>
              <a:gdLst/>
              <a:ahLst/>
              <a:cxnLst/>
              <a:rect l="l" t="t" r="r" b="b"/>
              <a:pathLst>
                <a:path w="144511" h="165155">
                  <a:moveTo>
                    <a:pt x="140253" y="22612"/>
                  </a:moveTo>
                  <a:cubicBezTo>
                    <a:pt x="144866" y="25967"/>
                    <a:pt x="145898" y="32418"/>
                    <a:pt x="142543" y="37031"/>
                  </a:cubicBezTo>
                  <a:lnTo>
                    <a:pt x="59966" y="150575"/>
                  </a:lnTo>
                  <a:cubicBezTo>
                    <a:pt x="58191" y="153027"/>
                    <a:pt x="55450" y="154543"/>
                    <a:pt x="52417" y="154801"/>
                  </a:cubicBezTo>
                  <a:cubicBezTo>
                    <a:pt x="49385" y="155059"/>
                    <a:pt x="46450" y="153930"/>
                    <a:pt x="44321" y="151801"/>
                  </a:cubicBezTo>
                  <a:lnTo>
                    <a:pt x="3032" y="110512"/>
                  </a:lnTo>
                  <a:cubicBezTo>
                    <a:pt x="-1000" y="106480"/>
                    <a:pt x="-1000" y="99932"/>
                    <a:pt x="3032" y="95900"/>
                  </a:cubicBezTo>
                  <a:cubicBezTo>
                    <a:pt x="7064" y="91868"/>
                    <a:pt x="13612" y="91868"/>
                    <a:pt x="17645" y="95900"/>
                  </a:cubicBezTo>
                  <a:lnTo>
                    <a:pt x="50385" y="128640"/>
                  </a:lnTo>
                  <a:lnTo>
                    <a:pt x="125866" y="24870"/>
                  </a:lnTo>
                  <a:cubicBezTo>
                    <a:pt x="129221" y="20257"/>
                    <a:pt x="135672" y="19225"/>
                    <a:pt x="140285" y="22580"/>
                  </a:cubicBezTo>
                  <a:close/>
                </a:path>
              </a:pathLst>
            </a:custGeom>
            <a:solidFill>
              <a:srgbClr val="C5A06D"/>
            </a:solidFill>
          </p:spPr>
        </p:sp>
        <p:sp>
          <p:nvSpPr>
            <p:cNvPr id="77" name="Text 8"/>
            <p:cNvSpPr/>
            <p:nvPr/>
          </p:nvSpPr>
          <p:spPr>
            <a:xfrm>
              <a:off x="1969" y="11106"/>
              <a:ext cx="4045" cy="372"/>
            </a:xfrm>
            <a:prstGeom prst="rect">
              <a:avLst/>
            </a:prstGeom>
            <a:noFill/>
          </p:spPr>
          <p:txBody>
            <a:bodyPr wrap="square" lIns="0" tIns="0" rIns="0" bIns="0" rtlCol="0" anchor="ctr"/>
            <a:lstStyle/>
            <a:p>
              <a:pPr>
                <a:lnSpc>
                  <a:spcPct val="12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企业所得税15%全球最低</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78" name="Shape 9"/>
            <p:cNvSpPr/>
            <p:nvPr/>
          </p:nvSpPr>
          <p:spPr>
            <a:xfrm>
              <a:off x="1263" y="11682"/>
              <a:ext cx="314" cy="260"/>
            </a:xfrm>
            <a:custGeom>
              <a:avLst/>
              <a:gdLst/>
              <a:ahLst/>
              <a:cxnLst/>
              <a:rect l="l" t="t" r="r" b="b"/>
              <a:pathLst>
                <a:path w="144511" h="165155">
                  <a:moveTo>
                    <a:pt x="140253" y="22612"/>
                  </a:moveTo>
                  <a:cubicBezTo>
                    <a:pt x="144866" y="25967"/>
                    <a:pt x="145898" y="32418"/>
                    <a:pt x="142543" y="37031"/>
                  </a:cubicBezTo>
                  <a:lnTo>
                    <a:pt x="59966" y="150575"/>
                  </a:lnTo>
                  <a:cubicBezTo>
                    <a:pt x="58191" y="153027"/>
                    <a:pt x="55450" y="154543"/>
                    <a:pt x="52417" y="154801"/>
                  </a:cubicBezTo>
                  <a:cubicBezTo>
                    <a:pt x="49385" y="155059"/>
                    <a:pt x="46450" y="153930"/>
                    <a:pt x="44321" y="151801"/>
                  </a:cubicBezTo>
                  <a:lnTo>
                    <a:pt x="3032" y="110512"/>
                  </a:lnTo>
                  <a:cubicBezTo>
                    <a:pt x="-1000" y="106480"/>
                    <a:pt x="-1000" y="99932"/>
                    <a:pt x="3032" y="95900"/>
                  </a:cubicBezTo>
                  <a:cubicBezTo>
                    <a:pt x="7064" y="91868"/>
                    <a:pt x="13612" y="91868"/>
                    <a:pt x="17645" y="95900"/>
                  </a:cubicBezTo>
                  <a:lnTo>
                    <a:pt x="50385" y="128640"/>
                  </a:lnTo>
                  <a:lnTo>
                    <a:pt x="125866" y="24870"/>
                  </a:lnTo>
                  <a:cubicBezTo>
                    <a:pt x="129221" y="20257"/>
                    <a:pt x="135672" y="19225"/>
                    <a:pt x="140285" y="22580"/>
                  </a:cubicBezTo>
                  <a:close/>
                </a:path>
              </a:pathLst>
            </a:custGeom>
            <a:solidFill>
              <a:srgbClr val="C5A06D"/>
            </a:solidFill>
          </p:spPr>
        </p:sp>
        <p:sp>
          <p:nvSpPr>
            <p:cNvPr id="79" name="Text 10"/>
            <p:cNvSpPr/>
            <p:nvPr/>
          </p:nvSpPr>
          <p:spPr>
            <a:xfrm>
              <a:off x="1969" y="11626"/>
              <a:ext cx="4095" cy="372"/>
            </a:xfrm>
            <a:prstGeom prst="rect">
              <a:avLst/>
            </a:prstGeom>
            <a:noFill/>
          </p:spPr>
          <p:txBody>
            <a:bodyPr wrap="square" lIns="0" tIns="0" rIns="0" bIns="0" rtlCol="0" anchor="ctr"/>
            <a:lstStyle/>
            <a:p>
              <a:pPr>
                <a:lnSpc>
                  <a:spcPct val="12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零关税商品占比74%最高</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80" name="Shape 11"/>
            <p:cNvSpPr/>
            <p:nvPr/>
          </p:nvSpPr>
          <p:spPr>
            <a:xfrm>
              <a:off x="1263" y="12202"/>
              <a:ext cx="314" cy="260"/>
            </a:xfrm>
            <a:custGeom>
              <a:avLst/>
              <a:gdLst/>
              <a:ahLst/>
              <a:cxnLst/>
              <a:rect l="l" t="t" r="r" b="b"/>
              <a:pathLst>
                <a:path w="144511" h="165155">
                  <a:moveTo>
                    <a:pt x="140253" y="22612"/>
                  </a:moveTo>
                  <a:cubicBezTo>
                    <a:pt x="144866" y="25967"/>
                    <a:pt x="145898" y="32418"/>
                    <a:pt x="142543" y="37031"/>
                  </a:cubicBezTo>
                  <a:lnTo>
                    <a:pt x="59966" y="150575"/>
                  </a:lnTo>
                  <a:cubicBezTo>
                    <a:pt x="58191" y="153027"/>
                    <a:pt x="55450" y="154543"/>
                    <a:pt x="52417" y="154801"/>
                  </a:cubicBezTo>
                  <a:cubicBezTo>
                    <a:pt x="49385" y="155059"/>
                    <a:pt x="46450" y="153930"/>
                    <a:pt x="44321" y="151801"/>
                  </a:cubicBezTo>
                  <a:lnTo>
                    <a:pt x="3032" y="110512"/>
                  </a:lnTo>
                  <a:cubicBezTo>
                    <a:pt x="-1000" y="106480"/>
                    <a:pt x="-1000" y="99932"/>
                    <a:pt x="3032" y="95900"/>
                  </a:cubicBezTo>
                  <a:cubicBezTo>
                    <a:pt x="7064" y="91868"/>
                    <a:pt x="13612" y="91868"/>
                    <a:pt x="17645" y="95900"/>
                  </a:cubicBezTo>
                  <a:lnTo>
                    <a:pt x="50385" y="128640"/>
                  </a:lnTo>
                  <a:lnTo>
                    <a:pt x="125866" y="24870"/>
                  </a:lnTo>
                  <a:cubicBezTo>
                    <a:pt x="129221" y="20257"/>
                    <a:pt x="135672" y="19225"/>
                    <a:pt x="140285" y="22580"/>
                  </a:cubicBezTo>
                  <a:close/>
                </a:path>
              </a:pathLst>
            </a:custGeom>
            <a:solidFill>
              <a:srgbClr val="C5A06D"/>
            </a:solidFill>
          </p:spPr>
        </p:sp>
        <p:sp>
          <p:nvSpPr>
            <p:cNvPr id="81" name="Text 12"/>
            <p:cNvSpPr/>
            <p:nvPr/>
          </p:nvSpPr>
          <p:spPr>
            <a:xfrm>
              <a:off x="1969" y="12146"/>
              <a:ext cx="3047" cy="372"/>
            </a:xfrm>
            <a:prstGeom prst="rect">
              <a:avLst/>
            </a:prstGeom>
            <a:noFill/>
          </p:spPr>
          <p:txBody>
            <a:bodyPr wrap="square" lIns="0" tIns="0" rIns="0" bIns="0" rtlCol="0" anchor="ctr"/>
            <a:lstStyle/>
            <a:p>
              <a:pP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加工增值政策独特</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82" name="Shape 13"/>
            <p:cNvSpPr/>
            <p:nvPr/>
          </p:nvSpPr>
          <p:spPr>
            <a:xfrm>
              <a:off x="1263" y="12722"/>
              <a:ext cx="314" cy="260"/>
            </a:xfrm>
            <a:custGeom>
              <a:avLst/>
              <a:gdLst/>
              <a:ahLst/>
              <a:cxnLst/>
              <a:rect l="l" t="t" r="r" b="b"/>
              <a:pathLst>
                <a:path w="144511" h="165155">
                  <a:moveTo>
                    <a:pt x="140253" y="22612"/>
                  </a:moveTo>
                  <a:cubicBezTo>
                    <a:pt x="144866" y="25967"/>
                    <a:pt x="145898" y="32418"/>
                    <a:pt x="142543" y="37031"/>
                  </a:cubicBezTo>
                  <a:lnTo>
                    <a:pt x="59966" y="150575"/>
                  </a:lnTo>
                  <a:cubicBezTo>
                    <a:pt x="58191" y="153027"/>
                    <a:pt x="55450" y="154543"/>
                    <a:pt x="52417" y="154801"/>
                  </a:cubicBezTo>
                  <a:cubicBezTo>
                    <a:pt x="49385" y="155059"/>
                    <a:pt x="46450" y="153930"/>
                    <a:pt x="44321" y="151801"/>
                  </a:cubicBezTo>
                  <a:lnTo>
                    <a:pt x="3032" y="110512"/>
                  </a:lnTo>
                  <a:cubicBezTo>
                    <a:pt x="-1000" y="106480"/>
                    <a:pt x="-1000" y="99932"/>
                    <a:pt x="3032" y="95900"/>
                  </a:cubicBezTo>
                  <a:cubicBezTo>
                    <a:pt x="7064" y="91868"/>
                    <a:pt x="13612" y="91868"/>
                    <a:pt x="17645" y="95900"/>
                  </a:cubicBezTo>
                  <a:lnTo>
                    <a:pt x="50385" y="128640"/>
                  </a:lnTo>
                  <a:lnTo>
                    <a:pt x="125866" y="24870"/>
                  </a:lnTo>
                  <a:cubicBezTo>
                    <a:pt x="129221" y="20257"/>
                    <a:pt x="135672" y="19225"/>
                    <a:pt x="140285" y="22580"/>
                  </a:cubicBezTo>
                  <a:close/>
                </a:path>
              </a:pathLst>
            </a:custGeom>
            <a:solidFill>
              <a:srgbClr val="C5A06D"/>
            </a:solidFill>
          </p:spPr>
        </p:sp>
        <p:sp>
          <p:nvSpPr>
            <p:cNvPr id="83" name="Text 14"/>
            <p:cNvSpPr/>
            <p:nvPr/>
          </p:nvSpPr>
          <p:spPr>
            <a:xfrm>
              <a:off x="1969" y="12666"/>
              <a:ext cx="3763" cy="372"/>
            </a:xfrm>
            <a:prstGeom prst="rect">
              <a:avLst/>
            </a:prstGeom>
            <a:noFill/>
          </p:spPr>
          <p:txBody>
            <a:bodyPr wrap="square" lIns="0" tIns="0" rIns="0" bIns="0" rtlCol="0" anchor="ctr"/>
            <a:lstStyle/>
            <a:p>
              <a:pP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背靠中国超大规模市场</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grpSp>
      <p:grpSp>
        <p:nvGrpSpPr>
          <p:cNvPr id="117" name="组合 116"/>
          <p:cNvGrpSpPr/>
          <p:nvPr/>
        </p:nvGrpSpPr>
        <p:grpSpPr>
          <a:xfrm>
            <a:off x="5662930" y="6367780"/>
            <a:ext cx="4904105" cy="2123440"/>
            <a:chOff x="8918" y="10065"/>
            <a:chExt cx="7840" cy="3344"/>
          </a:xfrm>
        </p:grpSpPr>
        <p:sp>
          <p:nvSpPr>
            <p:cNvPr id="84" name="Shape 15"/>
            <p:cNvSpPr/>
            <p:nvPr/>
          </p:nvSpPr>
          <p:spPr>
            <a:xfrm>
              <a:off x="8918" y="10065"/>
              <a:ext cx="7840" cy="3344"/>
            </a:xfrm>
            <a:custGeom>
              <a:avLst/>
              <a:gdLst/>
              <a:ahLst/>
              <a:cxnLst/>
              <a:rect l="l" t="t" r="r" b="b"/>
              <a:pathLst>
                <a:path w="4978253" h="2123425">
                  <a:moveTo>
                    <a:pt x="47187" y="0"/>
                  </a:moveTo>
                  <a:lnTo>
                    <a:pt x="4931065" y="0"/>
                  </a:lnTo>
                  <a:cubicBezTo>
                    <a:pt x="4957126" y="0"/>
                    <a:pt x="4978253" y="21126"/>
                    <a:pt x="4978253" y="47187"/>
                  </a:cubicBezTo>
                  <a:lnTo>
                    <a:pt x="4978253" y="1981856"/>
                  </a:lnTo>
                  <a:cubicBezTo>
                    <a:pt x="4978253" y="2060043"/>
                    <a:pt x="4914870" y="2123425"/>
                    <a:pt x="4836684" y="2123425"/>
                  </a:cubicBezTo>
                  <a:lnTo>
                    <a:pt x="141569" y="2123425"/>
                  </a:lnTo>
                  <a:cubicBezTo>
                    <a:pt x="63382" y="2123425"/>
                    <a:pt x="0" y="2060043"/>
                    <a:pt x="0" y="1981856"/>
                  </a:cubicBezTo>
                  <a:lnTo>
                    <a:pt x="0" y="47187"/>
                  </a:lnTo>
                  <a:cubicBezTo>
                    <a:pt x="0" y="21126"/>
                    <a:pt x="21126" y="0"/>
                    <a:pt x="47187" y="0"/>
                  </a:cubicBezTo>
                  <a:close/>
                </a:path>
              </a:pathLst>
            </a:custGeom>
            <a:solidFill>
              <a:srgbClr val="FFFFFF"/>
            </a:solidFill>
            <a:effectLst>
              <a:outerShdw blurRad="176952" dist="117968" dir="5400000" algn="bl" rotWithShape="0">
                <a:srgbClr val="000000">
                  <a:alpha val="10196"/>
                </a:srgbClr>
              </a:outerShdw>
            </a:effectLst>
          </p:spPr>
        </p:sp>
        <p:sp>
          <p:nvSpPr>
            <p:cNvPr id="85" name="Shape 16"/>
            <p:cNvSpPr/>
            <p:nvPr/>
          </p:nvSpPr>
          <p:spPr>
            <a:xfrm>
              <a:off x="8918" y="10065"/>
              <a:ext cx="7840" cy="74"/>
            </a:xfrm>
            <a:custGeom>
              <a:avLst/>
              <a:gdLst/>
              <a:ahLst/>
              <a:cxnLst/>
              <a:rect l="l" t="t" r="r" b="b"/>
              <a:pathLst>
                <a:path w="4978253" h="47187">
                  <a:moveTo>
                    <a:pt x="47187" y="0"/>
                  </a:moveTo>
                  <a:lnTo>
                    <a:pt x="4931065" y="0"/>
                  </a:lnTo>
                  <a:cubicBezTo>
                    <a:pt x="4957126" y="0"/>
                    <a:pt x="4978253" y="21126"/>
                    <a:pt x="4978253" y="47187"/>
                  </a:cubicBezTo>
                  <a:lnTo>
                    <a:pt x="4978253" y="47187"/>
                  </a:lnTo>
                  <a:lnTo>
                    <a:pt x="0" y="47187"/>
                  </a:lnTo>
                  <a:lnTo>
                    <a:pt x="0" y="47187"/>
                  </a:lnTo>
                  <a:cubicBezTo>
                    <a:pt x="0" y="21126"/>
                    <a:pt x="21126" y="0"/>
                    <a:pt x="47187" y="0"/>
                  </a:cubicBezTo>
                  <a:close/>
                </a:path>
              </a:pathLst>
            </a:custGeom>
            <a:solidFill>
              <a:srgbClr val="C59F5E"/>
            </a:solidFill>
          </p:spPr>
        </p:sp>
      </p:grpSp>
      <p:sp>
        <p:nvSpPr>
          <p:cNvPr id="86" name="Shape 17"/>
          <p:cNvSpPr/>
          <p:nvPr/>
        </p:nvSpPr>
        <p:spPr>
          <a:xfrm>
            <a:off x="5942965" y="6580505"/>
            <a:ext cx="265430" cy="353695"/>
          </a:xfrm>
          <a:custGeom>
            <a:avLst/>
            <a:gdLst/>
            <a:ahLst/>
            <a:cxnLst/>
            <a:rect l="l" t="t" r="r" b="b"/>
            <a:pathLst>
              <a:path w="265428" h="353904">
                <a:moveTo>
                  <a:pt x="44238" y="0"/>
                </a:moveTo>
                <a:cubicBezTo>
                  <a:pt x="19838" y="0"/>
                  <a:pt x="0" y="19838"/>
                  <a:pt x="0" y="44238"/>
                </a:cubicBezTo>
                <a:lnTo>
                  <a:pt x="0" y="309666"/>
                </a:lnTo>
                <a:cubicBezTo>
                  <a:pt x="0" y="334066"/>
                  <a:pt x="19838" y="353904"/>
                  <a:pt x="44238" y="353904"/>
                </a:cubicBezTo>
                <a:lnTo>
                  <a:pt x="221190" y="353904"/>
                </a:lnTo>
                <a:cubicBezTo>
                  <a:pt x="245590" y="353904"/>
                  <a:pt x="265428" y="334066"/>
                  <a:pt x="265428" y="309666"/>
                </a:cubicBezTo>
                <a:lnTo>
                  <a:pt x="265428" y="44238"/>
                </a:lnTo>
                <a:cubicBezTo>
                  <a:pt x="265428" y="19838"/>
                  <a:pt x="245590" y="0"/>
                  <a:pt x="221190" y="0"/>
                </a:cubicBezTo>
                <a:lnTo>
                  <a:pt x="44238" y="0"/>
                </a:lnTo>
                <a:close/>
                <a:moveTo>
                  <a:pt x="121655" y="243309"/>
                </a:moveTo>
                <a:lnTo>
                  <a:pt x="143774" y="243309"/>
                </a:lnTo>
                <a:cubicBezTo>
                  <a:pt x="156008" y="243309"/>
                  <a:pt x="165893" y="253194"/>
                  <a:pt x="165893" y="265428"/>
                </a:cubicBezTo>
                <a:lnTo>
                  <a:pt x="165893" y="320726"/>
                </a:lnTo>
                <a:lnTo>
                  <a:pt x="99536" y="320726"/>
                </a:lnTo>
                <a:lnTo>
                  <a:pt x="99536" y="265428"/>
                </a:lnTo>
                <a:cubicBezTo>
                  <a:pt x="99536" y="253194"/>
                  <a:pt x="109420" y="243309"/>
                  <a:pt x="121655" y="243309"/>
                </a:cubicBezTo>
                <a:close/>
                <a:moveTo>
                  <a:pt x="66357" y="77417"/>
                </a:moveTo>
                <a:cubicBezTo>
                  <a:pt x="66357" y="71334"/>
                  <a:pt x="71334" y="66357"/>
                  <a:pt x="77417" y="66357"/>
                </a:cubicBezTo>
                <a:lnTo>
                  <a:pt x="99536" y="66357"/>
                </a:lnTo>
                <a:cubicBezTo>
                  <a:pt x="105618" y="66357"/>
                  <a:pt x="110595" y="71334"/>
                  <a:pt x="110595" y="77417"/>
                </a:cubicBezTo>
                <a:lnTo>
                  <a:pt x="110595" y="99536"/>
                </a:lnTo>
                <a:cubicBezTo>
                  <a:pt x="110595" y="105618"/>
                  <a:pt x="105618" y="110595"/>
                  <a:pt x="99536" y="110595"/>
                </a:cubicBezTo>
                <a:lnTo>
                  <a:pt x="77417" y="110595"/>
                </a:lnTo>
                <a:cubicBezTo>
                  <a:pt x="71334" y="110595"/>
                  <a:pt x="66357" y="105618"/>
                  <a:pt x="66357" y="99536"/>
                </a:cubicBezTo>
                <a:lnTo>
                  <a:pt x="66357" y="77417"/>
                </a:lnTo>
                <a:close/>
                <a:moveTo>
                  <a:pt x="165893" y="66357"/>
                </a:moveTo>
                <a:lnTo>
                  <a:pt x="188012" y="66357"/>
                </a:lnTo>
                <a:cubicBezTo>
                  <a:pt x="194094" y="66357"/>
                  <a:pt x="199071" y="71334"/>
                  <a:pt x="199071" y="77417"/>
                </a:cubicBezTo>
                <a:lnTo>
                  <a:pt x="199071" y="99536"/>
                </a:lnTo>
                <a:cubicBezTo>
                  <a:pt x="199071" y="105618"/>
                  <a:pt x="194094" y="110595"/>
                  <a:pt x="188012" y="110595"/>
                </a:cubicBezTo>
                <a:lnTo>
                  <a:pt x="165893" y="110595"/>
                </a:lnTo>
                <a:cubicBezTo>
                  <a:pt x="159810" y="110595"/>
                  <a:pt x="154833" y="105618"/>
                  <a:pt x="154833" y="99536"/>
                </a:cubicBezTo>
                <a:lnTo>
                  <a:pt x="154833" y="77417"/>
                </a:lnTo>
                <a:cubicBezTo>
                  <a:pt x="154833" y="71334"/>
                  <a:pt x="159810" y="66357"/>
                  <a:pt x="165893" y="66357"/>
                </a:cubicBezTo>
                <a:close/>
                <a:moveTo>
                  <a:pt x="66357" y="165893"/>
                </a:moveTo>
                <a:cubicBezTo>
                  <a:pt x="66357" y="159810"/>
                  <a:pt x="71334" y="154833"/>
                  <a:pt x="77417" y="154833"/>
                </a:cubicBezTo>
                <a:lnTo>
                  <a:pt x="99536" y="154833"/>
                </a:lnTo>
                <a:cubicBezTo>
                  <a:pt x="105618" y="154833"/>
                  <a:pt x="110595" y="159810"/>
                  <a:pt x="110595" y="165893"/>
                </a:cubicBezTo>
                <a:lnTo>
                  <a:pt x="110595" y="188012"/>
                </a:lnTo>
                <a:cubicBezTo>
                  <a:pt x="110595" y="194094"/>
                  <a:pt x="105618" y="199071"/>
                  <a:pt x="99536" y="199071"/>
                </a:cubicBezTo>
                <a:lnTo>
                  <a:pt x="77417" y="199071"/>
                </a:lnTo>
                <a:cubicBezTo>
                  <a:pt x="71334" y="199071"/>
                  <a:pt x="66357" y="194094"/>
                  <a:pt x="66357" y="188012"/>
                </a:cubicBezTo>
                <a:lnTo>
                  <a:pt x="66357" y="165893"/>
                </a:lnTo>
                <a:close/>
                <a:moveTo>
                  <a:pt x="165893" y="154833"/>
                </a:moveTo>
                <a:lnTo>
                  <a:pt x="188012" y="154833"/>
                </a:lnTo>
                <a:cubicBezTo>
                  <a:pt x="194094" y="154833"/>
                  <a:pt x="199071" y="159810"/>
                  <a:pt x="199071" y="165893"/>
                </a:cubicBezTo>
                <a:lnTo>
                  <a:pt x="199071" y="188012"/>
                </a:lnTo>
                <a:cubicBezTo>
                  <a:pt x="199071" y="194094"/>
                  <a:pt x="194094" y="199071"/>
                  <a:pt x="188012" y="199071"/>
                </a:cubicBezTo>
                <a:lnTo>
                  <a:pt x="165893" y="199071"/>
                </a:lnTo>
                <a:cubicBezTo>
                  <a:pt x="159810" y="199071"/>
                  <a:pt x="154833" y="194094"/>
                  <a:pt x="154833" y="188012"/>
                </a:cubicBezTo>
                <a:lnTo>
                  <a:pt x="154833" y="165893"/>
                </a:lnTo>
                <a:cubicBezTo>
                  <a:pt x="154833" y="159810"/>
                  <a:pt x="159810" y="154833"/>
                  <a:pt x="165893" y="154833"/>
                </a:cubicBezTo>
                <a:close/>
              </a:path>
            </a:pathLst>
          </a:custGeom>
          <a:solidFill>
            <a:srgbClr val="C59F5E"/>
          </a:solidFill>
        </p:spPr>
      </p:sp>
      <p:sp>
        <p:nvSpPr>
          <p:cNvPr id="87" name="Text 18"/>
          <p:cNvSpPr/>
          <p:nvPr/>
        </p:nvSpPr>
        <p:spPr>
          <a:xfrm>
            <a:off x="6435090" y="6592253"/>
            <a:ext cx="1871980" cy="33020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香港优势</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nvGrpSpPr>
          <p:cNvPr id="121" name="组合 120"/>
          <p:cNvGrpSpPr/>
          <p:nvPr/>
        </p:nvGrpSpPr>
        <p:grpSpPr>
          <a:xfrm>
            <a:off x="5967730" y="7117080"/>
            <a:ext cx="1961515" cy="1227455"/>
            <a:chOff x="9398" y="11180"/>
            <a:chExt cx="3089" cy="1933"/>
          </a:xfrm>
        </p:grpSpPr>
        <p:sp>
          <p:nvSpPr>
            <p:cNvPr id="88" name="Shape 19"/>
            <p:cNvSpPr/>
            <p:nvPr/>
          </p:nvSpPr>
          <p:spPr>
            <a:xfrm>
              <a:off x="9398" y="11236"/>
              <a:ext cx="314" cy="260"/>
            </a:xfrm>
            <a:custGeom>
              <a:avLst/>
              <a:gdLst/>
              <a:ahLst/>
              <a:cxnLst/>
              <a:rect l="l" t="t" r="r" b="b"/>
              <a:pathLst>
                <a:path w="144511" h="165155">
                  <a:moveTo>
                    <a:pt x="140253" y="22612"/>
                  </a:moveTo>
                  <a:cubicBezTo>
                    <a:pt x="144866" y="25967"/>
                    <a:pt x="145898" y="32418"/>
                    <a:pt x="142543" y="37031"/>
                  </a:cubicBezTo>
                  <a:lnTo>
                    <a:pt x="59966" y="150575"/>
                  </a:lnTo>
                  <a:cubicBezTo>
                    <a:pt x="58191" y="153027"/>
                    <a:pt x="55450" y="154543"/>
                    <a:pt x="52417" y="154801"/>
                  </a:cubicBezTo>
                  <a:cubicBezTo>
                    <a:pt x="49385" y="155059"/>
                    <a:pt x="46450" y="153930"/>
                    <a:pt x="44321" y="151801"/>
                  </a:cubicBezTo>
                  <a:lnTo>
                    <a:pt x="3032" y="110512"/>
                  </a:lnTo>
                  <a:cubicBezTo>
                    <a:pt x="-1000" y="106480"/>
                    <a:pt x="-1000" y="99932"/>
                    <a:pt x="3032" y="95900"/>
                  </a:cubicBezTo>
                  <a:cubicBezTo>
                    <a:pt x="7064" y="91868"/>
                    <a:pt x="13612" y="91868"/>
                    <a:pt x="17645" y="95900"/>
                  </a:cubicBezTo>
                  <a:lnTo>
                    <a:pt x="50385" y="128640"/>
                  </a:lnTo>
                  <a:lnTo>
                    <a:pt x="125866" y="24870"/>
                  </a:lnTo>
                  <a:cubicBezTo>
                    <a:pt x="129221" y="20257"/>
                    <a:pt x="135672" y="19225"/>
                    <a:pt x="140285" y="22580"/>
                  </a:cubicBezTo>
                  <a:close/>
                </a:path>
              </a:pathLst>
            </a:custGeom>
            <a:solidFill>
              <a:srgbClr val="C59F5E"/>
            </a:solidFill>
          </p:spPr>
        </p:sp>
        <p:sp>
          <p:nvSpPr>
            <p:cNvPr id="89" name="Text 20"/>
            <p:cNvSpPr/>
            <p:nvPr/>
          </p:nvSpPr>
          <p:spPr>
            <a:xfrm>
              <a:off x="10157" y="11180"/>
              <a:ext cx="2330" cy="372"/>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Semibold" panose="00000700000000000000" charset="-122"/>
                </a:rPr>
                <a:t>普通法系成熟</a:t>
              </a:r>
              <a:endParaRPr lang="en-US" sz="1400" dirty="0">
                <a:solidFill>
                  <a:schemeClr val="tx1">
                    <a:alpha val="80000"/>
                  </a:schemeClr>
                </a:solidFill>
                <a:latin typeface="微软雅黑" panose="020B0503020204020204" charset="-122"/>
                <a:ea typeface="微软雅黑" panose="020B0503020204020204" charset="-122"/>
                <a:cs typeface="MiSans Semibold" panose="00000700000000000000" charset="-122"/>
              </a:endParaRPr>
            </a:p>
          </p:txBody>
        </p:sp>
        <p:sp>
          <p:nvSpPr>
            <p:cNvPr id="90" name="Shape 21"/>
            <p:cNvSpPr/>
            <p:nvPr/>
          </p:nvSpPr>
          <p:spPr>
            <a:xfrm>
              <a:off x="9398" y="11756"/>
              <a:ext cx="314" cy="260"/>
            </a:xfrm>
            <a:custGeom>
              <a:avLst/>
              <a:gdLst/>
              <a:ahLst/>
              <a:cxnLst/>
              <a:rect l="l" t="t" r="r" b="b"/>
              <a:pathLst>
                <a:path w="144511" h="165155">
                  <a:moveTo>
                    <a:pt x="140253" y="22612"/>
                  </a:moveTo>
                  <a:cubicBezTo>
                    <a:pt x="144866" y="25967"/>
                    <a:pt x="145898" y="32418"/>
                    <a:pt x="142543" y="37031"/>
                  </a:cubicBezTo>
                  <a:lnTo>
                    <a:pt x="59966" y="150575"/>
                  </a:lnTo>
                  <a:cubicBezTo>
                    <a:pt x="58191" y="153027"/>
                    <a:pt x="55450" y="154543"/>
                    <a:pt x="52417" y="154801"/>
                  </a:cubicBezTo>
                  <a:cubicBezTo>
                    <a:pt x="49385" y="155059"/>
                    <a:pt x="46450" y="153930"/>
                    <a:pt x="44321" y="151801"/>
                  </a:cubicBezTo>
                  <a:lnTo>
                    <a:pt x="3032" y="110512"/>
                  </a:lnTo>
                  <a:cubicBezTo>
                    <a:pt x="-1000" y="106480"/>
                    <a:pt x="-1000" y="99932"/>
                    <a:pt x="3032" y="95900"/>
                  </a:cubicBezTo>
                  <a:cubicBezTo>
                    <a:pt x="7064" y="91868"/>
                    <a:pt x="13612" y="91868"/>
                    <a:pt x="17645" y="95900"/>
                  </a:cubicBezTo>
                  <a:lnTo>
                    <a:pt x="50385" y="128640"/>
                  </a:lnTo>
                  <a:lnTo>
                    <a:pt x="125866" y="24870"/>
                  </a:lnTo>
                  <a:cubicBezTo>
                    <a:pt x="129221" y="20257"/>
                    <a:pt x="135672" y="19225"/>
                    <a:pt x="140285" y="22580"/>
                  </a:cubicBezTo>
                  <a:close/>
                </a:path>
              </a:pathLst>
            </a:custGeom>
            <a:solidFill>
              <a:srgbClr val="C59F5E"/>
            </a:solidFill>
          </p:spPr>
        </p:sp>
        <p:sp>
          <p:nvSpPr>
            <p:cNvPr id="91" name="Text 22"/>
            <p:cNvSpPr/>
            <p:nvPr/>
          </p:nvSpPr>
          <p:spPr>
            <a:xfrm>
              <a:off x="10157" y="11700"/>
              <a:ext cx="2330" cy="372"/>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Semibold" panose="00000700000000000000" charset="-122"/>
                </a:rPr>
                <a:t>金融体系完善</a:t>
              </a:r>
              <a:endParaRPr lang="en-US" sz="1400" dirty="0">
                <a:solidFill>
                  <a:schemeClr val="tx1">
                    <a:alpha val="80000"/>
                  </a:schemeClr>
                </a:solidFill>
                <a:latin typeface="微软雅黑" panose="020B0503020204020204" charset="-122"/>
                <a:ea typeface="微软雅黑" panose="020B0503020204020204" charset="-122"/>
                <a:cs typeface="MiSans Semibold" panose="00000700000000000000" charset="-122"/>
              </a:endParaRPr>
            </a:p>
          </p:txBody>
        </p:sp>
        <p:sp>
          <p:nvSpPr>
            <p:cNvPr id="92" name="Shape 23"/>
            <p:cNvSpPr/>
            <p:nvPr/>
          </p:nvSpPr>
          <p:spPr>
            <a:xfrm>
              <a:off x="9398" y="12276"/>
              <a:ext cx="314" cy="260"/>
            </a:xfrm>
            <a:custGeom>
              <a:avLst/>
              <a:gdLst/>
              <a:ahLst/>
              <a:cxnLst/>
              <a:rect l="l" t="t" r="r" b="b"/>
              <a:pathLst>
                <a:path w="144511" h="165155">
                  <a:moveTo>
                    <a:pt x="140253" y="22612"/>
                  </a:moveTo>
                  <a:cubicBezTo>
                    <a:pt x="144866" y="25967"/>
                    <a:pt x="145898" y="32418"/>
                    <a:pt x="142543" y="37031"/>
                  </a:cubicBezTo>
                  <a:lnTo>
                    <a:pt x="59966" y="150575"/>
                  </a:lnTo>
                  <a:cubicBezTo>
                    <a:pt x="58191" y="153027"/>
                    <a:pt x="55450" y="154543"/>
                    <a:pt x="52417" y="154801"/>
                  </a:cubicBezTo>
                  <a:cubicBezTo>
                    <a:pt x="49385" y="155059"/>
                    <a:pt x="46450" y="153930"/>
                    <a:pt x="44321" y="151801"/>
                  </a:cubicBezTo>
                  <a:lnTo>
                    <a:pt x="3032" y="110512"/>
                  </a:lnTo>
                  <a:cubicBezTo>
                    <a:pt x="-1000" y="106480"/>
                    <a:pt x="-1000" y="99932"/>
                    <a:pt x="3032" y="95900"/>
                  </a:cubicBezTo>
                  <a:cubicBezTo>
                    <a:pt x="7064" y="91868"/>
                    <a:pt x="13612" y="91868"/>
                    <a:pt x="17645" y="95900"/>
                  </a:cubicBezTo>
                  <a:lnTo>
                    <a:pt x="50385" y="128640"/>
                  </a:lnTo>
                  <a:lnTo>
                    <a:pt x="125866" y="24870"/>
                  </a:lnTo>
                  <a:cubicBezTo>
                    <a:pt x="129221" y="20257"/>
                    <a:pt x="135672" y="19225"/>
                    <a:pt x="140285" y="22580"/>
                  </a:cubicBezTo>
                  <a:close/>
                </a:path>
              </a:pathLst>
            </a:custGeom>
            <a:solidFill>
              <a:srgbClr val="C59F5E"/>
            </a:solidFill>
          </p:spPr>
        </p:sp>
        <p:sp>
          <p:nvSpPr>
            <p:cNvPr id="93" name="Text 24"/>
            <p:cNvSpPr/>
            <p:nvPr/>
          </p:nvSpPr>
          <p:spPr>
            <a:xfrm>
              <a:off x="10157" y="12220"/>
              <a:ext cx="2330" cy="372"/>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Semibold" panose="00000700000000000000" charset="-122"/>
                </a:rPr>
                <a:t>离岸业务灵活</a:t>
              </a:r>
              <a:endParaRPr lang="en-US" sz="1400" dirty="0">
                <a:solidFill>
                  <a:schemeClr val="tx1">
                    <a:alpha val="80000"/>
                  </a:schemeClr>
                </a:solidFill>
                <a:latin typeface="微软雅黑" panose="020B0503020204020204" charset="-122"/>
                <a:ea typeface="微软雅黑" panose="020B0503020204020204" charset="-122"/>
                <a:cs typeface="MiSans Semibold" panose="00000700000000000000" charset="-122"/>
              </a:endParaRPr>
            </a:p>
          </p:txBody>
        </p:sp>
        <p:sp>
          <p:nvSpPr>
            <p:cNvPr id="94" name="Shape 25"/>
            <p:cNvSpPr/>
            <p:nvPr/>
          </p:nvSpPr>
          <p:spPr>
            <a:xfrm>
              <a:off x="9398" y="12796"/>
              <a:ext cx="314" cy="260"/>
            </a:xfrm>
            <a:custGeom>
              <a:avLst/>
              <a:gdLst/>
              <a:ahLst/>
              <a:cxnLst/>
              <a:rect l="l" t="t" r="r" b="b"/>
              <a:pathLst>
                <a:path w="144511" h="165155">
                  <a:moveTo>
                    <a:pt x="140253" y="22612"/>
                  </a:moveTo>
                  <a:cubicBezTo>
                    <a:pt x="144866" y="25967"/>
                    <a:pt x="145898" y="32418"/>
                    <a:pt x="142543" y="37031"/>
                  </a:cubicBezTo>
                  <a:lnTo>
                    <a:pt x="59966" y="150575"/>
                  </a:lnTo>
                  <a:cubicBezTo>
                    <a:pt x="58191" y="153027"/>
                    <a:pt x="55450" y="154543"/>
                    <a:pt x="52417" y="154801"/>
                  </a:cubicBezTo>
                  <a:cubicBezTo>
                    <a:pt x="49385" y="155059"/>
                    <a:pt x="46450" y="153930"/>
                    <a:pt x="44321" y="151801"/>
                  </a:cubicBezTo>
                  <a:lnTo>
                    <a:pt x="3032" y="110512"/>
                  </a:lnTo>
                  <a:cubicBezTo>
                    <a:pt x="-1000" y="106480"/>
                    <a:pt x="-1000" y="99932"/>
                    <a:pt x="3032" y="95900"/>
                  </a:cubicBezTo>
                  <a:cubicBezTo>
                    <a:pt x="7064" y="91868"/>
                    <a:pt x="13612" y="91868"/>
                    <a:pt x="17645" y="95900"/>
                  </a:cubicBezTo>
                  <a:lnTo>
                    <a:pt x="50385" y="128640"/>
                  </a:lnTo>
                  <a:lnTo>
                    <a:pt x="125866" y="24870"/>
                  </a:lnTo>
                  <a:cubicBezTo>
                    <a:pt x="129221" y="20257"/>
                    <a:pt x="135672" y="19225"/>
                    <a:pt x="140285" y="22580"/>
                  </a:cubicBezTo>
                  <a:close/>
                </a:path>
              </a:pathLst>
            </a:custGeom>
            <a:solidFill>
              <a:srgbClr val="C59F5E"/>
            </a:solidFill>
          </p:spPr>
        </p:sp>
        <p:sp>
          <p:nvSpPr>
            <p:cNvPr id="95" name="Text 26"/>
            <p:cNvSpPr/>
            <p:nvPr/>
          </p:nvSpPr>
          <p:spPr>
            <a:xfrm>
              <a:off x="10157" y="12741"/>
              <a:ext cx="2330" cy="372"/>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Semibold" panose="00000700000000000000" charset="-122"/>
                </a:rPr>
                <a:t>国际化程度高</a:t>
              </a:r>
              <a:endParaRPr lang="en-US" sz="1400" dirty="0">
                <a:solidFill>
                  <a:schemeClr val="tx1">
                    <a:alpha val="8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116" name="组合 115"/>
          <p:cNvGrpSpPr/>
          <p:nvPr/>
        </p:nvGrpSpPr>
        <p:grpSpPr>
          <a:xfrm>
            <a:off x="10828655" y="6367780"/>
            <a:ext cx="4918710" cy="2123440"/>
            <a:chOff x="17053" y="10065"/>
            <a:chExt cx="7840" cy="3344"/>
          </a:xfrm>
        </p:grpSpPr>
        <p:sp>
          <p:nvSpPr>
            <p:cNvPr id="96" name="Shape 27"/>
            <p:cNvSpPr/>
            <p:nvPr/>
          </p:nvSpPr>
          <p:spPr>
            <a:xfrm>
              <a:off x="17053" y="10065"/>
              <a:ext cx="7841" cy="3344"/>
            </a:xfrm>
            <a:custGeom>
              <a:avLst/>
              <a:gdLst/>
              <a:ahLst/>
              <a:cxnLst/>
              <a:rect l="l" t="t" r="r" b="b"/>
              <a:pathLst>
                <a:path w="4978253" h="2123425">
                  <a:moveTo>
                    <a:pt x="47187" y="0"/>
                  </a:moveTo>
                  <a:lnTo>
                    <a:pt x="4931065" y="0"/>
                  </a:lnTo>
                  <a:cubicBezTo>
                    <a:pt x="4957126" y="0"/>
                    <a:pt x="4978253" y="21126"/>
                    <a:pt x="4978253" y="47187"/>
                  </a:cubicBezTo>
                  <a:lnTo>
                    <a:pt x="4978253" y="1981856"/>
                  </a:lnTo>
                  <a:cubicBezTo>
                    <a:pt x="4978253" y="2060043"/>
                    <a:pt x="4914870" y="2123425"/>
                    <a:pt x="4836684" y="2123425"/>
                  </a:cubicBezTo>
                  <a:lnTo>
                    <a:pt x="141569" y="2123425"/>
                  </a:lnTo>
                  <a:cubicBezTo>
                    <a:pt x="63382" y="2123425"/>
                    <a:pt x="0" y="2060043"/>
                    <a:pt x="0" y="1981856"/>
                  </a:cubicBezTo>
                  <a:lnTo>
                    <a:pt x="0" y="47187"/>
                  </a:lnTo>
                  <a:cubicBezTo>
                    <a:pt x="0" y="21126"/>
                    <a:pt x="21126" y="0"/>
                    <a:pt x="47187" y="0"/>
                  </a:cubicBezTo>
                  <a:close/>
                </a:path>
              </a:pathLst>
            </a:custGeom>
            <a:solidFill>
              <a:srgbClr val="FFFFFF"/>
            </a:solidFill>
            <a:effectLst>
              <a:outerShdw blurRad="176952" dist="117968" dir="5400000" algn="bl" rotWithShape="0">
                <a:srgbClr val="000000">
                  <a:alpha val="10196"/>
                </a:srgbClr>
              </a:outerShdw>
            </a:effectLst>
          </p:spPr>
        </p:sp>
        <p:sp>
          <p:nvSpPr>
            <p:cNvPr id="97" name="Shape 28"/>
            <p:cNvSpPr/>
            <p:nvPr/>
          </p:nvSpPr>
          <p:spPr>
            <a:xfrm>
              <a:off x="17053" y="10065"/>
              <a:ext cx="7840" cy="74"/>
            </a:xfrm>
            <a:custGeom>
              <a:avLst/>
              <a:gdLst/>
              <a:ahLst/>
              <a:cxnLst/>
              <a:rect l="l" t="t" r="r" b="b"/>
              <a:pathLst>
                <a:path w="4978253" h="47187">
                  <a:moveTo>
                    <a:pt x="47187" y="0"/>
                  </a:moveTo>
                  <a:lnTo>
                    <a:pt x="4931065" y="0"/>
                  </a:lnTo>
                  <a:cubicBezTo>
                    <a:pt x="4957126" y="0"/>
                    <a:pt x="4978253" y="21126"/>
                    <a:pt x="4978253" y="47187"/>
                  </a:cubicBezTo>
                  <a:lnTo>
                    <a:pt x="4978253" y="47187"/>
                  </a:lnTo>
                  <a:lnTo>
                    <a:pt x="0" y="47187"/>
                  </a:lnTo>
                  <a:lnTo>
                    <a:pt x="0" y="47187"/>
                  </a:lnTo>
                  <a:cubicBezTo>
                    <a:pt x="0" y="21126"/>
                    <a:pt x="21126" y="0"/>
                    <a:pt x="47187" y="0"/>
                  </a:cubicBezTo>
                  <a:close/>
                </a:path>
              </a:pathLst>
            </a:custGeom>
            <a:solidFill>
              <a:srgbClr val="C5A06D"/>
            </a:solidFill>
          </p:spPr>
        </p:sp>
      </p:grpSp>
      <p:sp>
        <p:nvSpPr>
          <p:cNvPr id="98" name="Shape 29"/>
          <p:cNvSpPr/>
          <p:nvPr/>
        </p:nvSpPr>
        <p:spPr>
          <a:xfrm>
            <a:off x="11064875" y="6580505"/>
            <a:ext cx="353695" cy="353695"/>
          </a:xfrm>
          <a:custGeom>
            <a:avLst/>
            <a:gdLst/>
            <a:ahLst/>
            <a:cxnLst/>
            <a:rect l="l" t="t" r="r" b="b"/>
            <a:pathLst>
              <a:path w="353904" h="353904">
                <a:moveTo>
                  <a:pt x="164994" y="3525"/>
                </a:moveTo>
                <a:cubicBezTo>
                  <a:pt x="172252" y="-1175"/>
                  <a:pt x="181652" y="-1175"/>
                  <a:pt x="188910" y="3525"/>
                </a:cubicBezTo>
                <a:lnTo>
                  <a:pt x="343743" y="103061"/>
                </a:lnTo>
                <a:cubicBezTo>
                  <a:pt x="351969" y="108383"/>
                  <a:pt x="355771" y="118475"/>
                  <a:pt x="353006" y="127876"/>
                </a:cubicBezTo>
                <a:cubicBezTo>
                  <a:pt x="350241" y="137276"/>
                  <a:pt x="341601" y="143774"/>
                  <a:pt x="331785" y="143774"/>
                </a:cubicBezTo>
                <a:lnTo>
                  <a:pt x="309666" y="143774"/>
                </a:lnTo>
                <a:lnTo>
                  <a:pt x="309666" y="287547"/>
                </a:lnTo>
                <a:lnTo>
                  <a:pt x="345057" y="314090"/>
                </a:lnTo>
                <a:cubicBezTo>
                  <a:pt x="350655" y="318237"/>
                  <a:pt x="353904" y="324804"/>
                  <a:pt x="353904" y="331785"/>
                </a:cubicBezTo>
                <a:cubicBezTo>
                  <a:pt x="353904" y="344020"/>
                  <a:pt x="344020" y="353904"/>
                  <a:pt x="331785" y="353904"/>
                </a:cubicBezTo>
                <a:lnTo>
                  <a:pt x="22119" y="353904"/>
                </a:lnTo>
                <a:cubicBezTo>
                  <a:pt x="9884" y="353904"/>
                  <a:pt x="0" y="344020"/>
                  <a:pt x="0" y="331785"/>
                </a:cubicBezTo>
                <a:cubicBezTo>
                  <a:pt x="0" y="324804"/>
                  <a:pt x="3249" y="318237"/>
                  <a:pt x="8848" y="314090"/>
                </a:cubicBezTo>
                <a:lnTo>
                  <a:pt x="44238" y="287547"/>
                </a:lnTo>
                <a:lnTo>
                  <a:pt x="44238" y="287547"/>
                </a:lnTo>
                <a:lnTo>
                  <a:pt x="44238" y="143774"/>
                </a:lnTo>
                <a:lnTo>
                  <a:pt x="22119" y="143774"/>
                </a:lnTo>
                <a:cubicBezTo>
                  <a:pt x="12304" y="143774"/>
                  <a:pt x="3663" y="137276"/>
                  <a:pt x="899" y="127876"/>
                </a:cubicBezTo>
                <a:cubicBezTo>
                  <a:pt x="-1866" y="118475"/>
                  <a:pt x="1935" y="108314"/>
                  <a:pt x="10161" y="103061"/>
                </a:cubicBezTo>
                <a:lnTo>
                  <a:pt x="164994" y="3525"/>
                </a:lnTo>
                <a:close/>
                <a:moveTo>
                  <a:pt x="232250" y="143774"/>
                </a:moveTo>
                <a:lnTo>
                  <a:pt x="232250" y="287547"/>
                </a:lnTo>
                <a:lnTo>
                  <a:pt x="276488" y="287547"/>
                </a:lnTo>
                <a:lnTo>
                  <a:pt x="276488" y="143774"/>
                </a:lnTo>
                <a:lnTo>
                  <a:pt x="232250" y="143774"/>
                </a:lnTo>
                <a:close/>
                <a:moveTo>
                  <a:pt x="154833" y="287547"/>
                </a:moveTo>
                <a:lnTo>
                  <a:pt x="199071" y="287547"/>
                </a:lnTo>
                <a:lnTo>
                  <a:pt x="199071" y="143774"/>
                </a:lnTo>
                <a:lnTo>
                  <a:pt x="154833" y="143774"/>
                </a:lnTo>
                <a:lnTo>
                  <a:pt x="154833" y="287547"/>
                </a:lnTo>
                <a:close/>
                <a:moveTo>
                  <a:pt x="77417" y="143774"/>
                </a:moveTo>
                <a:lnTo>
                  <a:pt x="77417" y="287547"/>
                </a:lnTo>
                <a:lnTo>
                  <a:pt x="121655" y="287547"/>
                </a:lnTo>
                <a:lnTo>
                  <a:pt x="121655" y="143774"/>
                </a:lnTo>
                <a:lnTo>
                  <a:pt x="77417" y="143774"/>
                </a:lnTo>
                <a:close/>
              </a:path>
            </a:pathLst>
          </a:custGeom>
          <a:solidFill>
            <a:srgbClr val="C5A06D"/>
          </a:solidFill>
        </p:spPr>
      </p:sp>
      <p:sp>
        <p:nvSpPr>
          <p:cNvPr id="99" name="Text 30"/>
          <p:cNvSpPr/>
          <p:nvPr/>
        </p:nvSpPr>
        <p:spPr>
          <a:xfrm>
            <a:off x="11601450" y="6592253"/>
            <a:ext cx="2287905" cy="33020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新加坡优势</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nvGrpSpPr>
          <p:cNvPr id="122" name="组合 121"/>
          <p:cNvGrpSpPr/>
          <p:nvPr/>
        </p:nvGrpSpPr>
        <p:grpSpPr>
          <a:xfrm>
            <a:off x="11134090" y="7117080"/>
            <a:ext cx="2163445" cy="1227455"/>
            <a:chOff x="17534" y="11180"/>
            <a:chExt cx="3407" cy="1933"/>
          </a:xfrm>
        </p:grpSpPr>
        <p:sp>
          <p:nvSpPr>
            <p:cNvPr id="100" name="Shape 31"/>
            <p:cNvSpPr/>
            <p:nvPr/>
          </p:nvSpPr>
          <p:spPr>
            <a:xfrm>
              <a:off x="17534" y="11236"/>
              <a:ext cx="314" cy="260"/>
            </a:xfrm>
            <a:custGeom>
              <a:avLst/>
              <a:gdLst/>
              <a:ahLst/>
              <a:cxnLst/>
              <a:rect l="l" t="t" r="r" b="b"/>
              <a:pathLst>
                <a:path w="144511" h="165155">
                  <a:moveTo>
                    <a:pt x="140253" y="22612"/>
                  </a:moveTo>
                  <a:cubicBezTo>
                    <a:pt x="144866" y="25967"/>
                    <a:pt x="145898" y="32418"/>
                    <a:pt x="142543" y="37031"/>
                  </a:cubicBezTo>
                  <a:lnTo>
                    <a:pt x="59966" y="150575"/>
                  </a:lnTo>
                  <a:cubicBezTo>
                    <a:pt x="58191" y="153027"/>
                    <a:pt x="55450" y="154543"/>
                    <a:pt x="52417" y="154801"/>
                  </a:cubicBezTo>
                  <a:cubicBezTo>
                    <a:pt x="49385" y="155059"/>
                    <a:pt x="46450" y="153930"/>
                    <a:pt x="44321" y="151801"/>
                  </a:cubicBezTo>
                  <a:lnTo>
                    <a:pt x="3032" y="110512"/>
                  </a:lnTo>
                  <a:cubicBezTo>
                    <a:pt x="-1000" y="106480"/>
                    <a:pt x="-1000" y="99932"/>
                    <a:pt x="3032" y="95900"/>
                  </a:cubicBezTo>
                  <a:cubicBezTo>
                    <a:pt x="7064" y="91868"/>
                    <a:pt x="13612" y="91868"/>
                    <a:pt x="17645" y="95900"/>
                  </a:cubicBezTo>
                  <a:lnTo>
                    <a:pt x="50385" y="128640"/>
                  </a:lnTo>
                  <a:lnTo>
                    <a:pt x="125866" y="24870"/>
                  </a:lnTo>
                  <a:cubicBezTo>
                    <a:pt x="129221" y="20257"/>
                    <a:pt x="135672" y="19225"/>
                    <a:pt x="140285" y="22580"/>
                  </a:cubicBezTo>
                  <a:close/>
                </a:path>
              </a:pathLst>
            </a:custGeom>
            <a:solidFill>
              <a:srgbClr val="C5A06D"/>
            </a:solidFill>
          </p:spPr>
        </p:sp>
        <p:sp>
          <p:nvSpPr>
            <p:cNvPr id="107" name="Text 32"/>
            <p:cNvSpPr/>
            <p:nvPr/>
          </p:nvSpPr>
          <p:spPr>
            <a:xfrm>
              <a:off x="18253" y="11180"/>
              <a:ext cx="2330" cy="372"/>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Semibold" panose="00000700000000000000" charset="-122"/>
                </a:rPr>
                <a:t>法治环境稳定</a:t>
              </a:r>
              <a:endParaRPr lang="en-US" sz="1400" dirty="0">
                <a:solidFill>
                  <a:schemeClr val="tx1">
                    <a:alpha val="80000"/>
                  </a:schemeClr>
                </a:solidFill>
                <a:latin typeface="微软雅黑" panose="020B0503020204020204" charset="-122"/>
                <a:ea typeface="微软雅黑" panose="020B0503020204020204" charset="-122"/>
                <a:cs typeface="MiSans Semibold" panose="00000700000000000000" charset="-122"/>
              </a:endParaRPr>
            </a:p>
          </p:txBody>
        </p:sp>
        <p:sp>
          <p:nvSpPr>
            <p:cNvPr id="108" name="Shape 33"/>
            <p:cNvSpPr/>
            <p:nvPr/>
          </p:nvSpPr>
          <p:spPr>
            <a:xfrm>
              <a:off x="17534" y="11756"/>
              <a:ext cx="314" cy="260"/>
            </a:xfrm>
            <a:custGeom>
              <a:avLst/>
              <a:gdLst/>
              <a:ahLst/>
              <a:cxnLst/>
              <a:rect l="l" t="t" r="r" b="b"/>
              <a:pathLst>
                <a:path w="144511" h="165155">
                  <a:moveTo>
                    <a:pt x="140253" y="22612"/>
                  </a:moveTo>
                  <a:cubicBezTo>
                    <a:pt x="144866" y="25967"/>
                    <a:pt x="145898" y="32418"/>
                    <a:pt x="142543" y="37031"/>
                  </a:cubicBezTo>
                  <a:lnTo>
                    <a:pt x="59966" y="150575"/>
                  </a:lnTo>
                  <a:cubicBezTo>
                    <a:pt x="58191" y="153027"/>
                    <a:pt x="55450" y="154543"/>
                    <a:pt x="52417" y="154801"/>
                  </a:cubicBezTo>
                  <a:cubicBezTo>
                    <a:pt x="49385" y="155059"/>
                    <a:pt x="46450" y="153930"/>
                    <a:pt x="44321" y="151801"/>
                  </a:cubicBezTo>
                  <a:lnTo>
                    <a:pt x="3032" y="110512"/>
                  </a:lnTo>
                  <a:cubicBezTo>
                    <a:pt x="-1000" y="106480"/>
                    <a:pt x="-1000" y="99932"/>
                    <a:pt x="3032" y="95900"/>
                  </a:cubicBezTo>
                  <a:cubicBezTo>
                    <a:pt x="7064" y="91868"/>
                    <a:pt x="13612" y="91868"/>
                    <a:pt x="17645" y="95900"/>
                  </a:cubicBezTo>
                  <a:lnTo>
                    <a:pt x="50385" y="128640"/>
                  </a:lnTo>
                  <a:lnTo>
                    <a:pt x="125866" y="24870"/>
                  </a:lnTo>
                  <a:cubicBezTo>
                    <a:pt x="129221" y="20257"/>
                    <a:pt x="135672" y="19225"/>
                    <a:pt x="140285" y="22580"/>
                  </a:cubicBezTo>
                  <a:close/>
                </a:path>
              </a:pathLst>
            </a:custGeom>
            <a:solidFill>
              <a:srgbClr val="C5A06D"/>
            </a:solidFill>
          </p:spPr>
        </p:sp>
        <p:sp>
          <p:nvSpPr>
            <p:cNvPr id="109" name="Text 34"/>
            <p:cNvSpPr/>
            <p:nvPr/>
          </p:nvSpPr>
          <p:spPr>
            <a:xfrm>
              <a:off x="18253" y="11700"/>
              <a:ext cx="2688" cy="372"/>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Semibold" panose="00000700000000000000" charset="-122"/>
                </a:rPr>
                <a:t>税收协定网络广</a:t>
              </a:r>
              <a:endParaRPr lang="en-US" sz="1400" dirty="0">
                <a:solidFill>
                  <a:schemeClr val="tx1">
                    <a:alpha val="80000"/>
                  </a:schemeClr>
                </a:solidFill>
                <a:latin typeface="微软雅黑" panose="020B0503020204020204" charset="-122"/>
                <a:ea typeface="微软雅黑" panose="020B0503020204020204" charset="-122"/>
                <a:cs typeface="MiSans Semibold" panose="00000700000000000000" charset="-122"/>
              </a:endParaRPr>
            </a:p>
          </p:txBody>
        </p:sp>
        <p:sp>
          <p:nvSpPr>
            <p:cNvPr id="110" name="Shape 35"/>
            <p:cNvSpPr/>
            <p:nvPr/>
          </p:nvSpPr>
          <p:spPr>
            <a:xfrm>
              <a:off x="17534" y="12276"/>
              <a:ext cx="314" cy="260"/>
            </a:xfrm>
            <a:custGeom>
              <a:avLst/>
              <a:gdLst/>
              <a:ahLst/>
              <a:cxnLst/>
              <a:rect l="l" t="t" r="r" b="b"/>
              <a:pathLst>
                <a:path w="144511" h="165155">
                  <a:moveTo>
                    <a:pt x="140253" y="22612"/>
                  </a:moveTo>
                  <a:cubicBezTo>
                    <a:pt x="144866" y="25967"/>
                    <a:pt x="145898" y="32418"/>
                    <a:pt x="142543" y="37031"/>
                  </a:cubicBezTo>
                  <a:lnTo>
                    <a:pt x="59966" y="150575"/>
                  </a:lnTo>
                  <a:cubicBezTo>
                    <a:pt x="58191" y="153027"/>
                    <a:pt x="55450" y="154543"/>
                    <a:pt x="52417" y="154801"/>
                  </a:cubicBezTo>
                  <a:cubicBezTo>
                    <a:pt x="49385" y="155059"/>
                    <a:pt x="46450" y="153930"/>
                    <a:pt x="44321" y="151801"/>
                  </a:cubicBezTo>
                  <a:lnTo>
                    <a:pt x="3032" y="110512"/>
                  </a:lnTo>
                  <a:cubicBezTo>
                    <a:pt x="-1000" y="106480"/>
                    <a:pt x="-1000" y="99932"/>
                    <a:pt x="3032" y="95900"/>
                  </a:cubicBezTo>
                  <a:cubicBezTo>
                    <a:pt x="7064" y="91868"/>
                    <a:pt x="13612" y="91868"/>
                    <a:pt x="17645" y="95900"/>
                  </a:cubicBezTo>
                  <a:lnTo>
                    <a:pt x="50385" y="128640"/>
                  </a:lnTo>
                  <a:lnTo>
                    <a:pt x="125866" y="24870"/>
                  </a:lnTo>
                  <a:cubicBezTo>
                    <a:pt x="129221" y="20257"/>
                    <a:pt x="135672" y="19225"/>
                    <a:pt x="140285" y="22580"/>
                  </a:cubicBezTo>
                  <a:close/>
                </a:path>
              </a:pathLst>
            </a:custGeom>
            <a:solidFill>
              <a:srgbClr val="C5A06D"/>
            </a:solidFill>
          </p:spPr>
        </p:sp>
        <p:sp>
          <p:nvSpPr>
            <p:cNvPr id="111" name="Text 36"/>
            <p:cNvSpPr/>
            <p:nvPr/>
          </p:nvSpPr>
          <p:spPr>
            <a:xfrm>
              <a:off x="18253" y="12220"/>
              <a:ext cx="2330" cy="372"/>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Semibold" panose="00000700000000000000" charset="-122"/>
                </a:rPr>
                <a:t>总部经济发达</a:t>
              </a:r>
              <a:endParaRPr lang="en-US" sz="1400" dirty="0">
                <a:solidFill>
                  <a:schemeClr val="tx1">
                    <a:alpha val="80000"/>
                  </a:schemeClr>
                </a:solidFill>
                <a:latin typeface="微软雅黑" panose="020B0503020204020204" charset="-122"/>
                <a:ea typeface="微软雅黑" panose="020B0503020204020204" charset="-122"/>
                <a:cs typeface="MiSans Semibold" panose="00000700000000000000" charset="-122"/>
              </a:endParaRPr>
            </a:p>
          </p:txBody>
        </p:sp>
        <p:sp>
          <p:nvSpPr>
            <p:cNvPr id="112" name="Shape 37"/>
            <p:cNvSpPr/>
            <p:nvPr/>
          </p:nvSpPr>
          <p:spPr>
            <a:xfrm>
              <a:off x="17534" y="12796"/>
              <a:ext cx="314" cy="260"/>
            </a:xfrm>
            <a:custGeom>
              <a:avLst/>
              <a:gdLst/>
              <a:ahLst/>
              <a:cxnLst/>
              <a:rect l="l" t="t" r="r" b="b"/>
              <a:pathLst>
                <a:path w="144511" h="165155">
                  <a:moveTo>
                    <a:pt x="140253" y="22612"/>
                  </a:moveTo>
                  <a:cubicBezTo>
                    <a:pt x="144866" y="25967"/>
                    <a:pt x="145898" y="32418"/>
                    <a:pt x="142543" y="37031"/>
                  </a:cubicBezTo>
                  <a:lnTo>
                    <a:pt x="59966" y="150575"/>
                  </a:lnTo>
                  <a:cubicBezTo>
                    <a:pt x="58191" y="153027"/>
                    <a:pt x="55450" y="154543"/>
                    <a:pt x="52417" y="154801"/>
                  </a:cubicBezTo>
                  <a:cubicBezTo>
                    <a:pt x="49385" y="155059"/>
                    <a:pt x="46450" y="153930"/>
                    <a:pt x="44321" y="151801"/>
                  </a:cubicBezTo>
                  <a:lnTo>
                    <a:pt x="3032" y="110512"/>
                  </a:lnTo>
                  <a:cubicBezTo>
                    <a:pt x="-1000" y="106480"/>
                    <a:pt x="-1000" y="99932"/>
                    <a:pt x="3032" y="95900"/>
                  </a:cubicBezTo>
                  <a:cubicBezTo>
                    <a:pt x="7064" y="91868"/>
                    <a:pt x="13612" y="91868"/>
                    <a:pt x="17645" y="95900"/>
                  </a:cubicBezTo>
                  <a:lnTo>
                    <a:pt x="50385" y="128640"/>
                  </a:lnTo>
                  <a:lnTo>
                    <a:pt x="125866" y="24870"/>
                  </a:lnTo>
                  <a:cubicBezTo>
                    <a:pt x="129221" y="20257"/>
                    <a:pt x="135672" y="19225"/>
                    <a:pt x="140285" y="22580"/>
                  </a:cubicBezTo>
                  <a:close/>
                </a:path>
              </a:pathLst>
            </a:custGeom>
            <a:solidFill>
              <a:srgbClr val="C5A06D"/>
            </a:solidFill>
          </p:spPr>
        </p:sp>
        <p:sp>
          <p:nvSpPr>
            <p:cNvPr id="113" name="Text 38"/>
            <p:cNvSpPr/>
            <p:nvPr/>
          </p:nvSpPr>
          <p:spPr>
            <a:xfrm>
              <a:off x="18253" y="12741"/>
              <a:ext cx="2330" cy="372"/>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Semibold" panose="00000700000000000000" charset="-122"/>
                </a:rPr>
                <a:t>营商环境优越</a:t>
              </a:r>
              <a:endParaRPr lang="en-US" sz="1400" dirty="0">
                <a:solidFill>
                  <a:schemeClr val="tx1">
                    <a:alpha val="8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2"/>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348" y="13826"/>
                <a:ext cx="304" cy="304"/>
              </a:xfrm>
              <a:prstGeom prst="rect">
                <a:avLst/>
              </a:prstGeom>
            </p:spPr>
          </p:pic>
        </p:grpSp>
      </p:grpSp>
    </p:spTree>
    <p:custDataLst>
      <p:tags r:id="rId5"/>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Image 0" descr="D:/HuaweiMoveData/Users/13140/Desktop/downloaded-image.pngdownloaded-image"/>
          <p:cNvPicPr>
            <a:picLocks noChangeAspect="1"/>
          </p:cNvPicPr>
          <p:nvPr/>
        </p:nvPicPr>
        <p:blipFill>
          <a:blip r:embed="rId1">
            <a:alphaModFix amt="20000"/>
          </a:blip>
          <a:srcRect r="14"/>
          <a:stretch>
            <a:fillRect/>
          </a:stretch>
        </p:blipFill>
        <p:spPr>
          <a:xfrm flipH="1">
            <a:off x="0" y="0"/>
            <a:ext cx="16256000" cy="9144000"/>
          </a:xfrm>
          <a:prstGeom prst="roundRect">
            <a:avLst>
              <a:gd name="adj" fmla="val 0"/>
            </a:avLst>
          </a:prstGeom>
        </p:spPr>
      </p:pic>
      <p:sp>
        <p:nvSpPr>
          <p:cNvPr id="84" name="Shape 0"/>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gradFill flip="none" rotWithShape="1">
            <a:gsLst>
              <a:gs pos="0">
                <a:schemeClr val="bg1">
                  <a:lumMod val="85000"/>
                </a:schemeClr>
              </a:gs>
              <a:gs pos="40000">
                <a:srgbClr val="C59F5E">
                  <a:alpha val="31000"/>
                </a:srgbClr>
              </a:gs>
            </a:gsLst>
            <a:lin ang="2700000" scaled="1"/>
          </a:gradFill>
        </p:spPr>
      </p:sp>
      <p:sp>
        <p:nvSpPr>
          <p:cNvPr id="80" name="Text 2"/>
          <p:cNvSpPr/>
          <p:nvPr/>
        </p:nvSpPr>
        <p:spPr>
          <a:xfrm>
            <a:off x="508000" y="3544570"/>
            <a:ext cx="8915400" cy="11671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72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重点受益产业分析与</a:t>
            </a:r>
            <a:endParaRPr lang="en-US" sz="72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sp>
        <p:nvSpPr>
          <p:cNvPr id="81" name="Shape 3"/>
          <p:cNvSpPr/>
          <p:nvPr/>
        </p:nvSpPr>
        <p:spPr>
          <a:xfrm>
            <a:off x="508000" y="6332220"/>
            <a:ext cx="1625600" cy="50800"/>
          </a:xfrm>
          <a:custGeom>
            <a:avLst/>
            <a:gdLst/>
            <a:ahLst/>
            <a:cxnLst/>
            <a:rect l="l" t="t" r="r" b="b"/>
            <a:pathLst>
              <a:path w="1625600" h="50800">
                <a:moveTo>
                  <a:pt x="0" y="0"/>
                </a:moveTo>
                <a:lnTo>
                  <a:pt x="1625600" y="0"/>
                </a:lnTo>
                <a:lnTo>
                  <a:pt x="1625600" y="50800"/>
                </a:lnTo>
                <a:lnTo>
                  <a:pt x="0" y="50800"/>
                </a:lnTo>
                <a:lnTo>
                  <a:pt x="0" y="0"/>
                </a:lnTo>
                <a:close/>
              </a:path>
            </a:pathLst>
          </a:custGeom>
          <a:solidFill>
            <a:srgbClr val="C5A06D"/>
          </a:solidFill>
          <a:effectLst>
            <a:outerShdw blurRad="50800" dist="38100" dir="2700000" algn="tl" rotWithShape="0">
              <a:prstClr val="black">
                <a:alpha val="40000"/>
              </a:prstClr>
            </a:outerShdw>
          </a:effectLst>
        </p:spPr>
      </p:sp>
      <p:sp>
        <p:nvSpPr>
          <p:cNvPr id="82" name="Text 4"/>
          <p:cNvSpPr/>
          <p:nvPr/>
        </p:nvSpPr>
        <p:spPr>
          <a:xfrm>
            <a:off x="508000" y="6789420"/>
            <a:ext cx="8914765" cy="4572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40000"/>
              </a:lnSpc>
            </a:pPr>
            <a:r>
              <a:rPr lang="en-US" sz="28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四大主导产业与战略性新兴产业的政策红利</a:t>
            </a:r>
            <a:endParaRPr lang="en-US" sz="28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endParaRPr>
          </a:p>
        </p:txBody>
      </p:sp>
      <p:sp>
        <p:nvSpPr>
          <p:cNvPr id="83" name="Text 1"/>
          <p:cNvSpPr/>
          <p:nvPr/>
        </p:nvSpPr>
        <p:spPr>
          <a:xfrm>
            <a:off x="508000" y="1352550"/>
            <a:ext cx="8915400" cy="16256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10000"/>
              </a:lnSpc>
            </a:pPr>
            <a:r>
              <a:rPr lang="en-US" sz="154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rPr>
              <a:t>02</a:t>
            </a:r>
            <a:endParaRPr lang="en-US" sz="154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endParaRPr>
          </a:p>
        </p:txBody>
      </p:sp>
      <p:sp>
        <p:nvSpPr>
          <p:cNvPr id="86" name="Text 2"/>
          <p:cNvSpPr/>
          <p:nvPr/>
        </p:nvSpPr>
        <p:spPr>
          <a:xfrm>
            <a:off x="508000" y="4854575"/>
            <a:ext cx="8915400" cy="11671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72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政策支持</a:t>
            </a:r>
            <a:endParaRPr lang="en-US" sz="72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grpSp>
        <p:nvGrpSpPr>
          <p:cNvPr id="3" name="组合 2"/>
          <p:cNvGrpSpPr/>
          <p:nvPr/>
        </p:nvGrpSpPr>
        <p:grpSpPr>
          <a:xfrm>
            <a:off x="12272010" y="8698230"/>
            <a:ext cx="3610610" cy="312420"/>
            <a:chOff x="19326" y="13698"/>
            <a:chExt cx="5686" cy="492"/>
          </a:xfrm>
        </p:grpSpPr>
        <p:sp>
          <p:nvSpPr>
            <p:cNvPr id="4" name="文本框 3"/>
            <p:cNvSpPr txBox="1"/>
            <p:nvPr/>
          </p:nvSpPr>
          <p:spPr>
            <a:xfrm>
              <a:off x="19326" y="13698"/>
              <a:ext cx="5686" cy="492"/>
            </a:xfrm>
            <a:prstGeom prst="rect">
              <a:avLst/>
            </a:prstGeom>
            <a:noFill/>
          </p:spPr>
          <p:txBody>
            <a:bodyPr wrap="square" rtlCol="0">
              <a:spAutoFit/>
            </a:bodyPr>
            <a:p>
              <a:pPr algn="ctr">
                <a:lnSpc>
                  <a:spcPct val="90000"/>
                </a:lnSpc>
              </a:pPr>
              <a:r>
                <a:rPr lang="en-US" altLang="zh-CN" sz="1600">
                  <a:solidFill>
                    <a:schemeClr val="bg1"/>
                  </a:solidFill>
                  <a:latin typeface="黑体" panose="02010609060101010101" charset="-122"/>
                  <a:ea typeface="黑体" panose="02010609060101010101" charset="-122"/>
                  <a:cs typeface="方正粗黑宋简体" panose="02000000000000000000" charset="-122"/>
                </a:rPr>
                <a:t>2025 </a:t>
              </a:r>
              <a:r>
                <a:rPr lang="zh-CN" altLang="en-US" sz="1600">
                  <a:solidFill>
                    <a:schemeClr val="bg1"/>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chemeClr val="bg1"/>
                  </a:solidFill>
                  <a:latin typeface="黑体" panose="02010609060101010101" charset="-122"/>
                  <a:ea typeface="黑体" panose="02010609060101010101" charset="-122"/>
                  <a:cs typeface="方正粗黑宋简体" panose="02000000000000000000" charset="-122"/>
                </a:rPr>
                <a:t> </a:t>
              </a:r>
              <a:endParaRPr lang="en-US" altLang="zh-CN" sz="1600">
                <a:solidFill>
                  <a:schemeClr val="bg1"/>
                </a:solidFill>
                <a:latin typeface="黑体" panose="02010609060101010101" charset="-122"/>
                <a:ea typeface="黑体" panose="02010609060101010101" charset="-122"/>
                <a:cs typeface="方正粗黑宋简体" panose="02000000000000000000" charset="-122"/>
              </a:endParaRPr>
            </a:p>
          </p:txBody>
        </p:sp>
        <p:pic>
          <p:nvPicPr>
            <p:cNvPr id="5" name="图片 4"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414" y="13792"/>
              <a:ext cx="304" cy="304"/>
            </a:xfrm>
            <a:prstGeom prst="rect">
              <a:avLst/>
            </a:prstGeom>
          </p:spPr>
        </p:pic>
      </p:grpSp>
    </p:spTree>
    <p:custDataLst>
      <p:tags r:id="rId4"/>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2325985" cy="749300"/>
            <a:chOff x="2596" y="525"/>
            <a:chExt cx="19411" cy="1180"/>
          </a:xfrm>
        </p:grpSpPr>
        <p:sp>
          <p:nvSpPr>
            <p:cNvPr id="6" name="Text 1"/>
            <p:cNvSpPr/>
            <p:nvPr/>
          </p:nvSpPr>
          <p:spPr>
            <a:xfrm>
              <a:off x="2596" y="525"/>
              <a:ext cx="19411"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阿里妈妈数黑体" pitchFamily="34" charset="-120"/>
                  <a:sym typeface="+mn-ea"/>
                </a:rPr>
                <a:t>最受益的六大重点产业</a:t>
              </a:r>
              <a:endParaRPr lang="zh-CN" alt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打造经济增长新引擎，聚焦核心赛道，布局优质资产</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465" name="组合 464"/>
          <p:cNvGrpSpPr/>
          <p:nvPr/>
        </p:nvGrpSpPr>
        <p:grpSpPr>
          <a:xfrm>
            <a:off x="551180" y="1440180"/>
            <a:ext cx="15173325" cy="2381250"/>
            <a:chOff x="868" y="2268"/>
            <a:chExt cx="23895" cy="3750"/>
          </a:xfrm>
        </p:grpSpPr>
        <p:grpSp>
          <p:nvGrpSpPr>
            <p:cNvPr id="447" name="组合 446"/>
            <p:cNvGrpSpPr/>
            <p:nvPr/>
          </p:nvGrpSpPr>
          <p:grpSpPr>
            <a:xfrm>
              <a:off x="17135" y="2268"/>
              <a:ext cx="7629" cy="3750"/>
              <a:chOff x="874" y="2270"/>
              <a:chExt cx="11702" cy="3750"/>
            </a:xfrm>
          </p:grpSpPr>
          <p:sp>
            <p:nvSpPr>
              <p:cNvPr id="448" name="Shape 3"/>
              <p:cNvSpPr/>
              <p:nvPr/>
            </p:nvSpPr>
            <p:spPr>
              <a:xfrm>
                <a:off x="878" y="2289"/>
                <a:ext cx="11698" cy="3731"/>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9F5EE"/>
              </a:solidFill>
              <a:effectLst>
                <a:outerShdw blurRad="190500" dist="127000" dir="5400000" algn="bl" rotWithShape="0">
                  <a:srgbClr val="000000">
                    <a:alpha val="10196"/>
                  </a:srgbClr>
                </a:outerShdw>
              </a:effectLst>
            </p:spPr>
          </p:sp>
          <p:sp>
            <p:nvSpPr>
              <p:cNvPr id="449" name="Shape 4"/>
              <p:cNvSpPr/>
              <p:nvPr/>
            </p:nvSpPr>
            <p:spPr>
              <a:xfrm>
                <a:off x="874" y="2270"/>
                <a:ext cx="11698"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grpSp>
          <p:nvGrpSpPr>
            <p:cNvPr id="450" name="组合 449"/>
            <p:cNvGrpSpPr/>
            <p:nvPr/>
          </p:nvGrpSpPr>
          <p:grpSpPr>
            <a:xfrm>
              <a:off x="9013" y="2268"/>
              <a:ext cx="7629" cy="3750"/>
              <a:chOff x="874" y="2270"/>
              <a:chExt cx="11702" cy="3750"/>
            </a:xfrm>
          </p:grpSpPr>
          <p:sp>
            <p:nvSpPr>
              <p:cNvPr id="451" name="Shape 3"/>
              <p:cNvSpPr/>
              <p:nvPr/>
            </p:nvSpPr>
            <p:spPr>
              <a:xfrm>
                <a:off x="878" y="2289"/>
                <a:ext cx="11698" cy="3731"/>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9F5EE"/>
              </a:solidFill>
              <a:effectLst>
                <a:outerShdw blurRad="190500" dist="127000" dir="5400000" algn="bl" rotWithShape="0">
                  <a:srgbClr val="000000">
                    <a:alpha val="10196"/>
                  </a:srgbClr>
                </a:outerShdw>
              </a:effectLst>
            </p:spPr>
          </p:sp>
          <p:sp>
            <p:nvSpPr>
              <p:cNvPr id="452" name="Shape 4"/>
              <p:cNvSpPr/>
              <p:nvPr/>
            </p:nvSpPr>
            <p:spPr>
              <a:xfrm>
                <a:off x="874" y="2270"/>
                <a:ext cx="11698"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grpSp>
          <p:nvGrpSpPr>
            <p:cNvPr id="444" name="组合 443"/>
            <p:cNvGrpSpPr/>
            <p:nvPr/>
          </p:nvGrpSpPr>
          <p:grpSpPr>
            <a:xfrm>
              <a:off x="868" y="2268"/>
              <a:ext cx="7629" cy="3750"/>
              <a:chOff x="874" y="2270"/>
              <a:chExt cx="11702" cy="3750"/>
            </a:xfrm>
          </p:grpSpPr>
          <p:sp>
            <p:nvSpPr>
              <p:cNvPr id="445" name="Shape 3"/>
              <p:cNvSpPr/>
              <p:nvPr/>
            </p:nvSpPr>
            <p:spPr>
              <a:xfrm>
                <a:off x="878" y="2289"/>
                <a:ext cx="11698" cy="3731"/>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9F5EE"/>
              </a:solidFill>
              <a:effectLst>
                <a:outerShdw blurRad="190500" dist="127000" dir="5400000" algn="bl" rotWithShape="0">
                  <a:srgbClr val="000000">
                    <a:alpha val="10196"/>
                  </a:srgbClr>
                </a:outerShdw>
              </a:effectLst>
            </p:spPr>
          </p:sp>
          <p:sp>
            <p:nvSpPr>
              <p:cNvPr id="446" name="Shape 4"/>
              <p:cNvSpPr/>
              <p:nvPr/>
            </p:nvSpPr>
            <p:spPr>
              <a:xfrm>
                <a:off x="874" y="2270"/>
                <a:ext cx="11698"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sp>
          <p:nvSpPr>
            <p:cNvPr id="325" name="Shape 3"/>
            <p:cNvSpPr/>
            <p:nvPr/>
          </p:nvSpPr>
          <p:spPr>
            <a:xfrm>
              <a:off x="1188" y="2579"/>
              <a:ext cx="747" cy="747"/>
            </a:xfrm>
            <a:custGeom>
              <a:avLst/>
              <a:gdLst/>
              <a:ahLst/>
              <a:cxnLst/>
              <a:rect l="l" t="t" r="r" b="b"/>
              <a:pathLst>
                <a:path w="474282" h="474282">
                  <a:moveTo>
                    <a:pt x="47428" y="0"/>
                  </a:moveTo>
                  <a:lnTo>
                    <a:pt x="426853" y="0"/>
                  </a:lnTo>
                  <a:cubicBezTo>
                    <a:pt x="453047" y="0"/>
                    <a:pt x="474282" y="21234"/>
                    <a:pt x="474282" y="47428"/>
                  </a:cubicBezTo>
                  <a:lnTo>
                    <a:pt x="474282" y="426853"/>
                  </a:lnTo>
                  <a:cubicBezTo>
                    <a:pt x="474282" y="453047"/>
                    <a:pt x="453047" y="474282"/>
                    <a:pt x="426853" y="474282"/>
                  </a:cubicBezTo>
                  <a:lnTo>
                    <a:pt x="47428" y="474282"/>
                  </a:lnTo>
                  <a:cubicBezTo>
                    <a:pt x="21234" y="474282"/>
                    <a:pt x="0" y="453047"/>
                    <a:pt x="0" y="426853"/>
                  </a:cubicBezTo>
                  <a:lnTo>
                    <a:pt x="0" y="47428"/>
                  </a:lnTo>
                  <a:cubicBezTo>
                    <a:pt x="0" y="21252"/>
                    <a:pt x="21252" y="0"/>
                    <a:pt x="47428" y="0"/>
                  </a:cubicBezTo>
                  <a:close/>
                </a:path>
              </a:pathLst>
            </a:custGeom>
            <a:solidFill>
              <a:srgbClr val="C09B5A">
                <a:alpha val="20000"/>
              </a:srgbClr>
            </a:solidFill>
          </p:spPr>
        </p:sp>
        <p:sp>
          <p:nvSpPr>
            <p:cNvPr id="326" name="Shape 4"/>
            <p:cNvSpPr/>
            <p:nvPr/>
          </p:nvSpPr>
          <p:spPr>
            <a:xfrm>
              <a:off x="1412" y="2803"/>
              <a:ext cx="299" cy="299"/>
            </a:xfrm>
            <a:custGeom>
              <a:avLst/>
              <a:gdLst/>
              <a:ahLst/>
              <a:cxnLst/>
              <a:rect l="l" t="t" r="r" b="b"/>
              <a:pathLst>
                <a:path w="189713" h="189713">
                  <a:moveTo>
                    <a:pt x="23714" y="41500"/>
                  </a:moveTo>
                  <a:cubicBezTo>
                    <a:pt x="23714" y="31681"/>
                    <a:pt x="31681" y="23714"/>
                    <a:pt x="41500" y="23714"/>
                  </a:cubicBezTo>
                  <a:cubicBezTo>
                    <a:pt x="51319" y="23714"/>
                    <a:pt x="59285" y="31681"/>
                    <a:pt x="59285" y="41500"/>
                  </a:cubicBezTo>
                  <a:lnTo>
                    <a:pt x="59285" y="82999"/>
                  </a:lnTo>
                  <a:lnTo>
                    <a:pt x="23714" y="82999"/>
                  </a:lnTo>
                  <a:lnTo>
                    <a:pt x="23714" y="41500"/>
                  </a:lnTo>
                  <a:close/>
                  <a:moveTo>
                    <a:pt x="65214" y="136356"/>
                  </a:moveTo>
                  <a:cubicBezTo>
                    <a:pt x="65214" y="118311"/>
                    <a:pt x="71920" y="101822"/>
                    <a:pt x="82999" y="89298"/>
                  </a:cubicBezTo>
                  <a:lnTo>
                    <a:pt x="82999" y="41500"/>
                  </a:lnTo>
                  <a:cubicBezTo>
                    <a:pt x="82999" y="18564"/>
                    <a:pt x="64436" y="0"/>
                    <a:pt x="41500" y="0"/>
                  </a:cubicBezTo>
                  <a:cubicBezTo>
                    <a:pt x="18564" y="0"/>
                    <a:pt x="0" y="18564"/>
                    <a:pt x="0" y="41500"/>
                  </a:cubicBezTo>
                  <a:lnTo>
                    <a:pt x="0" y="148213"/>
                  </a:lnTo>
                  <a:cubicBezTo>
                    <a:pt x="0" y="171149"/>
                    <a:pt x="18564" y="189713"/>
                    <a:pt x="41500" y="189713"/>
                  </a:cubicBezTo>
                  <a:cubicBezTo>
                    <a:pt x="55320" y="189713"/>
                    <a:pt x="67548" y="182969"/>
                    <a:pt x="75107" y="172557"/>
                  </a:cubicBezTo>
                  <a:cubicBezTo>
                    <a:pt x="68808" y="161960"/>
                    <a:pt x="65214" y="149584"/>
                    <a:pt x="65214" y="136356"/>
                  </a:cubicBezTo>
                  <a:close/>
                  <a:moveTo>
                    <a:pt x="89187" y="161330"/>
                  </a:moveTo>
                  <a:cubicBezTo>
                    <a:pt x="90892" y="164553"/>
                    <a:pt x="95227" y="164924"/>
                    <a:pt x="97821" y="162330"/>
                  </a:cubicBezTo>
                  <a:lnTo>
                    <a:pt x="162330" y="97821"/>
                  </a:lnTo>
                  <a:cubicBezTo>
                    <a:pt x="164924" y="95227"/>
                    <a:pt x="164553" y="90892"/>
                    <a:pt x="161330" y="89187"/>
                  </a:cubicBezTo>
                  <a:cubicBezTo>
                    <a:pt x="153882" y="85222"/>
                    <a:pt x="145397" y="82999"/>
                    <a:pt x="136356" y="82999"/>
                  </a:cubicBezTo>
                  <a:cubicBezTo>
                    <a:pt x="106899" y="82999"/>
                    <a:pt x="82999" y="106899"/>
                    <a:pt x="82999" y="136356"/>
                  </a:cubicBezTo>
                  <a:cubicBezTo>
                    <a:pt x="82999" y="145360"/>
                    <a:pt x="85222" y="153882"/>
                    <a:pt x="89187" y="161330"/>
                  </a:cubicBezTo>
                  <a:close/>
                  <a:moveTo>
                    <a:pt x="110382" y="174891"/>
                  </a:moveTo>
                  <a:cubicBezTo>
                    <a:pt x="107788" y="177485"/>
                    <a:pt x="108158" y="181820"/>
                    <a:pt x="111382" y="183525"/>
                  </a:cubicBezTo>
                  <a:cubicBezTo>
                    <a:pt x="118830" y="187489"/>
                    <a:pt x="127315" y="189713"/>
                    <a:pt x="136356" y="189713"/>
                  </a:cubicBezTo>
                  <a:cubicBezTo>
                    <a:pt x="165813" y="189713"/>
                    <a:pt x="189713" y="165813"/>
                    <a:pt x="189713" y="136356"/>
                  </a:cubicBezTo>
                  <a:cubicBezTo>
                    <a:pt x="189713" y="127352"/>
                    <a:pt x="187489" y="118830"/>
                    <a:pt x="183525" y="111382"/>
                  </a:cubicBezTo>
                  <a:cubicBezTo>
                    <a:pt x="181820" y="108158"/>
                    <a:pt x="177485" y="107788"/>
                    <a:pt x="174891" y="110382"/>
                  </a:cubicBezTo>
                  <a:lnTo>
                    <a:pt x="110382" y="174891"/>
                  </a:lnTo>
                  <a:close/>
                </a:path>
              </a:pathLst>
            </a:custGeom>
            <a:solidFill>
              <a:srgbClr val="C09B5A"/>
            </a:solidFill>
          </p:spPr>
        </p:sp>
        <p:sp>
          <p:nvSpPr>
            <p:cNvPr id="327" name="Text 5"/>
            <p:cNvSpPr/>
            <p:nvPr/>
          </p:nvSpPr>
          <p:spPr>
            <a:xfrm>
              <a:off x="2159" y="2691"/>
              <a:ext cx="4234" cy="523"/>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MiSans" pitchFamily="34" charset="-120"/>
                </a:rPr>
                <a:t>生物医药产业</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328" name="Text 6"/>
            <p:cNvSpPr/>
            <p:nvPr/>
          </p:nvSpPr>
          <p:spPr>
            <a:xfrm>
              <a:off x="1188" y="3472"/>
              <a:ext cx="7125" cy="1456"/>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三重政策叠加</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进口设备零关税</a:t>
              </a:r>
              <a:r>
                <a:rPr lang="en-US" sz="1400" dirty="0">
                  <a:solidFill>
                    <a:srgbClr val="C59F5E">
                      <a:alpha val="80000"/>
                    </a:srgb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加工增值免关税</a:t>
              </a:r>
              <a:r>
                <a:rPr lang="en-US" sz="1400" dirty="0">
                  <a:solidFill>
                    <a:srgbClr val="C59F5E">
                      <a:alpha val="80000"/>
                    </a:srgb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乐城特许药械政策</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。封关后更多医疗设备可享受零关税,降低运营成本约20%。</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440" name="组合 439"/>
            <p:cNvGrpSpPr/>
            <p:nvPr/>
          </p:nvGrpSpPr>
          <p:grpSpPr>
            <a:xfrm>
              <a:off x="1188" y="5148"/>
              <a:ext cx="5204" cy="522"/>
              <a:chOff x="1188" y="5148"/>
              <a:chExt cx="5204" cy="522"/>
            </a:xfrm>
          </p:grpSpPr>
          <p:grpSp>
            <p:nvGrpSpPr>
              <p:cNvPr id="399" name="组合 398"/>
              <p:cNvGrpSpPr/>
              <p:nvPr/>
            </p:nvGrpSpPr>
            <p:grpSpPr>
              <a:xfrm rot="0">
                <a:off x="1188" y="5148"/>
                <a:ext cx="1500" cy="522"/>
                <a:chOff x="1182" y="5473"/>
                <a:chExt cx="1500" cy="522"/>
              </a:xfrm>
            </p:grpSpPr>
            <p:sp>
              <p:nvSpPr>
                <p:cNvPr id="329" name="Shape 7"/>
                <p:cNvSpPr/>
                <p:nvPr/>
              </p:nvSpPr>
              <p:spPr>
                <a:xfrm>
                  <a:off x="1188" y="5473"/>
                  <a:ext cx="1495" cy="523"/>
                </a:xfrm>
                <a:prstGeom prst="rect">
                  <a:avLst/>
                </a:prstGeom>
                <a:solidFill>
                  <a:srgbClr val="FFFFFF"/>
                </a:solidFill>
              </p:spPr>
            </p:sp>
            <p:sp>
              <p:nvSpPr>
                <p:cNvPr id="330" name="Text 8"/>
                <p:cNvSpPr/>
                <p:nvPr/>
              </p:nvSpPr>
              <p:spPr>
                <a:xfrm>
                  <a:off x="1182" y="5473"/>
                  <a:ext cx="1481" cy="523"/>
                </a:xfrm>
                <a:prstGeom prst="rect">
                  <a:avLst/>
                </a:prstGeom>
                <a:no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医疗设备</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400" name="组合 399"/>
              <p:cNvGrpSpPr/>
              <p:nvPr/>
            </p:nvGrpSpPr>
            <p:grpSpPr>
              <a:xfrm rot="0">
                <a:off x="3060" y="5148"/>
                <a:ext cx="1474" cy="522"/>
                <a:chOff x="2682" y="5473"/>
                <a:chExt cx="1474" cy="522"/>
              </a:xfrm>
            </p:grpSpPr>
            <p:sp>
              <p:nvSpPr>
                <p:cNvPr id="331" name="Shape 9"/>
                <p:cNvSpPr/>
                <p:nvPr/>
              </p:nvSpPr>
              <p:spPr>
                <a:xfrm>
                  <a:off x="2748" y="5473"/>
                  <a:ext cx="1344" cy="523"/>
                </a:xfrm>
                <a:prstGeom prst="rect">
                  <a:avLst/>
                </a:prstGeom>
                <a:solidFill>
                  <a:srgbClr val="1A202C">
                    <a:alpha val="50196"/>
                  </a:srgbClr>
                </a:solidFill>
              </p:spPr>
            </p:sp>
            <p:sp>
              <p:nvSpPr>
                <p:cNvPr id="332" name="Text 10"/>
                <p:cNvSpPr/>
                <p:nvPr/>
              </p:nvSpPr>
              <p:spPr>
                <a:xfrm>
                  <a:off x="2682" y="5473"/>
                  <a:ext cx="1475"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特许药械</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401" name="组合 400"/>
              <p:cNvGrpSpPr/>
              <p:nvPr/>
            </p:nvGrpSpPr>
            <p:grpSpPr>
              <a:xfrm rot="0">
                <a:off x="4918" y="5148"/>
                <a:ext cx="1474" cy="522"/>
                <a:chOff x="4176" y="5473"/>
                <a:chExt cx="1474" cy="522"/>
              </a:xfrm>
            </p:grpSpPr>
            <p:sp>
              <p:nvSpPr>
                <p:cNvPr id="333" name="Shape 11"/>
                <p:cNvSpPr/>
                <p:nvPr/>
              </p:nvSpPr>
              <p:spPr>
                <a:xfrm>
                  <a:off x="4242" y="5473"/>
                  <a:ext cx="1344" cy="523"/>
                </a:xfrm>
                <a:prstGeom prst="rect">
                  <a:avLst/>
                </a:prstGeom>
                <a:solidFill>
                  <a:srgbClr val="1A202C">
                    <a:alpha val="50196"/>
                  </a:srgbClr>
                </a:solidFill>
              </p:spPr>
            </p:sp>
            <p:sp>
              <p:nvSpPr>
                <p:cNvPr id="334" name="Text 12"/>
                <p:cNvSpPr/>
                <p:nvPr/>
              </p:nvSpPr>
              <p:spPr>
                <a:xfrm>
                  <a:off x="4176" y="5473"/>
                  <a:ext cx="1475"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研发制造</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sp>
          <p:nvSpPr>
            <p:cNvPr id="336" name="Shape 14"/>
            <p:cNvSpPr/>
            <p:nvPr/>
          </p:nvSpPr>
          <p:spPr>
            <a:xfrm>
              <a:off x="9321" y="2579"/>
              <a:ext cx="747" cy="747"/>
            </a:xfrm>
            <a:custGeom>
              <a:avLst/>
              <a:gdLst/>
              <a:ahLst/>
              <a:cxnLst/>
              <a:rect l="l" t="t" r="r" b="b"/>
              <a:pathLst>
                <a:path w="474282" h="474282">
                  <a:moveTo>
                    <a:pt x="47428" y="0"/>
                  </a:moveTo>
                  <a:lnTo>
                    <a:pt x="426853" y="0"/>
                  </a:lnTo>
                  <a:cubicBezTo>
                    <a:pt x="453047" y="0"/>
                    <a:pt x="474282" y="21234"/>
                    <a:pt x="474282" y="47428"/>
                  </a:cubicBezTo>
                  <a:lnTo>
                    <a:pt x="474282" y="426853"/>
                  </a:lnTo>
                  <a:cubicBezTo>
                    <a:pt x="474282" y="453047"/>
                    <a:pt x="453047" y="474282"/>
                    <a:pt x="426853" y="474282"/>
                  </a:cubicBezTo>
                  <a:lnTo>
                    <a:pt x="47428" y="474282"/>
                  </a:lnTo>
                  <a:cubicBezTo>
                    <a:pt x="21234" y="474282"/>
                    <a:pt x="0" y="453047"/>
                    <a:pt x="0" y="426853"/>
                  </a:cubicBezTo>
                  <a:lnTo>
                    <a:pt x="0" y="47428"/>
                  </a:lnTo>
                  <a:cubicBezTo>
                    <a:pt x="0" y="21252"/>
                    <a:pt x="21252" y="0"/>
                    <a:pt x="47428" y="0"/>
                  </a:cubicBezTo>
                  <a:close/>
                </a:path>
              </a:pathLst>
            </a:custGeom>
            <a:solidFill>
              <a:srgbClr val="C09B5A">
                <a:alpha val="20000"/>
              </a:srgbClr>
            </a:solidFill>
          </p:spPr>
        </p:sp>
        <p:sp>
          <p:nvSpPr>
            <p:cNvPr id="337" name="Shape 15"/>
            <p:cNvSpPr/>
            <p:nvPr/>
          </p:nvSpPr>
          <p:spPr>
            <a:xfrm>
              <a:off x="9564" y="2803"/>
              <a:ext cx="261" cy="299"/>
            </a:xfrm>
            <a:custGeom>
              <a:avLst/>
              <a:gdLst/>
              <a:ahLst/>
              <a:cxnLst/>
              <a:rect l="l" t="t" r="r" b="b"/>
              <a:pathLst>
                <a:path w="165999" h="189713">
                  <a:moveTo>
                    <a:pt x="82999" y="41500"/>
                  </a:moveTo>
                  <a:cubicBezTo>
                    <a:pt x="79739" y="41500"/>
                    <a:pt x="77071" y="38832"/>
                    <a:pt x="77071" y="35571"/>
                  </a:cubicBezTo>
                  <a:lnTo>
                    <a:pt x="77071" y="29643"/>
                  </a:lnTo>
                  <a:cubicBezTo>
                    <a:pt x="77071" y="13265"/>
                    <a:pt x="90336" y="0"/>
                    <a:pt x="106713" y="0"/>
                  </a:cubicBezTo>
                  <a:lnTo>
                    <a:pt x="112642" y="0"/>
                  </a:lnTo>
                  <a:cubicBezTo>
                    <a:pt x="115903" y="0"/>
                    <a:pt x="118570" y="2668"/>
                    <a:pt x="118570" y="5929"/>
                  </a:cubicBezTo>
                  <a:lnTo>
                    <a:pt x="118570" y="11857"/>
                  </a:lnTo>
                  <a:cubicBezTo>
                    <a:pt x="118570" y="28235"/>
                    <a:pt x="105305" y="41500"/>
                    <a:pt x="88928" y="41500"/>
                  </a:cubicBezTo>
                  <a:lnTo>
                    <a:pt x="82999" y="41500"/>
                  </a:lnTo>
                  <a:close/>
                  <a:moveTo>
                    <a:pt x="0" y="106713"/>
                  </a:moveTo>
                  <a:cubicBezTo>
                    <a:pt x="0" y="78442"/>
                    <a:pt x="13228" y="47428"/>
                    <a:pt x="41500" y="47428"/>
                  </a:cubicBezTo>
                  <a:cubicBezTo>
                    <a:pt x="51615" y="47428"/>
                    <a:pt x="63620" y="51245"/>
                    <a:pt x="72143" y="54579"/>
                  </a:cubicBezTo>
                  <a:cubicBezTo>
                    <a:pt x="79109" y="57284"/>
                    <a:pt x="86927" y="57284"/>
                    <a:pt x="93893" y="54579"/>
                  </a:cubicBezTo>
                  <a:cubicBezTo>
                    <a:pt x="102378" y="51282"/>
                    <a:pt x="114420" y="47428"/>
                    <a:pt x="124536" y="47428"/>
                  </a:cubicBezTo>
                  <a:cubicBezTo>
                    <a:pt x="152808" y="47428"/>
                    <a:pt x="166036" y="78442"/>
                    <a:pt x="166036" y="106713"/>
                  </a:cubicBezTo>
                  <a:cubicBezTo>
                    <a:pt x="166036" y="154142"/>
                    <a:pt x="136393" y="189713"/>
                    <a:pt x="106750" y="189713"/>
                  </a:cubicBezTo>
                  <a:cubicBezTo>
                    <a:pt x="100637" y="189713"/>
                    <a:pt x="92633" y="187267"/>
                    <a:pt x="87668" y="185526"/>
                  </a:cubicBezTo>
                  <a:cubicBezTo>
                    <a:pt x="84667" y="184488"/>
                    <a:pt x="81406" y="184488"/>
                    <a:pt x="78405" y="185526"/>
                  </a:cubicBezTo>
                  <a:cubicBezTo>
                    <a:pt x="73440" y="187267"/>
                    <a:pt x="65436" y="189713"/>
                    <a:pt x="59322" y="189713"/>
                  </a:cubicBezTo>
                  <a:cubicBezTo>
                    <a:pt x="29680" y="189713"/>
                    <a:pt x="37" y="154142"/>
                    <a:pt x="37" y="106713"/>
                  </a:cubicBezTo>
                  <a:close/>
                </a:path>
              </a:pathLst>
            </a:custGeom>
            <a:solidFill>
              <a:srgbClr val="C09B5A"/>
            </a:solidFill>
          </p:spPr>
        </p:sp>
        <p:sp>
          <p:nvSpPr>
            <p:cNvPr id="338" name="Text 16"/>
            <p:cNvSpPr/>
            <p:nvPr/>
          </p:nvSpPr>
          <p:spPr>
            <a:xfrm>
              <a:off x="10292" y="2691"/>
              <a:ext cx="4234" cy="523"/>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MiSans" pitchFamily="34" charset="-120"/>
                </a:rPr>
                <a:t>高端食品加工</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339" name="Text 17"/>
            <p:cNvSpPr/>
            <p:nvPr/>
          </p:nvSpPr>
          <p:spPr>
            <a:xfrm>
              <a:off x="9321" y="3472"/>
              <a:ext cx="7125" cy="1456"/>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四重优势</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原材料零关税</a:t>
              </a:r>
              <a:r>
                <a:rPr lang="en-US" sz="1400" dirty="0">
                  <a:solidFill>
                    <a:srgbClr val="C59F5E">
                      <a:alpha val="80000"/>
                    </a:srgb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加工增值30%以上免关税</a:t>
              </a:r>
              <a:r>
                <a:rPr lang="en-US" sz="1400" dirty="0">
                  <a:solidFill>
                    <a:srgbClr val="C59F5E">
                      <a:alpha val="80000"/>
                    </a:srgb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生产设备零关税</a:t>
              </a:r>
              <a:r>
                <a:rPr lang="en-US" sz="1400" dirty="0">
                  <a:solidFill>
                    <a:srgbClr val="C59F5E">
                      <a:alpha val="80000"/>
                    </a:srgb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15%企业所得税</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。从东南亚进口热带水果原料</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在海南加工后销往内地。</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438" name="组合 437"/>
            <p:cNvGrpSpPr/>
            <p:nvPr/>
          </p:nvGrpSpPr>
          <p:grpSpPr>
            <a:xfrm>
              <a:off x="9321" y="5148"/>
              <a:ext cx="5230" cy="522"/>
              <a:chOff x="9321" y="5148"/>
              <a:chExt cx="5230" cy="522"/>
            </a:xfrm>
          </p:grpSpPr>
          <p:grpSp>
            <p:nvGrpSpPr>
              <p:cNvPr id="402" name="组合 401"/>
              <p:cNvGrpSpPr/>
              <p:nvPr/>
            </p:nvGrpSpPr>
            <p:grpSpPr>
              <a:xfrm rot="0">
                <a:off x="9321" y="5148"/>
                <a:ext cx="1474" cy="522"/>
                <a:chOff x="9321" y="5473"/>
                <a:chExt cx="1474" cy="522"/>
              </a:xfrm>
            </p:grpSpPr>
            <p:sp>
              <p:nvSpPr>
                <p:cNvPr id="340" name="Shape 18"/>
                <p:cNvSpPr/>
                <p:nvPr/>
              </p:nvSpPr>
              <p:spPr>
                <a:xfrm>
                  <a:off x="9387" y="5473"/>
                  <a:ext cx="1344" cy="523"/>
                </a:xfrm>
                <a:prstGeom prst="rect">
                  <a:avLst/>
                </a:prstGeom>
                <a:solidFill>
                  <a:srgbClr val="1A202C">
                    <a:alpha val="50196"/>
                  </a:srgbClr>
                </a:solidFill>
              </p:spPr>
            </p:sp>
            <p:sp>
              <p:nvSpPr>
                <p:cNvPr id="341" name="Text 19"/>
                <p:cNvSpPr/>
                <p:nvPr/>
              </p:nvSpPr>
              <p:spPr>
                <a:xfrm>
                  <a:off x="9321" y="5473"/>
                  <a:ext cx="1475"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热带水果</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403" name="组合 402"/>
              <p:cNvGrpSpPr/>
              <p:nvPr/>
            </p:nvGrpSpPr>
            <p:grpSpPr>
              <a:xfrm rot="0">
                <a:off x="11199" y="5148"/>
                <a:ext cx="1474" cy="522"/>
                <a:chOff x="10815" y="5473"/>
                <a:chExt cx="1474" cy="522"/>
              </a:xfrm>
            </p:grpSpPr>
            <p:sp>
              <p:nvSpPr>
                <p:cNvPr id="342" name="Shape 20"/>
                <p:cNvSpPr/>
                <p:nvPr/>
              </p:nvSpPr>
              <p:spPr>
                <a:xfrm>
                  <a:off x="10881" y="5473"/>
                  <a:ext cx="1344" cy="523"/>
                </a:xfrm>
                <a:prstGeom prst="rect">
                  <a:avLst/>
                </a:prstGeom>
                <a:solidFill>
                  <a:srgbClr val="1A202C">
                    <a:alpha val="50196"/>
                  </a:srgbClr>
                </a:solidFill>
              </p:spPr>
            </p:sp>
            <p:sp>
              <p:nvSpPr>
                <p:cNvPr id="343" name="Text 21"/>
                <p:cNvSpPr/>
                <p:nvPr/>
              </p:nvSpPr>
              <p:spPr>
                <a:xfrm>
                  <a:off x="10815" y="5473"/>
                  <a:ext cx="1475"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食品加工</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404" name="组合 403"/>
              <p:cNvGrpSpPr/>
              <p:nvPr/>
            </p:nvGrpSpPr>
            <p:grpSpPr>
              <a:xfrm rot="0">
                <a:off x="13077" y="5148"/>
                <a:ext cx="1474" cy="522"/>
                <a:chOff x="12309" y="5473"/>
                <a:chExt cx="1474" cy="522"/>
              </a:xfrm>
            </p:grpSpPr>
            <p:sp>
              <p:nvSpPr>
                <p:cNvPr id="344" name="Shape 22"/>
                <p:cNvSpPr/>
                <p:nvPr/>
              </p:nvSpPr>
              <p:spPr>
                <a:xfrm>
                  <a:off x="12375" y="5473"/>
                  <a:ext cx="1344" cy="523"/>
                </a:xfrm>
                <a:prstGeom prst="rect">
                  <a:avLst/>
                </a:prstGeom>
                <a:solidFill>
                  <a:srgbClr val="1A202C">
                    <a:alpha val="50196"/>
                  </a:srgbClr>
                </a:solidFill>
              </p:spPr>
            </p:sp>
            <p:sp>
              <p:nvSpPr>
                <p:cNvPr id="345" name="Text 23"/>
                <p:cNvSpPr/>
                <p:nvPr/>
              </p:nvSpPr>
              <p:spPr>
                <a:xfrm>
                  <a:off x="12309" y="5473"/>
                  <a:ext cx="1475"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品牌打造</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sp>
          <p:nvSpPr>
            <p:cNvPr id="347" name="Shape 25"/>
            <p:cNvSpPr/>
            <p:nvPr/>
          </p:nvSpPr>
          <p:spPr>
            <a:xfrm>
              <a:off x="17454" y="2579"/>
              <a:ext cx="747" cy="747"/>
            </a:xfrm>
            <a:custGeom>
              <a:avLst/>
              <a:gdLst/>
              <a:ahLst/>
              <a:cxnLst/>
              <a:rect l="l" t="t" r="r" b="b"/>
              <a:pathLst>
                <a:path w="474282" h="474282">
                  <a:moveTo>
                    <a:pt x="47428" y="0"/>
                  </a:moveTo>
                  <a:lnTo>
                    <a:pt x="426853" y="0"/>
                  </a:lnTo>
                  <a:cubicBezTo>
                    <a:pt x="453047" y="0"/>
                    <a:pt x="474282" y="21234"/>
                    <a:pt x="474282" y="47428"/>
                  </a:cubicBezTo>
                  <a:lnTo>
                    <a:pt x="474282" y="426853"/>
                  </a:lnTo>
                  <a:cubicBezTo>
                    <a:pt x="474282" y="453047"/>
                    <a:pt x="453047" y="474282"/>
                    <a:pt x="426853" y="474282"/>
                  </a:cubicBezTo>
                  <a:lnTo>
                    <a:pt x="47428" y="474282"/>
                  </a:lnTo>
                  <a:cubicBezTo>
                    <a:pt x="21234" y="474282"/>
                    <a:pt x="0" y="453047"/>
                    <a:pt x="0" y="426853"/>
                  </a:cubicBezTo>
                  <a:lnTo>
                    <a:pt x="0" y="47428"/>
                  </a:lnTo>
                  <a:cubicBezTo>
                    <a:pt x="0" y="21252"/>
                    <a:pt x="21252" y="0"/>
                    <a:pt x="47428" y="0"/>
                  </a:cubicBezTo>
                  <a:close/>
                </a:path>
              </a:pathLst>
            </a:custGeom>
            <a:solidFill>
              <a:srgbClr val="C09B5A">
                <a:alpha val="20000"/>
              </a:srgbClr>
            </a:solidFill>
          </p:spPr>
        </p:sp>
        <p:sp>
          <p:nvSpPr>
            <p:cNvPr id="348" name="Shape 26"/>
            <p:cNvSpPr/>
            <p:nvPr/>
          </p:nvSpPr>
          <p:spPr>
            <a:xfrm>
              <a:off x="17678" y="2803"/>
              <a:ext cx="299" cy="299"/>
            </a:xfrm>
            <a:custGeom>
              <a:avLst/>
              <a:gdLst/>
              <a:ahLst/>
              <a:cxnLst/>
              <a:rect l="l" t="t" r="r" b="b"/>
              <a:pathLst>
                <a:path w="189713" h="189713">
                  <a:moveTo>
                    <a:pt x="94856" y="39980"/>
                  </a:moveTo>
                  <a:lnTo>
                    <a:pt x="89298" y="32273"/>
                  </a:lnTo>
                  <a:cubicBezTo>
                    <a:pt x="80035" y="19453"/>
                    <a:pt x="65177" y="11857"/>
                    <a:pt x="49318" y="11857"/>
                  </a:cubicBezTo>
                  <a:cubicBezTo>
                    <a:pt x="22084" y="11857"/>
                    <a:pt x="0" y="33941"/>
                    <a:pt x="0" y="61175"/>
                  </a:cubicBezTo>
                  <a:lnTo>
                    <a:pt x="0" y="62138"/>
                  </a:lnTo>
                  <a:cubicBezTo>
                    <a:pt x="0" y="70883"/>
                    <a:pt x="2297" y="79924"/>
                    <a:pt x="6151" y="88928"/>
                  </a:cubicBezTo>
                  <a:lnTo>
                    <a:pt x="45427" y="88928"/>
                  </a:lnTo>
                  <a:cubicBezTo>
                    <a:pt x="46613" y="88928"/>
                    <a:pt x="47688" y="88224"/>
                    <a:pt x="48169" y="87112"/>
                  </a:cubicBezTo>
                  <a:lnTo>
                    <a:pt x="59952" y="58841"/>
                  </a:lnTo>
                  <a:cubicBezTo>
                    <a:pt x="61323" y="55580"/>
                    <a:pt x="64510" y="53431"/>
                    <a:pt x="68030" y="53357"/>
                  </a:cubicBezTo>
                  <a:cubicBezTo>
                    <a:pt x="71550" y="53283"/>
                    <a:pt x="74811" y="55358"/>
                    <a:pt x="76256" y="58581"/>
                  </a:cubicBezTo>
                  <a:lnTo>
                    <a:pt x="95264" y="100785"/>
                  </a:lnTo>
                  <a:lnTo>
                    <a:pt x="110604" y="70105"/>
                  </a:lnTo>
                  <a:cubicBezTo>
                    <a:pt x="112123" y="67103"/>
                    <a:pt x="115199" y="65177"/>
                    <a:pt x="118570" y="65177"/>
                  </a:cubicBezTo>
                  <a:cubicBezTo>
                    <a:pt x="121942" y="65177"/>
                    <a:pt x="125018" y="67066"/>
                    <a:pt x="126537" y="70105"/>
                  </a:cubicBezTo>
                  <a:lnTo>
                    <a:pt x="135133" y="87260"/>
                  </a:lnTo>
                  <a:cubicBezTo>
                    <a:pt x="135652" y="88261"/>
                    <a:pt x="136652" y="88891"/>
                    <a:pt x="137801" y="88891"/>
                  </a:cubicBezTo>
                  <a:lnTo>
                    <a:pt x="183599" y="88891"/>
                  </a:lnTo>
                  <a:cubicBezTo>
                    <a:pt x="187489" y="79887"/>
                    <a:pt x="189750" y="70846"/>
                    <a:pt x="189750" y="62101"/>
                  </a:cubicBezTo>
                  <a:lnTo>
                    <a:pt x="189750" y="61138"/>
                  </a:lnTo>
                  <a:cubicBezTo>
                    <a:pt x="189713" y="33941"/>
                    <a:pt x="167629" y="11857"/>
                    <a:pt x="140395" y="11857"/>
                  </a:cubicBezTo>
                  <a:cubicBezTo>
                    <a:pt x="124573" y="11857"/>
                    <a:pt x="109678" y="19453"/>
                    <a:pt x="100414" y="32273"/>
                  </a:cubicBezTo>
                  <a:lnTo>
                    <a:pt x="94856" y="39943"/>
                  </a:lnTo>
                  <a:close/>
                  <a:moveTo>
                    <a:pt x="174002" y="106713"/>
                  </a:moveTo>
                  <a:lnTo>
                    <a:pt x="137764" y="106713"/>
                  </a:lnTo>
                  <a:cubicBezTo>
                    <a:pt x="129909" y="106713"/>
                    <a:pt x="122720" y="102267"/>
                    <a:pt x="119200" y="95227"/>
                  </a:cubicBezTo>
                  <a:lnTo>
                    <a:pt x="118570" y="93967"/>
                  </a:lnTo>
                  <a:lnTo>
                    <a:pt x="102823" y="125499"/>
                  </a:lnTo>
                  <a:cubicBezTo>
                    <a:pt x="101304" y="128575"/>
                    <a:pt x="98117" y="130502"/>
                    <a:pt x="94671" y="130427"/>
                  </a:cubicBezTo>
                  <a:cubicBezTo>
                    <a:pt x="91225" y="130353"/>
                    <a:pt x="88150" y="128315"/>
                    <a:pt x="86742" y="125203"/>
                  </a:cubicBezTo>
                  <a:lnTo>
                    <a:pt x="68474" y="84630"/>
                  </a:lnTo>
                  <a:lnTo>
                    <a:pt x="64584" y="93967"/>
                  </a:lnTo>
                  <a:cubicBezTo>
                    <a:pt x="61360" y="101711"/>
                    <a:pt x="53801" y="106750"/>
                    <a:pt x="45427" y="106750"/>
                  </a:cubicBezTo>
                  <a:lnTo>
                    <a:pt x="15711" y="106750"/>
                  </a:lnTo>
                  <a:cubicBezTo>
                    <a:pt x="33200" y="134096"/>
                    <a:pt x="61286" y="159255"/>
                    <a:pt x="78849" y="172668"/>
                  </a:cubicBezTo>
                  <a:cubicBezTo>
                    <a:pt x="83444" y="176151"/>
                    <a:pt x="89076" y="177893"/>
                    <a:pt x="94819" y="177893"/>
                  </a:cubicBezTo>
                  <a:cubicBezTo>
                    <a:pt x="100563" y="177893"/>
                    <a:pt x="106232" y="176188"/>
                    <a:pt x="110789" y="172668"/>
                  </a:cubicBezTo>
                  <a:cubicBezTo>
                    <a:pt x="128427" y="159218"/>
                    <a:pt x="156513" y="134059"/>
                    <a:pt x="174002" y="106713"/>
                  </a:cubicBezTo>
                  <a:close/>
                </a:path>
              </a:pathLst>
            </a:custGeom>
            <a:solidFill>
              <a:srgbClr val="C09B5A"/>
            </a:solidFill>
          </p:spPr>
        </p:sp>
        <p:sp>
          <p:nvSpPr>
            <p:cNvPr id="349" name="Text 27"/>
            <p:cNvSpPr/>
            <p:nvPr/>
          </p:nvSpPr>
          <p:spPr>
            <a:xfrm>
              <a:off x="18425" y="2691"/>
              <a:ext cx="4234" cy="523"/>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MiSans" pitchFamily="34" charset="-120"/>
                </a:rPr>
                <a:t>医疗设备产业</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350" name="Text 28"/>
            <p:cNvSpPr/>
            <p:nvPr/>
          </p:nvSpPr>
          <p:spPr>
            <a:xfrm>
              <a:off x="17454" y="3471"/>
              <a:ext cx="7003" cy="1458"/>
            </a:xfrm>
            <a:prstGeom prst="rect">
              <a:avLst/>
            </a:prstGeom>
            <a:noFill/>
          </p:spPr>
          <p:txBody>
            <a:bodyPr wrap="square" lIns="0" tIns="0" rIns="0" bIns="0" rtlCol="0" anchor="ctr"/>
            <a:lstStyle/>
            <a:p>
              <a:pPr algn="just">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封关前许多高端医疗设备不在免税清单内</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封关后更多设备可享受</a:t>
              </a:r>
              <a:r>
                <a:rPr lang="en-US" sz="1400" dirty="0">
                  <a:solidFill>
                    <a:srgbClr val="C59F5E"/>
                  </a:solidFill>
                  <a:latin typeface="微软雅黑" panose="020B0503020204020204" charset="-122"/>
                  <a:ea typeface="微软雅黑" panose="020B0503020204020204" charset="-122"/>
                  <a:cs typeface="微软雅黑" panose="020B0503020204020204" charset="-122"/>
                </a:rPr>
                <a:t>零关税</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降低运营成本。不仅关税免了进口环节增值税和消费税也都免掉了预计可节省约</a:t>
              </a:r>
              <a:r>
                <a:rPr lang="en-US" sz="1400" dirty="0">
                  <a:solidFill>
                    <a:srgbClr val="C59F5E"/>
                  </a:solidFill>
                  <a:latin typeface="微软雅黑" panose="020B0503020204020204" charset="-122"/>
                  <a:ea typeface="微软雅黑" panose="020B0503020204020204" charset="-122"/>
                  <a:cs typeface="微软雅黑" panose="020B0503020204020204" charset="-122"/>
                </a:rPr>
                <a:t>20%</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税收成本。</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442" name="组合 441"/>
            <p:cNvGrpSpPr/>
            <p:nvPr/>
          </p:nvGrpSpPr>
          <p:grpSpPr>
            <a:xfrm>
              <a:off x="17454" y="5148"/>
              <a:ext cx="5256" cy="522"/>
              <a:chOff x="17454" y="5148"/>
              <a:chExt cx="5256" cy="522"/>
            </a:xfrm>
          </p:grpSpPr>
          <p:grpSp>
            <p:nvGrpSpPr>
              <p:cNvPr id="405" name="组合 404"/>
              <p:cNvGrpSpPr/>
              <p:nvPr/>
            </p:nvGrpSpPr>
            <p:grpSpPr>
              <a:xfrm rot="0">
                <a:off x="17454" y="5148"/>
                <a:ext cx="1474" cy="522"/>
                <a:chOff x="17454" y="5473"/>
                <a:chExt cx="1474" cy="522"/>
              </a:xfrm>
            </p:grpSpPr>
            <p:sp>
              <p:nvSpPr>
                <p:cNvPr id="351" name="Shape 29"/>
                <p:cNvSpPr/>
                <p:nvPr/>
              </p:nvSpPr>
              <p:spPr>
                <a:xfrm>
                  <a:off x="17520" y="5473"/>
                  <a:ext cx="1344" cy="523"/>
                </a:xfrm>
                <a:prstGeom prst="rect">
                  <a:avLst/>
                </a:prstGeom>
                <a:solidFill>
                  <a:srgbClr val="1A202C">
                    <a:alpha val="50196"/>
                  </a:srgbClr>
                </a:solidFill>
              </p:spPr>
            </p:sp>
            <p:sp>
              <p:nvSpPr>
                <p:cNvPr id="352" name="Text 30"/>
                <p:cNvSpPr/>
                <p:nvPr/>
              </p:nvSpPr>
              <p:spPr>
                <a:xfrm>
                  <a:off x="17454" y="5473"/>
                  <a:ext cx="1475"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高端设备</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406" name="组合 405"/>
              <p:cNvGrpSpPr/>
              <p:nvPr/>
            </p:nvGrpSpPr>
            <p:grpSpPr>
              <a:xfrm rot="0">
                <a:off x="19214" y="5148"/>
                <a:ext cx="1474" cy="522"/>
                <a:chOff x="18948" y="5473"/>
                <a:chExt cx="1474" cy="522"/>
              </a:xfrm>
            </p:grpSpPr>
            <p:sp>
              <p:nvSpPr>
                <p:cNvPr id="353" name="Shape 31"/>
                <p:cNvSpPr/>
                <p:nvPr/>
              </p:nvSpPr>
              <p:spPr>
                <a:xfrm>
                  <a:off x="19014" y="5473"/>
                  <a:ext cx="1344" cy="523"/>
                </a:xfrm>
                <a:prstGeom prst="rect">
                  <a:avLst/>
                </a:prstGeom>
                <a:solidFill>
                  <a:srgbClr val="1A202C">
                    <a:alpha val="50196"/>
                  </a:srgbClr>
                </a:solidFill>
              </p:spPr>
            </p:sp>
            <p:sp>
              <p:nvSpPr>
                <p:cNvPr id="354" name="Text 32"/>
                <p:cNvSpPr/>
                <p:nvPr/>
              </p:nvSpPr>
              <p:spPr>
                <a:xfrm>
                  <a:off x="18948" y="5473"/>
                  <a:ext cx="1475"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医疗康养</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408" name="组合 407"/>
              <p:cNvGrpSpPr/>
              <p:nvPr/>
            </p:nvGrpSpPr>
            <p:grpSpPr>
              <a:xfrm rot="0">
                <a:off x="20974" y="5148"/>
                <a:ext cx="1736" cy="522"/>
                <a:chOff x="20441" y="5473"/>
                <a:chExt cx="1736" cy="522"/>
              </a:xfrm>
            </p:grpSpPr>
            <p:sp>
              <p:nvSpPr>
                <p:cNvPr id="355" name="Shape 33"/>
                <p:cNvSpPr/>
                <p:nvPr/>
              </p:nvSpPr>
              <p:spPr>
                <a:xfrm>
                  <a:off x="20507" y="5473"/>
                  <a:ext cx="1606" cy="523"/>
                </a:xfrm>
                <a:prstGeom prst="rect">
                  <a:avLst/>
                </a:prstGeom>
                <a:solidFill>
                  <a:srgbClr val="1A202C">
                    <a:alpha val="50196"/>
                  </a:srgbClr>
                </a:solidFill>
              </p:spPr>
            </p:sp>
            <p:sp>
              <p:nvSpPr>
                <p:cNvPr id="356" name="Text 34"/>
                <p:cNvSpPr/>
                <p:nvPr/>
              </p:nvSpPr>
              <p:spPr>
                <a:xfrm>
                  <a:off x="20441" y="5473"/>
                  <a:ext cx="1737"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国际竞争力</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grpSp>
      <p:grpSp>
        <p:nvGrpSpPr>
          <p:cNvPr id="464" name="组合 463"/>
          <p:cNvGrpSpPr/>
          <p:nvPr/>
        </p:nvGrpSpPr>
        <p:grpSpPr>
          <a:xfrm>
            <a:off x="543560" y="4130675"/>
            <a:ext cx="15176500" cy="2381250"/>
            <a:chOff x="856" y="6491"/>
            <a:chExt cx="23900" cy="3750"/>
          </a:xfrm>
        </p:grpSpPr>
        <p:grpSp>
          <p:nvGrpSpPr>
            <p:cNvPr id="453" name="组合 452"/>
            <p:cNvGrpSpPr/>
            <p:nvPr/>
          </p:nvGrpSpPr>
          <p:grpSpPr>
            <a:xfrm>
              <a:off x="856" y="6491"/>
              <a:ext cx="7629" cy="3750"/>
              <a:chOff x="874" y="2270"/>
              <a:chExt cx="11702" cy="3750"/>
            </a:xfrm>
          </p:grpSpPr>
          <p:sp>
            <p:nvSpPr>
              <p:cNvPr id="454" name="Shape 3"/>
              <p:cNvSpPr/>
              <p:nvPr/>
            </p:nvSpPr>
            <p:spPr>
              <a:xfrm>
                <a:off x="878" y="2289"/>
                <a:ext cx="11698" cy="3731"/>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9F5EE"/>
              </a:solidFill>
              <a:effectLst>
                <a:outerShdw blurRad="190500" dist="127000" dir="5400000" algn="bl" rotWithShape="0">
                  <a:srgbClr val="000000">
                    <a:alpha val="10196"/>
                  </a:srgbClr>
                </a:outerShdw>
              </a:effectLst>
            </p:spPr>
          </p:sp>
          <p:sp>
            <p:nvSpPr>
              <p:cNvPr id="455" name="Shape 4"/>
              <p:cNvSpPr/>
              <p:nvPr/>
            </p:nvSpPr>
            <p:spPr>
              <a:xfrm>
                <a:off x="874" y="2270"/>
                <a:ext cx="11698"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grpSp>
          <p:nvGrpSpPr>
            <p:cNvPr id="456" name="组合 455"/>
            <p:cNvGrpSpPr/>
            <p:nvPr/>
          </p:nvGrpSpPr>
          <p:grpSpPr>
            <a:xfrm>
              <a:off x="17128" y="6491"/>
              <a:ext cx="7629" cy="3750"/>
              <a:chOff x="874" y="2270"/>
              <a:chExt cx="11702" cy="3750"/>
            </a:xfrm>
          </p:grpSpPr>
          <p:sp>
            <p:nvSpPr>
              <p:cNvPr id="457" name="Shape 3"/>
              <p:cNvSpPr/>
              <p:nvPr/>
            </p:nvSpPr>
            <p:spPr>
              <a:xfrm>
                <a:off x="878" y="2289"/>
                <a:ext cx="11698" cy="3731"/>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9F5EE"/>
              </a:solidFill>
              <a:effectLst>
                <a:outerShdw blurRad="190500" dist="127000" dir="5400000" algn="bl" rotWithShape="0">
                  <a:srgbClr val="000000">
                    <a:alpha val="10196"/>
                  </a:srgbClr>
                </a:outerShdw>
              </a:effectLst>
            </p:spPr>
          </p:sp>
          <p:sp>
            <p:nvSpPr>
              <p:cNvPr id="458" name="Shape 4"/>
              <p:cNvSpPr/>
              <p:nvPr/>
            </p:nvSpPr>
            <p:spPr>
              <a:xfrm>
                <a:off x="874" y="2270"/>
                <a:ext cx="11698"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grpSp>
          <p:nvGrpSpPr>
            <p:cNvPr id="459" name="组合 458"/>
            <p:cNvGrpSpPr/>
            <p:nvPr/>
          </p:nvGrpSpPr>
          <p:grpSpPr>
            <a:xfrm>
              <a:off x="9010" y="6491"/>
              <a:ext cx="7629" cy="3750"/>
              <a:chOff x="874" y="2270"/>
              <a:chExt cx="11702" cy="3750"/>
            </a:xfrm>
          </p:grpSpPr>
          <p:sp>
            <p:nvSpPr>
              <p:cNvPr id="460" name="Shape 3"/>
              <p:cNvSpPr/>
              <p:nvPr/>
            </p:nvSpPr>
            <p:spPr>
              <a:xfrm>
                <a:off x="878" y="2289"/>
                <a:ext cx="11698" cy="3731"/>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9F5EE"/>
              </a:solidFill>
              <a:effectLst>
                <a:outerShdw blurRad="190500" dist="127000" dir="5400000" algn="bl" rotWithShape="0">
                  <a:srgbClr val="000000">
                    <a:alpha val="10196"/>
                  </a:srgbClr>
                </a:outerShdw>
              </a:effectLst>
            </p:spPr>
          </p:sp>
          <p:sp>
            <p:nvSpPr>
              <p:cNvPr id="461" name="Shape 4"/>
              <p:cNvSpPr/>
              <p:nvPr/>
            </p:nvSpPr>
            <p:spPr>
              <a:xfrm>
                <a:off x="874" y="2270"/>
                <a:ext cx="11698"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sp>
          <p:nvSpPr>
            <p:cNvPr id="358" name="Shape 36"/>
            <p:cNvSpPr/>
            <p:nvPr/>
          </p:nvSpPr>
          <p:spPr>
            <a:xfrm>
              <a:off x="1188" y="6801"/>
              <a:ext cx="747" cy="747"/>
            </a:xfrm>
            <a:custGeom>
              <a:avLst/>
              <a:gdLst/>
              <a:ahLst/>
              <a:cxnLst/>
              <a:rect l="l" t="t" r="r" b="b"/>
              <a:pathLst>
                <a:path w="474282" h="474282">
                  <a:moveTo>
                    <a:pt x="47428" y="0"/>
                  </a:moveTo>
                  <a:lnTo>
                    <a:pt x="426853" y="0"/>
                  </a:lnTo>
                  <a:cubicBezTo>
                    <a:pt x="453047" y="0"/>
                    <a:pt x="474282" y="21234"/>
                    <a:pt x="474282" y="47428"/>
                  </a:cubicBezTo>
                  <a:lnTo>
                    <a:pt x="474282" y="426853"/>
                  </a:lnTo>
                  <a:cubicBezTo>
                    <a:pt x="474282" y="453047"/>
                    <a:pt x="453047" y="474282"/>
                    <a:pt x="426853" y="474282"/>
                  </a:cubicBezTo>
                  <a:lnTo>
                    <a:pt x="47428" y="474282"/>
                  </a:lnTo>
                  <a:cubicBezTo>
                    <a:pt x="21234" y="474282"/>
                    <a:pt x="0" y="453047"/>
                    <a:pt x="0" y="426853"/>
                  </a:cubicBezTo>
                  <a:lnTo>
                    <a:pt x="0" y="47428"/>
                  </a:lnTo>
                  <a:cubicBezTo>
                    <a:pt x="0" y="21252"/>
                    <a:pt x="21252" y="0"/>
                    <a:pt x="47428" y="0"/>
                  </a:cubicBezTo>
                  <a:close/>
                </a:path>
              </a:pathLst>
            </a:custGeom>
            <a:solidFill>
              <a:srgbClr val="C09B5A">
                <a:alpha val="20000"/>
              </a:srgbClr>
            </a:solidFill>
          </p:spPr>
        </p:sp>
        <p:sp>
          <p:nvSpPr>
            <p:cNvPr id="359" name="Shape 37"/>
            <p:cNvSpPr/>
            <p:nvPr/>
          </p:nvSpPr>
          <p:spPr>
            <a:xfrm>
              <a:off x="1375" y="7025"/>
              <a:ext cx="373" cy="299"/>
            </a:xfrm>
            <a:custGeom>
              <a:avLst/>
              <a:gdLst/>
              <a:ahLst/>
              <a:cxnLst/>
              <a:rect l="l" t="t" r="r" b="b"/>
              <a:pathLst>
                <a:path w="237141" h="189713">
                  <a:moveTo>
                    <a:pt x="8893" y="-5929"/>
                  </a:moveTo>
                  <a:cubicBezTo>
                    <a:pt x="3965" y="-5929"/>
                    <a:pt x="0" y="-1964"/>
                    <a:pt x="0" y="2964"/>
                  </a:cubicBezTo>
                  <a:cubicBezTo>
                    <a:pt x="0" y="7892"/>
                    <a:pt x="3965" y="11857"/>
                    <a:pt x="8893" y="11857"/>
                  </a:cubicBezTo>
                  <a:lnTo>
                    <a:pt x="25678" y="11857"/>
                  </a:lnTo>
                  <a:cubicBezTo>
                    <a:pt x="27123" y="11857"/>
                    <a:pt x="28346" y="12895"/>
                    <a:pt x="28605" y="14303"/>
                  </a:cubicBezTo>
                  <a:lnTo>
                    <a:pt x="47910" y="120386"/>
                  </a:lnTo>
                  <a:cubicBezTo>
                    <a:pt x="50207" y="133058"/>
                    <a:pt x="61249" y="142284"/>
                    <a:pt x="74144" y="142284"/>
                  </a:cubicBezTo>
                  <a:lnTo>
                    <a:pt x="168963" y="142284"/>
                  </a:lnTo>
                  <a:cubicBezTo>
                    <a:pt x="173891" y="142284"/>
                    <a:pt x="177856" y="138320"/>
                    <a:pt x="177856" y="133392"/>
                  </a:cubicBezTo>
                  <a:cubicBezTo>
                    <a:pt x="177856" y="128464"/>
                    <a:pt x="173891" y="124499"/>
                    <a:pt x="168963" y="124499"/>
                  </a:cubicBezTo>
                  <a:lnTo>
                    <a:pt x="74144" y="124499"/>
                  </a:lnTo>
                  <a:cubicBezTo>
                    <a:pt x="69845" y="124499"/>
                    <a:pt x="66177" y="121423"/>
                    <a:pt x="65399" y="117199"/>
                  </a:cubicBezTo>
                  <a:lnTo>
                    <a:pt x="63509" y="106713"/>
                  </a:lnTo>
                  <a:lnTo>
                    <a:pt x="176003" y="106713"/>
                  </a:lnTo>
                  <a:cubicBezTo>
                    <a:pt x="187415" y="106713"/>
                    <a:pt x="197197" y="98599"/>
                    <a:pt x="199309" y="87372"/>
                  </a:cubicBezTo>
                  <a:lnTo>
                    <a:pt x="210796" y="25900"/>
                  </a:lnTo>
                  <a:cubicBezTo>
                    <a:pt x="212167" y="18601"/>
                    <a:pt x="206572" y="11857"/>
                    <a:pt x="199124" y="11857"/>
                  </a:cubicBezTo>
                  <a:lnTo>
                    <a:pt x="46205" y="11857"/>
                  </a:lnTo>
                  <a:lnTo>
                    <a:pt x="46057" y="11116"/>
                  </a:lnTo>
                  <a:cubicBezTo>
                    <a:pt x="44279" y="1260"/>
                    <a:pt x="35682" y="-5929"/>
                    <a:pt x="25641" y="-5929"/>
                  </a:cubicBezTo>
                  <a:lnTo>
                    <a:pt x="8893" y="-5929"/>
                  </a:lnTo>
                  <a:close/>
                  <a:moveTo>
                    <a:pt x="77071" y="189713"/>
                  </a:moveTo>
                  <a:cubicBezTo>
                    <a:pt x="86887" y="189713"/>
                    <a:pt x="94856" y="181743"/>
                    <a:pt x="94856" y="171927"/>
                  </a:cubicBezTo>
                  <a:cubicBezTo>
                    <a:pt x="94856" y="162111"/>
                    <a:pt x="86887" y="154142"/>
                    <a:pt x="77071" y="154142"/>
                  </a:cubicBezTo>
                  <a:cubicBezTo>
                    <a:pt x="67255" y="154142"/>
                    <a:pt x="59285" y="162111"/>
                    <a:pt x="59285" y="171927"/>
                  </a:cubicBezTo>
                  <a:cubicBezTo>
                    <a:pt x="59285" y="181743"/>
                    <a:pt x="67255" y="189713"/>
                    <a:pt x="77071" y="189713"/>
                  </a:cubicBezTo>
                  <a:close/>
                  <a:moveTo>
                    <a:pt x="160070" y="189713"/>
                  </a:moveTo>
                  <a:cubicBezTo>
                    <a:pt x="169886" y="189713"/>
                    <a:pt x="177856" y="181743"/>
                    <a:pt x="177856" y="171927"/>
                  </a:cubicBezTo>
                  <a:cubicBezTo>
                    <a:pt x="177856" y="162111"/>
                    <a:pt x="169886" y="154142"/>
                    <a:pt x="160070" y="154142"/>
                  </a:cubicBezTo>
                  <a:cubicBezTo>
                    <a:pt x="150254" y="154142"/>
                    <a:pt x="142284" y="162111"/>
                    <a:pt x="142284" y="171927"/>
                  </a:cubicBezTo>
                  <a:cubicBezTo>
                    <a:pt x="142284" y="181743"/>
                    <a:pt x="150254" y="189713"/>
                    <a:pt x="160070" y="189713"/>
                  </a:cubicBezTo>
                  <a:close/>
                </a:path>
              </a:pathLst>
            </a:custGeom>
            <a:solidFill>
              <a:srgbClr val="C09B5A"/>
            </a:solidFill>
          </p:spPr>
        </p:sp>
        <p:sp>
          <p:nvSpPr>
            <p:cNvPr id="360" name="Text 38"/>
            <p:cNvSpPr/>
            <p:nvPr/>
          </p:nvSpPr>
          <p:spPr>
            <a:xfrm>
              <a:off x="2159" y="6913"/>
              <a:ext cx="3583" cy="523"/>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MiSans" pitchFamily="34" charset="-120"/>
                </a:rPr>
                <a:t>跨境电商业</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361" name="Text 39"/>
            <p:cNvSpPr/>
            <p:nvPr/>
          </p:nvSpPr>
          <p:spPr>
            <a:xfrm>
              <a:off x="1188" y="7733"/>
              <a:ext cx="7125" cy="1456"/>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全岛综试区覆盖、</a:t>
              </a:r>
              <a:r>
                <a:rPr lang="en-US" sz="1400" dirty="0">
                  <a:solidFill>
                    <a:srgbClr val="C59F5E"/>
                  </a:solidFill>
                  <a:latin typeface="微软雅黑" panose="020B0503020204020204" charset="-122"/>
                  <a:ea typeface="微软雅黑" panose="020B0503020204020204" charset="-122"/>
                  <a:cs typeface="微软雅黑" panose="020B0503020204020204" charset="-122"/>
                </a:rPr>
                <a:t>26,000元免税额度</a:t>
              </a:r>
              <a:r>
                <a:rPr lang="en-US" sz="1400" dirty="0">
                  <a:solidFill>
                    <a:srgbClr val="C59F5E">
                      <a:alpha val="80000"/>
                    </a:srgb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物流仓储补贴</a:t>
              </a:r>
              <a:r>
                <a:rPr lang="en-US" sz="1400" dirty="0">
                  <a:solidFill>
                    <a:srgbClr val="C59F5E">
                      <a:alpha val="80000"/>
                    </a:srgb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落户奖励</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。连接东南亚的黄金节点</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打造"跨境电商+离岛免税"联动模式。</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441" name="组合 440"/>
            <p:cNvGrpSpPr/>
            <p:nvPr/>
          </p:nvGrpSpPr>
          <p:grpSpPr>
            <a:xfrm>
              <a:off x="1201" y="9400"/>
              <a:ext cx="5191" cy="522"/>
              <a:chOff x="1201" y="9829"/>
              <a:chExt cx="5191" cy="522"/>
            </a:xfrm>
          </p:grpSpPr>
          <p:grpSp>
            <p:nvGrpSpPr>
              <p:cNvPr id="409" name="组合 408"/>
              <p:cNvGrpSpPr/>
              <p:nvPr/>
            </p:nvGrpSpPr>
            <p:grpSpPr>
              <a:xfrm rot="0">
                <a:off x="1201" y="9829"/>
                <a:ext cx="1474" cy="522"/>
                <a:chOff x="1188" y="9881"/>
                <a:chExt cx="1474" cy="522"/>
              </a:xfrm>
            </p:grpSpPr>
            <p:sp>
              <p:nvSpPr>
                <p:cNvPr id="362" name="Shape 40"/>
                <p:cNvSpPr/>
                <p:nvPr/>
              </p:nvSpPr>
              <p:spPr>
                <a:xfrm>
                  <a:off x="1254" y="9881"/>
                  <a:ext cx="1344" cy="523"/>
                </a:xfrm>
                <a:prstGeom prst="rect">
                  <a:avLst/>
                </a:prstGeom>
                <a:solidFill>
                  <a:srgbClr val="1A202C">
                    <a:alpha val="50196"/>
                  </a:srgbClr>
                </a:solidFill>
              </p:spPr>
            </p:sp>
            <p:sp>
              <p:nvSpPr>
                <p:cNvPr id="363" name="Text 41"/>
                <p:cNvSpPr/>
                <p:nvPr/>
              </p:nvSpPr>
              <p:spPr>
                <a:xfrm>
                  <a:off x="1188" y="9881"/>
                  <a:ext cx="1475"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免税购物</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410" name="组合 409"/>
              <p:cNvGrpSpPr/>
              <p:nvPr/>
            </p:nvGrpSpPr>
            <p:grpSpPr>
              <a:xfrm rot="0">
                <a:off x="3060" y="9829"/>
                <a:ext cx="1474" cy="522"/>
                <a:chOff x="2682" y="9881"/>
                <a:chExt cx="1474" cy="522"/>
              </a:xfrm>
            </p:grpSpPr>
            <p:sp>
              <p:nvSpPr>
                <p:cNvPr id="364" name="Shape 42"/>
                <p:cNvSpPr/>
                <p:nvPr/>
              </p:nvSpPr>
              <p:spPr>
                <a:xfrm>
                  <a:off x="2748" y="9881"/>
                  <a:ext cx="1344" cy="523"/>
                </a:xfrm>
                <a:prstGeom prst="rect">
                  <a:avLst/>
                </a:prstGeom>
                <a:solidFill>
                  <a:srgbClr val="1A202C">
                    <a:alpha val="50196"/>
                  </a:srgbClr>
                </a:solidFill>
              </p:spPr>
            </p:sp>
            <p:sp>
              <p:nvSpPr>
                <p:cNvPr id="365" name="Text 43"/>
                <p:cNvSpPr/>
                <p:nvPr/>
              </p:nvSpPr>
              <p:spPr>
                <a:xfrm>
                  <a:off x="2682" y="9881"/>
                  <a:ext cx="1475"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物流枢纽</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411" name="组合 410"/>
              <p:cNvGrpSpPr/>
              <p:nvPr/>
            </p:nvGrpSpPr>
            <p:grpSpPr>
              <a:xfrm rot="0">
                <a:off x="4918" y="9829"/>
                <a:ext cx="1474" cy="522"/>
                <a:chOff x="4176" y="9881"/>
                <a:chExt cx="1474" cy="522"/>
              </a:xfrm>
            </p:grpSpPr>
            <p:sp>
              <p:nvSpPr>
                <p:cNvPr id="366" name="Shape 44"/>
                <p:cNvSpPr/>
                <p:nvPr/>
              </p:nvSpPr>
              <p:spPr>
                <a:xfrm>
                  <a:off x="4242" y="9881"/>
                  <a:ext cx="1344" cy="523"/>
                </a:xfrm>
                <a:prstGeom prst="rect">
                  <a:avLst/>
                </a:prstGeom>
                <a:solidFill>
                  <a:srgbClr val="1A202C">
                    <a:alpha val="50196"/>
                  </a:srgbClr>
                </a:solidFill>
              </p:spPr>
            </p:sp>
            <p:sp>
              <p:nvSpPr>
                <p:cNvPr id="367" name="Text 45"/>
                <p:cNvSpPr/>
                <p:nvPr/>
              </p:nvSpPr>
              <p:spPr>
                <a:xfrm>
                  <a:off x="4176" y="9881"/>
                  <a:ext cx="1475"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政策叠加</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sp>
          <p:nvSpPr>
            <p:cNvPr id="369" name="Shape 47"/>
            <p:cNvSpPr/>
            <p:nvPr/>
          </p:nvSpPr>
          <p:spPr>
            <a:xfrm>
              <a:off x="9321" y="6801"/>
              <a:ext cx="747" cy="747"/>
            </a:xfrm>
            <a:custGeom>
              <a:avLst/>
              <a:gdLst/>
              <a:ahLst/>
              <a:cxnLst/>
              <a:rect l="l" t="t" r="r" b="b"/>
              <a:pathLst>
                <a:path w="474282" h="474282">
                  <a:moveTo>
                    <a:pt x="47428" y="0"/>
                  </a:moveTo>
                  <a:lnTo>
                    <a:pt x="426853" y="0"/>
                  </a:lnTo>
                  <a:cubicBezTo>
                    <a:pt x="453047" y="0"/>
                    <a:pt x="474282" y="21234"/>
                    <a:pt x="474282" y="47428"/>
                  </a:cubicBezTo>
                  <a:lnTo>
                    <a:pt x="474282" y="426853"/>
                  </a:lnTo>
                  <a:cubicBezTo>
                    <a:pt x="474282" y="453047"/>
                    <a:pt x="453047" y="474282"/>
                    <a:pt x="426853" y="474282"/>
                  </a:cubicBezTo>
                  <a:lnTo>
                    <a:pt x="47428" y="474282"/>
                  </a:lnTo>
                  <a:cubicBezTo>
                    <a:pt x="21234" y="474282"/>
                    <a:pt x="0" y="453047"/>
                    <a:pt x="0" y="426853"/>
                  </a:cubicBezTo>
                  <a:lnTo>
                    <a:pt x="0" y="47428"/>
                  </a:lnTo>
                  <a:cubicBezTo>
                    <a:pt x="0" y="21252"/>
                    <a:pt x="21252" y="0"/>
                    <a:pt x="47428" y="0"/>
                  </a:cubicBezTo>
                  <a:close/>
                </a:path>
              </a:pathLst>
            </a:custGeom>
            <a:solidFill>
              <a:srgbClr val="C09B5A">
                <a:alpha val="20000"/>
              </a:srgbClr>
            </a:solidFill>
          </p:spPr>
        </p:sp>
        <p:sp>
          <p:nvSpPr>
            <p:cNvPr id="370" name="Shape 48"/>
            <p:cNvSpPr/>
            <p:nvPr/>
          </p:nvSpPr>
          <p:spPr>
            <a:xfrm>
              <a:off x="9526" y="7025"/>
              <a:ext cx="336" cy="299"/>
            </a:xfrm>
            <a:custGeom>
              <a:avLst/>
              <a:gdLst/>
              <a:ahLst/>
              <a:cxnLst/>
              <a:rect l="l" t="t" r="r" b="b"/>
              <a:pathLst>
                <a:path w="213427" h="189713">
                  <a:moveTo>
                    <a:pt x="0" y="35571"/>
                  </a:moveTo>
                  <a:cubicBezTo>
                    <a:pt x="0" y="22491"/>
                    <a:pt x="10634" y="11857"/>
                    <a:pt x="23714" y="11857"/>
                  </a:cubicBezTo>
                  <a:lnTo>
                    <a:pt x="130427" y="11857"/>
                  </a:lnTo>
                  <a:cubicBezTo>
                    <a:pt x="143507" y="11857"/>
                    <a:pt x="154142" y="22491"/>
                    <a:pt x="154142" y="35571"/>
                  </a:cubicBezTo>
                  <a:lnTo>
                    <a:pt x="154142" y="47428"/>
                  </a:lnTo>
                  <a:lnTo>
                    <a:pt x="172927" y="47428"/>
                  </a:lnTo>
                  <a:cubicBezTo>
                    <a:pt x="179227" y="47428"/>
                    <a:pt x="185266" y="49911"/>
                    <a:pt x="189713" y="54357"/>
                  </a:cubicBezTo>
                  <a:lnTo>
                    <a:pt x="206498" y="71142"/>
                  </a:lnTo>
                  <a:cubicBezTo>
                    <a:pt x="210944" y="75589"/>
                    <a:pt x="213427" y="81628"/>
                    <a:pt x="213427" y="87927"/>
                  </a:cubicBezTo>
                  <a:lnTo>
                    <a:pt x="213427" y="142284"/>
                  </a:lnTo>
                  <a:cubicBezTo>
                    <a:pt x="213427" y="155364"/>
                    <a:pt x="202792" y="165999"/>
                    <a:pt x="189713" y="165999"/>
                  </a:cubicBezTo>
                  <a:lnTo>
                    <a:pt x="188490" y="165999"/>
                  </a:lnTo>
                  <a:cubicBezTo>
                    <a:pt x="184636" y="179671"/>
                    <a:pt x="172038" y="189713"/>
                    <a:pt x="157106" y="189713"/>
                  </a:cubicBezTo>
                  <a:cubicBezTo>
                    <a:pt x="142173" y="189713"/>
                    <a:pt x="129612" y="179671"/>
                    <a:pt x="125722" y="165999"/>
                  </a:cubicBezTo>
                  <a:lnTo>
                    <a:pt x="87705" y="165999"/>
                  </a:lnTo>
                  <a:cubicBezTo>
                    <a:pt x="83851" y="179671"/>
                    <a:pt x="71253" y="189713"/>
                    <a:pt x="56321" y="189713"/>
                  </a:cubicBezTo>
                  <a:cubicBezTo>
                    <a:pt x="41388" y="189713"/>
                    <a:pt x="28827" y="179671"/>
                    <a:pt x="24937" y="165999"/>
                  </a:cubicBezTo>
                  <a:lnTo>
                    <a:pt x="23714" y="165999"/>
                  </a:lnTo>
                  <a:cubicBezTo>
                    <a:pt x="10634" y="165999"/>
                    <a:pt x="0" y="155364"/>
                    <a:pt x="0" y="142284"/>
                  </a:cubicBezTo>
                  <a:lnTo>
                    <a:pt x="0" y="35571"/>
                  </a:lnTo>
                  <a:close/>
                  <a:moveTo>
                    <a:pt x="189713" y="106713"/>
                  </a:moveTo>
                  <a:lnTo>
                    <a:pt x="189713" y="87927"/>
                  </a:lnTo>
                  <a:lnTo>
                    <a:pt x="172927" y="71142"/>
                  </a:lnTo>
                  <a:lnTo>
                    <a:pt x="154142" y="71142"/>
                  </a:lnTo>
                  <a:lnTo>
                    <a:pt x="154142" y="106713"/>
                  </a:lnTo>
                  <a:lnTo>
                    <a:pt x="189713" y="106713"/>
                  </a:lnTo>
                  <a:close/>
                  <a:moveTo>
                    <a:pt x="71142" y="157106"/>
                  </a:moveTo>
                  <a:cubicBezTo>
                    <a:pt x="71142" y="148926"/>
                    <a:pt x="64501" y="142284"/>
                    <a:pt x="56321" y="142284"/>
                  </a:cubicBezTo>
                  <a:cubicBezTo>
                    <a:pt x="48141" y="142284"/>
                    <a:pt x="41500" y="148926"/>
                    <a:pt x="41500" y="157106"/>
                  </a:cubicBezTo>
                  <a:cubicBezTo>
                    <a:pt x="41500" y="165286"/>
                    <a:pt x="48141" y="171927"/>
                    <a:pt x="56321" y="171927"/>
                  </a:cubicBezTo>
                  <a:cubicBezTo>
                    <a:pt x="64501" y="171927"/>
                    <a:pt x="71142" y="165286"/>
                    <a:pt x="71142" y="157106"/>
                  </a:cubicBezTo>
                  <a:close/>
                  <a:moveTo>
                    <a:pt x="157106" y="171927"/>
                  </a:moveTo>
                  <a:cubicBezTo>
                    <a:pt x="165286" y="171927"/>
                    <a:pt x="171927" y="165286"/>
                    <a:pt x="171927" y="157106"/>
                  </a:cubicBezTo>
                  <a:cubicBezTo>
                    <a:pt x="171927" y="148926"/>
                    <a:pt x="165286" y="142284"/>
                    <a:pt x="157106" y="142284"/>
                  </a:cubicBezTo>
                  <a:cubicBezTo>
                    <a:pt x="148926" y="142284"/>
                    <a:pt x="142284" y="148926"/>
                    <a:pt x="142284" y="157106"/>
                  </a:cubicBezTo>
                  <a:cubicBezTo>
                    <a:pt x="142284" y="165286"/>
                    <a:pt x="148926" y="171927"/>
                    <a:pt x="157106" y="171927"/>
                  </a:cubicBezTo>
                  <a:close/>
                </a:path>
              </a:pathLst>
            </a:custGeom>
            <a:solidFill>
              <a:srgbClr val="C09B5A"/>
            </a:solidFill>
          </p:spPr>
        </p:sp>
        <p:sp>
          <p:nvSpPr>
            <p:cNvPr id="371" name="Text 49"/>
            <p:cNvSpPr/>
            <p:nvPr/>
          </p:nvSpPr>
          <p:spPr>
            <a:xfrm>
              <a:off x="10292" y="6913"/>
              <a:ext cx="3583" cy="523"/>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MiSans" pitchFamily="34" charset="-120"/>
                </a:rPr>
                <a:t>现代物流业</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372" name="Text 50"/>
            <p:cNvSpPr/>
            <p:nvPr/>
          </p:nvSpPr>
          <p:spPr>
            <a:xfrm>
              <a:off x="9321" y="7733"/>
              <a:ext cx="7125" cy="1456"/>
            </a:xfrm>
            <a:prstGeom prst="rect">
              <a:avLst/>
            </a:prstGeom>
            <a:noFill/>
          </p:spPr>
          <p:txBody>
            <a:bodyPr wrap="square" lIns="0" tIns="0" rIns="0" bIns="0" rtlCol="0" anchor="ctr"/>
            <a:lstStyle/>
            <a:p>
              <a:pPr>
                <a:lnSpc>
                  <a:spcPct val="14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rPr>
                <a:t>保税仓储</a:t>
              </a:r>
              <a:r>
                <a:rPr lang="en-US" sz="1400" dirty="0">
                  <a:solidFill>
                    <a:srgbClr val="C59F5E">
                      <a:alpha val="80000"/>
                    </a:srgb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国际物流补贴</a:t>
              </a:r>
              <a:r>
                <a:rPr lang="en-US" sz="1400" dirty="0">
                  <a:solidFill>
                    <a:srgbClr val="C59F5E">
                      <a:alpha val="80000"/>
                    </a:srgb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洋浦港国际航运枢纽</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。依托洋浦港、海口美兰机场等枢纽</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开通跨境电商货运专线</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降低物流成本。</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439" name="组合 438"/>
            <p:cNvGrpSpPr/>
            <p:nvPr/>
          </p:nvGrpSpPr>
          <p:grpSpPr>
            <a:xfrm>
              <a:off x="9321" y="9400"/>
              <a:ext cx="5230" cy="522"/>
              <a:chOff x="9321" y="9829"/>
              <a:chExt cx="5230" cy="522"/>
            </a:xfrm>
          </p:grpSpPr>
          <p:grpSp>
            <p:nvGrpSpPr>
              <p:cNvPr id="412" name="组合 411"/>
              <p:cNvGrpSpPr/>
              <p:nvPr/>
            </p:nvGrpSpPr>
            <p:grpSpPr>
              <a:xfrm rot="0">
                <a:off x="9321" y="9829"/>
                <a:ext cx="1474" cy="522"/>
                <a:chOff x="9321" y="9881"/>
                <a:chExt cx="1474" cy="522"/>
              </a:xfrm>
            </p:grpSpPr>
            <p:sp>
              <p:nvSpPr>
                <p:cNvPr id="373" name="Shape 51"/>
                <p:cNvSpPr/>
                <p:nvPr/>
              </p:nvSpPr>
              <p:spPr>
                <a:xfrm>
                  <a:off x="9387" y="9881"/>
                  <a:ext cx="1344" cy="523"/>
                </a:xfrm>
                <a:prstGeom prst="rect">
                  <a:avLst/>
                </a:prstGeom>
                <a:solidFill>
                  <a:srgbClr val="1A202C">
                    <a:alpha val="50196"/>
                  </a:srgbClr>
                </a:solidFill>
              </p:spPr>
            </p:sp>
            <p:sp>
              <p:nvSpPr>
                <p:cNvPr id="374" name="Text 52"/>
                <p:cNvSpPr/>
                <p:nvPr/>
              </p:nvSpPr>
              <p:spPr>
                <a:xfrm>
                  <a:off x="9321" y="9881"/>
                  <a:ext cx="1475"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保税仓储</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414" name="组合 413"/>
              <p:cNvGrpSpPr/>
              <p:nvPr/>
            </p:nvGrpSpPr>
            <p:grpSpPr>
              <a:xfrm rot="0">
                <a:off x="11199" y="9829"/>
                <a:ext cx="1474" cy="522"/>
                <a:chOff x="10815" y="9881"/>
                <a:chExt cx="1474" cy="522"/>
              </a:xfrm>
            </p:grpSpPr>
            <p:sp>
              <p:nvSpPr>
                <p:cNvPr id="375" name="Shape 53"/>
                <p:cNvSpPr/>
                <p:nvPr/>
              </p:nvSpPr>
              <p:spPr>
                <a:xfrm>
                  <a:off x="10881" y="9881"/>
                  <a:ext cx="1344" cy="523"/>
                </a:xfrm>
                <a:prstGeom prst="rect">
                  <a:avLst/>
                </a:prstGeom>
                <a:solidFill>
                  <a:srgbClr val="1A202C">
                    <a:alpha val="50196"/>
                  </a:srgbClr>
                </a:solidFill>
              </p:spPr>
            </p:sp>
            <p:sp>
              <p:nvSpPr>
                <p:cNvPr id="376" name="Text 54"/>
                <p:cNvSpPr/>
                <p:nvPr/>
              </p:nvSpPr>
              <p:spPr>
                <a:xfrm>
                  <a:off x="10815" y="9881"/>
                  <a:ext cx="1475"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航空物流</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415" name="组合 414"/>
              <p:cNvGrpSpPr/>
              <p:nvPr/>
            </p:nvGrpSpPr>
            <p:grpSpPr>
              <a:xfrm rot="0">
                <a:off x="13077" y="9829"/>
                <a:ext cx="1474" cy="522"/>
                <a:chOff x="12309" y="9881"/>
                <a:chExt cx="1474" cy="522"/>
              </a:xfrm>
            </p:grpSpPr>
            <p:sp>
              <p:nvSpPr>
                <p:cNvPr id="377" name="Shape 55"/>
                <p:cNvSpPr/>
                <p:nvPr/>
              </p:nvSpPr>
              <p:spPr>
                <a:xfrm>
                  <a:off x="12375" y="9881"/>
                  <a:ext cx="1344" cy="523"/>
                </a:xfrm>
                <a:prstGeom prst="rect">
                  <a:avLst/>
                </a:prstGeom>
                <a:solidFill>
                  <a:srgbClr val="1A202C">
                    <a:alpha val="50196"/>
                  </a:srgbClr>
                </a:solidFill>
              </p:spPr>
            </p:sp>
            <p:sp>
              <p:nvSpPr>
                <p:cNvPr id="378" name="Text 56"/>
                <p:cNvSpPr/>
                <p:nvPr/>
              </p:nvSpPr>
              <p:spPr>
                <a:xfrm>
                  <a:off x="12309" y="9881"/>
                  <a:ext cx="1475"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航运枢纽</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sp>
          <p:nvSpPr>
            <p:cNvPr id="380" name="Shape 58"/>
            <p:cNvSpPr/>
            <p:nvPr/>
          </p:nvSpPr>
          <p:spPr>
            <a:xfrm>
              <a:off x="17454" y="6801"/>
              <a:ext cx="747" cy="747"/>
            </a:xfrm>
            <a:custGeom>
              <a:avLst/>
              <a:gdLst/>
              <a:ahLst/>
              <a:cxnLst/>
              <a:rect l="l" t="t" r="r" b="b"/>
              <a:pathLst>
                <a:path w="474282" h="474282">
                  <a:moveTo>
                    <a:pt x="47428" y="0"/>
                  </a:moveTo>
                  <a:lnTo>
                    <a:pt x="426853" y="0"/>
                  </a:lnTo>
                  <a:cubicBezTo>
                    <a:pt x="453047" y="0"/>
                    <a:pt x="474282" y="21234"/>
                    <a:pt x="474282" y="47428"/>
                  </a:cubicBezTo>
                  <a:lnTo>
                    <a:pt x="474282" y="426853"/>
                  </a:lnTo>
                  <a:cubicBezTo>
                    <a:pt x="474282" y="453047"/>
                    <a:pt x="453047" y="474282"/>
                    <a:pt x="426853" y="474282"/>
                  </a:cubicBezTo>
                  <a:lnTo>
                    <a:pt x="47428" y="474282"/>
                  </a:lnTo>
                  <a:cubicBezTo>
                    <a:pt x="21234" y="474282"/>
                    <a:pt x="0" y="453047"/>
                    <a:pt x="0" y="426853"/>
                  </a:cubicBezTo>
                  <a:lnTo>
                    <a:pt x="0" y="47428"/>
                  </a:lnTo>
                  <a:cubicBezTo>
                    <a:pt x="0" y="21252"/>
                    <a:pt x="21252" y="0"/>
                    <a:pt x="47428" y="0"/>
                  </a:cubicBezTo>
                  <a:close/>
                </a:path>
              </a:pathLst>
            </a:custGeom>
            <a:solidFill>
              <a:srgbClr val="C09B5A">
                <a:alpha val="20000"/>
              </a:srgbClr>
            </a:solidFill>
          </p:spPr>
        </p:sp>
        <p:sp>
          <p:nvSpPr>
            <p:cNvPr id="381" name="Shape 59"/>
            <p:cNvSpPr/>
            <p:nvPr/>
          </p:nvSpPr>
          <p:spPr>
            <a:xfrm>
              <a:off x="17678" y="7025"/>
              <a:ext cx="299" cy="299"/>
            </a:xfrm>
            <a:custGeom>
              <a:avLst/>
              <a:gdLst/>
              <a:ahLst/>
              <a:cxnLst/>
              <a:rect l="l" t="t" r="r" b="b"/>
              <a:pathLst>
                <a:path w="189713" h="189713">
                  <a:moveTo>
                    <a:pt x="65214" y="8893"/>
                  </a:moveTo>
                  <a:cubicBezTo>
                    <a:pt x="65214" y="3965"/>
                    <a:pt x="61249" y="0"/>
                    <a:pt x="56321" y="0"/>
                  </a:cubicBezTo>
                  <a:cubicBezTo>
                    <a:pt x="51393" y="0"/>
                    <a:pt x="47428" y="3965"/>
                    <a:pt x="47428" y="8893"/>
                  </a:cubicBezTo>
                  <a:lnTo>
                    <a:pt x="47428" y="23714"/>
                  </a:lnTo>
                  <a:cubicBezTo>
                    <a:pt x="34348" y="23714"/>
                    <a:pt x="23714" y="34348"/>
                    <a:pt x="23714" y="47428"/>
                  </a:cubicBezTo>
                  <a:lnTo>
                    <a:pt x="8893" y="47428"/>
                  </a:lnTo>
                  <a:cubicBezTo>
                    <a:pt x="3965" y="47428"/>
                    <a:pt x="0" y="51393"/>
                    <a:pt x="0" y="56321"/>
                  </a:cubicBezTo>
                  <a:cubicBezTo>
                    <a:pt x="0" y="61249"/>
                    <a:pt x="3965" y="65214"/>
                    <a:pt x="8893" y="65214"/>
                  </a:cubicBezTo>
                  <a:lnTo>
                    <a:pt x="23714" y="65214"/>
                  </a:lnTo>
                  <a:lnTo>
                    <a:pt x="23714" y="85964"/>
                  </a:lnTo>
                  <a:lnTo>
                    <a:pt x="8893" y="85964"/>
                  </a:lnTo>
                  <a:cubicBezTo>
                    <a:pt x="3965" y="85964"/>
                    <a:pt x="0" y="89928"/>
                    <a:pt x="0" y="94856"/>
                  </a:cubicBezTo>
                  <a:cubicBezTo>
                    <a:pt x="0" y="99784"/>
                    <a:pt x="3965" y="103749"/>
                    <a:pt x="8893" y="103749"/>
                  </a:cubicBezTo>
                  <a:lnTo>
                    <a:pt x="23714" y="103749"/>
                  </a:lnTo>
                  <a:lnTo>
                    <a:pt x="23714" y="124499"/>
                  </a:lnTo>
                  <a:lnTo>
                    <a:pt x="8893" y="124499"/>
                  </a:lnTo>
                  <a:cubicBezTo>
                    <a:pt x="3965" y="124499"/>
                    <a:pt x="0" y="128464"/>
                    <a:pt x="0" y="133392"/>
                  </a:cubicBezTo>
                  <a:cubicBezTo>
                    <a:pt x="0" y="138320"/>
                    <a:pt x="3965" y="142284"/>
                    <a:pt x="8893" y="142284"/>
                  </a:cubicBezTo>
                  <a:lnTo>
                    <a:pt x="23714" y="142284"/>
                  </a:lnTo>
                  <a:cubicBezTo>
                    <a:pt x="23714" y="155364"/>
                    <a:pt x="34348" y="165999"/>
                    <a:pt x="47428" y="165999"/>
                  </a:cubicBezTo>
                  <a:lnTo>
                    <a:pt x="47428" y="180820"/>
                  </a:lnTo>
                  <a:cubicBezTo>
                    <a:pt x="47428" y="185748"/>
                    <a:pt x="51393" y="189713"/>
                    <a:pt x="56321" y="189713"/>
                  </a:cubicBezTo>
                  <a:cubicBezTo>
                    <a:pt x="61249" y="189713"/>
                    <a:pt x="65214" y="185748"/>
                    <a:pt x="65214" y="180820"/>
                  </a:cubicBezTo>
                  <a:lnTo>
                    <a:pt x="65214" y="165999"/>
                  </a:lnTo>
                  <a:lnTo>
                    <a:pt x="85964" y="165999"/>
                  </a:lnTo>
                  <a:lnTo>
                    <a:pt x="85964" y="180820"/>
                  </a:lnTo>
                  <a:cubicBezTo>
                    <a:pt x="85964" y="185748"/>
                    <a:pt x="89928" y="189713"/>
                    <a:pt x="94856" y="189713"/>
                  </a:cubicBezTo>
                  <a:cubicBezTo>
                    <a:pt x="99784" y="189713"/>
                    <a:pt x="103749" y="185748"/>
                    <a:pt x="103749" y="180820"/>
                  </a:cubicBezTo>
                  <a:lnTo>
                    <a:pt x="103749" y="165999"/>
                  </a:lnTo>
                  <a:lnTo>
                    <a:pt x="124499" y="165999"/>
                  </a:lnTo>
                  <a:lnTo>
                    <a:pt x="124499" y="180820"/>
                  </a:lnTo>
                  <a:cubicBezTo>
                    <a:pt x="124499" y="185748"/>
                    <a:pt x="128464" y="189713"/>
                    <a:pt x="133392" y="189713"/>
                  </a:cubicBezTo>
                  <a:cubicBezTo>
                    <a:pt x="138320" y="189713"/>
                    <a:pt x="142284" y="185748"/>
                    <a:pt x="142284" y="180820"/>
                  </a:cubicBezTo>
                  <a:lnTo>
                    <a:pt x="142284" y="165999"/>
                  </a:lnTo>
                  <a:cubicBezTo>
                    <a:pt x="155364" y="165999"/>
                    <a:pt x="165999" y="155364"/>
                    <a:pt x="165999" y="142284"/>
                  </a:cubicBezTo>
                  <a:lnTo>
                    <a:pt x="180820" y="142284"/>
                  </a:lnTo>
                  <a:cubicBezTo>
                    <a:pt x="185748" y="142284"/>
                    <a:pt x="189713" y="138320"/>
                    <a:pt x="189713" y="133392"/>
                  </a:cubicBezTo>
                  <a:cubicBezTo>
                    <a:pt x="189713" y="128464"/>
                    <a:pt x="185748" y="124499"/>
                    <a:pt x="180820" y="124499"/>
                  </a:cubicBezTo>
                  <a:lnTo>
                    <a:pt x="165999" y="124499"/>
                  </a:lnTo>
                  <a:lnTo>
                    <a:pt x="165999" y="103749"/>
                  </a:lnTo>
                  <a:lnTo>
                    <a:pt x="180820" y="103749"/>
                  </a:lnTo>
                  <a:cubicBezTo>
                    <a:pt x="185748" y="103749"/>
                    <a:pt x="189713" y="99784"/>
                    <a:pt x="189713" y="94856"/>
                  </a:cubicBezTo>
                  <a:cubicBezTo>
                    <a:pt x="189713" y="89928"/>
                    <a:pt x="185748" y="85964"/>
                    <a:pt x="180820" y="85964"/>
                  </a:cubicBezTo>
                  <a:lnTo>
                    <a:pt x="165999" y="85964"/>
                  </a:lnTo>
                  <a:lnTo>
                    <a:pt x="165999" y="65214"/>
                  </a:lnTo>
                  <a:lnTo>
                    <a:pt x="180820" y="65214"/>
                  </a:lnTo>
                  <a:cubicBezTo>
                    <a:pt x="185748" y="65214"/>
                    <a:pt x="189713" y="61249"/>
                    <a:pt x="189713" y="56321"/>
                  </a:cubicBezTo>
                  <a:cubicBezTo>
                    <a:pt x="189713" y="51393"/>
                    <a:pt x="185748" y="47428"/>
                    <a:pt x="180820" y="47428"/>
                  </a:cubicBezTo>
                  <a:lnTo>
                    <a:pt x="165999" y="47428"/>
                  </a:lnTo>
                  <a:cubicBezTo>
                    <a:pt x="165999" y="34348"/>
                    <a:pt x="155364" y="23714"/>
                    <a:pt x="142284" y="23714"/>
                  </a:cubicBezTo>
                  <a:lnTo>
                    <a:pt x="142284" y="8893"/>
                  </a:lnTo>
                  <a:cubicBezTo>
                    <a:pt x="142284" y="3965"/>
                    <a:pt x="138320" y="0"/>
                    <a:pt x="133392" y="0"/>
                  </a:cubicBezTo>
                  <a:cubicBezTo>
                    <a:pt x="128464" y="0"/>
                    <a:pt x="124499" y="3965"/>
                    <a:pt x="124499" y="8893"/>
                  </a:cubicBezTo>
                  <a:lnTo>
                    <a:pt x="124499" y="23714"/>
                  </a:lnTo>
                  <a:lnTo>
                    <a:pt x="103749" y="23714"/>
                  </a:lnTo>
                  <a:lnTo>
                    <a:pt x="103749" y="8893"/>
                  </a:lnTo>
                  <a:cubicBezTo>
                    <a:pt x="103749" y="3965"/>
                    <a:pt x="99784" y="0"/>
                    <a:pt x="94856" y="0"/>
                  </a:cubicBezTo>
                  <a:cubicBezTo>
                    <a:pt x="89928" y="0"/>
                    <a:pt x="85964" y="3965"/>
                    <a:pt x="85964" y="8893"/>
                  </a:cubicBezTo>
                  <a:lnTo>
                    <a:pt x="85964" y="23714"/>
                  </a:lnTo>
                  <a:lnTo>
                    <a:pt x="65214" y="23714"/>
                  </a:lnTo>
                  <a:lnTo>
                    <a:pt x="65214" y="8893"/>
                  </a:lnTo>
                  <a:close/>
                  <a:moveTo>
                    <a:pt x="59285" y="47428"/>
                  </a:moveTo>
                  <a:lnTo>
                    <a:pt x="130427" y="47428"/>
                  </a:lnTo>
                  <a:cubicBezTo>
                    <a:pt x="136986" y="47428"/>
                    <a:pt x="142284" y="52727"/>
                    <a:pt x="142284" y="59285"/>
                  </a:cubicBezTo>
                  <a:lnTo>
                    <a:pt x="142284" y="130427"/>
                  </a:lnTo>
                  <a:cubicBezTo>
                    <a:pt x="142284" y="136986"/>
                    <a:pt x="136986" y="142284"/>
                    <a:pt x="130427" y="142284"/>
                  </a:cubicBezTo>
                  <a:lnTo>
                    <a:pt x="59285" y="142284"/>
                  </a:lnTo>
                  <a:cubicBezTo>
                    <a:pt x="52727" y="142284"/>
                    <a:pt x="47428" y="136986"/>
                    <a:pt x="47428" y="130427"/>
                  </a:cubicBezTo>
                  <a:lnTo>
                    <a:pt x="47428" y="59285"/>
                  </a:lnTo>
                  <a:cubicBezTo>
                    <a:pt x="47428" y="52727"/>
                    <a:pt x="52727" y="47428"/>
                    <a:pt x="59285" y="47428"/>
                  </a:cubicBezTo>
                  <a:close/>
                  <a:moveTo>
                    <a:pt x="65214" y="65214"/>
                  </a:moveTo>
                  <a:lnTo>
                    <a:pt x="65214" y="124499"/>
                  </a:lnTo>
                  <a:lnTo>
                    <a:pt x="124499" y="124499"/>
                  </a:lnTo>
                  <a:lnTo>
                    <a:pt x="124499" y="65214"/>
                  </a:lnTo>
                  <a:lnTo>
                    <a:pt x="65214" y="65214"/>
                  </a:lnTo>
                  <a:close/>
                </a:path>
              </a:pathLst>
            </a:custGeom>
            <a:solidFill>
              <a:srgbClr val="C09B5A"/>
            </a:solidFill>
          </p:spPr>
        </p:sp>
        <p:sp>
          <p:nvSpPr>
            <p:cNvPr id="382" name="Text 60"/>
            <p:cNvSpPr/>
            <p:nvPr/>
          </p:nvSpPr>
          <p:spPr>
            <a:xfrm>
              <a:off x="18425" y="6913"/>
              <a:ext cx="4886" cy="523"/>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MiSans" pitchFamily="34" charset="-120"/>
                </a:rPr>
                <a:t>高新技术制造业</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383" name="Text 61"/>
            <p:cNvSpPr/>
            <p:nvPr/>
          </p:nvSpPr>
          <p:spPr>
            <a:xfrm>
              <a:off x="17454" y="7733"/>
              <a:ext cx="6994" cy="1456"/>
            </a:xfrm>
            <a:prstGeom prst="rect">
              <a:avLst/>
            </a:prstGeom>
            <a:noFill/>
          </p:spPr>
          <p:txBody>
            <a:bodyPr wrap="square" lIns="0" tIns="0" rIns="0" bIns="0" rtlCol="0" anchor="ctr"/>
            <a:lstStyle/>
            <a:p>
              <a:pPr algn="just">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半导体、新能源等领域企业享受</a:t>
              </a:r>
              <a:r>
                <a:rPr lang="en-US" sz="1400" dirty="0">
                  <a:solidFill>
                    <a:srgbClr val="C59F5E"/>
                  </a:solidFill>
                  <a:latin typeface="微软雅黑" panose="020B0503020204020204" charset="-122"/>
                  <a:ea typeface="微软雅黑" panose="020B0503020204020204" charset="-122"/>
                  <a:cs typeface="微软雅黑" panose="020B0503020204020204" charset="-122"/>
                </a:rPr>
                <a:t>15%企业所得税</a:t>
              </a:r>
              <a:r>
                <a:rPr lang="en-US" sz="1400" dirty="0">
                  <a:solidFill>
                    <a:srgbClr val="C59F5E">
                      <a:alpha val="80000"/>
                    </a:srgb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研发补贴</a:t>
              </a:r>
              <a:r>
                <a:rPr lang="en-US" sz="1400" dirty="0">
                  <a:solidFill>
                    <a:srgbClr val="C59F5E">
                      <a:alpha val="80000"/>
                    </a:srgb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设备零关税</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。年研发投入≥1000万元的</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按30%给予补贴。</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443" name="组合 442"/>
            <p:cNvGrpSpPr/>
            <p:nvPr/>
          </p:nvGrpSpPr>
          <p:grpSpPr>
            <a:xfrm>
              <a:off x="17454" y="9309"/>
              <a:ext cx="5255" cy="523"/>
              <a:chOff x="17454" y="9738"/>
              <a:chExt cx="5255" cy="523"/>
            </a:xfrm>
          </p:grpSpPr>
          <p:grpSp>
            <p:nvGrpSpPr>
              <p:cNvPr id="416" name="组合 415"/>
              <p:cNvGrpSpPr/>
              <p:nvPr/>
            </p:nvGrpSpPr>
            <p:grpSpPr>
              <a:xfrm rot="0">
                <a:off x="17454" y="9739"/>
                <a:ext cx="1475" cy="522"/>
                <a:chOff x="17454" y="9881"/>
                <a:chExt cx="1214" cy="522"/>
              </a:xfrm>
            </p:grpSpPr>
            <p:sp>
              <p:nvSpPr>
                <p:cNvPr id="384" name="Shape 62"/>
                <p:cNvSpPr/>
                <p:nvPr/>
              </p:nvSpPr>
              <p:spPr>
                <a:xfrm>
                  <a:off x="17520" y="9881"/>
                  <a:ext cx="1083" cy="523"/>
                </a:xfrm>
                <a:prstGeom prst="rect">
                  <a:avLst/>
                </a:prstGeom>
                <a:solidFill>
                  <a:srgbClr val="1A202C">
                    <a:alpha val="50196"/>
                  </a:srgbClr>
                </a:solidFill>
              </p:spPr>
            </p:sp>
            <p:sp>
              <p:nvSpPr>
                <p:cNvPr id="385" name="Text 63"/>
                <p:cNvSpPr/>
                <p:nvPr/>
              </p:nvSpPr>
              <p:spPr>
                <a:xfrm>
                  <a:off x="17454" y="9881"/>
                  <a:ext cx="1214"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半导体</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417" name="组合 416"/>
              <p:cNvGrpSpPr/>
              <p:nvPr/>
            </p:nvGrpSpPr>
            <p:grpSpPr>
              <a:xfrm rot="0">
                <a:off x="19214" y="9739"/>
                <a:ext cx="1475" cy="522"/>
                <a:chOff x="18686" y="9881"/>
                <a:chExt cx="1214" cy="522"/>
              </a:xfrm>
            </p:grpSpPr>
            <p:sp>
              <p:nvSpPr>
                <p:cNvPr id="386" name="Shape 64"/>
                <p:cNvSpPr/>
                <p:nvPr/>
              </p:nvSpPr>
              <p:spPr>
                <a:xfrm>
                  <a:off x="18752" y="9881"/>
                  <a:ext cx="1083" cy="523"/>
                </a:xfrm>
                <a:prstGeom prst="rect">
                  <a:avLst/>
                </a:prstGeom>
                <a:solidFill>
                  <a:srgbClr val="1A202C">
                    <a:alpha val="50196"/>
                  </a:srgbClr>
                </a:solidFill>
              </p:spPr>
            </p:sp>
            <p:sp>
              <p:nvSpPr>
                <p:cNvPr id="387" name="Text 65"/>
                <p:cNvSpPr/>
                <p:nvPr/>
              </p:nvSpPr>
              <p:spPr>
                <a:xfrm>
                  <a:off x="18686" y="9881"/>
                  <a:ext cx="1214"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新能源</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418" name="组合 417"/>
              <p:cNvGrpSpPr/>
              <p:nvPr/>
            </p:nvGrpSpPr>
            <p:grpSpPr>
              <a:xfrm rot="0">
                <a:off x="20973" y="9738"/>
                <a:ext cx="1737" cy="523"/>
                <a:chOff x="19656" y="9881"/>
                <a:chExt cx="1737" cy="523"/>
              </a:xfrm>
            </p:grpSpPr>
            <p:sp>
              <p:nvSpPr>
                <p:cNvPr id="388" name="Shape 66"/>
                <p:cNvSpPr/>
                <p:nvPr/>
              </p:nvSpPr>
              <p:spPr>
                <a:xfrm>
                  <a:off x="19985" y="9881"/>
                  <a:ext cx="1344" cy="523"/>
                </a:xfrm>
                <a:prstGeom prst="rect">
                  <a:avLst/>
                </a:prstGeom>
                <a:solidFill>
                  <a:srgbClr val="1A202C">
                    <a:alpha val="50196"/>
                  </a:srgbClr>
                </a:solidFill>
              </p:spPr>
            </p:sp>
            <p:sp>
              <p:nvSpPr>
                <p:cNvPr id="389" name="Text 67"/>
                <p:cNvSpPr/>
                <p:nvPr/>
              </p:nvSpPr>
              <p:spPr>
                <a:xfrm>
                  <a:off x="19656" y="9881"/>
                  <a:ext cx="1737" cy="523"/>
                </a:xfrm>
                <a:prstGeom prst="rect">
                  <a:avLst/>
                </a:prstGeom>
                <a:solidFill>
                  <a:srgbClr val="FFFFFF"/>
                </a:solidFill>
              </p:spPr>
              <p:txBody>
                <a:bodyPr wrap="square" lIns="94856" tIns="47428" rIns="94856" bIns="47428" rtlCol="0" anchor="ctr"/>
                <a:lstStyle/>
                <a:p>
                  <a:pPr algn="ctr">
                    <a:lnSpc>
                      <a:spcPct val="100000"/>
                    </a:lnSpc>
                  </a:pPr>
                  <a:r>
                    <a:rPr lang="en-US" sz="1305" b="1" dirty="0">
                      <a:solidFill>
                        <a:srgbClr val="C59F5E"/>
                      </a:solidFill>
                      <a:latin typeface="微软雅黑" panose="020B0503020204020204" charset="-122"/>
                      <a:ea typeface="微软雅黑" panose="020B0503020204020204" charset="-122"/>
                      <a:cs typeface="MiSans" pitchFamily="34" charset="-120"/>
                    </a:rPr>
                    <a:t>智能制造</a:t>
                  </a:r>
                  <a:endParaRPr lang="en-US" sz="1305" b="1" dirty="0">
                    <a:solidFill>
                      <a:srgbClr val="C59F5E"/>
                    </a:solidFill>
                    <a:latin typeface="微软雅黑" panose="020B0503020204020204" charset="-122"/>
                    <a:ea typeface="微软雅黑" panose="020B0503020204020204" charset="-122"/>
                    <a:cs typeface="MiSans" pitchFamily="34" charset="-120"/>
                  </a:endParaRPr>
                </a:p>
              </p:txBody>
            </p:sp>
          </p:grpSp>
        </p:grpSp>
      </p:grpSp>
      <p:grpSp>
        <p:nvGrpSpPr>
          <p:cNvPr id="466" name="组合 465"/>
          <p:cNvGrpSpPr/>
          <p:nvPr/>
        </p:nvGrpSpPr>
        <p:grpSpPr>
          <a:xfrm>
            <a:off x="555625" y="6821170"/>
            <a:ext cx="15181580" cy="1685290"/>
            <a:chOff x="875" y="10742"/>
            <a:chExt cx="23908" cy="2654"/>
          </a:xfrm>
        </p:grpSpPr>
        <p:sp>
          <p:nvSpPr>
            <p:cNvPr id="463" name="Shape 3"/>
            <p:cNvSpPr/>
            <p:nvPr/>
          </p:nvSpPr>
          <p:spPr>
            <a:xfrm>
              <a:off x="13151" y="10742"/>
              <a:ext cx="11613" cy="265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9F5EE"/>
            </a:solidFill>
            <a:effectLst>
              <a:outerShdw blurRad="190500" dist="127000" dir="5400000" algn="bl" rotWithShape="0">
                <a:srgbClr val="000000">
                  <a:alpha val="10196"/>
                </a:srgbClr>
              </a:outerShdw>
            </a:effectLst>
          </p:spPr>
        </p:sp>
        <p:sp>
          <p:nvSpPr>
            <p:cNvPr id="462" name="Shape 3"/>
            <p:cNvSpPr/>
            <p:nvPr/>
          </p:nvSpPr>
          <p:spPr>
            <a:xfrm>
              <a:off x="950" y="10746"/>
              <a:ext cx="11782" cy="265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9F5EE"/>
            </a:solidFill>
            <a:effectLst>
              <a:outerShdw blurRad="190500" dist="127000" dir="5400000" algn="bl" rotWithShape="0">
                <a:srgbClr val="000000">
                  <a:alpha val="10196"/>
                </a:srgbClr>
              </a:outerShdw>
            </a:effectLst>
          </p:spPr>
        </p:sp>
        <p:sp>
          <p:nvSpPr>
            <p:cNvPr id="392" name="Shape 69"/>
            <p:cNvSpPr/>
            <p:nvPr/>
          </p:nvSpPr>
          <p:spPr>
            <a:xfrm>
              <a:off x="875" y="10745"/>
              <a:ext cx="75" cy="2651"/>
            </a:xfrm>
            <a:custGeom>
              <a:avLst/>
              <a:gdLst/>
              <a:ahLst/>
              <a:cxnLst/>
              <a:rect l="l" t="t" r="r" b="b"/>
              <a:pathLst>
                <a:path w="47428" h="1683699">
                  <a:moveTo>
                    <a:pt x="47428" y="0"/>
                  </a:moveTo>
                  <a:lnTo>
                    <a:pt x="47428" y="0"/>
                  </a:lnTo>
                  <a:lnTo>
                    <a:pt x="47428" y="1683699"/>
                  </a:lnTo>
                  <a:lnTo>
                    <a:pt x="47428" y="1683699"/>
                  </a:lnTo>
                  <a:cubicBezTo>
                    <a:pt x="21234" y="1683699"/>
                    <a:pt x="0" y="1662465"/>
                    <a:pt x="0" y="1636271"/>
                  </a:cubicBezTo>
                  <a:lnTo>
                    <a:pt x="0" y="47428"/>
                  </a:lnTo>
                  <a:cubicBezTo>
                    <a:pt x="0" y="21252"/>
                    <a:pt x="21252" y="0"/>
                    <a:pt x="47428" y="0"/>
                  </a:cubicBezTo>
                  <a:close/>
                </a:path>
              </a:pathLst>
            </a:custGeom>
            <a:solidFill>
              <a:srgbClr val="C09B5A"/>
            </a:solidFill>
          </p:spPr>
        </p:sp>
        <p:sp>
          <p:nvSpPr>
            <p:cNvPr id="393" name="Text 70"/>
            <p:cNvSpPr/>
            <p:nvPr/>
          </p:nvSpPr>
          <p:spPr>
            <a:xfrm>
              <a:off x="1211" y="11083"/>
              <a:ext cx="11372" cy="448"/>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MiSans" pitchFamily="34" charset="-120"/>
                </a:rPr>
                <a:t>产业集聚效应</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394" name="Text 71"/>
            <p:cNvSpPr/>
            <p:nvPr/>
          </p:nvSpPr>
          <p:spPr>
            <a:xfrm>
              <a:off x="1211" y="11810"/>
              <a:ext cx="11315" cy="1456"/>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海南自贸港通过</a:t>
              </a:r>
              <a:r>
                <a:rPr lang="en-US" sz="1400" dirty="0">
                  <a:solidFill>
                    <a:srgbClr val="C59F5E"/>
                  </a:solidFill>
                  <a:latin typeface="微软雅黑" panose="020B0503020204020204" charset="-122"/>
                  <a:ea typeface="微软雅黑" panose="020B0503020204020204" charset="-122"/>
                  <a:cs typeface="微软雅黑" panose="020B0503020204020204" charset="-122"/>
                </a:rPr>
                <a:t>零关税、低税率、简税制</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等政策</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吸引相关产业链上下游企业集聚</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形成完整的产业生态。原材料进口零关税</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企业在海南进行深加工</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增值超过30%后进入内地免关税,形成</a:t>
              </a:r>
              <a:r>
                <a:rPr lang="en-US" sz="1400" dirty="0">
                  <a:solidFill>
                    <a:srgbClr val="C59F5E"/>
                  </a:solidFill>
                  <a:latin typeface="微软雅黑" panose="020B0503020204020204" charset="-122"/>
                  <a:ea typeface="微软雅黑" panose="020B0503020204020204" charset="-122"/>
                  <a:cs typeface="微软雅黑" panose="020B0503020204020204" charset="-122"/>
                </a:rPr>
                <a:t>产业集群效应</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提升整体竞争力。</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396" name="Shape 73"/>
            <p:cNvSpPr/>
            <p:nvPr/>
          </p:nvSpPr>
          <p:spPr>
            <a:xfrm>
              <a:off x="13075" y="10745"/>
              <a:ext cx="75" cy="2651"/>
            </a:xfrm>
            <a:custGeom>
              <a:avLst/>
              <a:gdLst/>
              <a:ahLst/>
              <a:cxnLst/>
              <a:rect l="l" t="t" r="r" b="b"/>
              <a:pathLst>
                <a:path w="47428" h="1683699">
                  <a:moveTo>
                    <a:pt x="47428" y="0"/>
                  </a:moveTo>
                  <a:lnTo>
                    <a:pt x="47428" y="0"/>
                  </a:lnTo>
                  <a:lnTo>
                    <a:pt x="47428" y="1683699"/>
                  </a:lnTo>
                  <a:lnTo>
                    <a:pt x="47428" y="1683699"/>
                  </a:lnTo>
                  <a:cubicBezTo>
                    <a:pt x="21234" y="1683699"/>
                    <a:pt x="0" y="1662465"/>
                    <a:pt x="0" y="1636271"/>
                  </a:cubicBezTo>
                  <a:lnTo>
                    <a:pt x="0" y="47428"/>
                  </a:lnTo>
                  <a:cubicBezTo>
                    <a:pt x="0" y="21252"/>
                    <a:pt x="21252" y="0"/>
                    <a:pt x="47428" y="0"/>
                  </a:cubicBezTo>
                  <a:close/>
                </a:path>
              </a:pathLst>
            </a:custGeom>
            <a:solidFill>
              <a:srgbClr val="C09B5A"/>
            </a:solidFill>
          </p:spPr>
        </p:sp>
        <p:sp>
          <p:nvSpPr>
            <p:cNvPr id="397" name="Text 74"/>
            <p:cNvSpPr/>
            <p:nvPr/>
          </p:nvSpPr>
          <p:spPr>
            <a:xfrm>
              <a:off x="13411" y="11083"/>
              <a:ext cx="11372" cy="448"/>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MiSans" pitchFamily="34" charset="-120"/>
                </a:rPr>
                <a:t>政策叠加优势</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398" name="Text 75"/>
            <p:cNvSpPr/>
            <p:nvPr/>
          </p:nvSpPr>
          <p:spPr>
            <a:xfrm>
              <a:off x="13411" y="11810"/>
              <a:ext cx="10989" cy="1456"/>
            </a:xfrm>
            <a:prstGeom prst="rect">
              <a:avLst/>
            </a:prstGeom>
            <a:noFill/>
          </p:spPr>
          <p:txBody>
            <a:bodyPr wrap="square" lIns="0" tIns="0" rIns="0" bIns="0" rtlCol="0" anchor="ctr"/>
            <a:lstStyle/>
            <a:p>
              <a:pPr algn="just">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六大产业可同时享受</a:t>
              </a:r>
              <a:r>
                <a:rPr lang="en-US" sz="1400" dirty="0">
                  <a:solidFill>
                    <a:srgbClr val="C59F5E"/>
                  </a:solidFill>
                  <a:latin typeface="微软雅黑" panose="020B0503020204020204" charset="-122"/>
                  <a:ea typeface="微软雅黑" panose="020B0503020204020204" charset="-122"/>
                  <a:cs typeface="微软雅黑" panose="020B0503020204020204" charset="-122"/>
                </a:rPr>
                <a:t>零关税、15%企业所得税、加工增值免关税、跨境电商补贴</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等多重政策</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综合税负大幅降低。政策叠加效应显著</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为企业提供了全方位、多层次的支持</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助力企业快速发展壮大。</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2325985" cy="749300"/>
            <a:chOff x="2596" y="525"/>
            <a:chExt cx="19411" cy="1180"/>
          </a:xfrm>
        </p:grpSpPr>
        <p:sp>
          <p:nvSpPr>
            <p:cNvPr id="6" name="Text 1"/>
            <p:cNvSpPr/>
            <p:nvPr/>
          </p:nvSpPr>
          <p:spPr>
            <a:xfrm>
              <a:off x="2596" y="525"/>
              <a:ext cx="19411"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方正大黑体_GBK" panose="02010600010101010101" charset="-122"/>
                  <a:sym typeface="+mn-ea"/>
                </a:rPr>
                <a:t>重点受益</a:t>
              </a:r>
              <a:r>
                <a:rPr lang="zh-CN" altLang="en-US" sz="3600" b="1" dirty="0">
                  <a:latin typeface="微软雅黑" panose="020B0503020204020204" charset="-122"/>
                  <a:ea typeface="微软雅黑" panose="020B0503020204020204" charset="-122"/>
                  <a:cs typeface="方正大黑体_GBK" panose="02010600010101010101" charset="-122"/>
                  <a:sym typeface="+mn-ea"/>
                </a:rPr>
                <a:t>的四大</a:t>
              </a:r>
              <a:r>
                <a:rPr lang="en-US" sz="3600" b="1" dirty="0">
                  <a:latin typeface="微软雅黑" panose="020B0503020204020204" charset="-122"/>
                  <a:ea typeface="微软雅黑" panose="020B0503020204020204" charset="-122"/>
                  <a:cs typeface="方正大黑体_GBK" panose="02010600010101010101" charset="-122"/>
                  <a:sym typeface="+mn-ea"/>
                </a:rPr>
                <a:t>行业</a:t>
              </a:r>
              <a:endParaRPr lang="zh-CN" alt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政策红利覆盖全行业</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四大产业迎来发展新机遇</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9" name="组合 8"/>
          <p:cNvGrpSpPr/>
          <p:nvPr/>
        </p:nvGrpSpPr>
        <p:grpSpPr>
          <a:xfrm>
            <a:off x="564515" y="1446530"/>
            <a:ext cx="15165705" cy="2442210"/>
            <a:chOff x="889" y="2278"/>
            <a:chExt cx="23883" cy="3846"/>
          </a:xfrm>
        </p:grpSpPr>
        <p:grpSp>
          <p:nvGrpSpPr>
            <p:cNvPr id="315" name="组合 314"/>
            <p:cNvGrpSpPr/>
            <p:nvPr/>
          </p:nvGrpSpPr>
          <p:grpSpPr>
            <a:xfrm>
              <a:off x="889" y="2278"/>
              <a:ext cx="11722" cy="3846"/>
              <a:chOff x="889" y="2278"/>
              <a:chExt cx="11722" cy="3846"/>
            </a:xfrm>
          </p:grpSpPr>
          <p:grpSp>
            <p:nvGrpSpPr>
              <p:cNvPr id="293" name="组合 292"/>
              <p:cNvGrpSpPr/>
              <p:nvPr/>
            </p:nvGrpSpPr>
            <p:grpSpPr>
              <a:xfrm rot="0">
                <a:off x="889" y="2278"/>
                <a:ext cx="11723" cy="3847"/>
                <a:chOff x="840" y="2263"/>
                <a:chExt cx="11723" cy="3240"/>
              </a:xfrm>
            </p:grpSpPr>
            <p:sp>
              <p:nvSpPr>
                <p:cNvPr id="294" name="Shape 3"/>
                <p:cNvSpPr/>
                <p:nvPr/>
              </p:nvSpPr>
              <p:spPr>
                <a:xfrm>
                  <a:off x="840" y="2263"/>
                  <a:ext cx="11723" cy="3240"/>
                </a:xfrm>
                <a:custGeom>
                  <a:avLst/>
                  <a:gdLst/>
                  <a:ahLst/>
                  <a:cxnLst/>
                  <a:rect l="l" t="t" r="r" b="b"/>
                  <a:pathLst>
                    <a:path w="3632200" h="2057400">
                      <a:moveTo>
                        <a:pt x="50800" y="0"/>
                      </a:moveTo>
                      <a:lnTo>
                        <a:pt x="3479808" y="0"/>
                      </a:lnTo>
                      <a:cubicBezTo>
                        <a:pt x="3563972" y="0"/>
                        <a:pt x="3632200" y="68228"/>
                        <a:pt x="3632200" y="152392"/>
                      </a:cubicBezTo>
                      <a:lnTo>
                        <a:pt x="3632200" y="1905008"/>
                      </a:lnTo>
                      <a:cubicBezTo>
                        <a:pt x="3632200" y="1989172"/>
                        <a:pt x="3563972" y="2057400"/>
                        <a:pt x="3479808" y="2057400"/>
                      </a:cubicBezTo>
                      <a:lnTo>
                        <a:pt x="50800" y="2057400"/>
                      </a:lnTo>
                      <a:cubicBezTo>
                        <a:pt x="22763" y="2057400"/>
                        <a:pt x="0" y="2034637"/>
                        <a:pt x="0" y="2006600"/>
                      </a:cubicBezTo>
                      <a:lnTo>
                        <a:pt x="0" y="50800"/>
                      </a:lnTo>
                      <a:cubicBezTo>
                        <a:pt x="0" y="22763"/>
                        <a:pt x="22763" y="0"/>
                        <a:pt x="50800"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295" name="Shape 4"/>
                <p:cNvSpPr/>
                <p:nvPr/>
              </p:nvSpPr>
              <p:spPr>
                <a:xfrm>
                  <a:off x="840" y="2263"/>
                  <a:ext cx="80" cy="3240"/>
                </a:xfrm>
                <a:custGeom>
                  <a:avLst/>
                  <a:gdLst/>
                  <a:ahLst/>
                  <a:cxnLst/>
                  <a:rect l="l" t="t" r="r" b="b"/>
                  <a:pathLst>
                    <a:path w="50800" h="2057400">
                      <a:moveTo>
                        <a:pt x="50800" y="0"/>
                      </a:moveTo>
                      <a:lnTo>
                        <a:pt x="50800" y="0"/>
                      </a:lnTo>
                      <a:lnTo>
                        <a:pt x="50800" y="2057400"/>
                      </a:lnTo>
                      <a:lnTo>
                        <a:pt x="50800" y="2057400"/>
                      </a:lnTo>
                      <a:cubicBezTo>
                        <a:pt x="22763" y="2057400"/>
                        <a:pt x="0" y="2034637"/>
                        <a:pt x="0" y="2006600"/>
                      </a:cubicBezTo>
                      <a:lnTo>
                        <a:pt x="0" y="50800"/>
                      </a:lnTo>
                      <a:cubicBezTo>
                        <a:pt x="0" y="22763"/>
                        <a:pt x="22763" y="0"/>
                        <a:pt x="50800" y="0"/>
                      </a:cubicBezTo>
                      <a:close/>
                    </a:path>
                  </a:pathLst>
                </a:custGeom>
                <a:solidFill>
                  <a:srgbClr val="C0A062"/>
                </a:solidFill>
              </p:spPr>
            </p:sp>
          </p:grpSp>
          <p:sp>
            <p:nvSpPr>
              <p:cNvPr id="218" name="Shape 5"/>
              <p:cNvSpPr/>
              <p:nvPr/>
            </p:nvSpPr>
            <p:spPr>
              <a:xfrm>
                <a:off x="1293" y="2552"/>
                <a:ext cx="1020" cy="102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9F5E"/>
              </a:solidFill>
            </p:spPr>
          </p:sp>
          <p:sp>
            <p:nvSpPr>
              <p:cNvPr id="219" name="Shape 6"/>
              <p:cNvSpPr/>
              <p:nvPr/>
            </p:nvSpPr>
            <p:spPr>
              <a:xfrm>
                <a:off x="1553" y="2841"/>
                <a:ext cx="500" cy="442"/>
              </a:xfrm>
              <a:custGeom>
                <a:avLst/>
                <a:gdLst/>
                <a:ahLst/>
                <a:cxnLst/>
                <a:rect l="l" t="t" r="r" b="b"/>
                <a:pathLst>
                  <a:path w="317500" h="254000">
                    <a:moveTo>
                      <a:pt x="31750" y="47625"/>
                    </a:moveTo>
                    <a:cubicBezTo>
                      <a:pt x="31750" y="30113"/>
                      <a:pt x="45988" y="15875"/>
                      <a:pt x="63500" y="15875"/>
                    </a:cubicBezTo>
                    <a:lnTo>
                      <a:pt x="206375" y="15875"/>
                    </a:lnTo>
                    <a:cubicBezTo>
                      <a:pt x="223887" y="15875"/>
                      <a:pt x="238125" y="30113"/>
                      <a:pt x="238125" y="47625"/>
                    </a:cubicBezTo>
                    <a:lnTo>
                      <a:pt x="238125" y="63500"/>
                    </a:lnTo>
                    <a:lnTo>
                      <a:pt x="263277" y="63500"/>
                    </a:lnTo>
                    <a:cubicBezTo>
                      <a:pt x="271711" y="63500"/>
                      <a:pt x="279797" y="66824"/>
                      <a:pt x="285750" y="72777"/>
                    </a:cubicBezTo>
                    <a:lnTo>
                      <a:pt x="308223" y="95250"/>
                    </a:lnTo>
                    <a:cubicBezTo>
                      <a:pt x="314176" y="101203"/>
                      <a:pt x="317500" y="109289"/>
                      <a:pt x="317500" y="117723"/>
                    </a:cubicBezTo>
                    <a:lnTo>
                      <a:pt x="317500" y="190500"/>
                    </a:lnTo>
                    <a:cubicBezTo>
                      <a:pt x="317500" y="208012"/>
                      <a:pt x="303262" y="222250"/>
                      <a:pt x="285750" y="222250"/>
                    </a:cubicBezTo>
                    <a:lnTo>
                      <a:pt x="284113" y="222250"/>
                    </a:lnTo>
                    <a:cubicBezTo>
                      <a:pt x="278954" y="240556"/>
                      <a:pt x="262086" y="254000"/>
                      <a:pt x="242094" y="254000"/>
                    </a:cubicBezTo>
                    <a:cubicBezTo>
                      <a:pt x="222101" y="254000"/>
                      <a:pt x="205284" y="240556"/>
                      <a:pt x="200075" y="222250"/>
                    </a:cubicBezTo>
                    <a:lnTo>
                      <a:pt x="149175" y="222250"/>
                    </a:lnTo>
                    <a:cubicBezTo>
                      <a:pt x="144016" y="240556"/>
                      <a:pt x="127149" y="254000"/>
                      <a:pt x="107156" y="254000"/>
                    </a:cubicBezTo>
                    <a:cubicBezTo>
                      <a:pt x="87164" y="254000"/>
                      <a:pt x="70346" y="240556"/>
                      <a:pt x="65137" y="222250"/>
                    </a:cubicBezTo>
                    <a:lnTo>
                      <a:pt x="63500" y="222250"/>
                    </a:lnTo>
                    <a:cubicBezTo>
                      <a:pt x="45988" y="222250"/>
                      <a:pt x="31750" y="208012"/>
                      <a:pt x="31750" y="190500"/>
                    </a:cubicBezTo>
                    <a:lnTo>
                      <a:pt x="31750" y="166688"/>
                    </a:lnTo>
                    <a:lnTo>
                      <a:pt x="11906" y="166688"/>
                    </a:lnTo>
                    <a:cubicBezTo>
                      <a:pt x="5308" y="166688"/>
                      <a:pt x="0" y="161379"/>
                      <a:pt x="0" y="154781"/>
                    </a:cubicBezTo>
                    <a:cubicBezTo>
                      <a:pt x="0" y="148183"/>
                      <a:pt x="5308" y="142875"/>
                      <a:pt x="11906" y="142875"/>
                    </a:cubicBezTo>
                    <a:lnTo>
                      <a:pt x="67469" y="142875"/>
                    </a:lnTo>
                    <a:cubicBezTo>
                      <a:pt x="74067" y="142875"/>
                      <a:pt x="79375" y="137567"/>
                      <a:pt x="79375" y="130969"/>
                    </a:cubicBezTo>
                    <a:cubicBezTo>
                      <a:pt x="79375" y="124371"/>
                      <a:pt x="74067" y="119063"/>
                      <a:pt x="67469" y="119063"/>
                    </a:cubicBezTo>
                    <a:lnTo>
                      <a:pt x="11906" y="119063"/>
                    </a:lnTo>
                    <a:cubicBezTo>
                      <a:pt x="5308" y="119063"/>
                      <a:pt x="0" y="113754"/>
                      <a:pt x="0" y="107156"/>
                    </a:cubicBezTo>
                    <a:cubicBezTo>
                      <a:pt x="0" y="100558"/>
                      <a:pt x="5308" y="95250"/>
                      <a:pt x="11906" y="95250"/>
                    </a:cubicBezTo>
                    <a:lnTo>
                      <a:pt x="99219" y="95250"/>
                    </a:lnTo>
                    <a:cubicBezTo>
                      <a:pt x="105817" y="95250"/>
                      <a:pt x="111125" y="89942"/>
                      <a:pt x="111125" y="83344"/>
                    </a:cubicBezTo>
                    <a:cubicBezTo>
                      <a:pt x="111125" y="76746"/>
                      <a:pt x="105817" y="71438"/>
                      <a:pt x="99219" y="71438"/>
                    </a:cubicBezTo>
                    <a:lnTo>
                      <a:pt x="11906" y="71438"/>
                    </a:lnTo>
                    <a:cubicBezTo>
                      <a:pt x="5308" y="71438"/>
                      <a:pt x="0" y="66129"/>
                      <a:pt x="0" y="59531"/>
                    </a:cubicBezTo>
                    <a:cubicBezTo>
                      <a:pt x="0" y="52933"/>
                      <a:pt x="5308" y="47625"/>
                      <a:pt x="11906" y="47625"/>
                    </a:cubicBezTo>
                    <a:lnTo>
                      <a:pt x="31750" y="47625"/>
                    </a:lnTo>
                    <a:close/>
                    <a:moveTo>
                      <a:pt x="285750" y="142875"/>
                    </a:moveTo>
                    <a:lnTo>
                      <a:pt x="285750" y="117723"/>
                    </a:lnTo>
                    <a:lnTo>
                      <a:pt x="263277" y="95250"/>
                    </a:lnTo>
                    <a:lnTo>
                      <a:pt x="238125" y="95250"/>
                    </a:lnTo>
                    <a:lnTo>
                      <a:pt x="238125" y="142875"/>
                    </a:lnTo>
                    <a:lnTo>
                      <a:pt x="285750" y="142875"/>
                    </a:lnTo>
                    <a:close/>
                    <a:moveTo>
                      <a:pt x="127000" y="210344"/>
                    </a:moveTo>
                    <a:cubicBezTo>
                      <a:pt x="127000" y="199392"/>
                      <a:pt x="118108" y="190500"/>
                      <a:pt x="107156" y="190500"/>
                    </a:cubicBezTo>
                    <a:cubicBezTo>
                      <a:pt x="96204" y="190500"/>
                      <a:pt x="87313" y="199392"/>
                      <a:pt x="87313" y="210344"/>
                    </a:cubicBezTo>
                    <a:cubicBezTo>
                      <a:pt x="87313" y="221296"/>
                      <a:pt x="96204" y="230188"/>
                      <a:pt x="107156" y="230188"/>
                    </a:cubicBezTo>
                    <a:cubicBezTo>
                      <a:pt x="118108" y="230188"/>
                      <a:pt x="127000" y="221296"/>
                      <a:pt x="127000" y="210344"/>
                    </a:cubicBezTo>
                    <a:close/>
                    <a:moveTo>
                      <a:pt x="242094" y="230188"/>
                    </a:moveTo>
                    <a:cubicBezTo>
                      <a:pt x="253046" y="230188"/>
                      <a:pt x="261937" y="221296"/>
                      <a:pt x="261937" y="210344"/>
                    </a:cubicBezTo>
                    <a:cubicBezTo>
                      <a:pt x="261937" y="199392"/>
                      <a:pt x="253046" y="190500"/>
                      <a:pt x="242094" y="190500"/>
                    </a:cubicBezTo>
                    <a:cubicBezTo>
                      <a:pt x="231142" y="190500"/>
                      <a:pt x="222250" y="199392"/>
                      <a:pt x="222250" y="210344"/>
                    </a:cubicBezTo>
                    <a:cubicBezTo>
                      <a:pt x="222250" y="221296"/>
                      <a:pt x="231142" y="230188"/>
                      <a:pt x="242094" y="230188"/>
                    </a:cubicBezTo>
                    <a:close/>
                  </a:path>
                </a:pathLst>
              </a:custGeom>
              <a:solidFill>
                <a:srgbClr val="FFFFFF"/>
              </a:solidFill>
            </p:spPr>
          </p:sp>
          <p:sp>
            <p:nvSpPr>
              <p:cNvPr id="220" name="Text 7"/>
              <p:cNvSpPr/>
              <p:nvPr/>
            </p:nvSpPr>
            <p:spPr>
              <a:xfrm>
                <a:off x="2493" y="2752"/>
                <a:ext cx="4005" cy="618"/>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物流贸易</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nvGrpSpPr>
              <p:cNvPr id="221" name="组合 220"/>
              <p:cNvGrpSpPr/>
              <p:nvPr/>
            </p:nvGrpSpPr>
            <p:grpSpPr>
              <a:xfrm>
                <a:off x="1333" y="3878"/>
                <a:ext cx="5585" cy="442"/>
                <a:chOff x="1320" y="3826"/>
                <a:chExt cx="5230" cy="442"/>
              </a:xfrm>
            </p:grpSpPr>
            <p:sp>
              <p:nvSpPr>
                <p:cNvPr id="222" name="Shape 8"/>
                <p:cNvSpPr/>
                <p:nvPr/>
              </p:nvSpPr>
              <p:spPr>
                <a:xfrm>
                  <a:off x="1320" y="3906"/>
                  <a:ext cx="280" cy="309"/>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C59F5E"/>
                </a:solidFill>
              </p:spPr>
            </p:sp>
            <p:sp>
              <p:nvSpPr>
                <p:cNvPr id="223" name="Text 9"/>
                <p:cNvSpPr/>
                <p:nvPr/>
              </p:nvSpPr>
              <p:spPr>
                <a:xfrm>
                  <a:off x="1790" y="3826"/>
                  <a:ext cx="4760" cy="442"/>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分批出岛集中申报:</a:t>
                  </a:r>
                  <a:r>
                    <a:rPr lang="en-US" sz="1400" b="1" dirty="0">
                      <a:solidFill>
                        <a:schemeClr val="tx1">
                          <a:alpha val="70000"/>
                        </a:schemeClr>
                      </a:solidFill>
                      <a:latin typeface="微软雅黑" panose="020B0503020204020204" charset="-122"/>
                      <a:ea typeface="微软雅黑" panose="020B0503020204020204" charset="-122"/>
                      <a:cs typeface="微软雅黑" panose="020B0503020204020204" charset="-122"/>
                    </a:rPr>
                    <a:t> </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减少企业仓储压力</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224" name="组合 223"/>
              <p:cNvGrpSpPr/>
              <p:nvPr/>
            </p:nvGrpSpPr>
            <p:grpSpPr>
              <a:xfrm>
                <a:off x="1333" y="4600"/>
                <a:ext cx="8320" cy="442"/>
                <a:chOff x="1320" y="4386"/>
                <a:chExt cx="7790" cy="442"/>
              </a:xfrm>
            </p:grpSpPr>
            <p:sp>
              <p:nvSpPr>
                <p:cNvPr id="225" name="Shape 10"/>
                <p:cNvSpPr/>
                <p:nvPr/>
              </p:nvSpPr>
              <p:spPr>
                <a:xfrm>
                  <a:off x="1320" y="4466"/>
                  <a:ext cx="280" cy="309"/>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C59F5E"/>
                </a:solidFill>
              </p:spPr>
            </p:sp>
            <p:sp>
              <p:nvSpPr>
                <p:cNvPr id="226" name="Text 11"/>
                <p:cNvSpPr/>
                <p:nvPr/>
              </p:nvSpPr>
              <p:spPr>
                <a:xfrm>
                  <a:off x="1790" y="4386"/>
                  <a:ext cx="7320" cy="442"/>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航空货运补贴:</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每公斤5元</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大宗货物运输成本立减15%-20%</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227" name="组合 226"/>
              <p:cNvGrpSpPr/>
              <p:nvPr/>
            </p:nvGrpSpPr>
            <p:grpSpPr>
              <a:xfrm>
                <a:off x="1333" y="5322"/>
                <a:ext cx="5564" cy="442"/>
                <a:chOff x="1320" y="4946"/>
                <a:chExt cx="5210" cy="442"/>
              </a:xfrm>
            </p:grpSpPr>
            <p:sp>
              <p:nvSpPr>
                <p:cNvPr id="228" name="Shape 12"/>
                <p:cNvSpPr/>
                <p:nvPr/>
              </p:nvSpPr>
              <p:spPr>
                <a:xfrm>
                  <a:off x="1320" y="5026"/>
                  <a:ext cx="280" cy="309"/>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C59F5E"/>
                </a:solidFill>
              </p:spPr>
            </p:sp>
            <p:sp>
              <p:nvSpPr>
                <p:cNvPr id="229" name="Text 13"/>
                <p:cNvSpPr/>
                <p:nvPr/>
              </p:nvSpPr>
              <p:spPr>
                <a:xfrm>
                  <a:off x="1790" y="4946"/>
                  <a:ext cx="4740" cy="442"/>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国际快递补贴:</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每单3元</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月上限10万单</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grpSp>
          <p:nvGrpSpPr>
            <p:cNvPr id="316" name="组合 315"/>
            <p:cNvGrpSpPr/>
            <p:nvPr/>
          </p:nvGrpSpPr>
          <p:grpSpPr>
            <a:xfrm>
              <a:off x="13050" y="2278"/>
              <a:ext cx="11722" cy="3846"/>
              <a:chOff x="13050" y="2278"/>
              <a:chExt cx="11722" cy="3846"/>
            </a:xfrm>
          </p:grpSpPr>
          <p:grpSp>
            <p:nvGrpSpPr>
              <p:cNvPr id="300" name="组合 299"/>
              <p:cNvGrpSpPr/>
              <p:nvPr/>
            </p:nvGrpSpPr>
            <p:grpSpPr>
              <a:xfrm rot="0">
                <a:off x="13050" y="2278"/>
                <a:ext cx="11723" cy="3847"/>
                <a:chOff x="840" y="2263"/>
                <a:chExt cx="11723" cy="3240"/>
              </a:xfrm>
            </p:grpSpPr>
            <p:sp>
              <p:nvSpPr>
                <p:cNvPr id="301" name="Shape 3"/>
                <p:cNvSpPr/>
                <p:nvPr/>
              </p:nvSpPr>
              <p:spPr>
                <a:xfrm>
                  <a:off x="840" y="2263"/>
                  <a:ext cx="11723" cy="3240"/>
                </a:xfrm>
                <a:custGeom>
                  <a:avLst/>
                  <a:gdLst/>
                  <a:ahLst/>
                  <a:cxnLst/>
                  <a:rect l="l" t="t" r="r" b="b"/>
                  <a:pathLst>
                    <a:path w="3632200" h="2057400">
                      <a:moveTo>
                        <a:pt x="50800" y="0"/>
                      </a:moveTo>
                      <a:lnTo>
                        <a:pt x="3479808" y="0"/>
                      </a:lnTo>
                      <a:cubicBezTo>
                        <a:pt x="3563972" y="0"/>
                        <a:pt x="3632200" y="68228"/>
                        <a:pt x="3632200" y="152392"/>
                      </a:cubicBezTo>
                      <a:lnTo>
                        <a:pt x="3632200" y="1905008"/>
                      </a:lnTo>
                      <a:cubicBezTo>
                        <a:pt x="3632200" y="1989172"/>
                        <a:pt x="3563972" y="2057400"/>
                        <a:pt x="3479808" y="2057400"/>
                      </a:cubicBezTo>
                      <a:lnTo>
                        <a:pt x="50800" y="2057400"/>
                      </a:lnTo>
                      <a:cubicBezTo>
                        <a:pt x="22763" y="2057400"/>
                        <a:pt x="0" y="2034637"/>
                        <a:pt x="0" y="2006600"/>
                      </a:cubicBezTo>
                      <a:lnTo>
                        <a:pt x="0" y="50800"/>
                      </a:lnTo>
                      <a:cubicBezTo>
                        <a:pt x="0" y="22763"/>
                        <a:pt x="22763" y="0"/>
                        <a:pt x="50800"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302" name="Shape 4"/>
                <p:cNvSpPr/>
                <p:nvPr/>
              </p:nvSpPr>
              <p:spPr>
                <a:xfrm>
                  <a:off x="840" y="2263"/>
                  <a:ext cx="80" cy="3240"/>
                </a:xfrm>
                <a:custGeom>
                  <a:avLst/>
                  <a:gdLst/>
                  <a:ahLst/>
                  <a:cxnLst/>
                  <a:rect l="l" t="t" r="r" b="b"/>
                  <a:pathLst>
                    <a:path w="50800" h="2057400">
                      <a:moveTo>
                        <a:pt x="50800" y="0"/>
                      </a:moveTo>
                      <a:lnTo>
                        <a:pt x="50800" y="0"/>
                      </a:lnTo>
                      <a:lnTo>
                        <a:pt x="50800" y="2057400"/>
                      </a:lnTo>
                      <a:lnTo>
                        <a:pt x="50800" y="2057400"/>
                      </a:lnTo>
                      <a:cubicBezTo>
                        <a:pt x="22763" y="2057400"/>
                        <a:pt x="0" y="2034637"/>
                        <a:pt x="0" y="2006600"/>
                      </a:cubicBezTo>
                      <a:lnTo>
                        <a:pt x="0" y="50800"/>
                      </a:lnTo>
                      <a:cubicBezTo>
                        <a:pt x="0" y="22763"/>
                        <a:pt x="22763" y="0"/>
                        <a:pt x="50800" y="0"/>
                      </a:cubicBezTo>
                      <a:close/>
                    </a:path>
                  </a:pathLst>
                </a:custGeom>
                <a:solidFill>
                  <a:srgbClr val="C0A062"/>
                </a:solidFill>
              </p:spPr>
            </p:sp>
          </p:grpSp>
          <p:sp>
            <p:nvSpPr>
              <p:cNvPr id="232" name="Shape 16"/>
              <p:cNvSpPr/>
              <p:nvPr/>
            </p:nvSpPr>
            <p:spPr>
              <a:xfrm>
                <a:off x="13480" y="2552"/>
                <a:ext cx="1020" cy="102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9F5E"/>
              </a:solidFill>
            </p:spPr>
          </p:sp>
          <p:sp>
            <p:nvSpPr>
              <p:cNvPr id="233" name="Shape 17"/>
              <p:cNvSpPr/>
              <p:nvPr/>
            </p:nvSpPr>
            <p:spPr>
              <a:xfrm>
                <a:off x="13790" y="2841"/>
                <a:ext cx="400" cy="442"/>
              </a:xfrm>
              <a:custGeom>
                <a:avLst/>
                <a:gdLst/>
                <a:ahLst/>
                <a:cxnLst/>
                <a:rect l="l" t="t" r="r" b="b"/>
                <a:pathLst>
                  <a:path w="254000" h="254000">
                    <a:moveTo>
                      <a:pt x="15875" y="15875"/>
                    </a:moveTo>
                    <a:cubicBezTo>
                      <a:pt x="7094" y="15875"/>
                      <a:pt x="0" y="22969"/>
                      <a:pt x="0" y="31750"/>
                    </a:cubicBezTo>
                    <a:lnTo>
                      <a:pt x="0" y="214313"/>
                    </a:lnTo>
                    <a:cubicBezTo>
                      <a:pt x="0" y="227459"/>
                      <a:pt x="10666" y="238125"/>
                      <a:pt x="23812" y="238125"/>
                    </a:cubicBezTo>
                    <a:lnTo>
                      <a:pt x="230188" y="238125"/>
                    </a:lnTo>
                    <a:cubicBezTo>
                      <a:pt x="243334" y="238125"/>
                      <a:pt x="254000" y="227459"/>
                      <a:pt x="254000" y="214313"/>
                    </a:cubicBezTo>
                    <a:lnTo>
                      <a:pt x="254000" y="75505"/>
                    </a:lnTo>
                    <a:cubicBezTo>
                      <a:pt x="254000" y="66477"/>
                      <a:pt x="244376" y="60771"/>
                      <a:pt x="236438" y="65038"/>
                    </a:cubicBezTo>
                    <a:lnTo>
                      <a:pt x="158750" y="106859"/>
                    </a:lnTo>
                    <a:lnTo>
                      <a:pt x="158750" y="75505"/>
                    </a:lnTo>
                    <a:cubicBezTo>
                      <a:pt x="158750" y="66477"/>
                      <a:pt x="149126" y="60771"/>
                      <a:pt x="141188" y="65038"/>
                    </a:cubicBezTo>
                    <a:lnTo>
                      <a:pt x="63500" y="106859"/>
                    </a:lnTo>
                    <a:lnTo>
                      <a:pt x="63500" y="31750"/>
                    </a:lnTo>
                    <a:cubicBezTo>
                      <a:pt x="63500" y="22969"/>
                      <a:pt x="56406" y="15875"/>
                      <a:pt x="47625" y="15875"/>
                    </a:cubicBezTo>
                    <a:lnTo>
                      <a:pt x="15875" y="15875"/>
                    </a:lnTo>
                    <a:close/>
                  </a:path>
                </a:pathLst>
              </a:custGeom>
              <a:solidFill>
                <a:srgbClr val="FFFFFF"/>
              </a:solidFill>
            </p:spPr>
          </p:sp>
          <p:sp>
            <p:nvSpPr>
              <p:cNvPr id="234" name="Text 18"/>
              <p:cNvSpPr/>
              <p:nvPr/>
            </p:nvSpPr>
            <p:spPr>
              <a:xfrm>
                <a:off x="14680" y="2752"/>
                <a:ext cx="4005" cy="618"/>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高端制造</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nvGrpSpPr>
              <p:cNvPr id="235" name="组合 234"/>
              <p:cNvGrpSpPr/>
              <p:nvPr/>
            </p:nvGrpSpPr>
            <p:grpSpPr>
              <a:xfrm>
                <a:off x="13520" y="3878"/>
                <a:ext cx="6468" cy="442"/>
                <a:chOff x="13520" y="3826"/>
                <a:chExt cx="6090" cy="442"/>
              </a:xfrm>
            </p:grpSpPr>
            <p:sp>
              <p:nvSpPr>
                <p:cNvPr id="236" name="Shape 19"/>
                <p:cNvSpPr/>
                <p:nvPr/>
              </p:nvSpPr>
              <p:spPr>
                <a:xfrm>
                  <a:off x="13520" y="3906"/>
                  <a:ext cx="280" cy="309"/>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C59F5E"/>
                </a:solidFill>
              </p:spPr>
            </p:sp>
            <p:sp>
              <p:nvSpPr>
                <p:cNvPr id="237" name="Text 20"/>
                <p:cNvSpPr/>
                <p:nvPr/>
              </p:nvSpPr>
              <p:spPr>
                <a:xfrm>
                  <a:off x="13990" y="3826"/>
                  <a:ext cx="5620" cy="442"/>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零关税设备进口:</a:t>
                  </a:r>
                  <a:r>
                    <a:rPr lang="en-US" sz="1400" dirty="0">
                      <a:solidFill>
                        <a:srgbClr val="C29B5C">
                          <a:alpha val="70000"/>
                        </a:srgbClr>
                      </a:solidFill>
                      <a:latin typeface="微软雅黑" panose="020B0503020204020204" charset="-122"/>
                      <a:ea typeface="微软雅黑" panose="020B0503020204020204" charset="-122"/>
                      <a:cs typeface="微软雅黑" panose="020B0503020204020204" charset="-122"/>
                    </a:rPr>
                    <a:t> </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预计节省20%设备进口成本</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238" name="组合 237"/>
              <p:cNvGrpSpPr/>
              <p:nvPr/>
            </p:nvGrpSpPr>
            <p:grpSpPr>
              <a:xfrm>
                <a:off x="13520" y="4574"/>
                <a:ext cx="5577" cy="442"/>
                <a:chOff x="13520" y="4386"/>
                <a:chExt cx="5250" cy="442"/>
              </a:xfrm>
            </p:grpSpPr>
            <p:sp>
              <p:nvSpPr>
                <p:cNvPr id="239" name="Shape 21"/>
                <p:cNvSpPr/>
                <p:nvPr/>
              </p:nvSpPr>
              <p:spPr>
                <a:xfrm>
                  <a:off x="13520" y="4466"/>
                  <a:ext cx="280" cy="309"/>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C59F5E"/>
                </a:solidFill>
              </p:spPr>
            </p:sp>
            <p:sp>
              <p:nvSpPr>
                <p:cNvPr id="240" name="Text 22"/>
                <p:cNvSpPr/>
                <p:nvPr/>
              </p:nvSpPr>
              <p:spPr>
                <a:xfrm>
                  <a:off x="13990" y="4386"/>
                  <a:ext cx="4780" cy="442"/>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加工增值政策:</a:t>
                  </a:r>
                  <a:r>
                    <a:rPr lang="en-US" sz="1400" dirty="0">
                      <a:solidFill>
                        <a:srgbClr val="C29B5C">
                          <a:alpha val="70000"/>
                        </a:srgbClr>
                      </a:solidFill>
                      <a:latin typeface="微软雅黑" panose="020B0503020204020204" charset="-122"/>
                      <a:ea typeface="微软雅黑" panose="020B0503020204020204" charset="-122"/>
                      <a:cs typeface="微软雅黑" panose="020B0503020204020204" charset="-122"/>
                    </a:rPr>
                    <a:t> </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增值超30%内销免关税</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241" name="组合 240"/>
              <p:cNvGrpSpPr/>
              <p:nvPr/>
            </p:nvGrpSpPr>
            <p:grpSpPr>
              <a:xfrm>
                <a:off x="13520" y="5270"/>
                <a:ext cx="6745" cy="442"/>
                <a:chOff x="13520" y="4946"/>
                <a:chExt cx="6350" cy="442"/>
              </a:xfrm>
            </p:grpSpPr>
            <p:sp>
              <p:nvSpPr>
                <p:cNvPr id="242" name="Shape 23"/>
                <p:cNvSpPr/>
                <p:nvPr/>
              </p:nvSpPr>
              <p:spPr>
                <a:xfrm>
                  <a:off x="13520" y="5026"/>
                  <a:ext cx="280" cy="309"/>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C59F5E"/>
                </a:solidFill>
              </p:spPr>
            </p:sp>
            <p:sp>
              <p:nvSpPr>
                <p:cNvPr id="243" name="Text 24"/>
                <p:cNvSpPr/>
                <p:nvPr/>
              </p:nvSpPr>
              <p:spPr>
                <a:xfrm>
                  <a:off x="13990" y="4946"/>
                  <a:ext cx="5880" cy="442"/>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标杆项目:</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西门子能源燃机总装基地及服务中心</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grpSp>
      <p:grpSp>
        <p:nvGrpSpPr>
          <p:cNvPr id="8" name="组合 7"/>
          <p:cNvGrpSpPr/>
          <p:nvPr/>
        </p:nvGrpSpPr>
        <p:grpSpPr>
          <a:xfrm>
            <a:off x="564515" y="4149090"/>
            <a:ext cx="15165705" cy="2442210"/>
            <a:chOff x="889" y="6458"/>
            <a:chExt cx="23883" cy="3846"/>
          </a:xfrm>
        </p:grpSpPr>
        <p:grpSp>
          <p:nvGrpSpPr>
            <p:cNvPr id="317" name="组合 316"/>
            <p:cNvGrpSpPr/>
            <p:nvPr/>
          </p:nvGrpSpPr>
          <p:grpSpPr>
            <a:xfrm>
              <a:off x="889" y="6458"/>
              <a:ext cx="11722" cy="3846"/>
              <a:chOff x="889" y="6744"/>
              <a:chExt cx="11722" cy="3846"/>
            </a:xfrm>
          </p:grpSpPr>
          <p:grpSp>
            <p:nvGrpSpPr>
              <p:cNvPr id="312" name="组合 311"/>
              <p:cNvGrpSpPr/>
              <p:nvPr/>
            </p:nvGrpSpPr>
            <p:grpSpPr>
              <a:xfrm rot="0">
                <a:off x="889" y="6744"/>
                <a:ext cx="11723" cy="3847"/>
                <a:chOff x="840" y="2263"/>
                <a:chExt cx="11723" cy="3240"/>
              </a:xfrm>
            </p:grpSpPr>
            <p:sp>
              <p:nvSpPr>
                <p:cNvPr id="313" name="Shape 3"/>
                <p:cNvSpPr/>
                <p:nvPr/>
              </p:nvSpPr>
              <p:spPr>
                <a:xfrm>
                  <a:off x="840" y="2263"/>
                  <a:ext cx="11723" cy="3240"/>
                </a:xfrm>
                <a:custGeom>
                  <a:avLst/>
                  <a:gdLst/>
                  <a:ahLst/>
                  <a:cxnLst/>
                  <a:rect l="l" t="t" r="r" b="b"/>
                  <a:pathLst>
                    <a:path w="3632200" h="2057400">
                      <a:moveTo>
                        <a:pt x="50800" y="0"/>
                      </a:moveTo>
                      <a:lnTo>
                        <a:pt x="3479808" y="0"/>
                      </a:lnTo>
                      <a:cubicBezTo>
                        <a:pt x="3563972" y="0"/>
                        <a:pt x="3632200" y="68228"/>
                        <a:pt x="3632200" y="152392"/>
                      </a:cubicBezTo>
                      <a:lnTo>
                        <a:pt x="3632200" y="1905008"/>
                      </a:lnTo>
                      <a:cubicBezTo>
                        <a:pt x="3632200" y="1989172"/>
                        <a:pt x="3563972" y="2057400"/>
                        <a:pt x="3479808" y="2057400"/>
                      </a:cubicBezTo>
                      <a:lnTo>
                        <a:pt x="50800" y="2057400"/>
                      </a:lnTo>
                      <a:cubicBezTo>
                        <a:pt x="22763" y="2057400"/>
                        <a:pt x="0" y="2034637"/>
                        <a:pt x="0" y="2006600"/>
                      </a:cubicBezTo>
                      <a:lnTo>
                        <a:pt x="0" y="50800"/>
                      </a:lnTo>
                      <a:cubicBezTo>
                        <a:pt x="0" y="22763"/>
                        <a:pt x="22763" y="0"/>
                        <a:pt x="50800"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314" name="Shape 4"/>
                <p:cNvSpPr/>
                <p:nvPr/>
              </p:nvSpPr>
              <p:spPr>
                <a:xfrm>
                  <a:off x="840" y="2263"/>
                  <a:ext cx="80" cy="3240"/>
                </a:xfrm>
                <a:custGeom>
                  <a:avLst/>
                  <a:gdLst/>
                  <a:ahLst/>
                  <a:cxnLst/>
                  <a:rect l="l" t="t" r="r" b="b"/>
                  <a:pathLst>
                    <a:path w="50800" h="2057400">
                      <a:moveTo>
                        <a:pt x="50800" y="0"/>
                      </a:moveTo>
                      <a:lnTo>
                        <a:pt x="50800" y="0"/>
                      </a:lnTo>
                      <a:lnTo>
                        <a:pt x="50800" y="2057400"/>
                      </a:lnTo>
                      <a:lnTo>
                        <a:pt x="50800" y="2057400"/>
                      </a:lnTo>
                      <a:cubicBezTo>
                        <a:pt x="22763" y="2057400"/>
                        <a:pt x="0" y="2034637"/>
                        <a:pt x="0" y="2006600"/>
                      </a:cubicBezTo>
                      <a:lnTo>
                        <a:pt x="0" y="50800"/>
                      </a:lnTo>
                      <a:cubicBezTo>
                        <a:pt x="0" y="22763"/>
                        <a:pt x="22763" y="0"/>
                        <a:pt x="50800" y="0"/>
                      </a:cubicBezTo>
                      <a:close/>
                    </a:path>
                  </a:pathLst>
                </a:custGeom>
                <a:solidFill>
                  <a:srgbClr val="C0A062"/>
                </a:solidFill>
              </p:spPr>
            </p:sp>
          </p:grpSp>
          <p:sp>
            <p:nvSpPr>
              <p:cNvPr id="246" name="Shape 27"/>
              <p:cNvSpPr/>
              <p:nvPr/>
            </p:nvSpPr>
            <p:spPr>
              <a:xfrm>
                <a:off x="1280" y="7066"/>
                <a:ext cx="1020" cy="102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A06D"/>
              </a:solidFill>
            </p:spPr>
          </p:sp>
          <p:sp>
            <p:nvSpPr>
              <p:cNvPr id="247" name="Shape 28"/>
              <p:cNvSpPr/>
              <p:nvPr/>
            </p:nvSpPr>
            <p:spPr>
              <a:xfrm>
                <a:off x="1640" y="7363"/>
                <a:ext cx="300" cy="427"/>
              </a:xfrm>
              <a:custGeom>
                <a:avLst/>
                <a:gdLst/>
                <a:ahLst/>
                <a:cxnLst/>
                <a:rect l="l" t="t" r="r" b="b"/>
                <a:pathLst>
                  <a:path w="190500" h="254000">
                    <a:moveTo>
                      <a:pt x="31750" y="0"/>
                    </a:moveTo>
                    <a:cubicBezTo>
                      <a:pt x="14238" y="0"/>
                      <a:pt x="0" y="14238"/>
                      <a:pt x="0" y="31750"/>
                    </a:cubicBezTo>
                    <a:lnTo>
                      <a:pt x="0" y="222250"/>
                    </a:lnTo>
                    <a:cubicBezTo>
                      <a:pt x="0" y="239762"/>
                      <a:pt x="14238" y="254000"/>
                      <a:pt x="31750" y="254000"/>
                    </a:cubicBezTo>
                    <a:lnTo>
                      <a:pt x="158750" y="254000"/>
                    </a:lnTo>
                    <a:cubicBezTo>
                      <a:pt x="176262" y="254000"/>
                      <a:pt x="190500" y="239762"/>
                      <a:pt x="190500" y="222250"/>
                    </a:cubicBezTo>
                    <a:lnTo>
                      <a:pt x="190500" y="31750"/>
                    </a:lnTo>
                    <a:cubicBezTo>
                      <a:pt x="190500" y="14238"/>
                      <a:pt x="176262" y="0"/>
                      <a:pt x="158750" y="0"/>
                    </a:cubicBezTo>
                    <a:lnTo>
                      <a:pt x="31750" y="0"/>
                    </a:lnTo>
                    <a:close/>
                    <a:moveTo>
                      <a:pt x="87313" y="174625"/>
                    </a:moveTo>
                    <a:lnTo>
                      <a:pt x="103188" y="174625"/>
                    </a:lnTo>
                    <a:cubicBezTo>
                      <a:pt x="111968" y="174625"/>
                      <a:pt x="119063" y="181719"/>
                      <a:pt x="119063" y="190500"/>
                    </a:cubicBezTo>
                    <a:lnTo>
                      <a:pt x="119063" y="230188"/>
                    </a:lnTo>
                    <a:lnTo>
                      <a:pt x="71438" y="230188"/>
                    </a:lnTo>
                    <a:lnTo>
                      <a:pt x="71438" y="190500"/>
                    </a:lnTo>
                    <a:cubicBezTo>
                      <a:pt x="71438" y="181719"/>
                      <a:pt x="78532" y="174625"/>
                      <a:pt x="87313" y="174625"/>
                    </a:cubicBezTo>
                    <a:close/>
                    <a:moveTo>
                      <a:pt x="47625" y="55563"/>
                    </a:moveTo>
                    <a:cubicBezTo>
                      <a:pt x="47625" y="51197"/>
                      <a:pt x="51197" y="47625"/>
                      <a:pt x="55563" y="47625"/>
                    </a:cubicBezTo>
                    <a:lnTo>
                      <a:pt x="71438" y="47625"/>
                    </a:lnTo>
                    <a:cubicBezTo>
                      <a:pt x="75803" y="47625"/>
                      <a:pt x="79375" y="51197"/>
                      <a:pt x="79375" y="55563"/>
                    </a:cubicBezTo>
                    <a:lnTo>
                      <a:pt x="79375" y="71438"/>
                    </a:lnTo>
                    <a:cubicBezTo>
                      <a:pt x="79375" y="75803"/>
                      <a:pt x="75803" y="79375"/>
                      <a:pt x="71438" y="79375"/>
                    </a:cubicBezTo>
                    <a:lnTo>
                      <a:pt x="55563" y="79375"/>
                    </a:lnTo>
                    <a:cubicBezTo>
                      <a:pt x="51197" y="79375"/>
                      <a:pt x="47625" y="75803"/>
                      <a:pt x="47625" y="71438"/>
                    </a:cubicBezTo>
                    <a:lnTo>
                      <a:pt x="47625" y="55563"/>
                    </a:lnTo>
                    <a:close/>
                    <a:moveTo>
                      <a:pt x="119063" y="47625"/>
                    </a:moveTo>
                    <a:lnTo>
                      <a:pt x="134938" y="47625"/>
                    </a:lnTo>
                    <a:cubicBezTo>
                      <a:pt x="139303" y="47625"/>
                      <a:pt x="142875" y="51197"/>
                      <a:pt x="142875" y="55563"/>
                    </a:cubicBezTo>
                    <a:lnTo>
                      <a:pt x="142875" y="71438"/>
                    </a:lnTo>
                    <a:cubicBezTo>
                      <a:pt x="142875" y="75803"/>
                      <a:pt x="139303" y="79375"/>
                      <a:pt x="134938" y="79375"/>
                    </a:cubicBezTo>
                    <a:lnTo>
                      <a:pt x="119063" y="79375"/>
                    </a:lnTo>
                    <a:cubicBezTo>
                      <a:pt x="114697" y="79375"/>
                      <a:pt x="111125" y="75803"/>
                      <a:pt x="111125" y="71438"/>
                    </a:cubicBezTo>
                    <a:lnTo>
                      <a:pt x="111125" y="55563"/>
                    </a:lnTo>
                    <a:cubicBezTo>
                      <a:pt x="111125" y="51197"/>
                      <a:pt x="114697" y="47625"/>
                      <a:pt x="119063" y="47625"/>
                    </a:cubicBezTo>
                    <a:close/>
                    <a:moveTo>
                      <a:pt x="47625" y="119063"/>
                    </a:moveTo>
                    <a:cubicBezTo>
                      <a:pt x="47625" y="114697"/>
                      <a:pt x="51197" y="111125"/>
                      <a:pt x="55563" y="111125"/>
                    </a:cubicBezTo>
                    <a:lnTo>
                      <a:pt x="71438" y="111125"/>
                    </a:lnTo>
                    <a:cubicBezTo>
                      <a:pt x="75803" y="111125"/>
                      <a:pt x="79375" y="114697"/>
                      <a:pt x="79375" y="119063"/>
                    </a:cubicBezTo>
                    <a:lnTo>
                      <a:pt x="79375" y="134938"/>
                    </a:lnTo>
                    <a:cubicBezTo>
                      <a:pt x="79375" y="139303"/>
                      <a:pt x="75803" y="142875"/>
                      <a:pt x="71438" y="142875"/>
                    </a:cubicBezTo>
                    <a:lnTo>
                      <a:pt x="55563" y="142875"/>
                    </a:lnTo>
                    <a:cubicBezTo>
                      <a:pt x="51197" y="142875"/>
                      <a:pt x="47625" y="139303"/>
                      <a:pt x="47625" y="134938"/>
                    </a:cubicBezTo>
                    <a:lnTo>
                      <a:pt x="47625" y="119063"/>
                    </a:lnTo>
                    <a:close/>
                    <a:moveTo>
                      <a:pt x="119063" y="111125"/>
                    </a:moveTo>
                    <a:lnTo>
                      <a:pt x="134938" y="111125"/>
                    </a:lnTo>
                    <a:cubicBezTo>
                      <a:pt x="139303" y="111125"/>
                      <a:pt x="142875" y="114697"/>
                      <a:pt x="142875" y="119063"/>
                    </a:cubicBezTo>
                    <a:lnTo>
                      <a:pt x="142875" y="134938"/>
                    </a:lnTo>
                    <a:cubicBezTo>
                      <a:pt x="142875" y="139303"/>
                      <a:pt x="139303" y="142875"/>
                      <a:pt x="134938" y="142875"/>
                    </a:cubicBezTo>
                    <a:lnTo>
                      <a:pt x="119063" y="142875"/>
                    </a:lnTo>
                    <a:cubicBezTo>
                      <a:pt x="114697" y="142875"/>
                      <a:pt x="111125" y="139303"/>
                      <a:pt x="111125" y="134938"/>
                    </a:cubicBezTo>
                    <a:lnTo>
                      <a:pt x="111125" y="119063"/>
                    </a:lnTo>
                    <a:cubicBezTo>
                      <a:pt x="111125" y="114697"/>
                      <a:pt x="114697" y="111125"/>
                      <a:pt x="119063" y="111125"/>
                    </a:cubicBezTo>
                    <a:close/>
                  </a:path>
                </a:pathLst>
              </a:custGeom>
              <a:solidFill>
                <a:srgbClr val="FFFFFF"/>
              </a:solidFill>
            </p:spPr>
          </p:sp>
          <p:sp>
            <p:nvSpPr>
              <p:cNvPr id="248" name="Text 29"/>
              <p:cNvSpPr/>
              <p:nvPr/>
            </p:nvSpPr>
            <p:spPr>
              <a:xfrm>
                <a:off x="2480" y="7266"/>
                <a:ext cx="4005" cy="598"/>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总部经济</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nvGrpSpPr>
              <p:cNvPr id="249" name="组合 248"/>
              <p:cNvGrpSpPr/>
              <p:nvPr/>
            </p:nvGrpSpPr>
            <p:grpSpPr>
              <a:xfrm>
                <a:off x="1320" y="8392"/>
                <a:ext cx="5599" cy="426"/>
                <a:chOff x="1320" y="8340"/>
                <a:chExt cx="5370" cy="426"/>
              </a:xfrm>
            </p:grpSpPr>
            <p:sp>
              <p:nvSpPr>
                <p:cNvPr id="250" name="Shape 30"/>
                <p:cNvSpPr/>
                <p:nvPr/>
              </p:nvSpPr>
              <p:spPr>
                <a:xfrm>
                  <a:off x="1320" y="8420"/>
                  <a:ext cx="280" cy="299"/>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C59F5E"/>
                </a:solidFill>
              </p:spPr>
            </p:sp>
            <p:sp>
              <p:nvSpPr>
                <p:cNvPr id="251" name="Text 31"/>
                <p:cNvSpPr/>
                <p:nvPr/>
              </p:nvSpPr>
              <p:spPr>
                <a:xfrm>
                  <a:off x="1790" y="8340"/>
                  <a:ext cx="4900" cy="427"/>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外资企业集聚:</a:t>
                  </a:r>
                  <a:r>
                    <a:rPr lang="en-US" sz="1400" dirty="0">
                      <a:solidFill>
                        <a:srgbClr val="C29B5C">
                          <a:alpha val="70000"/>
                        </a:srgbClr>
                      </a:solidFill>
                      <a:latin typeface="微软雅黑" panose="020B0503020204020204" charset="-122"/>
                      <a:ea typeface="微软雅黑" panose="020B0503020204020204" charset="-122"/>
                      <a:cs typeface="微软雅黑" panose="020B0503020204020204" charset="-122"/>
                    </a:rPr>
                    <a:t> </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超9600家外资企业入驻</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252" name="组合 251"/>
              <p:cNvGrpSpPr/>
              <p:nvPr/>
            </p:nvGrpSpPr>
            <p:grpSpPr>
              <a:xfrm>
                <a:off x="1320" y="9051"/>
                <a:ext cx="7204" cy="426"/>
                <a:chOff x="1320" y="8900"/>
                <a:chExt cx="6910" cy="426"/>
              </a:xfrm>
            </p:grpSpPr>
            <p:sp>
              <p:nvSpPr>
                <p:cNvPr id="253" name="Shape 32"/>
                <p:cNvSpPr/>
                <p:nvPr/>
              </p:nvSpPr>
              <p:spPr>
                <a:xfrm>
                  <a:off x="1320" y="8980"/>
                  <a:ext cx="280" cy="299"/>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C59F5E"/>
                </a:solidFill>
              </p:spPr>
            </p:sp>
            <p:sp>
              <p:nvSpPr>
                <p:cNvPr id="254" name="Text 33"/>
                <p:cNvSpPr/>
                <p:nvPr/>
              </p:nvSpPr>
              <p:spPr>
                <a:xfrm>
                  <a:off x="1790" y="8900"/>
                  <a:ext cx="6440" cy="427"/>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双总部基地:</a:t>
                  </a:r>
                  <a:r>
                    <a:rPr lang="en-US" sz="1400" dirty="0">
                      <a:solidFill>
                        <a:srgbClr val="C29B5C">
                          <a:alpha val="70000"/>
                        </a:srgbClr>
                      </a:solidFill>
                      <a:latin typeface="微软雅黑" panose="020B0503020204020204" charset="-122"/>
                      <a:ea typeface="微软雅黑" panose="020B0503020204020204" charset="-122"/>
                      <a:cs typeface="微软雅黑" panose="020B0503020204020204" charset="-122"/>
                    </a:rPr>
                    <a:t> </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中国企业走向国际、境外企业进入中国</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255" name="组合 254"/>
              <p:cNvGrpSpPr/>
              <p:nvPr/>
            </p:nvGrpSpPr>
            <p:grpSpPr>
              <a:xfrm>
                <a:off x="1320" y="9710"/>
                <a:ext cx="6453" cy="426"/>
                <a:chOff x="1320" y="9460"/>
                <a:chExt cx="6190" cy="426"/>
              </a:xfrm>
            </p:grpSpPr>
            <p:sp>
              <p:nvSpPr>
                <p:cNvPr id="256" name="Shape 34"/>
                <p:cNvSpPr/>
                <p:nvPr/>
              </p:nvSpPr>
              <p:spPr>
                <a:xfrm>
                  <a:off x="1320" y="9540"/>
                  <a:ext cx="280" cy="299"/>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C59F5E"/>
                </a:solidFill>
              </p:spPr>
            </p:sp>
            <p:sp>
              <p:nvSpPr>
                <p:cNvPr id="257" name="Text 35"/>
                <p:cNvSpPr/>
                <p:nvPr/>
              </p:nvSpPr>
              <p:spPr>
                <a:xfrm>
                  <a:off x="1790" y="9460"/>
                  <a:ext cx="5720" cy="427"/>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EF账户:</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跨境资金自由流动,支持全球资金管理</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grpSp>
          <p:nvGrpSpPr>
            <p:cNvPr id="318" name="组合 317"/>
            <p:cNvGrpSpPr/>
            <p:nvPr/>
          </p:nvGrpSpPr>
          <p:grpSpPr>
            <a:xfrm>
              <a:off x="13050" y="6458"/>
              <a:ext cx="11722" cy="3846"/>
              <a:chOff x="13050" y="6744"/>
              <a:chExt cx="11722" cy="3846"/>
            </a:xfrm>
          </p:grpSpPr>
          <p:grpSp>
            <p:nvGrpSpPr>
              <p:cNvPr id="309" name="组合 308"/>
              <p:cNvGrpSpPr/>
              <p:nvPr/>
            </p:nvGrpSpPr>
            <p:grpSpPr>
              <a:xfrm rot="0">
                <a:off x="13050" y="6744"/>
                <a:ext cx="11723" cy="3847"/>
                <a:chOff x="840" y="2263"/>
                <a:chExt cx="11723" cy="3240"/>
              </a:xfrm>
            </p:grpSpPr>
            <p:sp>
              <p:nvSpPr>
                <p:cNvPr id="310" name="Shape 3"/>
                <p:cNvSpPr/>
                <p:nvPr/>
              </p:nvSpPr>
              <p:spPr>
                <a:xfrm>
                  <a:off x="840" y="2263"/>
                  <a:ext cx="11723" cy="3240"/>
                </a:xfrm>
                <a:custGeom>
                  <a:avLst/>
                  <a:gdLst/>
                  <a:ahLst/>
                  <a:cxnLst/>
                  <a:rect l="l" t="t" r="r" b="b"/>
                  <a:pathLst>
                    <a:path w="3632200" h="2057400">
                      <a:moveTo>
                        <a:pt x="50800" y="0"/>
                      </a:moveTo>
                      <a:lnTo>
                        <a:pt x="3479808" y="0"/>
                      </a:lnTo>
                      <a:cubicBezTo>
                        <a:pt x="3563972" y="0"/>
                        <a:pt x="3632200" y="68228"/>
                        <a:pt x="3632200" y="152392"/>
                      </a:cubicBezTo>
                      <a:lnTo>
                        <a:pt x="3632200" y="1905008"/>
                      </a:lnTo>
                      <a:cubicBezTo>
                        <a:pt x="3632200" y="1989172"/>
                        <a:pt x="3563972" y="2057400"/>
                        <a:pt x="3479808" y="2057400"/>
                      </a:cubicBezTo>
                      <a:lnTo>
                        <a:pt x="50800" y="2057400"/>
                      </a:lnTo>
                      <a:cubicBezTo>
                        <a:pt x="22763" y="2057400"/>
                        <a:pt x="0" y="2034637"/>
                        <a:pt x="0" y="2006600"/>
                      </a:cubicBezTo>
                      <a:lnTo>
                        <a:pt x="0" y="50800"/>
                      </a:lnTo>
                      <a:cubicBezTo>
                        <a:pt x="0" y="22763"/>
                        <a:pt x="22763" y="0"/>
                        <a:pt x="50800"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311" name="Shape 4"/>
                <p:cNvSpPr/>
                <p:nvPr/>
              </p:nvSpPr>
              <p:spPr>
                <a:xfrm>
                  <a:off x="840" y="2263"/>
                  <a:ext cx="80" cy="3240"/>
                </a:xfrm>
                <a:custGeom>
                  <a:avLst/>
                  <a:gdLst/>
                  <a:ahLst/>
                  <a:cxnLst/>
                  <a:rect l="l" t="t" r="r" b="b"/>
                  <a:pathLst>
                    <a:path w="50800" h="2057400">
                      <a:moveTo>
                        <a:pt x="50800" y="0"/>
                      </a:moveTo>
                      <a:lnTo>
                        <a:pt x="50800" y="0"/>
                      </a:lnTo>
                      <a:lnTo>
                        <a:pt x="50800" y="2057400"/>
                      </a:lnTo>
                      <a:lnTo>
                        <a:pt x="50800" y="2057400"/>
                      </a:lnTo>
                      <a:cubicBezTo>
                        <a:pt x="22763" y="2057400"/>
                        <a:pt x="0" y="2034637"/>
                        <a:pt x="0" y="2006600"/>
                      </a:cubicBezTo>
                      <a:lnTo>
                        <a:pt x="0" y="50800"/>
                      </a:lnTo>
                      <a:cubicBezTo>
                        <a:pt x="0" y="22763"/>
                        <a:pt x="22763" y="0"/>
                        <a:pt x="50800" y="0"/>
                      </a:cubicBezTo>
                      <a:close/>
                    </a:path>
                  </a:pathLst>
                </a:custGeom>
                <a:solidFill>
                  <a:srgbClr val="C0A062"/>
                </a:solidFill>
              </p:spPr>
            </p:sp>
          </p:grpSp>
          <p:sp>
            <p:nvSpPr>
              <p:cNvPr id="260" name="Shape 38"/>
              <p:cNvSpPr/>
              <p:nvPr/>
            </p:nvSpPr>
            <p:spPr>
              <a:xfrm>
                <a:off x="13480" y="7066"/>
                <a:ext cx="1020" cy="102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9F5E"/>
              </a:solidFill>
            </p:spPr>
          </p:sp>
          <p:sp>
            <p:nvSpPr>
              <p:cNvPr id="261" name="Shape 39"/>
              <p:cNvSpPr/>
              <p:nvPr/>
            </p:nvSpPr>
            <p:spPr>
              <a:xfrm>
                <a:off x="13790" y="7363"/>
                <a:ext cx="400" cy="427"/>
              </a:xfrm>
              <a:custGeom>
                <a:avLst/>
                <a:gdLst/>
                <a:ahLst/>
                <a:cxnLst/>
                <a:rect l="l" t="t" r="r" b="b"/>
                <a:pathLst>
                  <a:path w="254000" h="254000">
                    <a:moveTo>
                      <a:pt x="31750" y="55563"/>
                    </a:moveTo>
                    <a:cubicBezTo>
                      <a:pt x="31750" y="42416"/>
                      <a:pt x="42416" y="31750"/>
                      <a:pt x="55563" y="31750"/>
                    </a:cubicBezTo>
                    <a:cubicBezTo>
                      <a:pt x="68709" y="31750"/>
                      <a:pt x="79375" y="42416"/>
                      <a:pt x="79375" y="55563"/>
                    </a:cubicBezTo>
                    <a:lnTo>
                      <a:pt x="79375" y="111125"/>
                    </a:lnTo>
                    <a:lnTo>
                      <a:pt x="31750" y="111125"/>
                    </a:lnTo>
                    <a:lnTo>
                      <a:pt x="31750" y="55563"/>
                    </a:lnTo>
                    <a:close/>
                    <a:moveTo>
                      <a:pt x="87313" y="182563"/>
                    </a:moveTo>
                    <a:cubicBezTo>
                      <a:pt x="87313" y="158403"/>
                      <a:pt x="96292" y="136327"/>
                      <a:pt x="111125" y="119559"/>
                    </a:cubicBezTo>
                    <a:lnTo>
                      <a:pt x="111125" y="55563"/>
                    </a:lnTo>
                    <a:cubicBezTo>
                      <a:pt x="111125" y="24854"/>
                      <a:pt x="86271" y="0"/>
                      <a:pt x="55563" y="0"/>
                    </a:cubicBezTo>
                    <a:cubicBezTo>
                      <a:pt x="24854" y="0"/>
                      <a:pt x="0" y="24854"/>
                      <a:pt x="0" y="55563"/>
                    </a:cubicBezTo>
                    <a:lnTo>
                      <a:pt x="0" y="198438"/>
                    </a:lnTo>
                    <a:cubicBezTo>
                      <a:pt x="0" y="229146"/>
                      <a:pt x="24854" y="254000"/>
                      <a:pt x="55563" y="254000"/>
                    </a:cubicBezTo>
                    <a:cubicBezTo>
                      <a:pt x="74067" y="254000"/>
                      <a:pt x="90438" y="244971"/>
                      <a:pt x="100558" y="231031"/>
                    </a:cubicBezTo>
                    <a:cubicBezTo>
                      <a:pt x="92125" y="216843"/>
                      <a:pt x="87313" y="200273"/>
                      <a:pt x="87313" y="182563"/>
                    </a:cubicBezTo>
                    <a:close/>
                    <a:moveTo>
                      <a:pt x="119410" y="215999"/>
                    </a:moveTo>
                    <a:cubicBezTo>
                      <a:pt x="121692" y="220315"/>
                      <a:pt x="127496" y="220811"/>
                      <a:pt x="130969" y="217339"/>
                    </a:cubicBezTo>
                    <a:lnTo>
                      <a:pt x="217339" y="130969"/>
                    </a:lnTo>
                    <a:cubicBezTo>
                      <a:pt x="220811" y="127496"/>
                      <a:pt x="220315" y="121692"/>
                      <a:pt x="215999" y="119410"/>
                    </a:cubicBezTo>
                    <a:cubicBezTo>
                      <a:pt x="206028" y="114102"/>
                      <a:pt x="194667" y="111125"/>
                      <a:pt x="182563" y="111125"/>
                    </a:cubicBezTo>
                    <a:cubicBezTo>
                      <a:pt x="143123" y="111125"/>
                      <a:pt x="111125" y="143123"/>
                      <a:pt x="111125" y="182563"/>
                    </a:cubicBezTo>
                    <a:cubicBezTo>
                      <a:pt x="111125" y="194618"/>
                      <a:pt x="114102" y="206028"/>
                      <a:pt x="119410" y="215999"/>
                    </a:cubicBezTo>
                    <a:close/>
                    <a:moveTo>
                      <a:pt x="147786" y="234156"/>
                    </a:moveTo>
                    <a:cubicBezTo>
                      <a:pt x="144314" y="237629"/>
                      <a:pt x="144810" y="243433"/>
                      <a:pt x="149126" y="245715"/>
                    </a:cubicBezTo>
                    <a:cubicBezTo>
                      <a:pt x="159097" y="251023"/>
                      <a:pt x="170458" y="254000"/>
                      <a:pt x="182563" y="254000"/>
                    </a:cubicBezTo>
                    <a:cubicBezTo>
                      <a:pt x="222002" y="254000"/>
                      <a:pt x="254000" y="222002"/>
                      <a:pt x="254000" y="182563"/>
                    </a:cubicBezTo>
                    <a:cubicBezTo>
                      <a:pt x="254000" y="170507"/>
                      <a:pt x="251023" y="159097"/>
                      <a:pt x="245715" y="149126"/>
                    </a:cubicBezTo>
                    <a:cubicBezTo>
                      <a:pt x="243433" y="144810"/>
                      <a:pt x="237629" y="144314"/>
                      <a:pt x="234156" y="147786"/>
                    </a:cubicBezTo>
                    <a:lnTo>
                      <a:pt x="147786" y="234156"/>
                    </a:lnTo>
                    <a:close/>
                  </a:path>
                </a:pathLst>
              </a:custGeom>
              <a:solidFill>
                <a:srgbClr val="FFFFFF"/>
              </a:solidFill>
            </p:spPr>
          </p:sp>
          <p:sp>
            <p:nvSpPr>
              <p:cNvPr id="262" name="Text 40"/>
              <p:cNvSpPr/>
              <p:nvPr/>
            </p:nvSpPr>
            <p:spPr>
              <a:xfrm>
                <a:off x="14680" y="7266"/>
                <a:ext cx="4005" cy="598"/>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生物医药</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nvGrpSpPr>
              <p:cNvPr id="263" name="组合 262"/>
              <p:cNvGrpSpPr/>
              <p:nvPr/>
            </p:nvGrpSpPr>
            <p:grpSpPr>
              <a:xfrm>
                <a:off x="13520" y="8392"/>
                <a:ext cx="5470" cy="426"/>
                <a:chOff x="13520" y="8340"/>
                <a:chExt cx="5130" cy="426"/>
              </a:xfrm>
            </p:grpSpPr>
            <p:sp>
              <p:nvSpPr>
                <p:cNvPr id="264" name="Shape 41"/>
                <p:cNvSpPr/>
                <p:nvPr/>
              </p:nvSpPr>
              <p:spPr>
                <a:xfrm>
                  <a:off x="13520" y="8420"/>
                  <a:ext cx="280" cy="299"/>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C59F5E"/>
                </a:solidFill>
              </p:spPr>
            </p:sp>
            <p:sp>
              <p:nvSpPr>
                <p:cNvPr id="265" name="Text 42"/>
                <p:cNvSpPr/>
                <p:nvPr/>
              </p:nvSpPr>
              <p:spPr>
                <a:xfrm>
                  <a:off x="13990" y="8340"/>
                  <a:ext cx="4660" cy="427"/>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乐城先行区:</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特许药械+快速注册通道</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266" name="组合 265"/>
              <p:cNvGrpSpPr/>
              <p:nvPr/>
            </p:nvGrpSpPr>
            <p:grpSpPr>
              <a:xfrm>
                <a:off x="13520" y="9051"/>
                <a:ext cx="6004" cy="426"/>
                <a:chOff x="13520" y="8900"/>
                <a:chExt cx="5630" cy="426"/>
              </a:xfrm>
            </p:grpSpPr>
            <p:sp>
              <p:nvSpPr>
                <p:cNvPr id="267" name="Shape 43"/>
                <p:cNvSpPr/>
                <p:nvPr/>
              </p:nvSpPr>
              <p:spPr>
                <a:xfrm>
                  <a:off x="13520" y="8980"/>
                  <a:ext cx="280" cy="299"/>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C59F5E"/>
                </a:solidFill>
              </p:spPr>
            </p:sp>
            <p:sp>
              <p:nvSpPr>
                <p:cNvPr id="268" name="Text 44"/>
                <p:cNvSpPr/>
                <p:nvPr/>
              </p:nvSpPr>
              <p:spPr>
                <a:xfrm>
                  <a:off x="13990" y="8900"/>
                  <a:ext cx="5160" cy="427"/>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自贸港政策:</a:t>
                  </a:r>
                  <a:r>
                    <a:rPr lang="en-US" sz="1400" dirty="0">
                      <a:solidFill>
                        <a:srgbClr val="C29B5C">
                          <a:alpha val="70000"/>
                        </a:srgbClr>
                      </a:solidFill>
                      <a:latin typeface="微软雅黑" panose="020B0503020204020204" charset="-122"/>
                      <a:ea typeface="微软雅黑" panose="020B0503020204020204" charset="-122"/>
                      <a:cs typeface="微软雅黑" panose="020B0503020204020204" charset="-122"/>
                    </a:rPr>
                    <a:t> </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零关税设备+双15%税收优惠</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269" name="组合 268"/>
              <p:cNvGrpSpPr/>
              <p:nvPr/>
            </p:nvGrpSpPr>
            <p:grpSpPr>
              <a:xfrm>
                <a:off x="13520" y="9710"/>
                <a:ext cx="5876" cy="426"/>
                <a:chOff x="13520" y="9460"/>
                <a:chExt cx="5510" cy="426"/>
              </a:xfrm>
            </p:grpSpPr>
            <p:sp>
              <p:nvSpPr>
                <p:cNvPr id="270" name="Shape 45"/>
                <p:cNvSpPr/>
                <p:nvPr/>
              </p:nvSpPr>
              <p:spPr>
                <a:xfrm>
                  <a:off x="13520" y="9540"/>
                  <a:ext cx="280" cy="299"/>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C59F5E"/>
                </a:solidFill>
              </p:spPr>
            </p:sp>
            <p:sp>
              <p:nvSpPr>
                <p:cNvPr id="271" name="Text 46"/>
                <p:cNvSpPr/>
                <p:nvPr/>
              </p:nvSpPr>
              <p:spPr>
                <a:xfrm>
                  <a:off x="13990" y="9460"/>
                  <a:ext cx="5040" cy="427"/>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真实世界研究:</a:t>
                  </a:r>
                  <a:r>
                    <a:rPr lang="en-US" sz="1400" dirty="0">
                      <a:solidFill>
                        <a:srgbClr val="C29B5C">
                          <a:alpha val="70000"/>
                        </a:srgbClr>
                      </a:solidFill>
                      <a:latin typeface="微软雅黑" panose="020B0503020204020204" charset="-122"/>
                      <a:ea typeface="微软雅黑" panose="020B0503020204020204" charset="-122"/>
                      <a:cs typeface="微软雅黑" panose="020B0503020204020204" charset="-122"/>
                    </a:rPr>
                    <a:t> </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罗氏诊断等产品落地乐城</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grpSp>
      <p:grpSp>
        <p:nvGrpSpPr>
          <p:cNvPr id="10" name="组合 9"/>
          <p:cNvGrpSpPr/>
          <p:nvPr/>
        </p:nvGrpSpPr>
        <p:grpSpPr>
          <a:xfrm>
            <a:off x="572770" y="6851650"/>
            <a:ext cx="15148560" cy="1639570"/>
            <a:chOff x="902" y="10789"/>
            <a:chExt cx="23856" cy="2582"/>
          </a:xfrm>
        </p:grpSpPr>
        <p:sp>
          <p:nvSpPr>
            <p:cNvPr id="320" name="Shape 27"/>
            <p:cNvSpPr/>
            <p:nvPr/>
          </p:nvSpPr>
          <p:spPr>
            <a:xfrm>
              <a:off x="902" y="10789"/>
              <a:ext cx="23857" cy="2583"/>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grpSp>
          <p:nvGrpSpPr>
            <p:cNvPr id="273" name="组合 272"/>
            <p:cNvGrpSpPr/>
            <p:nvPr/>
          </p:nvGrpSpPr>
          <p:grpSpPr>
            <a:xfrm>
              <a:off x="1384" y="11595"/>
              <a:ext cx="1020" cy="1020"/>
              <a:chOff x="1280" y="11702"/>
              <a:chExt cx="1020" cy="1020"/>
            </a:xfrm>
          </p:grpSpPr>
          <p:sp>
            <p:nvSpPr>
              <p:cNvPr id="274" name="Shape 27"/>
              <p:cNvSpPr/>
              <p:nvPr/>
            </p:nvSpPr>
            <p:spPr>
              <a:xfrm>
                <a:off x="1280" y="11702"/>
                <a:ext cx="1020" cy="102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FFFFFF"/>
              </a:solidFill>
            </p:spPr>
          </p:sp>
          <p:sp>
            <p:nvSpPr>
              <p:cNvPr id="275" name="Shape 48"/>
              <p:cNvSpPr/>
              <p:nvPr/>
            </p:nvSpPr>
            <p:spPr>
              <a:xfrm>
                <a:off x="1536" y="11985"/>
                <a:ext cx="509" cy="454"/>
              </a:xfrm>
              <a:custGeom>
                <a:avLst/>
                <a:gdLst/>
                <a:ahLst/>
                <a:cxnLst/>
                <a:rect l="l" t="t" r="r" b="b"/>
                <a:pathLst>
                  <a:path w="514350" h="457200">
                    <a:moveTo>
                      <a:pt x="457557" y="214313"/>
                    </a:moveTo>
                    <a:lnTo>
                      <a:pt x="300395" y="214313"/>
                    </a:lnTo>
                    <a:cubicBezTo>
                      <a:pt x="284589" y="214313"/>
                      <a:pt x="271820" y="201543"/>
                      <a:pt x="271820" y="185738"/>
                    </a:cubicBezTo>
                    <a:lnTo>
                      <a:pt x="271820" y="28575"/>
                    </a:lnTo>
                    <a:cubicBezTo>
                      <a:pt x="271820" y="12769"/>
                      <a:pt x="284678" y="-179"/>
                      <a:pt x="300305" y="1875"/>
                    </a:cubicBezTo>
                    <a:cubicBezTo>
                      <a:pt x="395853" y="14555"/>
                      <a:pt x="471577" y="90279"/>
                      <a:pt x="484257" y="185827"/>
                    </a:cubicBezTo>
                    <a:cubicBezTo>
                      <a:pt x="486311" y="201454"/>
                      <a:pt x="473363" y="214313"/>
                      <a:pt x="457557" y="214313"/>
                    </a:cubicBezTo>
                    <a:close/>
                    <a:moveTo>
                      <a:pt x="198775" y="33218"/>
                    </a:moveTo>
                    <a:cubicBezTo>
                      <a:pt x="214938" y="29825"/>
                      <a:pt x="228957" y="43041"/>
                      <a:pt x="228957" y="59561"/>
                    </a:cubicBezTo>
                    <a:lnTo>
                      <a:pt x="228957" y="235744"/>
                    </a:lnTo>
                    <a:cubicBezTo>
                      <a:pt x="228957" y="240744"/>
                      <a:pt x="230743" y="245566"/>
                      <a:pt x="233869" y="249406"/>
                    </a:cubicBezTo>
                    <a:lnTo>
                      <a:pt x="351830" y="391745"/>
                    </a:lnTo>
                    <a:cubicBezTo>
                      <a:pt x="362277" y="404336"/>
                      <a:pt x="360045" y="423356"/>
                      <a:pt x="345668" y="431125"/>
                    </a:cubicBezTo>
                    <a:cubicBezTo>
                      <a:pt x="315218" y="447735"/>
                      <a:pt x="280303" y="457200"/>
                      <a:pt x="243245" y="457200"/>
                    </a:cubicBezTo>
                    <a:cubicBezTo>
                      <a:pt x="124926" y="457200"/>
                      <a:pt x="28932" y="361206"/>
                      <a:pt x="28932" y="242888"/>
                    </a:cubicBezTo>
                    <a:cubicBezTo>
                      <a:pt x="28932" y="139750"/>
                      <a:pt x="101709" y="53667"/>
                      <a:pt x="198775" y="33218"/>
                    </a:cubicBezTo>
                    <a:close/>
                    <a:moveTo>
                      <a:pt x="426660" y="257175"/>
                    </a:moveTo>
                    <a:lnTo>
                      <a:pt x="483810" y="257175"/>
                    </a:lnTo>
                    <a:cubicBezTo>
                      <a:pt x="500330" y="257175"/>
                      <a:pt x="513546" y="271195"/>
                      <a:pt x="510153" y="287357"/>
                    </a:cubicBezTo>
                    <a:cubicBezTo>
                      <a:pt x="501045" y="330577"/>
                      <a:pt x="478899" y="368975"/>
                      <a:pt x="448002" y="398264"/>
                    </a:cubicBezTo>
                    <a:cubicBezTo>
                      <a:pt x="437019" y="408712"/>
                      <a:pt x="419785" y="406479"/>
                      <a:pt x="410141" y="394781"/>
                    </a:cubicBezTo>
                    <a:lnTo>
                      <a:pt x="334774" y="303967"/>
                    </a:lnTo>
                    <a:cubicBezTo>
                      <a:pt x="319326" y="285304"/>
                      <a:pt x="332631" y="257175"/>
                      <a:pt x="356741" y="257175"/>
                    </a:cubicBezTo>
                    <a:lnTo>
                      <a:pt x="426571" y="257175"/>
                    </a:lnTo>
                    <a:close/>
                  </a:path>
                </a:pathLst>
              </a:custGeom>
              <a:solidFill>
                <a:srgbClr val="C5A06D"/>
              </a:solidFill>
            </p:spPr>
          </p:sp>
        </p:grpSp>
        <p:sp>
          <p:nvSpPr>
            <p:cNvPr id="276" name="Text 49"/>
            <p:cNvSpPr/>
            <p:nvPr/>
          </p:nvSpPr>
          <p:spPr>
            <a:xfrm>
              <a:off x="2628" y="11346"/>
              <a:ext cx="8240" cy="64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海南自贸港四大主导产业</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277" name="Text 50"/>
            <p:cNvSpPr/>
            <p:nvPr/>
          </p:nvSpPr>
          <p:spPr>
            <a:xfrm>
              <a:off x="2628" y="12266"/>
              <a:ext cx="8160" cy="480"/>
            </a:xfrm>
            <a:prstGeom prst="rect">
              <a:avLst/>
            </a:prstGeom>
            <a:noFill/>
          </p:spPr>
          <p:txBody>
            <a:bodyPr wrap="square" lIns="0" tIns="0" rIns="0" bIns="0" rtlCol="0" anchor="ctr"/>
            <a:lstStyle/>
            <a:p>
              <a:pPr>
                <a:lnSpc>
                  <a:spcPct val="130000"/>
                </a:lnSpc>
              </a:pPr>
              <a:r>
                <a:rPr lang="en-US" sz="1600" dirty="0">
                  <a:solidFill>
                    <a:schemeClr val="tx1">
                      <a:alpha val="90000"/>
                    </a:schemeClr>
                  </a:solidFill>
                  <a:latin typeface="微软雅黑" panose="020B0503020204020204" charset="-122"/>
                  <a:ea typeface="微软雅黑" panose="020B0503020204020204" charset="-122"/>
                  <a:cs typeface="MiSans Semibold" panose="00000700000000000000" charset="-122"/>
                </a:rPr>
                <a:t>旅游业、现代服务业、高新技术产业、热带特色高效农业</a:t>
              </a:r>
              <a:endParaRPr lang="en-US" sz="1600" dirty="0">
                <a:solidFill>
                  <a:schemeClr val="tx1">
                    <a:alpha val="90000"/>
                  </a:schemeClr>
                </a:solidFill>
                <a:latin typeface="微软雅黑" panose="020B0503020204020204" charset="-122"/>
                <a:ea typeface="微软雅黑" panose="020B0503020204020204" charset="-122"/>
                <a:cs typeface="MiSans Semibold" panose="00000700000000000000" charset="-122"/>
              </a:endParaRPr>
            </a:p>
          </p:txBody>
        </p:sp>
        <p:grpSp>
          <p:nvGrpSpPr>
            <p:cNvPr id="322" name="组合 321"/>
            <p:cNvGrpSpPr/>
            <p:nvPr/>
          </p:nvGrpSpPr>
          <p:grpSpPr>
            <a:xfrm>
              <a:off x="14103" y="11346"/>
              <a:ext cx="4373" cy="1600"/>
              <a:chOff x="19153" y="11346"/>
              <a:chExt cx="2300" cy="1600"/>
            </a:xfrm>
          </p:grpSpPr>
          <p:sp>
            <p:nvSpPr>
              <p:cNvPr id="278" name="Shape 51"/>
              <p:cNvSpPr/>
              <p:nvPr/>
            </p:nvSpPr>
            <p:spPr>
              <a:xfrm>
                <a:off x="19153" y="11346"/>
                <a:ext cx="2300" cy="1600"/>
              </a:xfrm>
              <a:custGeom>
                <a:avLst/>
                <a:gdLst/>
                <a:ahLst/>
                <a:cxnLst/>
                <a:rect l="l" t="t" r="r" b="b"/>
                <a:pathLst>
                  <a:path w="1460500" h="1016000">
                    <a:moveTo>
                      <a:pt x="101600" y="0"/>
                    </a:moveTo>
                    <a:lnTo>
                      <a:pt x="1358900" y="0"/>
                    </a:lnTo>
                    <a:cubicBezTo>
                      <a:pt x="1414975" y="0"/>
                      <a:pt x="1460500" y="45525"/>
                      <a:pt x="1460500" y="101600"/>
                    </a:cubicBezTo>
                    <a:lnTo>
                      <a:pt x="1460500" y="914400"/>
                    </a:lnTo>
                    <a:cubicBezTo>
                      <a:pt x="1460500" y="970475"/>
                      <a:pt x="1414975" y="1016000"/>
                      <a:pt x="1358900" y="1016000"/>
                    </a:cubicBezTo>
                    <a:lnTo>
                      <a:pt x="101600" y="1016000"/>
                    </a:lnTo>
                    <a:cubicBezTo>
                      <a:pt x="45525" y="1016000"/>
                      <a:pt x="0" y="970475"/>
                      <a:pt x="0" y="914400"/>
                    </a:cubicBezTo>
                    <a:lnTo>
                      <a:pt x="0" y="101600"/>
                    </a:lnTo>
                    <a:cubicBezTo>
                      <a:pt x="0" y="45525"/>
                      <a:pt x="45525" y="0"/>
                      <a:pt x="101600" y="0"/>
                    </a:cubicBezTo>
                    <a:close/>
                  </a:path>
                </a:pathLst>
              </a:custGeom>
              <a:solidFill>
                <a:srgbClr val="FFFFFF"/>
              </a:solidFill>
            </p:spPr>
          </p:sp>
          <p:sp>
            <p:nvSpPr>
              <p:cNvPr id="279" name="Text 52"/>
              <p:cNvSpPr/>
              <p:nvPr/>
            </p:nvSpPr>
            <p:spPr>
              <a:xfrm>
                <a:off x="19243" y="11560"/>
                <a:ext cx="2120" cy="720"/>
              </a:xfrm>
              <a:prstGeom prst="rect">
                <a:avLst/>
              </a:prstGeom>
              <a:noFill/>
            </p:spPr>
            <p:txBody>
              <a:bodyPr wrap="square" lIns="0" tIns="0" rIns="0" bIns="0" rtlCol="0" anchor="ctr"/>
              <a:lstStyle/>
              <a:p>
                <a:pPr algn="ctr">
                  <a:lnSpc>
                    <a:spcPct val="100000"/>
                  </a:lnSpc>
                </a:pPr>
                <a:r>
                  <a:rPr lang="en-US" sz="3000" b="1" dirty="0">
                    <a:solidFill>
                      <a:srgbClr val="C5A06D"/>
                    </a:solidFill>
                    <a:latin typeface="微软雅黑" panose="020B0503020204020204" charset="-122"/>
                    <a:ea typeface="微软雅黑" panose="020B0503020204020204" charset="-122"/>
                    <a:cs typeface="Sitka Text" charset="0"/>
                  </a:rPr>
                  <a:t>9600+</a:t>
                </a:r>
                <a:endParaRPr lang="en-US" sz="3000" b="1" dirty="0">
                  <a:solidFill>
                    <a:srgbClr val="C5A06D"/>
                  </a:solidFill>
                  <a:latin typeface="微软雅黑" panose="020B0503020204020204" charset="-122"/>
                  <a:ea typeface="微软雅黑" panose="020B0503020204020204" charset="-122"/>
                  <a:cs typeface="Sitka Text" charset="0"/>
                </a:endParaRPr>
              </a:p>
            </p:txBody>
          </p:sp>
          <p:sp>
            <p:nvSpPr>
              <p:cNvPr id="280" name="Text 53"/>
              <p:cNvSpPr/>
              <p:nvPr/>
            </p:nvSpPr>
            <p:spPr>
              <a:xfrm>
                <a:off x="19323" y="12332"/>
                <a:ext cx="1960" cy="400"/>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外资企业</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grpSp>
        <p:grpSp>
          <p:nvGrpSpPr>
            <p:cNvPr id="321" name="组合 320"/>
            <p:cNvGrpSpPr/>
            <p:nvPr/>
          </p:nvGrpSpPr>
          <p:grpSpPr>
            <a:xfrm>
              <a:off x="19927" y="11346"/>
              <a:ext cx="4373" cy="1600"/>
              <a:chOff x="21948" y="11346"/>
              <a:chExt cx="2300" cy="1600"/>
            </a:xfrm>
          </p:grpSpPr>
          <p:sp>
            <p:nvSpPr>
              <p:cNvPr id="281" name="Shape 54"/>
              <p:cNvSpPr/>
              <p:nvPr/>
            </p:nvSpPr>
            <p:spPr>
              <a:xfrm>
                <a:off x="21948" y="11346"/>
                <a:ext cx="2300" cy="1600"/>
              </a:xfrm>
              <a:custGeom>
                <a:avLst/>
                <a:gdLst/>
                <a:ahLst/>
                <a:cxnLst/>
                <a:rect l="l" t="t" r="r" b="b"/>
                <a:pathLst>
                  <a:path w="1460500" h="1016000">
                    <a:moveTo>
                      <a:pt x="101600" y="0"/>
                    </a:moveTo>
                    <a:lnTo>
                      <a:pt x="1358900" y="0"/>
                    </a:lnTo>
                    <a:cubicBezTo>
                      <a:pt x="1414975" y="0"/>
                      <a:pt x="1460500" y="45525"/>
                      <a:pt x="1460500" y="101600"/>
                    </a:cubicBezTo>
                    <a:lnTo>
                      <a:pt x="1460500" y="914400"/>
                    </a:lnTo>
                    <a:cubicBezTo>
                      <a:pt x="1460500" y="970475"/>
                      <a:pt x="1414975" y="1016000"/>
                      <a:pt x="1358900" y="1016000"/>
                    </a:cubicBezTo>
                    <a:lnTo>
                      <a:pt x="101600" y="1016000"/>
                    </a:lnTo>
                    <a:cubicBezTo>
                      <a:pt x="45525" y="1016000"/>
                      <a:pt x="0" y="970475"/>
                      <a:pt x="0" y="914400"/>
                    </a:cubicBezTo>
                    <a:lnTo>
                      <a:pt x="0" y="101600"/>
                    </a:lnTo>
                    <a:cubicBezTo>
                      <a:pt x="0" y="45525"/>
                      <a:pt x="45525" y="0"/>
                      <a:pt x="101600" y="0"/>
                    </a:cubicBezTo>
                    <a:close/>
                  </a:path>
                </a:pathLst>
              </a:custGeom>
              <a:solidFill>
                <a:srgbClr val="FFFFFF"/>
              </a:solidFill>
            </p:spPr>
          </p:sp>
          <p:sp>
            <p:nvSpPr>
              <p:cNvPr id="282" name="Text 55"/>
              <p:cNvSpPr/>
              <p:nvPr/>
            </p:nvSpPr>
            <p:spPr>
              <a:xfrm>
                <a:off x="22038" y="11560"/>
                <a:ext cx="2120" cy="720"/>
              </a:xfrm>
              <a:prstGeom prst="rect">
                <a:avLst/>
              </a:prstGeom>
              <a:noFill/>
            </p:spPr>
            <p:txBody>
              <a:bodyPr wrap="square" lIns="0" tIns="0" rIns="0" bIns="0" rtlCol="0" anchor="ctr"/>
              <a:lstStyle/>
              <a:p>
                <a:pPr algn="ctr">
                  <a:lnSpc>
                    <a:spcPct val="100000"/>
                  </a:lnSpc>
                </a:pPr>
                <a:r>
                  <a:rPr lang="en-US" sz="3000" b="1" dirty="0">
                    <a:solidFill>
                      <a:srgbClr val="C5A06D"/>
                    </a:solidFill>
                    <a:latin typeface="微软雅黑" panose="020B0503020204020204" charset="-122"/>
                    <a:ea typeface="微软雅黑" panose="020B0503020204020204" charset="-122"/>
                    <a:cs typeface="微软雅黑" panose="020B0503020204020204" charset="-122"/>
                  </a:rPr>
                  <a:t>176个</a:t>
                </a:r>
                <a:endParaRPr lang="en-US" sz="30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283" name="Text 56"/>
              <p:cNvSpPr/>
              <p:nvPr/>
            </p:nvSpPr>
            <p:spPr>
              <a:xfrm>
                <a:off x="22118" y="12332"/>
                <a:ext cx="1960" cy="400"/>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投资国家地区</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grpSp>
      </p:gr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0" name="组合 139"/>
          <p:cNvGrpSpPr/>
          <p:nvPr/>
        </p:nvGrpSpPr>
        <p:grpSpPr>
          <a:xfrm rot="0">
            <a:off x="556260" y="5097145"/>
            <a:ext cx="7410450" cy="3392805"/>
            <a:chOff x="773" y="2283"/>
            <a:chExt cx="11885" cy="5343"/>
          </a:xfrm>
        </p:grpSpPr>
        <p:sp>
          <p:nvSpPr>
            <p:cNvPr id="141" name="Shape 3"/>
            <p:cNvSpPr/>
            <p:nvPr/>
          </p:nvSpPr>
          <p:spPr>
            <a:xfrm>
              <a:off x="773" y="2283"/>
              <a:ext cx="11885" cy="5343"/>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9F5EE"/>
            </a:solidFill>
            <a:effectLst>
              <a:outerShdw blurRad="176058" dist="117372" dir="5400000" algn="bl" rotWithShape="0">
                <a:srgbClr val="000000">
                  <a:alpha val="10196"/>
                </a:srgbClr>
              </a:outerShdw>
            </a:effectLst>
          </p:spPr>
        </p:sp>
        <p:sp>
          <p:nvSpPr>
            <p:cNvPr id="142" name="Shape 4"/>
            <p:cNvSpPr/>
            <p:nvPr/>
          </p:nvSpPr>
          <p:spPr>
            <a:xfrm>
              <a:off x="778" y="2283"/>
              <a:ext cx="11867" cy="74"/>
            </a:xfrm>
            <a:custGeom>
              <a:avLst/>
              <a:gdLst/>
              <a:ahLst/>
              <a:cxnLst/>
              <a:rect l="l" t="t" r="r" b="b"/>
              <a:pathLst>
                <a:path w="7535272" h="46949">
                  <a:moveTo>
                    <a:pt x="46949" y="0"/>
                  </a:moveTo>
                  <a:lnTo>
                    <a:pt x="7488323" y="0"/>
                  </a:lnTo>
                  <a:cubicBezTo>
                    <a:pt x="7514253" y="0"/>
                    <a:pt x="7535272" y="21020"/>
                    <a:pt x="7535272" y="46949"/>
                  </a:cubicBezTo>
                  <a:lnTo>
                    <a:pt x="7535272" y="46949"/>
                  </a:lnTo>
                  <a:lnTo>
                    <a:pt x="0" y="46949"/>
                  </a:lnTo>
                  <a:lnTo>
                    <a:pt x="0" y="46949"/>
                  </a:lnTo>
                  <a:cubicBezTo>
                    <a:pt x="0" y="21020"/>
                    <a:pt x="21020" y="0"/>
                    <a:pt x="46949" y="0"/>
                  </a:cubicBezTo>
                  <a:close/>
                </a:path>
              </a:pathLst>
            </a:custGeom>
            <a:solidFill>
              <a:srgbClr val="C0A062"/>
            </a:solidFill>
          </p:spPr>
        </p:sp>
      </p:grpSp>
      <p:grpSp>
        <p:nvGrpSpPr>
          <p:cNvPr id="149" name="组合 148"/>
          <p:cNvGrpSpPr/>
          <p:nvPr/>
        </p:nvGrpSpPr>
        <p:grpSpPr>
          <a:xfrm rot="0">
            <a:off x="8320405" y="1438275"/>
            <a:ext cx="7410450" cy="3392805"/>
            <a:chOff x="773" y="2283"/>
            <a:chExt cx="11885" cy="5343"/>
          </a:xfrm>
        </p:grpSpPr>
        <p:sp>
          <p:nvSpPr>
            <p:cNvPr id="150" name="Shape 3"/>
            <p:cNvSpPr/>
            <p:nvPr/>
          </p:nvSpPr>
          <p:spPr>
            <a:xfrm>
              <a:off x="773" y="2283"/>
              <a:ext cx="11885" cy="5343"/>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9F5EE"/>
            </a:solidFill>
            <a:effectLst>
              <a:outerShdw blurRad="176058" dist="117372" dir="5400000" algn="bl" rotWithShape="0">
                <a:srgbClr val="000000">
                  <a:alpha val="10196"/>
                </a:srgbClr>
              </a:outerShdw>
            </a:effectLst>
          </p:spPr>
        </p:sp>
        <p:sp>
          <p:nvSpPr>
            <p:cNvPr id="151" name="Shape 4"/>
            <p:cNvSpPr/>
            <p:nvPr/>
          </p:nvSpPr>
          <p:spPr>
            <a:xfrm>
              <a:off x="778" y="2283"/>
              <a:ext cx="11867" cy="74"/>
            </a:xfrm>
            <a:custGeom>
              <a:avLst/>
              <a:gdLst/>
              <a:ahLst/>
              <a:cxnLst/>
              <a:rect l="l" t="t" r="r" b="b"/>
              <a:pathLst>
                <a:path w="7535272" h="46949">
                  <a:moveTo>
                    <a:pt x="46949" y="0"/>
                  </a:moveTo>
                  <a:lnTo>
                    <a:pt x="7488323" y="0"/>
                  </a:lnTo>
                  <a:cubicBezTo>
                    <a:pt x="7514253" y="0"/>
                    <a:pt x="7535272" y="21020"/>
                    <a:pt x="7535272" y="46949"/>
                  </a:cubicBezTo>
                  <a:lnTo>
                    <a:pt x="7535272" y="46949"/>
                  </a:lnTo>
                  <a:lnTo>
                    <a:pt x="0" y="46949"/>
                  </a:lnTo>
                  <a:lnTo>
                    <a:pt x="0" y="46949"/>
                  </a:lnTo>
                  <a:cubicBezTo>
                    <a:pt x="0" y="21020"/>
                    <a:pt x="21020" y="0"/>
                    <a:pt x="46949" y="0"/>
                  </a:cubicBezTo>
                  <a:close/>
                </a:path>
              </a:pathLst>
            </a:custGeom>
            <a:solidFill>
              <a:srgbClr val="C0A062"/>
            </a:solidFill>
          </p:spPr>
        </p:sp>
      </p:grpSp>
      <p:grpSp>
        <p:nvGrpSpPr>
          <p:cNvPr id="152" name="组合 151"/>
          <p:cNvGrpSpPr/>
          <p:nvPr/>
        </p:nvGrpSpPr>
        <p:grpSpPr>
          <a:xfrm rot="0">
            <a:off x="8320405" y="5097145"/>
            <a:ext cx="7410450" cy="3392805"/>
            <a:chOff x="773" y="2283"/>
            <a:chExt cx="11885" cy="5343"/>
          </a:xfrm>
        </p:grpSpPr>
        <p:sp>
          <p:nvSpPr>
            <p:cNvPr id="153" name="Shape 3"/>
            <p:cNvSpPr/>
            <p:nvPr/>
          </p:nvSpPr>
          <p:spPr>
            <a:xfrm>
              <a:off x="773" y="2283"/>
              <a:ext cx="11885" cy="5343"/>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9F5EE"/>
            </a:solidFill>
            <a:effectLst>
              <a:outerShdw blurRad="176058" dist="117372" dir="5400000" algn="bl" rotWithShape="0">
                <a:srgbClr val="000000">
                  <a:alpha val="10196"/>
                </a:srgbClr>
              </a:outerShdw>
            </a:effectLst>
          </p:spPr>
        </p:sp>
        <p:sp>
          <p:nvSpPr>
            <p:cNvPr id="154" name="Shape 4"/>
            <p:cNvSpPr/>
            <p:nvPr/>
          </p:nvSpPr>
          <p:spPr>
            <a:xfrm>
              <a:off x="778" y="2283"/>
              <a:ext cx="11867" cy="74"/>
            </a:xfrm>
            <a:custGeom>
              <a:avLst/>
              <a:gdLst/>
              <a:ahLst/>
              <a:cxnLst/>
              <a:rect l="l" t="t" r="r" b="b"/>
              <a:pathLst>
                <a:path w="7535272" h="46949">
                  <a:moveTo>
                    <a:pt x="46949" y="0"/>
                  </a:moveTo>
                  <a:lnTo>
                    <a:pt x="7488323" y="0"/>
                  </a:lnTo>
                  <a:cubicBezTo>
                    <a:pt x="7514253" y="0"/>
                    <a:pt x="7535272" y="21020"/>
                    <a:pt x="7535272" y="46949"/>
                  </a:cubicBezTo>
                  <a:lnTo>
                    <a:pt x="7535272" y="46949"/>
                  </a:lnTo>
                  <a:lnTo>
                    <a:pt x="0" y="46949"/>
                  </a:lnTo>
                  <a:lnTo>
                    <a:pt x="0" y="46949"/>
                  </a:lnTo>
                  <a:cubicBezTo>
                    <a:pt x="0" y="21020"/>
                    <a:pt x="21020" y="0"/>
                    <a:pt x="46949" y="0"/>
                  </a:cubicBezTo>
                  <a:close/>
                </a:path>
              </a:pathLst>
            </a:custGeom>
            <a:solidFill>
              <a:srgbClr val="C0A062"/>
            </a:solidFill>
          </p:spPr>
        </p:sp>
      </p:grpSp>
      <p:grpSp>
        <p:nvGrpSpPr>
          <p:cNvPr id="5" name="组合 4"/>
          <p:cNvGrpSpPr/>
          <p:nvPr/>
        </p:nvGrpSpPr>
        <p:grpSpPr>
          <a:xfrm>
            <a:off x="1648460" y="333375"/>
            <a:ext cx="12325985" cy="749300"/>
            <a:chOff x="2596" y="525"/>
            <a:chExt cx="19411" cy="1180"/>
          </a:xfrm>
        </p:grpSpPr>
        <p:sp>
          <p:nvSpPr>
            <p:cNvPr id="6" name="Text 1"/>
            <p:cNvSpPr/>
            <p:nvPr/>
          </p:nvSpPr>
          <p:spPr>
            <a:xfrm>
              <a:off x="2596" y="525"/>
              <a:ext cx="19411" cy="800"/>
            </a:xfrm>
            <a:prstGeom prst="rect">
              <a:avLst/>
            </a:prstGeom>
            <a:noFill/>
          </p:spPr>
          <p:txBody>
            <a:bodyPr wrap="square" lIns="0" tIns="0" rIns="0" bIns="0" rtlCol="0" anchor="ctr"/>
            <a:lstStyle/>
            <a:p>
              <a:pPr>
                <a:lnSpc>
                  <a:spcPct val="90000"/>
                </a:lnSpc>
              </a:pPr>
              <a:r>
                <a:rPr lang="zh-CN" alt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rPr>
                <a:t>四大主导产业</a:t>
              </a:r>
              <a:r>
                <a:rPr 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rPr>
                <a:t>：</a:t>
              </a:r>
              <a:r>
                <a:rPr lang="zh-CN" alt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rPr>
                <a:t>打造多点支撑的产业格局</a:t>
              </a:r>
              <a:endParaRPr lang="zh-CN" alt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旅游业、现代服务业、高新技术产业、热带特色高效农业</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113" name="组合 112"/>
          <p:cNvGrpSpPr/>
          <p:nvPr/>
        </p:nvGrpSpPr>
        <p:grpSpPr>
          <a:xfrm rot="0">
            <a:off x="556260" y="1438275"/>
            <a:ext cx="7410450" cy="3392805"/>
            <a:chOff x="773" y="2283"/>
            <a:chExt cx="11885" cy="5343"/>
          </a:xfrm>
        </p:grpSpPr>
        <p:sp>
          <p:nvSpPr>
            <p:cNvPr id="114" name="Shape 3"/>
            <p:cNvSpPr/>
            <p:nvPr/>
          </p:nvSpPr>
          <p:spPr>
            <a:xfrm>
              <a:off x="773" y="2283"/>
              <a:ext cx="11885" cy="5343"/>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9F5EE"/>
            </a:solidFill>
            <a:effectLst>
              <a:outerShdw blurRad="176058" dist="117372" dir="5400000" algn="bl" rotWithShape="0">
                <a:srgbClr val="000000">
                  <a:alpha val="10196"/>
                </a:srgbClr>
              </a:outerShdw>
            </a:effectLst>
          </p:spPr>
        </p:sp>
        <p:sp>
          <p:nvSpPr>
            <p:cNvPr id="115" name="Shape 4"/>
            <p:cNvSpPr/>
            <p:nvPr/>
          </p:nvSpPr>
          <p:spPr>
            <a:xfrm>
              <a:off x="778" y="2283"/>
              <a:ext cx="11867" cy="74"/>
            </a:xfrm>
            <a:custGeom>
              <a:avLst/>
              <a:gdLst/>
              <a:ahLst/>
              <a:cxnLst/>
              <a:rect l="l" t="t" r="r" b="b"/>
              <a:pathLst>
                <a:path w="7535272" h="46949">
                  <a:moveTo>
                    <a:pt x="46949" y="0"/>
                  </a:moveTo>
                  <a:lnTo>
                    <a:pt x="7488323" y="0"/>
                  </a:lnTo>
                  <a:cubicBezTo>
                    <a:pt x="7514253" y="0"/>
                    <a:pt x="7535272" y="21020"/>
                    <a:pt x="7535272" y="46949"/>
                  </a:cubicBezTo>
                  <a:lnTo>
                    <a:pt x="7535272" y="46949"/>
                  </a:lnTo>
                  <a:lnTo>
                    <a:pt x="0" y="46949"/>
                  </a:lnTo>
                  <a:lnTo>
                    <a:pt x="0" y="46949"/>
                  </a:lnTo>
                  <a:cubicBezTo>
                    <a:pt x="0" y="21020"/>
                    <a:pt x="21020" y="0"/>
                    <a:pt x="46949" y="0"/>
                  </a:cubicBezTo>
                  <a:close/>
                </a:path>
              </a:pathLst>
            </a:custGeom>
            <a:solidFill>
              <a:srgbClr val="C0A062"/>
            </a:solidFill>
          </p:spPr>
        </p:sp>
      </p:grpSp>
      <p:grpSp>
        <p:nvGrpSpPr>
          <p:cNvPr id="131" name="组合 130"/>
          <p:cNvGrpSpPr/>
          <p:nvPr/>
        </p:nvGrpSpPr>
        <p:grpSpPr>
          <a:xfrm>
            <a:off x="746760" y="1565910"/>
            <a:ext cx="2967355" cy="539750"/>
            <a:chOff x="1176" y="2466"/>
            <a:chExt cx="4673" cy="850"/>
          </a:xfrm>
        </p:grpSpPr>
        <p:grpSp>
          <p:nvGrpSpPr>
            <p:cNvPr id="130" name="组合 129"/>
            <p:cNvGrpSpPr/>
            <p:nvPr/>
          </p:nvGrpSpPr>
          <p:grpSpPr>
            <a:xfrm>
              <a:off x="1176" y="2466"/>
              <a:ext cx="850" cy="850"/>
              <a:chOff x="1176" y="2466"/>
              <a:chExt cx="850" cy="850"/>
            </a:xfrm>
          </p:grpSpPr>
          <p:sp>
            <p:nvSpPr>
              <p:cNvPr id="10" name="Shape 6"/>
              <p:cNvSpPr/>
              <p:nvPr/>
            </p:nvSpPr>
            <p:spPr>
              <a:xfrm>
                <a:off x="1176" y="2466"/>
                <a:ext cx="850" cy="850"/>
              </a:xfrm>
              <a:custGeom>
                <a:avLst/>
                <a:gdLst/>
                <a:ahLst/>
                <a:cxnLst/>
                <a:rect l="l" t="t" r="r" b="b"/>
                <a:pathLst>
                  <a:path w="592667" h="592667">
                    <a:moveTo>
                      <a:pt x="296333" y="0"/>
                    </a:moveTo>
                    <a:lnTo>
                      <a:pt x="296333" y="0"/>
                    </a:lnTo>
                    <a:cubicBezTo>
                      <a:pt x="459884" y="0"/>
                      <a:pt x="592667" y="132783"/>
                      <a:pt x="592667" y="296333"/>
                    </a:cubicBezTo>
                    <a:lnTo>
                      <a:pt x="592667" y="296333"/>
                    </a:lnTo>
                    <a:cubicBezTo>
                      <a:pt x="592667" y="459884"/>
                      <a:pt x="459884" y="592667"/>
                      <a:pt x="296333" y="592667"/>
                    </a:cubicBezTo>
                    <a:lnTo>
                      <a:pt x="296333" y="592667"/>
                    </a:lnTo>
                    <a:cubicBezTo>
                      <a:pt x="132783" y="592667"/>
                      <a:pt x="0" y="459884"/>
                      <a:pt x="0" y="296333"/>
                    </a:cubicBezTo>
                    <a:lnTo>
                      <a:pt x="0" y="296333"/>
                    </a:lnTo>
                    <a:cubicBezTo>
                      <a:pt x="0" y="132783"/>
                      <a:pt x="132783" y="0"/>
                      <a:pt x="296333" y="0"/>
                    </a:cubicBezTo>
                    <a:close/>
                  </a:path>
                </a:pathLst>
              </a:custGeom>
              <a:solidFill>
                <a:srgbClr val="C0A062">
                  <a:alpha val="20000"/>
                </a:srgbClr>
              </a:solidFill>
            </p:spPr>
          </p:sp>
          <p:sp>
            <p:nvSpPr>
              <p:cNvPr id="11" name="Shape 7"/>
              <p:cNvSpPr/>
              <p:nvPr/>
            </p:nvSpPr>
            <p:spPr>
              <a:xfrm>
                <a:off x="1374" y="2664"/>
                <a:ext cx="454" cy="454"/>
              </a:xfrm>
              <a:custGeom>
                <a:avLst/>
                <a:gdLst/>
                <a:ahLst/>
                <a:cxnLst/>
                <a:rect l="l" t="t" r="r" b="b"/>
                <a:pathLst>
                  <a:path w="357188" h="317500">
                    <a:moveTo>
                      <a:pt x="322461" y="124023"/>
                    </a:moveTo>
                    <a:cubicBezTo>
                      <a:pt x="341623" y="124023"/>
                      <a:pt x="357188" y="139588"/>
                      <a:pt x="357188" y="158750"/>
                    </a:cubicBezTo>
                    <a:cubicBezTo>
                      <a:pt x="357188" y="177912"/>
                      <a:pt x="341623" y="193477"/>
                      <a:pt x="322461" y="193477"/>
                    </a:cubicBezTo>
                    <a:lnTo>
                      <a:pt x="243520" y="193477"/>
                    </a:lnTo>
                    <a:lnTo>
                      <a:pt x="144797" y="301129"/>
                    </a:lnTo>
                    <a:cubicBezTo>
                      <a:pt x="141015" y="305222"/>
                      <a:pt x="135744" y="307578"/>
                      <a:pt x="130163" y="307578"/>
                    </a:cubicBezTo>
                    <a:lnTo>
                      <a:pt x="103063" y="307578"/>
                    </a:lnTo>
                    <a:cubicBezTo>
                      <a:pt x="96304" y="307578"/>
                      <a:pt x="91529" y="300943"/>
                      <a:pt x="93638" y="294494"/>
                    </a:cubicBezTo>
                    <a:lnTo>
                      <a:pt x="127310" y="193477"/>
                    </a:lnTo>
                    <a:lnTo>
                      <a:pt x="65484" y="193477"/>
                    </a:lnTo>
                    <a:lnTo>
                      <a:pt x="32742" y="234404"/>
                    </a:lnTo>
                    <a:cubicBezTo>
                      <a:pt x="30882" y="236761"/>
                      <a:pt x="28029" y="238125"/>
                      <a:pt x="24991" y="238125"/>
                    </a:cubicBezTo>
                    <a:lnTo>
                      <a:pt x="12712" y="238125"/>
                    </a:lnTo>
                    <a:cubicBezTo>
                      <a:pt x="6263" y="238125"/>
                      <a:pt x="1550" y="232048"/>
                      <a:pt x="3101" y="225785"/>
                    </a:cubicBezTo>
                    <a:lnTo>
                      <a:pt x="19844" y="158750"/>
                    </a:lnTo>
                    <a:lnTo>
                      <a:pt x="3101" y="91715"/>
                    </a:lnTo>
                    <a:cubicBezTo>
                      <a:pt x="1488" y="85452"/>
                      <a:pt x="6263" y="79375"/>
                      <a:pt x="12712" y="79375"/>
                    </a:cubicBezTo>
                    <a:lnTo>
                      <a:pt x="24991" y="79375"/>
                    </a:lnTo>
                    <a:cubicBezTo>
                      <a:pt x="28029" y="79375"/>
                      <a:pt x="30882" y="80739"/>
                      <a:pt x="32742" y="83096"/>
                    </a:cubicBezTo>
                    <a:lnTo>
                      <a:pt x="65484" y="124023"/>
                    </a:lnTo>
                    <a:lnTo>
                      <a:pt x="127310" y="124023"/>
                    </a:lnTo>
                    <a:lnTo>
                      <a:pt x="93638" y="23006"/>
                    </a:lnTo>
                    <a:cubicBezTo>
                      <a:pt x="91529" y="16557"/>
                      <a:pt x="96304" y="9922"/>
                      <a:pt x="103063" y="9922"/>
                    </a:cubicBezTo>
                    <a:lnTo>
                      <a:pt x="130163" y="9922"/>
                    </a:lnTo>
                    <a:cubicBezTo>
                      <a:pt x="135744" y="9922"/>
                      <a:pt x="141015" y="12278"/>
                      <a:pt x="144797" y="16371"/>
                    </a:cubicBezTo>
                    <a:lnTo>
                      <a:pt x="243520" y="124023"/>
                    </a:lnTo>
                    <a:lnTo>
                      <a:pt x="322461" y="124023"/>
                    </a:lnTo>
                    <a:close/>
                  </a:path>
                </a:pathLst>
              </a:custGeom>
              <a:solidFill>
                <a:srgbClr val="C0A062"/>
              </a:solidFill>
            </p:spPr>
          </p:sp>
        </p:grpSp>
        <p:sp>
          <p:nvSpPr>
            <p:cNvPr id="12" name="Text 8"/>
            <p:cNvSpPr/>
            <p:nvPr/>
          </p:nvSpPr>
          <p:spPr>
            <a:xfrm>
              <a:off x="2309" y="2625"/>
              <a:ext cx="3541" cy="533"/>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旅游业</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grpSp>
        <p:nvGrpSpPr>
          <p:cNvPr id="126" name="组合 125"/>
          <p:cNvGrpSpPr/>
          <p:nvPr/>
        </p:nvGrpSpPr>
        <p:grpSpPr>
          <a:xfrm rot="0">
            <a:off x="787400" y="2212340"/>
            <a:ext cx="6948170" cy="647700"/>
            <a:chOff x="1176" y="3484"/>
            <a:chExt cx="10942" cy="1020"/>
          </a:xfrm>
          <a:solidFill>
            <a:schemeClr val="bg1"/>
          </a:solidFill>
        </p:grpSpPr>
        <p:sp>
          <p:nvSpPr>
            <p:cNvPr id="13" name="Shape 9"/>
            <p:cNvSpPr/>
            <p:nvPr/>
          </p:nvSpPr>
          <p:spPr>
            <a:xfrm>
              <a:off x="1176" y="3484"/>
              <a:ext cx="10942" cy="1021"/>
            </a:xfrm>
            <a:custGeom>
              <a:avLst/>
              <a:gdLst/>
              <a:ahLst/>
              <a:cxnLst/>
              <a:rect l="l" t="t" r="r" b="b"/>
              <a:pathLst>
                <a:path w="7175500" h="836083">
                  <a:moveTo>
                    <a:pt x="42331" y="0"/>
                  </a:moveTo>
                  <a:lnTo>
                    <a:pt x="7133169" y="0"/>
                  </a:lnTo>
                  <a:cubicBezTo>
                    <a:pt x="7156548" y="0"/>
                    <a:pt x="7175500" y="18952"/>
                    <a:pt x="7175500" y="42331"/>
                  </a:cubicBezTo>
                  <a:lnTo>
                    <a:pt x="7175500" y="793752"/>
                  </a:lnTo>
                  <a:cubicBezTo>
                    <a:pt x="7175500" y="817131"/>
                    <a:pt x="7156548" y="836083"/>
                    <a:pt x="7133169" y="836083"/>
                  </a:cubicBezTo>
                  <a:lnTo>
                    <a:pt x="42331" y="836083"/>
                  </a:lnTo>
                  <a:cubicBezTo>
                    <a:pt x="18952" y="836083"/>
                    <a:pt x="0" y="817131"/>
                    <a:pt x="0" y="793752"/>
                  </a:cubicBezTo>
                  <a:lnTo>
                    <a:pt x="0" y="42331"/>
                  </a:lnTo>
                  <a:cubicBezTo>
                    <a:pt x="0" y="18968"/>
                    <a:pt x="18968" y="0"/>
                    <a:pt x="42331" y="0"/>
                  </a:cubicBezTo>
                  <a:close/>
                </a:path>
              </a:pathLst>
            </a:custGeom>
            <a:grpFill/>
          </p:spPr>
        </p:sp>
        <p:sp>
          <p:nvSpPr>
            <p:cNvPr id="14" name="Text 10"/>
            <p:cNvSpPr/>
            <p:nvPr/>
          </p:nvSpPr>
          <p:spPr>
            <a:xfrm>
              <a:off x="1376" y="3554"/>
              <a:ext cx="10734" cy="379"/>
            </a:xfrm>
            <a:prstGeom prst="rect">
              <a:avLst/>
            </a:prstGeom>
            <a:grp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离岛免税购物</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5" name="Text 11"/>
            <p:cNvSpPr/>
            <p:nvPr/>
          </p:nvSpPr>
          <p:spPr>
            <a:xfrm>
              <a:off x="1376" y="3991"/>
              <a:ext cx="10718" cy="363"/>
            </a:xfrm>
            <a:prstGeom prst="rect">
              <a:avLst/>
            </a:prstGeom>
            <a:grp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2025年11月免税购物金额突破</a:t>
              </a:r>
              <a:r>
                <a:rPr lang="en-US" sz="1400" dirty="0">
                  <a:solidFill>
                    <a:srgbClr val="C59F5E"/>
                  </a:solidFill>
                  <a:latin typeface="微软雅黑" panose="020B0503020204020204" charset="-122"/>
                  <a:ea typeface="微软雅黑" panose="020B0503020204020204" charset="-122"/>
                  <a:cs typeface="微软雅黑" panose="020B0503020204020204" charset="-122"/>
                </a:rPr>
                <a:t>23.8亿元</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，同比增长超27%</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38" name="组合 137"/>
          <p:cNvGrpSpPr/>
          <p:nvPr/>
        </p:nvGrpSpPr>
        <p:grpSpPr>
          <a:xfrm>
            <a:off x="787400" y="3008630"/>
            <a:ext cx="6948170" cy="647700"/>
            <a:chOff x="1176" y="4621"/>
            <a:chExt cx="10942" cy="1020"/>
          </a:xfrm>
          <a:solidFill>
            <a:schemeClr val="bg1"/>
          </a:solidFill>
        </p:grpSpPr>
        <p:sp>
          <p:nvSpPr>
            <p:cNvPr id="16" name="Shape 12"/>
            <p:cNvSpPr/>
            <p:nvPr/>
          </p:nvSpPr>
          <p:spPr>
            <a:xfrm>
              <a:off x="1176" y="4621"/>
              <a:ext cx="10942" cy="1021"/>
            </a:xfrm>
            <a:custGeom>
              <a:avLst/>
              <a:gdLst/>
              <a:ahLst/>
              <a:cxnLst/>
              <a:rect l="l" t="t" r="r" b="b"/>
              <a:pathLst>
                <a:path w="7175500" h="836083">
                  <a:moveTo>
                    <a:pt x="42331" y="0"/>
                  </a:moveTo>
                  <a:lnTo>
                    <a:pt x="7133169" y="0"/>
                  </a:lnTo>
                  <a:cubicBezTo>
                    <a:pt x="7156548" y="0"/>
                    <a:pt x="7175500" y="18952"/>
                    <a:pt x="7175500" y="42331"/>
                  </a:cubicBezTo>
                  <a:lnTo>
                    <a:pt x="7175500" y="793752"/>
                  </a:lnTo>
                  <a:cubicBezTo>
                    <a:pt x="7175500" y="817131"/>
                    <a:pt x="7156548" y="836083"/>
                    <a:pt x="7133169" y="836083"/>
                  </a:cubicBezTo>
                  <a:lnTo>
                    <a:pt x="42331" y="836083"/>
                  </a:lnTo>
                  <a:cubicBezTo>
                    <a:pt x="18952" y="836083"/>
                    <a:pt x="0" y="817131"/>
                    <a:pt x="0" y="793752"/>
                  </a:cubicBezTo>
                  <a:lnTo>
                    <a:pt x="0" y="42331"/>
                  </a:lnTo>
                  <a:cubicBezTo>
                    <a:pt x="0" y="18968"/>
                    <a:pt x="18968" y="0"/>
                    <a:pt x="42331" y="0"/>
                  </a:cubicBezTo>
                  <a:close/>
                </a:path>
              </a:pathLst>
            </a:custGeom>
            <a:grpFill/>
          </p:spPr>
        </p:sp>
        <p:sp>
          <p:nvSpPr>
            <p:cNvPr id="17" name="Text 13"/>
            <p:cNvSpPr/>
            <p:nvPr/>
          </p:nvSpPr>
          <p:spPr>
            <a:xfrm>
              <a:off x="1376" y="4694"/>
              <a:ext cx="10734" cy="379"/>
            </a:xfrm>
            <a:prstGeom prst="rect">
              <a:avLst/>
            </a:prstGeom>
            <a:grp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新业态蓬勃发展</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8" name="Text 14"/>
            <p:cNvSpPr/>
            <p:nvPr/>
          </p:nvSpPr>
          <p:spPr>
            <a:xfrm>
              <a:off x="1376" y="5132"/>
              <a:ext cx="10718" cy="363"/>
            </a:xfrm>
            <a:prstGeom prst="rect">
              <a:avLst/>
            </a:prstGeom>
            <a:grp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医疗旅游、低空飞行、深海探险等新业态如雨后春笋</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grpSp>
      <p:grpSp>
        <p:nvGrpSpPr>
          <p:cNvPr id="139" name="组合 138"/>
          <p:cNvGrpSpPr/>
          <p:nvPr/>
        </p:nvGrpSpPr>
        <p:grpSpPr>
          <a:xfrm>
            <a:off x="787400" y="3804920"/>
            <a:ext cx="6948170" cy="915670"/>
            <a:chOff x="1176" y="5758"/>
            <a:chExt cx="10942" cy="1442"/>
          </a:xfrm>
          <a:solidFill>
            <a:schemeClr val="bg1"/>
          </a:solidFill>
        </p:grpSpPr>
        <p:sp>
          <p:nvSpPr>
            <p:cNvPr id="19" name="Shape 15"/>
            <p:cNvSpPr/>
            <p:nvPr/>
          </p:nvSpPr>
          <p:spPr>
            <a:xfrm>
              <a:off x="1176" y="5758"/>
              <a:ext cx="10942" cy="1442"/>
            </a:xfrm>
            <a:custGeom>
              <a:avLst/>
              <a:gdLst/>
              <a:ahLst/>
              <a:cxnLst/>
              <a:rect l="l" t="t" r="r" b="b"/>
              <a:pathLst>
                <a:path w="7175500" h="1058333">
                  <a:moveTo>
                    <a:pt x="42333" y="0"/>
                  </a:moveTo>
                  <a:lnTo>
                    <a:pt x="7133167" y="0"/>
                  </a:lnTo>
                  <a:cubicBezTo>
                    <a:pt x="7156547" y="0"/>
                    <a:pt x="7175500" y="18953"/>
                    <a:pt x="7175500" y="42333"/>
                  </a:cubicBezTo>
                  <a:lnTo>
                    <a:pt x="7175500" y="1016000"/>
                  </a:lnTo>
                  <a:cubicBezTo>
                    <a:pt x="7175500" y="1039380"/>
                    <a:pt x="7156547" y="1058333"/>
                    <a:pt x="7133167" y="1058333"/>
                  </a:cubicBezTo>
                  <a:lnTo>
                    <a:pt x="42333" y="1058333"/>
                  </a:lnTo>
                  <a:cubicBezTo>
                    <a:pt x="18953" y="1058333"/>
                    <a:pt x="0" y="1039380"/>
                    <a:pt x="0" y="1016000"/>
                  </a:cubicBezTo>
                  <a:lnTo>
                    <a:pt x="0" y="42333"/>
                  </a:lnTo>
                  <a:cubicBezTo>
                    <a:pt x="0" y="18953"/>
                    <a:pt x="18953" y="0"/>
                    <a:pt x="42333" y="0"/>
                  </a:cubicBezTo>
                  <a:close/>
                </a:path>
              </a:pathLst>
            </a:custGeom>
            <a:grpFill/>
          </p:spPr>
        </p:sp>
        <p:sp>
          <p:nvSpPr>
            <p:cNvPr id="20" name="Text 16"/>
            <p:cNvSpPr/>
            <p:nvPr/>
          </p:nvSpPr>
          <p:spPr>
            <a:xfrm>
              <a:off x="1376" y="5808"/>
              <a:ext cx="10734" cy="368"/>
            </a:xfrm>
            <a:prstGeom prst="rect">
              <a:avLst/>
            </a:prstGeom>
            <a:grp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政策支持</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grpSp>
          <p:nvGrpSpPr>
            <p:cNvPr id="128" name="组合 127"/>
            <p:cNvGrpSpPr/>
            <p:nvPr/>
          </p:nvGrpSpPr>
          <p:grpSpPr>
            <a:xfrm rot="0">
              <a:off x="1424" y="6288"/>
              <a:ext cx="4943" cy="306"/>
              <a:chOff x="1424" y="6249"/>
              <a:chExt cx="4943" cy="306"/>
            </a:xfrm>
            <a:grpFill/>
          </p:grpSpPr>
          <p:sp>
            <p:nvSpPr>
              <p:cNvPr id="22" name="Text 18"/>
              <p:cNvSpPr/>
              <p:nvPr/>
            </p:nvSpPr>
            <p:spPr>
              <a:xfrm>
                <a:off x="1801" y="6249"/>
                <a:ext cx="4566" cy="306"/>
              </a:xfrm>
              <a:prstGeom prst="rect">
                <a:avLst/>
              </a:prstGeom>
              <a:grp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企业所得税15%优惠</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21" name="Shape 17"/>
              <p:cNvSpPr/>
              <p:nvPr/>
            </p:nvSpPr>
            <p:spPr>
              <a:xfrm>
                <a:off x="1424" y="6311"/>
                <a:ext cx="199" cy="214"/>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C59F5E"/>
              </a:solidFill>
            </p:spPr>
          </p:sp>
        </p:grpSp>
        <p:grpSp>
          <p:nvGrpSpPr>
            <p:cNvPr id="127" name="组合 126"/>
            <p:cNvGrpSpPr/>
            <p:nvPr/>
          </p:nvGrpSpPr>
          <p:grpSpPr>
            <a:xfrm rot="0">
              <a:off x="1424" y="6708"/>
              <a:ext cx="5433" cy="306"/>
              <a:chOff x="1424" y="6643"/>
              <a:chExt cx="5433" cy="306"/>
            </a:xfrm>
            <a:grpFill/>
          </p:grpSpPr>
          <p:sp>
            <p:nvSpPr>
              <p:cNvPr id="24" name="Text 20"/>
              <p:cNvSpPr/>
              <p:nvPr/>
            </p:nvSpPr>
            <p:spPr>
              <a:xfrm>
                <a:off x="1801" y="6643"/>
                <a:ext cx="5056" cy="306"/>
              </a:xfrm>
              <a:prstGeom prst="rect">
                <a:avLst/>
              </a:prstGeom>
              <a:grp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高端人才个税15%封顶</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23" name="Shape 19"/>
              <p:cNvSpPr/>
              <p:nvPr/>
            </p:nvSpPr>
            <p:spPr>
              <a:xfrm>
                <a:off x="1424" y="6679"/>
                <a:ext cx="199" cy="214"/>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C59F5E"/>
              </a:solidFill>
            </p:spPr>
          </p:sp>
        </p:grpSp>
      </p:grpSp>
      <p:grpSp>
        <p:nvGrpSpPr>
          <p:cNvPr id="135" name="组合 134"/>
          <p:cNvGrpSpPr/>
          <p:nvPr/>
        </p:nvGrpSpPr>
        <p:grpSpPr>
          <a:xfrm>
            <a:off x="8595995" y="1556385"/>
            <a:ext cx="4311015" cy="539750"/>
            <a:chOff x="13537" y="2451"/>
            <a:chExt cx="6789" cy="850"/>
          </a:xfrm>
        </p:grpSpPr>
        <p:grpSp>
          <p:nvGrpSpPr>
            <p:cNvPr id="132" name="组合 131"/>
            <p:cNvGrpSpPr/>
            <p:nvPr/>
          </p:nvGrpSpPr>
          <p:grpSpPr>
            <a:xfrm>
              <a:off x="13537" y="2451"/>
              <a:ext cx="850" cy="850"/>
              <a:chOff x="13537" y="2451"/>
              <a:chExt cx="850" cy="850"/>
            </a:xfrm>
          </p:grpSpPr>
          <p:sp>
            <p:nvSpPr>
              <p:cNvPr id="27" name="Shape 23"/>
              <p:cNvSpPr/>
              <p:nvPr/>
            </p:nvSpPr>
            <p:spPr>
              <a:xfrm>
                <a:off x="13537" y="2451"/>
                <a:ext cx="850" cy="850"/>
              </a:xfrm>
              <a:custGeom>
                <a:avLst/>
                <a:gdLst/>
                <a:ahLst/>
                <a:cxnLst/>
                <a:rect l="l" t="t" r="r" b="b"/>
                <a:pathLst>
                  <a:path w="592667" h="592667">
                    <a:moveTo>
                      <a:pt x="296333" y="0"/>
                    </a:moveTo>
                    <a:lnTo>
                      <a:pt x="296333" y="0"/>
                    </a:lnTo>
                    <a:cubicBezTo>
                      <a:pt x="459884" y="0"/>
                      <a:pt x="592667" y="132783"/>
                      <a:pt x="592667" y="296333"/>
                    </a:cubicBezTo>
                    <a:lnTo>
                      <a:pt x="592667" y="296333"/>
                    </a:lnTo>
                    <a:cubicBezTo>
                      <a:pt x="592667" y="459884"/>
                      <a:pt x="459884" y="592667"/>
                      <a:pt x="296333" y="592667"/>
                    </a:cubicBezTo>
                    <a:lnTo>
                      <a:pt x="296333" y="592667"/>
                    </a:lnTo>
                    <a:cubicBezTo>
                      <a:pt x="132783" y="592667"/>
                      <a:pt x="0" y="459884"/>
                      <a:pt x="0" y="296333"/>
                    </a:cubicBezTo>
                    <a:lnTo>
                      <a:pt x="0" y="296333"/>
                    </a:lnTo>
                    <a:cubicBezTo>
                      <a:pt x="0" y="132783"/>
                      <a:pt x="132783" y="0"/>
                      <a:pt x="296333" y="0"/>
                    </a:cubicBezTo>
                    <a:close/>
                  </a:path>
                </a:pathLst>
              </a:custGeom>
              <a:solidFill>
                <a:srgbClr val="EDE4D2"/>
              </a:solidFill>
            </p:spPr>
          </p:sp>
          <p:sp>
            <p:nvSpPr>
              <p:cNvPr id="28" name="Shape 24"/>
              <p:cNvSpPr/>
              <p:nvPr/>
            </p:nvSpPr>
            <p:spPr>
              <a:xfrm>
                <a:off x="13735" y="2649"/>
                <a:ext cx="454" cy="454"/>
              </a:xfrm>
              <a:custGeom>
                <a:avLst/>
                <a:gdLst/>
                <a:ahLst/>
                <a:cxnLst/>
                <a:rect l="l" t="t" r="r" b="b"/>
                <a:pathLst>
                  <a:path w="357188" h="317500">
                    <a:moveTo>
                      <a:pt x="166750" y="52834"/>
                    </a:moveTo>
                    <a:lnTo>
                      <a:pt x="94444" y="133201"/>
                    </a:lnTo>
                    <a:cubicBezTo>
                      <a:pt x="91591" y="136364"/>
                      <a:pt x="91715" y="141263"/>
                      <a:pt x="94754" y="144301"/>
                    </a:cubicBezTo>
                    <a:cubicBezTo>
                      <a:pt x="113667" y="163215"/>
                      <a:pt x="144363" y="163215"/>
                      <a:pt x="163277" y="144301"/>
                    </a:cubicBezTo>
                    <a:lnTo>
                      <a:pt x="182997" y="124582"/>
                    </a:lnTo>
                    <a:cubicBezTo>
                      <a:pt x="185601" y="121977"/>
                      <a:pt x="188888" y="120551"/>
                      <a:pt x="192236" y="120303"/>
                    </a:cubicBezTo>
                    <a:cubicBezTo>
                      <a:pt x="196453" y="119931"/>
                      <a:pt x="200794" y="121357"/>
                      <a:pt x="204019" y="124582"/>
                    </a:cubicBezTo>
                    <a:lnTo>
                      <a:pt x="313531" y="233164"/>
                    </a:lnTo>
                    <a:lnTo>
                      <a:pt x="357188" y="198438"/>
                    </a:lnTo>
                    <a:lnTo>
                      <a:pt x="357188" y="19844"/>
                    </a:lnTo>
                    <a:lnTo>
                      <a:pt x="287734" y="59531"/>
                    </a:lnTo>
                    <a:lnTo>
                      <a:pt x="272976" y="49671"/>
                    </a:lnTo>
                    <a:cubicBezTo>
                      <a:pt x="263178" y="43160"/>
                      <a:pt x="251706" y="39688"/>
                      <a:pt x="239923" y="39688"/>
                    </a:cubicBezTo>
                    <a:lnTo>
                      <a:pt x="196267" y="39688"/>
                    </a:lnTo>
                    <a:cubicBezTo>
                      <a:pt x="195585" y="39688"/>
                      <a:pt x="194841" y="39688"/>
                      <a:pt x="194159" y="39750"/>
                    </a:cubicBezTo>
                    <a:cubicBezTo>
                      <a:pt x="183679" y="40308"/>
                      <a:pt x="173819" y="45021"/>
                      <a:pt x="166750" y="52834"/>
                    </a:cubicBezTo>
                    <a:close/>
                    <a:moveTo>
                      <a:pt x="72306" y="113295"/>
                    </a:moveTo>
                    <a:lnTo>
                      <a:pt x="138534" y="39688"/>
                    </a:lnTo>
                    <a:lnTo>
                      <a:pt x="113978" y="39688"/>
                    </a:lnTo>
                    <a:cubicBezTo>
                      <a:pt x="98165" y="39688"/>
                      <a:pt x="83034" y="45951"/>
                      <a:pt x="71872" y="57113"/>
                    </a:cubicBezTo>
                    <a:lnTo>
                      <a:pt x="69453" y="59531"/>
                    </a:lnTo>
                    <a:lnTo>
                      <a:pt x="0" y="19844"/>
                    </a:lnTo>
                    <a:lnTo>
                      <a:pt x="0" y="198438"/>
                    </a:lnTo>
                    <a:lnTo>
                      <a:pt x="96986" y="279239"/>
                    </a:lnTo>
                    <a:cubicBezTo>
                      <a:pt x="111249" y="291145"/>
                      <a:pt x="129232" y="297656"/>
                      <a:pt x="147774" y="297656"/>
                    </a:cubicBezTo>
                    <a:lnTo>
                      <a:pt x="157510" y="297656"/>
                    </a:lnTo>
                    <a:lnTo>
                      <a:pt x="153169" y="293315"/>
                    </a:lnTo>
                    <a:cubicBezTo>
                      <a:pt x="147340" y="287486"/>
                      <a:pt x="147340" y="278061"/>
                      <a:pt x="153169" y="272293"/>
                    </a:cubicBezTo>
                    <a:cubicBezTo>
                      <a:pt x="158998" y="266526"/>
                      <a:pt x="168424" y="266464"/>
                      <a:pt x="174191" y="272293"/>
                    </a:cubicBezTo>
                    <a:lnTo>
                      <a:pt x="199616" y="297718"/>
                    </a:lnTo>
                    <a:lnTo>
                      <a:pt x="205197" y="297718"/>
                    </a:lnTo>
                    <a:cubicBezTo>
                      <a:pt x="217041" y="297718"/>
                      <a:pt x="228637" y="295052"/>
                      <a:pt x="239179" y="290091"/>
                    </a:cubicBezTo>
                    <a:lnTo>
                      <a:pt x="222622" y="273472"/>
                    </a:lnTo>
                    <a:cubicBezTo>
                      <a:pt x="216793" y="267643"/>
                      <a:pt x="216793" y="258217"/>
                      <a:pt x="222622" y="252450"/>
                    </a:cubicBezTo>
                    <a:cubicBezTo>
                      <a:pt x="228451" y="246683"/>
                      <a:pt x="237877" y="246621"/>
                      <a:pt x="243644" y="252450"/>
                    </a:cubicBezTo>
                    <a:lnTo>
                      <a:pt x="263488" y="272293"/>
                    </a:lnTo>
                    <a:lnTo>
                      <a:pt x="274340" y="261441"/>
                    </a:lnTo>
                    <a:cubicBezTo>
                      <a:pt x="279859" y="255922"/>
                      <a:pt x="281471" y="247923"/>
                      <a:pt x="279053" y="240916"/>
                    </a:cubicBezTo>
                    <a:lnTo>
                      <a:pt x="193539" y="156083"/>
                    </a:lnTo>
                    <a:lnTo>
                      <a:pt x="184299" y="165323"/>
                    </a:lnTo>
                    <a:cubicBezTo>
                      <a:pt x="153727" y="195895"/>
                      <a:pt x="104242" y="195895"/>
                      <a:pt x="73670" y="165323"/>
                    </a:cubicBezTo>
                    <a:cubicBezTo>
                      <a:pt x="59407" y="151061"/>
                      <a:pt x="58849" y="128178"/>
                      <a:pt x="72306" y="113233"/>
                    </a:cubicBezTo>
                    <a:close/>
                  </a:path>
                </a:pathLst>
              </a:custGeom>
              <a:solidFill>
                <a:srgbClr val="C59F5E"/>
              </a:solidFill>
            </p:spPr>
          </p:sp>
        </p:grpSp>
        <p:sp>
          <p:nvSpPr>
            <p:cNvPr id="29" name="Text 25"/>
            <p:cNvSpPr/>
            <p:nvPr/>
          </p:nvSpPr>
          <p:spPr>
            <a:xfrm>
              <a:off x="14670" y="2610"/>
              <a:ext cx="5657" cy="533"/>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现代服务业</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grpSp>
        <p:nvGrpSpPr>
          <p:cNvPr id="136" name="组合 135"/>
          <p:cNvGrpSpPr/>
          <p:nvPr/>
        </p:nvGrpSpPr>
        <p:grpSpPr>
          <a:xfrm>
            <a:off x="754380" y="5232400"/>
            <a:ext cx="4892675" cy="539750"/>
            <a:chOff x="1188" y="8201"/>
            <a:chExt cx="7705" cy="850"/>
          </a:xfrm>
        </p:grpSpPr>
        <p:grpSp>
          <p:nvGrpSpPr>
            <p:cNvPr id="134" name="组合 133"/>
            <p:cNvGrpSpPr/>
            <p:nvPr/>
          </p:nvGrpSpPr>
          <p:grpSpPr>
            <a:xfrm>
              <a:off x="1188" y="8201"/>
              <a:ext cx="850" cy="850"/>
              <a:chOff x="1188" y="8201"/>
              <a:chExt cx="850" cy="850"/>
            </a:xfrm>
          </p:grpSpPr>
          <p:sp>
            <p:nvSpPr>
              <p:cNvPr id="44" name="Shape 40"/>
              <p:cNvSpPr/>
              <p:nvPr/>
            </p:nvSpPr>
            <p:spPr>
              <a:xfrm>
                <a:off x="1188" y="8201"/>
                <a:ext cx="850" cy="850"/>
              </a:xfrm>
              <a:custGeom>
                <a:avLst/>
                <a:gdLst/>
                <a:ahLst/>
                <a:cxnLst/>
                <a:rect l="l" t="t" r="r" b="b"/>
                <a:pathLst>
                  <a:path w="592667" h="592667">
                    <a:moveTo>
                      <a:pt x="296333" y="0"/>
                    </a:moveTo>
                    <a:lnTo>
                      <a:pt x="296333" y="0"/>
                    </a:lnTo>
                    <a:cubicBezTo>
                      <a:pt x="459884" y="0"/>
                      <a:pt x="592667" y="132783"/>
                      <a:pt x="592667" y="296333"/>
                    </a:cubicBezTo>
                    <a:lnTo>
                      <a:pt x="592667" y="296333"/>
                    </a:lnTo>
                    <a:cubicBezTo>
                      <a:pt x="592667" y="459884"/>
                      <a:pt x="459884" y="592667"/>
                      <a:pt x="296333" y="592667"/>
                    </a:cubicBezTo>
                    <a:lnTo>
                      <a:pt x="296333" y="592667"/>
                    </a:lnTo>
                    <a:cubicBezTo>
                      <a:pt x="132783" y="592667"/>
                      <a:pt x="0" y="459884"/>
                      <a:pt x="0" y="296333"/>
                    </a:cubicBezTo>
                    <a:lnTo>
                      <a:pt x="0" y="296333"/>
                    </a:lnTo>
                    <a:cubicBezTo>
                      <a:pt x="0" y="132783"/>
                      <a:pt x="132783" y="0"/>
                      <a:pt x="296333" y="0"/>
                    </a:cubicBezTo>
                    <a:close/>
                  </a:path>
                </a:pathLst>
              </a:custGeom>
              <a:solidFill>
                <a:srgbClr val="C0A062">
                  <a:alpha val="20000"/>
                </a:srgbClr>
              </a:solidFill>
            </p:spPr>
          </p:sp>
          <p:sp>
            <p:nvSpPr>
              <p:cNvPr id="45" name="Shape 41"/>
              <p:cNvSpPr/>
              <p:nvPr/>
            </p:nvSpPr>
            <p:spPr>
              <a:xfrm>
                <a:off x="1386" y="8399"/>
                <a:ext cx="454" cy="454"/>
              </a:xfrm>
              <a:custGeom>
                <a:avLst/>
                <a:gdLst/>
                <a:ahLst/>
                <a:cxnLst/>
                <a:rect l="l" t="t" r="r" b="b"/>
                <a:pathLst>
                  <a:path w="317500" h="317500">
                    <a:moveTo>
                      <a:pt x="109141" y="14883"/>
                    </a:moveTo>
                    <a:cubicBezTo>
                      <a:pt x="109141" y="6635"/>
                      <a:pt x="102505" y="0"/>
                      <a:pt x="94258" y="0"/>
                    </a:cubicBezTo>
                    <a:cubicBezTo>
                      <a:pt x="86010" y="0"/>
                      <a:pt x="79375" y="6635"/>
                      <a:pt x="79375" y="14883"/>
                    </a:cubicBezTo>
                    <a:lnTo>
                      <a:pt x="79375" y="39688"/>
                    </a:lnTo>
                    <a:cubicBezTo>
                      <a:pt x="57485" y="39688"/>
                      <a:pt x="39688" y="57485"/>
                      <a:pt x="39688" y="79375"/>
                    </a:cubicBezTo>
                    <a:lnTo>
                      <a:pt x="14883" y="79375"/>
                    </a:lnTo>
                    <a:cubicBezTo>
                      <a:pt x="6635" y="79375"/>
                      <a:pt x="0" y="86010"/>
                      <a:pt x="0" y="94258"/>
                    </a:cubicBezTo>
                    <a:cubicBezTo>
                      <a:pt x="0" y="102505"/>
                      <a:pt x="6635" y="109141"/>
                      <a:pt x="14883" y="109141"/>
                    </a:cubicBezTo>
                    <a:lnTo>
                      <a:pt x="39688" y="109141"/>
                    </a:lnTo>
                    <a:lnTo>
                      <a:pt x="39688" y="143867"/>
                    </a:lnTo>
                    <a:lnTo>
                      <a:pt x="14883" y="143867"/>
                    </a:lnTo>
                    <a:cubicBezTo>
                      <a:pt x="6635" y="143867"/>
                      <a:pt x="0" y="150502"/>
                      <a:pt x="0" y="158750"/>
                    </a:cubicBezTo>
                    <a:cubicBezTo>
                      <a:pt x="0" y="166998"/>
                      <a:pt x="6635" y="173633"/>
                      <a:pt x="14883" y="173633"/>
                    </a:cubicBezTo>
                    <a:lnTo>
                      <a:pt x="39688" y="173633"/>
                    </a:lnTo>
                    <a:lnTo>
                      <a:pt x="39688" y="208359"/>
                    </a:lnTo>
                    <a:lnTo>
                      <a:pt x="14883" y="208359"/>
                    </a:lnTo>
                    <a:cubicBezTo>
                      <a:pt x="6635" y="208359"/>
                      <a:pt x="0" y="214995"/>
                      <a:pt x="0" y="223242"/>
                    </a:cubicBezTo>
                    <a:cubicBezTo>
                      <a:pt x="0" y="231490"/>
                      <a:pt x="6635" y="238125"/>
                      <a:pt x="14883" y="238125"/>
                    </a:cubicBezTo>
                    <a:lnTo>
                      <a:pt x="39688" y="238125"/>
                    </a:lnTo>
                    <a:cubicBezTo>
                      <a:pt x="39688" y="260015"/>
                      <a:pt x="57485" y="277813"/>
                      <a:pt x="79375" y="277813"/>
                    </a:cubicBezTo>
                    <a:lnTo>
                      <a:pt x="79375" y="302617"/>
                    </a:lnTo>
                    <a:cubicBezTo>
                      <a:pt x="79375" y="310865"/>
                      <a:pt x="86010" y="317500"/>
                      <a:pt x="94258" y="317500"/>
                    </a:cubicBezTo>
                    <a:cubicBezTo>
                      <a:pt x="102505" y="317500"/>
                      <a:pt x="109141" y="310865"/>
                      <a:pt x="109141" y="302617"/>
                    </a:cubicBezTo>
                    <a:lnTo>
                      <a:pt x="109141" y="277813"/>
                    </a:lnTo>
                    <a:lnTo>
                      <a:pt x="143867" y="277813"/>
                    </a:lnTo>
                    <a:lnTo>
                      <a:pt x="143867" y="302617"/>
                    </a:lnTo>
                    <a:cubicBezTo>
                      <a:pt x="143867" y="310865"/>
                      <a:pt x="150502" y="317500"/>
                      <a:pt x="158750" y="317500"/>
                    </a:cubicBezTo>
                    <a:cubicBezTo>
                      <a:pt x="166998" y="317500"/>
                      <a:pt x="173633" y="310865"/>
                      <a:pt x="173633" y="302617"/>
                    </a:cubicBezTo>
                    <a:lnTo>
                      <a:pt x="173633" y="277813"/>
                    </a:lnTo>
                    <a:lnTo>
                      <a:pt x="208359" y="277813"/>
                    </a:lnTo>
                    <a:lnTo>
                      <a:pt x="208359" y="302617"/>
                    </a:lnTo>
                    <a:cubicBezTo>
                      <a:pt x="208359" y="310865"/>
                      <a:pt x="214995" y="317500"/>
                      <a:pt x="223242" y="317500"/>
                    </a:cubicBezTo>
                    <a:cubicBezTo>
                      <a:pt x="231490" y="317500"/>
                      <a:pt x="238125" y="310865"/>
                      <a:pt x="238125" y="302617"/>
                    </a:cubicBezTo>
                    <a:lnTo>
                      <a:pt x="238125" y="277813"/>
                    </a:lnTo>
                    <a:cubicBezTo>
                      <a:pt x="260015" y="277813"/>
                      <a:pt x="277813" y="260015"/>
                      <a:pt x="277813" y="238125"/>
                    </a:cubicBezTo>
                    <a:lnTo>
                      <a:pt x="302617" y="238125"/>
                    </a:lnTo>
                    <a:cubicBezTo>
                      <a:pt x="310865" y="238125"/>
                      <a:pt x="317500" y="231490"/>
                      <a:pt x="317500" y="223242"/>
                    </a:cubicBezTo>
                    <a:cubicBezTo>
                      <a:pt x="317500" y="214995"/>
                      <a:pt x="310865" y="208359"/>
                      <a:pt x="302617" y="208359"/>
                    </a:cubicBezTo>
                    <a:lnTo>
                      <a:pt x="277813" y="208359"/>
                    </a:lnTo>
                    <a:lnTo>
                      <a:pt x="277813" y="173633"/>
                    </a:lnTo>
                    <a:lnTo>
                      <a:pt x="302617" y="173633"/>
                    </a:lnTo>
                    <a:cubicBezTo>
                      <a:pt x="310865" y="173633"/>
                      <a:pt x="317500" y="166998"/>
                      <a:pt x="317500" y="158750"/>
                    </a:cubicBezTo>
                    <a:cubicBezTo>
                      <a:pt x="317500" y="150502"/>
                      <a:pt x="310865" y="143867"/>
                      <a:pt x="302617" y="143867"/>
                    </a:cubicBezTo>
                    <a:lnTo>
                      <a:pt x="277813" y="143867"/>
                    </a:lnTo>
                    <a:lnTo>
                      <a:pt x="277813" y="109141"/>
                    </a:lnTo>
                    <a:lnTo>
                      <a:pt x="302617" y="109141"/>
                    </a:lnTo>
                    <a:cubicBezTo>
                      <a:pt x="310865" y="109141"/>
                      <a:pt x="317500" y="102505"/>
                      <a:pt x="317500" y="94258"/>
                    </a:cubicBezTo>
                    <a:cubicBezTo>
                      <a:pt x="317500" y="86010"/>
                      <a:pt x="310865" y="79375"/>
                      <a:pt x="302617" y="79375"/>
                    </a:cubicBezTo>
                    <a:lnTo>
                      <a:pt x="277813" y="79375"/>
                    </a:lnTo>
                    <a:cubicBezTo>
                      <a:pt x="277813" y="57485"/>
                      <a:pt x="260015" y="39688"/>
                      <a:pt x="238125" y="39688"/>
                    </a:cubicBezTo>
                    <a:lnTo>
                      <a:pt x="238125" y="14883"/>
                    </a:lnTo>
                    <a:cubicBezTo>
                      <a:pt x="238125" y="6635"/>
                      <a:pt x="231490" y="0"/>
                      <a:pt x="223242" y="0"/>
                    </a:cubicBezTo>
                    <a:cubicBezTo>
                      <a:pt x="214995" y="0"/>
                      <a:pt x="208359" y="6635"/>
                      <a:pt x="208359" y="14883"/>
                    </a:cubicBezTo>
                    <a:lnTo>
                      <a:pt x="208359" y="39688"/>
                    </a:lnTo>
                    <a:lnTo>
                      <a:pt x="173633" y="39688"/>
                    </a:lnTo>
                    <a:lnTo>
                      <a:pt x="173633" y="14883"/>
                    </a:lnTo>
                    <a:cubicBezTo>
                      <a:pt x="173633" y="6635"/>
                      <a:pt x="166998" y="0"/>
                      <a:pt x="158750" y="0"/>
                    </a:cubicBezTo>
                    <a:cubicBezTo>
                      <a:pt x="150502" y="0"/>
                      <a:pt x="143867" y="6635"/>
                      <a:pt x="143867" y="14883"/>
                    </a:cubicBezTo>
                    <a:lnTo>
                      <a:pt x="143867" y="39688"/>
                    </a:lnTo>
                    <a:lnTo>
                      <a:pt x="109141" y="39688"/>
                    </a:lnTo>
                    <a:lnTo>
                      <a:pt x="109141" y="14883"/>
                    </a:lnTo>
                    <a:close/>
                    <a:moveTo>
                      <a:pt x="99219" y="79375"/>
                    </a:moveTo>
                    <a:lnTo>
                      <a:pt x="218281" y="79375"/>
                    </a:lnTo>
                    <a:cubicBezTo>
                      <a:pt x="229257" y="79375"/>
                      <a:pt x="238125" y="88243"/>
                      <a:pt x="238125" y="99219"/>
                    </a:cubicBezTo>
                    <a:lnTo>
                      <a:pt x="238125" y="218281"/>
                    </a:lnTo>
                    <a:cubicBezTo>
                      <a:pt x="238125" y="229257"/>
                      <a:pt x="229257" y="238125"/>
                      <a:pt x="218281" y="238125"/>
                    </a:cubicBezTo>
                    <a:lnTo>
                      <a:pt x="99219" y="238125"/>
                    </a:lnTo>
                    <a:cubicBezTo>
                      <a:pt x="88243" y="238125"/>
                      <a:pt x="79375" y="229257"/>
                      <a:pt x="79375" y="218281"/>
                    </a:cubicBezTo>
                    <a:lnTo>
                      <a:pt x="79375" y="99219"/>
                    </a:lnTo>
                    <a:cubicBezTo>
                      <a:pt x="79375" y="88243"/>
                      <a:pt x="88243" y="79375"/>
                      <a:pt x="99219" y="79375"/>
                    </a:cubicBezTo>
                    <a:close/>
                    <a:moveTo>
                      <a:pt x="109141" y="109141"/>
                    </a:moveTo>
                    <a:lnTo>
                      <a:pt x="109141" y="208359"/>
                    </a:lnTo>
                    <a:lnTo>
                      <a:pt x="208359" y="208359"/>
                    </a:lnTo>
                    <a:lnTo>
                      <a:pt x="208359" y="109141"/>
                    </a:lnTo>
                    <a:lnTo>
                      <a:pt x="109141" y="109141"/>
                    </a:lnTo>
                    <a:close/>
                  </a:path>
                </a:pathLst>
              </a:custGeom>
              <a:solidFill>
                <a:srgbClr val="C0A062"/>
              </a:solidFill>
            </p:spPr>
          </p:sp>
        </p:grpSp>
        <p:sp>
          <p:nvSpPr>
            <p:cNvPr id="46" name="Text 42"/>
            <p:cNvSpPr/>
            <p:nvPr/>
          </p:nvSpPr>
          <p:spPr>
            <a:xfrm>
              <a:off x="2321" y="8360"/>
              <a:ext cx="6572" cy="533"/>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高新技术产业</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grpSp>
        <p:nvGrpSpPr>
          <p:cNvPr id="137" name="组合 136"/>
          <p:cNvGrpSpPr/>
          <p:nvPr/>
        </p:nvGrpSpPr>
        <p:grpSpPr>
          <a:xfrm>
            <a:off x="8575040" y="5232400"/>
            <a:ext cx="6236335" cy="539750"/>
            <a:chOff x="13504" y="7822"/>
            <a:chExt cx="9821" cy="850"/>
          </a:xfrm>
        </p:grpSpPr>
        <p:grpSp>
          <p:nvGrpSpPr>
            <p:cNvPr id="133" name="组合 132"/>
            <p:cNvGrpSpPr/>
            <p:nvPr/>
          </p:nvGrpSpPr>
          <p:grpSpPr>
            <a:xfrm>
              <a:off x="13504" y="7822"/>
              <a:ext cx="850" cy="850"/>
              <a:chOff x="13504" y="7822"/>
              <a:chExt cx="850" cy="850"/>
            </a:xfrm>
          </p:grpSpPr>
          <p:sp>
            <p:nvSpPr>
              <p:cNvPr id="61" name="Shape 57"/>
              <p:cNvSpPr/>
              <p:nvPr/>
            </p:nvSpPr>
            <p:spPr>
              <a:xfrm>
                <a:off x="13504" y="7822"/>
                <a:ext cx="850" cy="850"/>
              </a:xfrm>
              <a:custGeom>
                <a:avLst/>
                <a:gdLst/>
                <a:ahLst/>
                <a:cxnLst/>
                <a:rect l="l" t="t" r="r" b="b"/>
                <a:pathLst>
                  <a:path w="592667" h="592667">
                    <a:moveTo>
                      <a:pt x="296333" y="0"/>
                    </a:moveTo>
                    <a:lnTo>
                      <a:pt x="296333" y="0"/>
                    </a:lnTo>
                    <a:cubicBezTo>
                      <a:pt x="459884" y="0"/>
                      <a:pt x="592667" y="132783"/>
                      <a:pt x="592667" y="296333"/>
                    </a:cubicBezTo>
                    <a:lnTo>
                      <a:pt x="592667" y="296333"/>
                    </a:lnTo>
                    <a:cubicBezTo>
                      <a:pt x="592667" y="459884"/>
                      <a:pt x="459884" y="592667"/>
                      <a:pt x="296333" y="592667"/>
                    </a:cubicBezTo>
                    <a:lnTo>
                      <a:pt x="296333" y="592667"/>
                    </a:lnTo>
                    <a:cubicBezTo>
                      <a:pt x="132783" y="592667"/>
                      <a:pt x="0" y="459884"/>
                      <a:pt x="0" y="296333"/>
                    </a:cubicBezTo>
                    <a:lnTo>
                      <a:pt x="0" y="296333"/>
                    </a:lnTo>
                    <a:cubicBezTo>
                      <a:pt x="0" y="132783"/>
                      <a:pt x="132783" y="0"/>
                      <a:pt x="296333" y="0"/>
                    </a:cubicBezTo>
                    <a:close/>
                  </a:path>
                </a:pathLst>
              </a:custGeom>
              <a:solidFill>
                <a:srgbClr val="EDE4D2"/>
              </a:solidFill>
            </p:spPr>
          </p:sp>
          <p:sp>
            <p:nvSpPr>
              <p:cNvPr id="62" name="Shape 58"/>
              <p:cNvSpPr/>
              <p:nvPr/>
            </p:nvSpPr>
            <p:spPr>
              <a:xfrm>
                <a:off x="13702" y="8020"/>
                <a:ext cx="450" cy="454"/>
              </a:xfrm>
              <a:custGeom>
                <a:avLst/>
                <a:gdLst/>
                <a:ahLst/>
                <a:cxnLst/>
                <a:rect l="l" t="t" r="r" b="b"/>
                <a:pathLst>
                  <a:path w="317500" h="317500">
                    <a:moveTo>
                      <a:pt x="317500" y="19844"/>
                    </a:moveTo>
                    <a:cubicBezTo>
                      <a:pt x="317500" y="86878"/>
                      <a:pt x="269999" y="142813"/>
                      <a:pt x="206871" y="155897"/>
                    </a:cubicBezTo>
                    <a:cubicBezTo>
                      <a:pt x="201972" y="119869"/>
                      <a:pt x="185787" y="87437"/>
                      <a:pt x="161913" y="62322"/>
                    </a:cubicBezTo>
                    <a:cubicBezTo>
                      <a:pt x="186779" y="24805"/>
                      <a:pt x="229381" y="0"/>
                      <a:pt x="277813" y="0"/>
                    </a:cubicBezTo>
                    <a:lnTo>
                      <a:pt x="297656" y="0"/>
                    </a:lnTo>
                    <a:cubicBezTo>
                      <a:pt x="308632" y="0"/>
                      <a:pt x="317500" y="8868"/>
                      <a:pt x="317500" y="19844"/>
                    </a:cubicBezTo>
                    <a:close/>
                    <a:moveTo>
                      <a:pt x="0" y="59531"/>
                    </a:moveTo>
                    <a:cubicBezTo>
                      <a:pt x="0" y="48555"/>
                      <a:pt x="8868" y="39688"/>
                      <a:pt x="19844" y="39688"/>
                    </a:cubicBezTo>
                    <a:lnTo>
                      <a:pt x="39688" y="39688"/>
                    </a:lnTo>
                    <a:cubicBezTo>
                      <a:pt x="116396" y="39688"/>
                      <a:pt x="178594" y="101885"/>
                      <a:pt x="178594" y="178594"/>
                    </a:cubicBezTo>
                    <a:lnTo>
                      <a:pt x="178594" y="297656"/>
                    </a:lnTo>
                    <a:cubicBezTo>
                      <a:pt x="178594" y="308632"/>
                      <a:pt x="169726" y="317500"/>
                      <a:pt x="158750" y="317500"/>
                    </a:cubicBezTo>
                    <a:cubicBezTo>
                      <a:pt x="147774" y="317500"/>
                      <a:pt x="138906" y="308632"/>
                      <a:pt x="138906" y="297656"/>
                    </a:cubicBezTo>
                    <a:lnTo>
                      <a:pt x="138906" y="198438"/>
                    </a:lnTo>
                    <a:cubicBezTo>
                      <a:pt x="62198" y="198438"/>
                      <a:pt x="0" y="136240"/>
                      <a:pt x="0" y="59531"/>
                    </a:cubicBezTo>
                    <a:close/>
                  </a:path>
                </a:pathLst>
              </a:custGeom>
              <a:solidFill>
                <a:srgbClr val="C59F5E"/>
              </a:solidFill>
            </p:spPr>
          </p:sp>
        </p:grpSp>
        <p:sp>
          <p:nvSpPr>
            <p:cNvPr id="63" name="Text 59"/>
            <p:cNvSpPr/>
            <p:nvPr/>
          </p:nvSpPr>
          <p:spPr>
            <a:xfrm>
              <a:off x="14637" y="7981"/>
              <a:ext cx="8688" cy="533"/>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热带特色高效农业</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grpSp>
        <p:nvGrpSpPr>
          <p:cNvPr id="155" name="组合 154"/>
          <p:cNvGrpSpPr/>
          <p:nvPr/>
        </p:nvGrpSpPr>
        <p:grpSpPr>
          <a:xfrm rot="0">
            <a:off x="8551545" y="2212340"/>
            <a:ext cx="6948170" cy="647700"/>
            <a:chOff x="1176" y="3484"/>
            <a:chExt cx="10942" cy="1020"/>
          </a:xfrm>
          <a:solidFill>
            <a:schemeClr val="bg1"/>
          </a:solidFill>
        </p:grpSpPr>
        <p:sp>
          <p:nvSpPr>
            <p:cNvPr id="156" name="Shape 9"/>
            <p:cNvSpPr/>
            <p:nvPr/>
          </p:nvSpPr>
          <p:spPr>
            <a:xfrm>
              <a:off x="1176" y="3484"/>
              <a:ext cx="10942" cy="1021"/>
            </a:xfrm>
            <a:custGeom>
              <a:avLst/>
              <a:gdLst/>
              <a:ahLst/>
              <a:cxnLst/>
              <a:rect l="l" t="t" r="r" b="b"/>
              <a:pathLst>
                <a:path w="7175500" h="836083">
                  <a:moveTo>
                    <a:pt x="42331" y="0"/>
                  </a:moveTo>
                  <a:lnTo>
                    <a:pt x="7133169" y="0"/>
                  </a:lnTo>
                  <a:cubicBezTo>
                    <a:pt x="7156548" y="0"/>
                    <a:pt x="7175500" y="18952"/>
                    <a:pt x="7175500" y="42331"/>
                  </a:cubicBezTo>
                  <a:lnTo>
                    <a:pt x="7175500" y="793752"/>
                  </a:lnTo>
                  <a:cubicBezTo>
                    <a:pt x="7175500" y="817131"/>
                    <a:pt x="7156548" y="836083"/>
                    <a:pt x="7133169" y="836083"/>
                  </a:cubicBezTo>
                  <a:lnTo>
                    <a:pt x="42331" y="836083"/>
                  </a:lnTo>
                  <a:cubicBezTo>
                    <a:pt x="18952" y="836083"/>
                    <a:pt x="0" y="817131"/>
                    <a:pt x="0" y="793752"/>
                  </a:cubicBezTo>
                  <a:lnTo>
                    <a:pt x="0" y="42331"/>
                  </a:lnTo>
                  <a:cubicBezTo>
                    <a:pt x="0" y="18968"/>
                    <a:pt x="18968" y="0"/>
                    <a:pt x="42331" y="0"/>
                  </a:cubicBezTo>
                  <a:close/>
                </a:path>
              </a:pathLst>
            </a:custGeom>
            <a:grpFill/>
          </p:spPr>
        </p:sp>
        <p:sp>
          <p:nvSpPr>
            <p:cNvPr id="157" name="Text 10"/>
            <p:cNvSpPr/>
            <p:nvPr/>
          </p:nvSpPr>
          <p:spPr>
            <a:xfrm>
              <a:off x="1376" y="3554"/>
              <a:ext cx="10734" cy="379"/>
            </a:xfrm>
            <a:prstGeom prst="rect">
              <a:avLst/>
            </a:prstGeom>
            <a:grp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sym typeface="+mn-ea"/>
                </a:rPr>
                <a:t>产业快速发展</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58" name="Text 11"/>
            <p:cNvSpPr/>
            <p:nvPr/>
          </p:nvSpPr>
          <p:spPr>
            <a:xfrm>
              <a:off x="1376" y="3991"/>
              <a:ext cx="10718" cy="363"/>
            </a:xfrm>
            <a:prstGeom prst="rect">
              <a:avLst/>
            </a:prstGeom>
            <a:grp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sym typeface="+mn-ea"/>
                </a:rPr>
                <a:t>飞机维修、国际航运、现代物流、跨境金融、离岸贸易等产业蓬勃发展</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sym typeface="+mn-ea"/>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sym typeface="+mn-ea"/>
              </a:endParaRPr>
            </a:p>
          </p:txBody>
        </p:sp>
      </p:grpSp>
      <p:grpSp>
        <p:nvGrpSpPr>
          <p:cNvPr id="159" name="组合 158"/>
          <p:cNvGrpSpPr/>
          <p:nvPr/>
        </p:nvGrpSpPr>
        <p:grpSpPr>
          <a:xfrm>
            <a:off x="8551545" y="3008630"/>
            <a:ext cx="6948170" cy="647700"/>
            <a:chOff x="1176" y="4621"/>
            <a:chExt cx="10942" cy="1020"/>
          </a:xfrm>
          <a:solidFill>
            <a:schemeClr val="bg1"/>
          </a:solidFill>
        </p:grpSpPr>
        <p:sp>
          <p:nvSpPr>
            <p:cNvPr id="160" name="Shape 12"/>
            <p:cNvSpPr/>
            <p:nvPr/>
          </p:nvSpPr>
          <p:spPr>
            <a:xfrm>
              <a:off x="1176" y="4621"/>
              <a:ext cx="10942" cy="1021"/>
            </a:xfrm>
            <a:custGeom>
              <a:avLst/>
              <a:gdLst/>
              <a:ahLst/>
              <a:cxnLst/>
              <a:rect l="l" t="t" r="r" b="b"/>
              <a:pathLst>
                <a:path w="7175500" h="836083">
                  <a:moveTo>
                    <a:pt x="42331" y="0"/>
                  </a:moveTo>
                  <a:lnTo>
                    <a:pt x="7133169" y="0"/>
                  </a:lnTo>
                  <a:cubicBezTo>
                    <a:pt x="7156548" y="0"/>
                    <a:pt x="7175500" y="18952"/>
                    <a:pt x="7175500" y="42331"/>
                  </a:cubicBezTo>
                  <a:lnTo>
                    <a:pt x="7175500" y="793752"/>
                  </a:lnTo>
                  <a:cubicBezTo>
                    <a:pt x="7175500" y="817131"/>
                    <a:pt x="7156548" y="836083"/>
                    <a:pt x="7133169" y="836083"/>
                  </a:cubicBezTo>
                  <a:lnTo>
                    <a:pt x="42331" y="836083"/>
                  </a:lnTo>
                  <a:cubicBezTo>
                    <a:pt x="18952" y="836083"/>
                    <a:pt x="0" y="817131"/>
                    <a:pt x="0" y="793752"/>
                  </a:cubicBezTo>
                  <a:lnTo>
                    <a:pt x="0" y="42331"/>
                  </a:lnTo>
                  <a:cubicBezTo>
                    <a:pt x="0" y="18968"/>
                    <a:pt x="18968" y="0"/>
                    <a:pt x="42331" y="0"/>
                  </a:cubicBezTo>
                  <a:close/>
                </a:path>
              </a:pathLst>
            </a:custGeom>
            <a:grpFill/>
          </p:spPr>
        </p:sp>
        <p:sp>
          <p:nvSpPr>
            <p:cNvPr id="161" name="Text 13"/>
            <p:cNvSpPr/>
            <p:nvPr/>
          </p:nvSpPr>
          <p:spPr>
            <a:xfrm>
              <a:off x="1376" y="4694"/>
              <a:ext cx="10734" cy="379"/>
            </a:xfrm>
            <a:prstGeom prst="rect">
              <a:avLst/>
            </a:prstGeom>
            <a:grp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sym typeface="+mn-ea"/>
                </a:rPr>
                <a:t>运输枢纽地位</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62" name="Text 14"/>
            <p:cNvSpPr/>
            <p:nvPr/>
          </p:nvSpPr>
          <p:spPr>
            <a:xfrm>
              <a:off x="1376" y="5132"/>
              <a:ext cx="10718" cy="363"/>
            </a:xfrm>
            <a:prstGeom prst="rect">
              <a:avLst/>
            </a:prstGeom>
            <a:grp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sym typeface="+mn-ea"/>
                </a:rPr>
                <a:t>洋浦国际集装箱码头吞吐量连创新高，成为区域航运中心</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sym typeface="+mn-ea"/>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sym typeface="+mn-ea"/>
              </a:endParaRPr>
            </a:p>
          </p:txBody>
        </p:sp>
      </p:grpSp>
      <p:grpSp>
        <p:nvGrpSpPr>
          <p:cNvPr id="163" name="组合 162"/>
          <p:cNvGrpSpPr/>
          <p:nvPr/>
        </p:nvGrpSpPr>
        <p:grpSpPr>
          <a:xfrm>
            <a:off x="8551545" y="3804920"/>
            <a:ext cx="6948170" cy="915670"/>
            <a:chOff x="1176" y="5758"/>
            <a:chExt cx="10942" cy="1442"/>
          </a:xfrm>
          <a:solidFill>
            <a:schemeClr val="bg1"/>
          </a:solidFill>
        </p:grpSpPr>
        <p:sp>
          <p:nvSpPr>
            <p:cNvPr id="164" name="Shape 15"/>
            <p:cNvSpPr/>
            <p:nvPr/>
          </p:nvSpPr>
          <p:spPr>
            <a:xfrm>
              <a:off x="1176" y="5758"/>
              <a:ext cx="10942" cy="1442"/>
            </a:xfrm>
            <a:custGeom>
              <a:avLst/>
              <a:gdLst/>
              <a:ahLst/>
              <a:cxnLst/>
              <a:rect l="l" t="t" r="r" b="b"/>
              <a:pathLst>
                <a:path w="7175500" h="1058333">
                  <a:moveTo>
                    <a:pt x="42333" y="0"/>
                  </a:moveTo>
                  <a:lnTo>
                    <a:pt x="7133167" y="0"/>
                  </a:lnTo>
                  <a:cubicBezTo>
                    <a:pt x="7156547" y="0"/>
                    <a:pt x="7175500" y="18953"/>
                    <a:pt x="7175500" y="42333"/>
                  </a:cubicBezTo>
                  <a:lnTo>
                    <a:pt x="7175500" y="1016000"/>
                  </a:lnTo>
                  <a:cubicBezTo>
                    <a:pt x="7175500" y="1039380"/>
                    <a:pt x="7156547" y="1058333"/>
                    <a:pt x="7133167" y="1058333"/>
                  </a:cubicBezTo>
                  <a:lnTo>
                    <a:pt x="42333" y="1058333"/>
                  </a:lnTo>
                  <a:cubicBezTo>
                    <a:pt x="18953" y="1058333"/>
                    <a:pt x="0" y="1039380"/>
                    <a:pt x="0" y="1016000"/>
                  </a:cubicBezTo>
                  <a:lnTo>
                    <a:pt x="0" y="42333"/>
                  </a:lnTo>
                  <a:cubicBezTo>
                    <a:pt x="0" y="18953"/>
                    <a:pt x="18953" y="0"/>
                    <a:pt x="42333" y="0"/>
                  </a:cubicBezTo>
                  <a:close/>
                </a:path>
              </a:pathLst>
            </a:custGeom>
            <a:grpFill/>
          </p:spPr>
        </p:sp>
        <p:sp>
          <p:nvSpPr>
            <p:cNvPr id="165" name="Text 16"/>
            <p:cNvSpPr/>
            <p:nvPr/>
          </p:nvSpPr>
          <p:spPr>
            <a:xfrm>
              <a:off x="1376" y="5808"/>
              <a:ext cx="10734" cy="368"/>
            </a:xfrm>
            <a:prstGeom prst="rect">
              <a:avLst/>
            </a:prstGeom>
            <a:grp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政策支持</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grpSp>
          <p:nvGrpSpPr>
            <p:cNvPr id="166" name="组合 165"/>
            <p:cNvGrpSpPr/>
            <p:nvPr/>
          </p:nvGrpSpPr>
          <p:grpSpPr>
            <a:xfrm rot="0">
              <a:off x="1424" y="6288"/>
              <a:ext cx="4943" cy="306"/>
              <a:chOff x="1424" y="6249"/>
              <a:chExt cx="4943" cy="306"/>
            </a:xfrm>
            <a:grpFill/>
          </p:grpSpPr>
          <p:sp>
            <p:nvSpPr>
              <p:cNvPr id="167" name="Shape 17"/>
              <p:cNvSpPr/>
              <p:nvPr/>
            </p:nvSpPr>
            <p:spPr>
              <a:xfrm>
                <a:off x="1424" y="6311"/>
                <a:ext cx="199" cy="214"/>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C59F5E"/>
              </a:solidFill>
            </p:spPr>
          </p:sp>
          <p:sp>
            <p:nvSpPr>
              <p:cNvPr id="168" name="Text 18"/>
              <p:cNvSpPr/>
              <p:nvPr/>
            </p:nvSpPr>
            <p:spPr>
              <a:xfrm>
                <a:off x="1801" y="6249"/>
                <a:ext cx="4566" cy="306"/>
              </a:xfrm>
              <a:prstGeom prst="rect">
                <a:avLst/>
              </a:prstGeom>
              <a:grp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企业所得税15%优惠</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69" name="组合 168"/>
            <p:cNvGrpSpPr/>
            <p:nvPr/>
          </p:nvGrpSpPr>
          <p:grpSpPr>
            <a:xfrm rot="0">
              <a:off x="1424" y="6708"/>
              <a:ext cx="5433" cy="306"/>
              <a:chOff x="1424" y="6643"/>
              <a:chExt cx="5433" cy="306"/>
            </a:xfrm>
            <a:grpFill/>
          </p:grpSpPr>
          <p:sp>
            <p:nvSpPr>
              <p:cNvPr id="170" name="Shape 19"/>
              <p:cNvSpPr/>
              <p:nvPr/>
            </p:nvSpPr>
            <p:spPr>
              <a:xfrm>
                <a:off x="1424" y="6679"/>
                <a:ext cx="199" cy="214"/>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C59F5E"/>
              </a:solidFill>
            </p:spPr>
          </p:sp>
          <p:sp>
            <p:nvSpPr>
              <p:cNvPr id="171" name="Text 20"/>
              <p:cNvSpPr/>
              <p:nvPr/>
            </p:nvSpPr>
            <p:spPr>
              <a:xfrm>
                <a:off x="1801" y="6643"/>
                <a:ext cx="5056" cy="306"/>
              </a:xfrm>
              <a:prstGeom prst="rect">
                <a:avLst/>
              </a:prstGeom>
              <a:grp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sym typeface="+mn-ea"/>
                  </a:rPr>
                  <a:t>境外直接投资所得免征</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grpSp>
        <p:nvGrpSpPr>
          <p:cNvPr id="172" name="组合 171"/>
          <p:cNvGrpSpPr/>
          <p:nvPr/>
        </p:nvGrpSpPr>
        <p:grpSpPr>
          <a:xfrm rot="0">
            <a:off x="787400" y="5858510"/>
            <a:ext cx="6948170" cy="647700"/>
            <a:chOff x="1176" y="3484"/>
            <a:chExt cx="10942" cy="1020"/>
          </a:xfrm>
          <a:solidFill>
            <a:schemeClr val="bg1"/>
          </a:solidFill>
        </p:grpSpPr>
        <p:sp>
          <p:nvSpPr>
            <p:cNvPr id="173" name="Shape 9"/>
            <p:cNvSpPr/>
            <p:nvPr/>
          </p:nvSpPr>
          <p:spPr>
            <a:xfrm>
              <a:off x="1176" y="3484"/>
              <a:ext cx="10942" cy="1021"/>
            </a:xfrm>
            <a:custGeom>
              <a:avLst/>
              <a:gdLst/>
              <a:ahLst/>
              <a:cxnLst/>
              <a:rect l="l" t="t" r="r" b="b"/>
              <a:pathLst>
                <a:path w="7175500" h="836083">
                  <a:moveTo>
                    <a:pt x="42331" y="0"/>
                  </a:moveTo>
                  <a:lnTo>
                    <a:pt x="7133169" y="0"/>
                  </a:lnTo>
                  <a:cubicBezTo>
                    <a:pt x="7156548" y="0"/>
                    <a:pt x="7175500" y="18952"/>
                    <a:pt x="7175500" y="42331"/>
                  </a:cubicBezTo>
                  <a:lnTo>
                    <a:pt x="7175500" y="793752"/>
                  </a:lnTo>
                  <a:cubicBezTo>
                    <a:pt x="7175500" y="817131"/>
                    <a:pt x="7156548" y="836083"/>
                    <a:pt x="7133169" y="836083"/>
                  </a:cubicBezTo>
                  <a:lnTo>
                    <a:pt x="42331" y="836083"/>
                  </a:lnTo>
                  <a:cubicBezTo>
                    <a:pt x="18952" y="836083"/>
                    <a:pt x="0" y="817131"/>
                    <a:pt x="0" y="793752"/>
                  </a:cubicBezTo>
                  <a:lnTo>
                    <a:pt x="0" y="42331"/>
                  </a:lnTo>
                  <a:cubicBezTo>
                    <a:pt x="0" y="18968"/>
                    <a:pt x="18968" y="0"/>
                    <a:pt x="42331" y="0"/>
                  </a:cubicBezTo>
                  <a:close/>
                </a:path>
              </a:pathLst>
            </a:custGeom>
            <a:grpFill/>
          </p:spPr>
        </p:sp>
        <p:sp>
          <p:nvSpPr>
            <p:cNvPr id="174" name="Text 10"/>
            <p:cNvSpPr/>
            <p:nvPr/>
          </p:nvSpPr>
          <p:spPr>
            <a:xfrm>
              <a:off x="1376" y="3554"/>
              <a:ext cx="10734" cy="379"/>
            </a:xfrm>
            <a:prstGeom prst="rect">
              <a:avLst/>
            </a:prstGeom>
            <a:grp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sym typeface="+mn-ea"/>
                </a:rPr>
                <a:t>产业集群形成</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75" name="Text 11"/>
            <p:cNvSpPr/>
            <p:nvPr/>
          </p:nvSpPr>
          <p:spPr>
            <a:xfrm>
              <a:off x="1376" y="3991"/>
              <a:ext cx="10718" cy="363"/>
            </a:xfrm>
            <a:prstGeom prst="rect">
              <a:avLst/>
            </a:prstGeom>
            <a:grp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rPr>
                <a:t>南繁种业产值突破180亿元，航天产业集群营收突破200亿元</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176" name="组合 175"/>
          <p:cNvGrpSpPr/>
          <p:nvPr/>
        </p:nvGrpSpPr>
        <p:grpSpPr>
          <a:xfrm>
            <a:off x="787400" y="6654800"/>
            <a:ext cx="6948170" cy="647700"/>
            <a:chOff x="1176" y="4621"/>
            <a:chExt cx="10942" cy="1020"/>
          </a:xfrm>
          <a:solidFill>
            <a:schemeClr val="bg1"/>
          </a:solidFill>
        </p:grpSpPr>
        <p:sp>
          <p:nvSpPr>
            <p:cNvPr id="177" name="Shape 12"/>
            <p:cNvSpPr/>
            <p:nvPr/>
          </p:nvSpPr>
          <p:spPr>
            <a:xfrm>
              <a:off x="1176" y="4621"/>
              <a:ext cx="10942" cy="1021"/>
            </a:xfrm>
            <a:custGeom>
              <a:avLst/>
              <a:gdLst/>
              <a:ahLst/>
              <a:cxnLst/>
              <a:rect l="l" t="t" r="r" b="b"/>
              <a:pathLst>
                <a:path w="7175500" h="836083">
                  <a:moveTo>
                    <a:pt x="42331" y="0"/>
                  </a:moveTo>
                  <a:lnTo>
                    <a:pt x="7133169" y="0"/>
                  </a:lnTo>
                  <a:cubicBezTo>
                    <a:pt x="7156548" y="0"/>
                    <a:pt x="7175500" y="18952"/>
                    <a:pt x="7175500" y="42331"/>
                  </a:cubicBezTo>
                  <a:lnTo>
                    <a:pt x="7175500" y="793752"/>
                  </a:lnTo>
                  <a:cubicBezTo>
                    <a:pt x="7175500" y="817131"/>
                    <a:pt x="7156548" y="836083"/>
                    <a:pt x="7133169" y="836083"/>
                  </a:cubicBezTo>
                  <a:lnTo>
                    <a:pt x="42331" y="836083"/>
                  </a:lnTo>
                  <a:cubicBezTo>
                    <a:pt x="18952" y="836083"/>
                    <a:pt x="0" y="817131"/>
                    <a:pt x="0" y="793752"/>
                  </a:cubicBezTo>
                  <a:lnTo>
                    <a:pt x="0" y="42331"/>
                  </a:lnTo>
                  <a:cubicBezTo>
                    <a:pt x="0" y="18968"/>
                    <a:pt x="18968" y="0"/>
                    <a:pt x="42331" y="0"/>
                  </a:cubicBezTo>
                  <a:close/>
                </a:path>
              </a:pathLst>
            </a:custGeom>
            <a:grpFill/>
          </p:spPr>
        </p:sp>
        <p:sp>
          <p:nvSpPr>
            <p:cNvPr id="178" name="Text 13"/>
            <p:cNvSpPr/>
            <p:nvPr/>
          </p:nvSpPr>
          <p:spPr>
            <a:xfrm>
              <a:off x="1376" y="4694"/>
              <a:ext cx="10734" cy="379"/>
            </a:xfrm>
            <a:prstGeom prst="rect">
              <a:avLst/>
            </a:prstGeom>
            <a:grp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sym typeface="+mn-ea"/>
                </a:rPr>
                <a:t>增速领先</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79" name="Text 14"/>
            <p:cNvSpPr/>
            <p:nvPr/>
          </p:nvSpPr>
          <p:spPr>
            <a:xfrm>
              <a:off x="1376" y="5132"/>
              <a:ext cx="10718" cy="363"/>
            </a:xfrm>
            <a:prstGeom prst="rect">
              <a:avLst/>
            </a:prstGeom>
            <a:grp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rPr>
                <a:t>近4年平均名义增速达</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36.8%</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rPr>
                <a:t>，半导体芯片项目落地</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180" name="组合 179"/>
          <p:cNvGrpSpPr/>
          <p:nvPr/>
        </p:nvGrpSpPr>
        <p:grpSpPr>
          <a:xfrm>
            <a:off x="787400" y="7451090"/>
            <a:ext cx="6948170" cy="915670"/>
            <a:chOff x="1176" y="5758"/>
            <a:chExt cx="10942" cy="1442"/>
          </a:xfrm>
          <a:solidFill>
            <a:schemeClr val="bg1"/>
          </a:solidFill>
        </p:grpSpPr>
        <p:sp>
          <p:nvSpPr>
            <p:cNvPr id="181" name="Shape 15"/>
            <p:cNvSpPr/>
            <p:nvPr/>
          </p:nvSpPr>
          <p:spPr>
            <a:xfrm>
              <a:off x="1176" y="5758"/>
              <a:ext cx="10942" cy="1442"/>
            </a:xfrm>
            <a:custGeom>
              <a:avLst/>
              <a:gdLst/>
              <a:ahLst/>
              <a:cxnLst/>
              <a:rect l="l" t="t" r="r" b="b"/>
              <a:pathLst>
                <a:path w="7175500" h="1058333">
                  <a:moveTo>
                    <a:pt x="42333" y="0"/>
                  </a:moveTo>
                  <a:lnTo>
                    <a:pt x="7133167" y="0"/>
                  </a:lnTo>
                  <a:cubicBezTo>
                    <a:pt x="7156547" y="0"/>
                    <a:pt x="7175500" y="18953"/>
                    <a:pt x="7175500" y="42333"/>
                  </a:cubicBezTo>
                  <a:lnTo>
                    <a:pt x="7175500" y="1016000"/>
                  </a:lnTo>
                  <a:cubicBezTo>
                    <a:pt x="7175500" y="1039380"/>
                    <a:pt x="7156547" y="1058333"/>
                    <a:pt x="7133167" y="1058333"/>
                  </a:cubicBezTo>
                  <a:lnTo>
                    <a:pt x="42333" y="1058333"/>
                  </a:lnTo>
                  <a:cubicBezTo>
                    <a:pt x="18953" y="1058333"/>
                    <a:pt x="0" y="1039380"/>
                    <a:pt x="0" y="1016000"/>
                  </a:cubicBezTo>
                  <a:lnTo>
                    <a:pt x="0" y="42333"/>
                  </a:lnTo>
                  <a:cubicBezTo>
                    <a:pt x="0" y="18953"/>
                    <a:pt x="18953" y="0"/>
                    <a:pt x="42333" y="0"/>
                  </a:cubicBezTo>
                  <a:close/>
                </a:path>
              </a:pathLst>
            </a:custGeom>
            <a:grpFill/>
          </p:spPr>
        </p:sp>
        <p:sp>
          <p:nvSpPr>
            <p:cNvPr id="182" name="Text 16"/>
            <p:cNvSpPr/>
            <p:nvPr/>
          </p:nvSpPr>
          <p:spPr>
            <a:xfrm>
              <a:off x="1376" y="5808"/>
              <a:ext cx="10734" cy="368"/>
            </a:xfrm>
            <a:prstGeom prst="rect">
              <a:avLst/>
            </a:prstGeom>
            <a:grp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政策支持</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grpSp>
          <p:nvGrpSpPr>
            <p:cNvPr id="183" name="组合 182"/>
            <p:cNvGrpSpPr/>
            <p:nvPr/>
          </p:nvGrpSpPr>
          <p:grpSpPr>
            <a:xfrm rot="0">
              <a:off x="1424" y="6288"/>
              <a:ext cx="4943" cy="306"/>
              <a:chOff x="1424" y="6249"/>
              <a:chExt cx="4943" cy="306"/>
            </a:xfrm>
            <a:grpFill/>
          </p:grpSpPr>
          <p:sp>
            <p:nvSpPr>
              <p:cNvPr id="184" name="Text 18"/>
              <p:cNvSpPr/>
              <p:nvPr/>
            </p:nvSpPr>
            <p:spPr>
              <a:xfrm>
                <a:off x="1801" y="6249"/>
                <a:ext cx="4566" cy="306"/>
              </a:xfrm>
              <a:prstGeom prst="rect">
                <a:avLst/>
              </a:prstGeom>
              <a:grp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企业所得税15%优惠</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85" name="Shape 17"/>
              <p:cNvSpPr/>
              <p:nvPr/>
            </p:nvSpPr>
            <p:spPr>
              <a:xfrm>
                <a:off x="1424" y="6311"/>
                <a:ext cx="199" cy="214"/>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C59F5E"/>
              </a:solidFill>
            </p:spPr>
          </p:sp>
        </p:grpSp>
        <p:grpSp>
          <p:nvGrpSpPr>
            <p:cNvPr id="186" name="组合 185"/>
            <p:cNvGrpSpPr/>
            <p:nvPr/>
          </p:nvGrpSpPr>
          <p:grpSpPr>
            <a:xfrm rot="0">
              <a:off x="1424" y="6708"/>
              <a:ext cx="5433" cy="306"/>
              <a:chOff x="1424" y="6643"/>
              <a:chExt cx="5433" cy="306"/>
            </a:xfrm>
            <a:grpFill/>
          </p:grpSpPr>
          <p:sp>
            <p:nvSpPr>
              <p:cNvPr id="187" name="Text 20"/>
              <p:cNvSpPr/>
              <p:nvPr/>
            </p:nvSpPr>
            <p:spPr>
              <a:xfrm>
                <a:off x="1801" y="6643"/>
                <a:ext cx="5056" cy="306"/>
              </a:xfrm>
              <a:prstGeom prst="rect">
                <a:avLst/>
              </a:prstGeom>
              <a:grp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sym typeface="+mn-ea"/>
                  </a:rPr>
                  <a:t>零关税进口科研设备</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88" name="Shape 19"/>
              <p:cNvSpPr/>
              <p:nvPr/>
            </p:nvSpPr>
            <p:spPr>
              <a:xfrm>
                <a:off x="1424" y="6679"/>
                <a:ext cx="199" cy="214"/>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C59F5E"/>
              </a:solidFill>
            </p:spPr>
          </p:sp>
        </p:grpSp>
      </p:grpSp>
      <p:grpSp>
        <p:nvGrpSpPr>
          <p:cNvPr id="189" name="组合 188"/>
          <p:cNvGrpSpPr/>
          <p:nvPr/>
        </p:nvGrpSpPr>
        <p:grpSpPr>
          <a:xfrm rot="0">
            <a:off x="8551545" y="5858510"/>
            <a:ext cx="6948170" cy="647700"/>
            <a:chOff x="1176" y="3484"/>
            <a:chExt cx="10942" cy="1020"/>
          </a:xfrm>
          <a:solidFill>
            <a:schemeClr val="bg1"/>
          </a:solidFill>
        </p:grpSpPr>
        <p:sp>
          <p:nvSpPr>
            <p:cNvPr id="190" name="Shape 9"/>
            <p:cNvSpPr/>
            <p:nvPr/>
          </p:nvSpPr>
          <p:spPr>
            <a:xfrm>
              <a:off x="1176" y="3484"/>
              <a:ext cx="10942" cy="1021"/>
            </a:xfrm>
            <a:custGeom>
              <a:avLst/>
              <a:gdLst/>
              <a:ahLst/>
              <a:cxnLst/>
              <a:rect l="l" t="t" r="r" b="b"/>
              <a:pathLst>
                <a:path w="7175500" h="836083">
                  <a:moveTo>
                    <a:pt x="42331" y="0"/>
                  </a:moveTo>
                  <a:lnTo>
                    <a:pt x="7133169" y="0"/>
                  </a:lnTo>
                  <a:cubicBezTo>
                    <a:pt x="7156548" y="0"/>
                    <a:pt x="7175500" y="18952"/>
                    <a:pt x="7175500" y="42331"/>
                  </a:cubicBezTo>
                  <a:lnTo>
                    <a:pt x="7175500" y="793752"/>
                  </a:lnTo>
                  <a:cubicBezTo>
                    <a:pt x="7175500" y="817131"/>
                    <a:pt x="7156548" y="836083"/>
                    <a:pt x="7133169" y="836083"/>
                  </a:cubicBezTo>
                  <a:lnTo>
                    <a:pt x="42331" y="836083"/>
                  </a:lnTo>
                  <a:cubicBezTo>
                    <a:pt x="18952" y="836083"/>
                    <a:pt x="0" y="817131"/>
                    <a:pt x="0" y="793752"/>
                  </a:cubicBezTo>
                  <a:lnTo>
                    <a:pt x="0" y="42331"/>
                  </a:lnTo>
                  <a:cubicBezTo>
                    <a:pt x="0" y="18968"/>
                    <a:pt x="18968" y="0"/>
                    <a:pt x="42331" y="0"/>
                  </a:cubicBezTo>
                  <a:close/>
                </a:path>
              </a:pathLst>
            </a:custGeom>
            <a:grpFill/>
          </p:spPr>
        </p:sp>
        <p:sp>
          <p:nvSpPr>
            <p:cNvPr id="191" name="Text 10"/>
            <p:cNvSpPr/>
            <p:nvPr/>
          </p:nvSpPr>
          <p:spPr>
            <a:xfrm>
              <a:off x="1376" y="3554"/>
              <a:ext cx="10734" cy="379"/>
            </a:xfrm>
            <a:prstGeom prst="rect">
              <a:avLst/>
            </a:prstGeom>
            <a:grp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sym typeface="+mn-ea"/>
                </a:rPr>
                <a:t>产业链升级</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92" name="Text 11"/>
            <p:cNvSpPr/>
            <p:nvPr/>
          </p:nvSpPr>
          <p:spPr>
            <a:xfrm>
              <a:off x="1376" y="3991"/>
              <a:ext cx="10718" cy="363"/>
            </a:xfrm>
            <a:prstGeom prst="rect">
              <a:avLst/>
            </a:prstGeom>
            <a:grp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rPr>
                <a:t>推动热带水果产业链升级，发展精深加工，打造"甜蜜经济"</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193" name="组合 192"/>
          <p:cNvGrpSpPr/>
          <p:nvPr/>
        </p:nvGrpSpPr>
        <p:grpSpPr>
          <a:xfrm>
            <a:off x="8551545" y="6654800"/>
            <a:ext cx="6948170" cy="647700"/>
            <a:chOff x="1176" y="4621"/>
            <a:chExt cx="10942" cy="1020"/>
          </a:xfrm>
          <a:solidFill>
            <a:schemeClr val="bg1"/>
          </a:solidFill>
        </p:grpSpPr>
        <p:sp>
          <p:nvSpPr>
            <p:cNvPr id="194" name="Shape 12"/>
            <p:cNvSpPr/>
            <p:nvPr/>
          </p:nvSpPr>
          <p:spPr>
            <a:xfrm>
              <a:off x="1176" y="4621"/>
              <a:ext cx="10942" cy="1021"/>
            </a:xfrm>
            <a:custGeom>
              <a:avLst/>
              <a:gdLst/>
              <a:ahLst/>
              <a:cxnLst/>
              <a:rect l="l" t="t" r="r" b="b"/>
              <a:pathLst>
                <a:path w="7175500" h="836083">
                  <a:moveTo>
                    <a:pt x="42331" y="0"/>
                  </a:moveTo>
                  <a:lnTo>
                    <a:pt x="7133169" y="0"/>
                  </a:lnTo>
                  <a:cubicBezTo>
                    <a:pt x="7156548" y="0"/>
                    <a:pt x="7175500" y="18952"/>
                    <a:pt x="7175500" y="42331"/>
                  </a:cubicBezTo>
                  <a:lnTo>
                    <a:pt x="7175500" y="793752"/>
                  </a:lnTo>
                  <a:cubicBezTo>
                    <a:pt x="7175500" y="817131"/>
                    <a:pt x="7156548" y="836083"/>
                    <a:pt x="7133169" y="836083"/>
                  </a:cubicBezTo>
                  <a:lnTo>
                    <a:pt x="42331" y="836083"/>
                  </a:lnTo>
                  <a:cubicBezTo>
                    <a:pt x="18952" y="836083"/>
                    <a:pt x="0" y="817131"/>
                    <a:pt x="0" y="793752"/>
                  </a:cubicBezTo>
                  <a:lnTo>
                    <a:pt x="0" y="42331"/>
                  </a:lnTo>
                  <a:cubicBezTo>
                    <a:pt x="0" y="18968"/>
                    <a:pt x="18968" y="0"/>
                    <a:pt x="42331" y="0"/>
                  </a:cubicBezTo>
                  <a:close/>
                </a:path>
              </a:pathLst>
            </a:custGeom>
            <a:grpFill/>
          </p:spPr>
        </p:sp>
        <p:sp>
          <p:nvSpPr>
            <p:cNvPr id="195" name="Text 13"/>
            <p:cNvSpPr/>
            <p:nvPr/>
          </p:nvSpPr>
          <p:spPr>
            <a:xfrm>
              <a:off x="1376" y="4694"/>
              <a:ext cx="10734" cy="379"/>
            </a:xfrm>
            <a:prstGeom prst="rect">
              <a:avLst/>
            </a:prstGeom>
            <a:grp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sym typeface="+mn-ea"/>
                </a:rPr>
                <a:t>增速稳定</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96" name="Text 14"/>
            <p:cNvSpPr/>
            <p:nvPr/>
          </p:nvSpPr>
          <p:spPr>
            <a:xfrm>
              <a:off x="1376" y="5132"/>
              <a:ext cx="10718" cy="363"/>
            </a:xfrm>
            <a:prstGeom prst="rect">
              <a:avLst/>
            </a:prstGeom>
            <a:grp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rPr>
                <a:t>近4年平均名义增速</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10.7%</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rPr>
                <a:t>，发展潜力巨大</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197" name="组合 196"/>
          <p:cNvGrpSpPr/>
          <p:nvPr/>
        </p:nvGrpSpPr>
        <p:grpSpPr>
          <a:xfrm>
            <a:off x="8551545" y="7451090"/>
            <a:ext cx="6948170" cy="915670"/>
            <a:chOff x="1176" y="5758"/>
            <a:chExt cx="10942" cy="1442"/>
          </a:xfrm>
          <a:solidFill>
            <a:schemeClr val="bg1"/>
          </a:solidFill>
        </p:grpSpPr>
        <p:sp>
          <p:nvSpPr>
            <p:cNvPr id="198" name="Shape 15"/>
            <p:cNvSpPr/>
            <p:nvPr/>
          </p:nvSpPr>
          <p:spPr>
            <a:xfrm>
              <a:off x="1176" y="5758"/>
              <a:ext cx="10942" cy="1442"/>
            </a:xfrm>
            <a:custGeom>
              <a:avLst/>
              <a:gdLst/>
              <a:ahLst/>
              <a:cxnLst/>
              <a:rect l="l" t="t" r="r" b="b"/>
              <a:pathLst>
                <a:path w="7175500" h="1058333">
                  <a:moveTo>
                    <a:pt x="42333" y="0"/>
                  </a:moveTo>
                  <a:lnTo>
                    <a:pt x="7133167" y="0"/>
                  </a:lnTo>
                  <a:cubicBezTo>
                    <a:pt x="7156547" y="0"/>
                    <a:pt x="7175500" y="18953"/>
                    <a:pt x="7175500" y="42333"/>
                  </a:cubicBezTo>
                  <a:lnTo>
                    <a:pt x="7175500" y="1016000"/>
                  </a:lnTo>
                  <a:cubicBezTo>
                    <a:pt x="7175500" y="1039380"/>
                    <a:pt x="7156547" y="1058333"/>
                    <a:pt x="7133167" y="1058333"/>
                  </a:cubicBezTo>
                  <a:lnTo>
                    <a:pt x="42333" y="1058333"/>
                  </a:lnTo>
                  <a:cubicBezTo>
                    <a:pt x="18953" y="1058333"/>
                    <a:pt x="0" y="1039380"/>
                    <a:pt x="0" y="1016000"/>
                  </a:cubicBezTo>
                  <a:lnTo>
                    <a:pt x="0" y="42333"/>
                  </a:lnTo>
                  <a:cubicBezTo>
                    <a:pt x="0" y="18953"/>
                    <a:pt x="18953" y="0"/>
                    <a:pt x="42333" y="0"/>
                  </a:cubicBezTo>
                  <a:close/>
                </a:path>
              </a:pathLst>
            </a:custGeom>
            <a:grpFill/>
          </p:spPr>
        </p:sp>
        <p:sp>
          <p:nvSpPr>
            <p:cNvPr id="199" name="Text 16"/>
            <p:cNvSpPr/>
            <p:nvPr/>
          </p:nvSpPr>
          <p:spPr>
            <a:xfrm>
              <a:off x="1376" y="5808"/>
              <a:ext cx="10734" cy="368"/>
            </a:xfrm>
            <a:prstGeom prst="rect">
              <a:avLst/>
            </a:prstGeom>
            <a:grp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政策支持</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grpSp>
          <p:nvGrpSpPr>
            <p:cNvPr id="200" name="组合 199"/>
            <p:cNvGrpSpPr/>
            <p:nvPr/>
          </p:nvGrpSpPr>
          <p:grpSpPr>
            <a:xfrm rot="0">
              <a:off x="1424" y="6288"/>
              <a:ext cx="4943" cy="306"/>
              <a:chOff x="1424" y="6249"/>
              <a:chExt cx="4943" cy="306"/>
            </a:xfrm>
            <a:grpFill/>
          </p:grpSpPr>
          <p:sp>
            <p:nvSpPr>
              <p:cNvPr id="201" name="Text 18"/>
              <p:cNvSpPr/>
              <p:nvPr/>
            </p:nvSpPr>
            <p:spPr>
              <a:xfrm>
                <a:off x="1801" y="6249"/>
                <a:ext cx="4566" cy="306"/>
              </a:xfrm>
              <a:prstGeom prst="rect">
                <a:avLst/>
              </a:prstGeom>
              <a:grp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企业所得税15%优惠</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202" name="Shape 17"/>
              <p:cNvSpPr/>
              <p:nvPr/>
            </p:nvSpPr>
            <p:spPr>
              <a:xfrm>
                <a:off x="1424" y="6311"/>
                <a:ext cx="199" cy="214"/>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C59F5E"/>
              </a:solidFill>
            </p:spPr>
          </p:sp>
        </p:grpSp>
        <p:grpSp>
          <p:nvGrpSpPr>
            <p:cNvPr id="203" name="组合 202"/>
            <p:cNvGrpSpPr/>
            <p:nvPr/>
          </p:nvGrpSpPr>
          <p:grpSpPr>
            <a:xfrm rot="0">
              <a:off x="1424" y="6708"/>
              <a:ext cx="5433" cy="306"/>
              <a:chOff x="1424" y="6643"/>
              <a:chExt cx="5433" cy="306"/>
            </a:xfrm>
            <a:grpFill/>
          </p:grpSpPr>
          <p:sp>
            <p:nvSpPr>
              <p:cNvPr id="204" name="Text 20"/>
              <p:cNvSpPr/>
              <p:nvPr/>
            </p:nvSpPr>
            <p:spPr>
              <a:xfrm>
                <a:off x="1801" y="6643"/>
                <a:ext cx="5056" cy="306"/>
              </a:xfrm>
              <a:prstGeom prst="rect">
                <a:avLst/>
              </a:prstGeom>
              <a:grp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加工增值30%内销免关税</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205" name="Shape 19"/>
              <p:cNvSpPr/>
              <p:nvPr/>
            </p:nvSpPr>
            <p:spPr>
              <a:xfrm>
                <a:off x="1424" y="6679"/>
                <a:ext cx="199" cy="214"/>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C59F5E"/>
              </a:solidFill>
            </p:spPr>
          </p:sp>
        </p:grpSp>
      </p:gr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8" name="组合 7"/>
            <p:cNvGrpSpPr/>
            <p:nvPr/>
          </p:nvGrpSpPr>
          <p:grpSpPr>
            <a:xfrm rot="0">
              <a:off x="21095" y="410"/>
              <a:ext cx="3995" cy="1345"/>
              <a:chOff x="2704" y="1289"/>
              <a:chExt cx="3995" cy="1345"/>
            </a:xfrm>
          </p:grpSpPr>
          <p:sp>
            <p:nvSpPr>
              <p:cNvPr id="9"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25"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4" name="组合 233"/>
          <p:cNvGrpSpPr/>
          <p:nvPr/>
        </p:nvGrpSpPr>
        <p:grpSpPr>
          <a:xfrm>
            <a:off x="5716270" y="1438275"/>
            <a:ext cx="4864100" cy="2114550"/>
            <a:chOff x="1065" y="2484"/>
            <a:chExt cx="7780" cy="3330"/>
          </a:xfrm>
        </p:grpSpPr>
        <p:sp>
          <p:nvSpPr>
            <p:cNvPr id="235" name="Shape 3"/>
            <p:cNvSpPr/>
            <p:nvPr/>
          </p:nvSpPr>
          <p:spPr>
            <a:xfrm>
              <a:off x="1065" y="2484"/>
              <a:ext cx="7780" cy="333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236" name="Shape 4"/>
            <p:cNvSpPr/>
            <p:nvPr/>
          </p:nvSpPr>
          <p:spPr>
            <a:xfrm>
              <a:off x="1065" y="2484"/>
              <a:ext cx="7780"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grpSp>
        <p:nvGrpSpPr>
          <p:cNvPr id="231" name="组合 230"/>
          <p:cNvGrpSpPr/>
          <p:nvPr/>
        </p:nvGrpSpPr>
        <p:grpSpPr>
          <a:xfrm>
            <a:off x="10875010" y="1438275"/>
            <a:ext cx="4864100" cy="2114550"/>
            <a:chOff x="1065" y="2484"/>
            <a:chExt cx="7780" cy="3330"/>
          </a:xfrm>
        </p:grpSpPr>
        <p:sp>
          <p:nvSpPr>
            <p:cNvPr id="232" name="Shape 3"/>
            <p:cNvSpPr/>
            <p:nvPr/>
          </p:nvSpPr>
          <p:spPr>
            <a:xfrm>
              <a:off x="1065" y="2484"/>
              <a:ext cx="7780" cy="333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233" name="Shape 4"/>
            <p:cNvSpPr/>
            <p:nvPr/>
          </p:nvSpPr>
          <p:spPr>
            <a:xfrm>
              <a:off x="1065" y="2484"/>
              <a:ext cx="7780"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grpSp>
        <p:nvGrpSpPr>
          <p:cNvPr id="228" name="组合 227"/>
          <p:cNvGrpSpPr/>
          <p:nvPr/>
        </p:nvGrpSpPr>
        <p:grpSpPr>
          <a:xfrm>
            <a:off x="557530" y="1438275"/>
            <a:ext cx="4864100" cy="2114550"/>
            <a:chOff x="1065" y="2484"/>
            <a:chExt cx="7780" cy="3330"/>
          </a:xfrm>
        </p:grpSpPr>
        <p:sp>
          <p:nvSpPr>
            <p:cNvPr id="229" name="Shape 3"/>
            <p:cNvSpPr/>
            <p:nvPr/>
          </p:nvSpPr>
          <p:spPr>
            <a:xfrm>
              <a:off x="1065" y="2484"/>
              <a:ext cx="7780" cy="333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230" name="Shape 4"/>
            <p:cNvSpPr/>
            <p:nvPr/>
          </p:nvSpPr>
          <p:spPr>
            <a:xfrm>
              <a:off x="1065" y="2484"/>
              <a:ext cx="7780"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高端制造与加工贸易:成本重构下的产业迁移</a:t>
              </a:r>
              <a:endParaRPr 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零关税设备+加工增值政策</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破解供应链成本痛点</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237" name="组合 236"/>
          <p:cNvGrpSpPr/>
          <p:nvPr/>
        </p:nvGrpSpPr>
        <p:grpSpPr>
          <a:xfrm>
            <a:off x="760730" y="1674495"/>
            <a:ext cx="612140" cy="612140"/>
            <a:chOff x="1198" y="2637"/>
            <a:chExt cx="964" cy="964"/>
          </a:xfrm>
        </p:grpSpPr>
        <p:sp>
          <p:nvSpPr>
            <p:cNvPr id="169" name="Shape 5"/>
            <p:cNvSpPr/>
            <p:nvPr/>
          </p:nvSpPr>
          <p:spPr>
            <a:xfrm>
              <a:off x="1198" y="2637"/>
              <a:ext cx="964" cy="964"/>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9F5E"/>
            </a:solidFill>
          </p:spPr>
        </p:sp>
        <p:sp>
          <p:nvSpPr>
            <p:cNvPr id="170" name="Shape 6"/>
            <p:cNvSpPr/>
            <p:nvPr/>
          </p:nvSpPr>
          <p:spPr>
            <a:xfrm>
              <a:off x="1430" y="2885"/>
              <a:ext cx="500" cy="468"/>
            </a:xfrm>
            <a:custGeom>
              <a:avLst/>
              <a:gdLst/>
              <a:ahLst/>
              <a:cxnLst/>
              <a:rect l="l" t="t" r="r" b="b"/>
              <a:pathLst>
                <a:path w="317500" h="254000">
                  <a:moveTo>
                    <a:pt x="134938" y="0"/>
                  </a:moveTo>
                  <a:cubicBezTo>
                    <a:pt x="121791" y="0"/>
                    <a:pt x="111125" y="10666"/>
                    <a:pt x="111125" y="23812"/>
                  </a:cubicBezTo>
                  <a:lnTo>
                    <a:pt x="111125" y="31750"/>
                  </a:lnTo>
                  <a:lnTo>
                    <a:pt x="103188" y="31750"/>
                  </a:lnTo>
                  <a:cubicBezTo>
                    <a:pt x="81260" y="31750"/>
                    <a:pt x="63500" y="49510"/>
                    <a:pt x="63500" y="71438"/>
                  </a:cubicBezTo>
                  <a:lnTo>
                    <a:pt x="63500" y="125413"/>
                  </a:lnTo>
                  <a:lnTo>
                    <a:pt x="52784" y="129679"/>
                  </a:lnTo>
                  <a:cubicBezTo>
                    <a:pt x="45442" y="132606"/>
                    <a:pt x="41622" y="140791"/>
                    <a:pt x="44152" y="148282"/>
                  </a:cubicBezTo>
                  <a:cubicBezTo>
                    <a:pt x="49312" y="163810"/>
                    <a:pt x="57448" y="177701"/>
                    <a:pt x="67816" y="189508"/>
                  </a:cubicBezTo>
                  <a:cubicBezTo>
                    <a:pt x="77787" y="184944"/>
                    <a:pt x="88503" y="182612"/>
                    <a:pt x="99219" y="182563"/>
                  </a:cubicBezTo>
                  <a:cubicBezTo>
                    <a:pt x="115639" y="182463"/>
                    <a:pt x="132110" y="187623"/>
                    <a:pt x="146050" y="198140"/>
                  </a:cubicBezTo>
                  <a:lnTo>
                    <a:pt x="146844" y="198735"/>
                  </a:lnTo>
                  <a:lnTo>
                    <a:pt x="146844" y="92075"/>
                  </a:lnTo>
                  <a:lnTo>
                    <a:pt x="95250" y="112712"/>
                  </a:lnTo>
                  <a:lnTo>
                    <a:pt x="95250" y="71437"/>
                  </a:lnTo>
                  <a:cubicBezTo>
                    <a:pt x="95250" y="67072"/>
                    <a:pt x="98822" y="63500"/>
                    <a:pt x="103188" y="63500"/>
                  </a:cubicBezTo>
                  <a:lnTo>
                    <a:pt x="214313" y="63500"/>
                  </a:lnTo>
                  <a:cubicBezTo>
                    <a:pt x="218678" y="63500"/>
                    <a:pt x="222250" y="67072"/>
                    <a:pt x="222250" y="71437"/>
                  </a:cubicBezTo>
                  <a:lnTo>
                    <a:pt x="222250" y="112712"/>
                  </a:lnTo>
                  <a:lnTo>
                    <a:pt x="170656" y="92075"/>
                  </a:lnTo>
                  <a:lnTo>
                    <a:pt x="170656" y="198735"/>
                  </a:lnTo>
                  <a:lnTo>
                    <a:pt x="171450" y="198140"/>
                  </a:lnTo>
                  <a:cubicBezTo>
                    <a:pt x="185093" y="187871"/>
                    <a:pt x="201166" y="182662"/>
                    <a:pt x="217289" y="182563"/>
                  </a:cubicBezTo>
                  <a:cubicBezTo>
                    <a:pt x="228352" y="182513"/>
                    <a:pt x="239415" y="184795"/>
                    <a:pt x="249684" y="189508"/>
                  </a:cubicBezTo>
                  <a:cubicBezTo>
                    <a:pt x="260052" y="177750"/>
                    <a:pt x="268188" y="163810"/>
                    <a:pt x="273348" y="148282"/>
                  </a:cubicBezTo>
                  <a:cubicBezTo>
                    <a:pt x="275828" y="140742"/>
                    <a:pt x="272058" y="132606"/>
                    <a:pt x="264716" y="129679"/>
                  </a:cubicBezTo>
                  <a:lnTo>
                    <a:pt x="254000" y="125413"/>
                  </a:lnTo>
                  <a:lnTo>
                    <a:pt x="254000" y="71438"/>
                  </a:lnTo>
                  <a:cubicBezTo>
                    <a:pt x="254000" y="49510"/>
                    <a:pt x="236240" y="31750"/>
                    <a:pt x="214313" y="31750"/>
                  </a:cubicBezTo>
                  <a:lnTo>
                    <a:pt x="206375" y="31750"/>
                  </a:lnTo>
                  <a:lnTo>
                    <a:pt x="206375" y="23812"/>
                  </a:lnTo>
                  <a:cubicBezTo>
                    <a:pt x="206375" y="10666"/>
                    <a:pt x="195709" y="0"/>
                    <a:pt x="182563" y="0"/>
                  </a:cubicBezTo>
                  <a:lnTo>
                    <a:pt x="134938" y="0"/>
                  </a:lnTo>
                  <a:close/>
                  <a:moveTo>
                    <a:pt x="200124" y="236190"/>
                  </a:moveTo>
                  <a:cubicBezTo>
                    <a:pt x="210691" y="228203"/>
                    <a:pt x="224879" y="228203"/>
                    <a:pt x="235446" y="236190"/>
                  </a:cubicBezTo>
                  <a:cubicBezTo>
                    <a:pt x="244872" y="243334"/>
                    <a:pt x="256232" y="250180"/>
                    <a:pt x="268784" y="252710"/>
                  </a:cubicBezTo>
                  <a:cubicBezTo>
                    <a:pt x="281930" y="255389"/>
                    <a:pt x="295721" y="253107"/>
                    <a:pt x="308818" y="243235"/>
                  </a:cubicBezTo>
                  <a:cubicBezTo>
                    <a:pt x="314077" y="239266"/>
                    <a:pt x="315119" y="231825"/>
                    <a:pt x="311150" y="226566"/>
                  </a:cubicBezTo>
                  <a:cubicBezTo>
                    <a:pt x="307181" y="221307"/>
                    <a:pt x="299740" y="220266"/>
                    <a:pt x="294481" y="224234"/>
                  </a:cubicBezTo>
                  <a:cubicBezTo>
                    <a:pt x="287089" y="229791"/>
                    <a:pt x="280293" y="230733"/>
                    <a:pt x="273496" y="229344"/>
                  </a:cubicBezTo>
                  <a:cubicBezTo>
                    <a:pt x="266105" y="227856"/>
                    <a:pt x="258167" y="223441"/>
                    <a:pt x="249783" y="217140"/>
                  </a:cubicBezTo>
                  <a:cubicBezTo>
                    <a:pt x="230733" y="202754"/>
                    <a:pt x="204887" y="202754"/>
                    <a:pt x="185787" y="217140"/>
                  </a:cubicBezTo>
                  <a:cubicBezTo>
                    <a:pt x="173881" y="226120"/>
                    <a:pt x="165596" y="230188"/>
                    <a:pt x="158750" y="230188"/>
                  </a:cubicBezTo>
                  <a:cubicBezTo>
                    <a:pt x="151904" y="230188"/>
                    <a:pt x="143619" y="226120"/>
                    <a:pt x="131713" y="217140"/>
                  </a:cubicBezTo>
                  <a:cubicBezTo>
                    <a:pt x="112663" y="202754"/>
                    <a:pt x="86816" y="202754"/>
                    <a:pt x="67717" y="217140"/>
                  </a:cubicBezTo>
                  <a:cubicBezTo>
                    <a:pt x="57001" y="225227"/>
                    <a:pt x="47228" y="229939"/>
                    <a:pt x="38497" y="229890"/>
                  </a:cubicBezTo>
                  <a:cubicBezTo>
                    <a:pt x="33734" y="229840"/>
                    <a:pt x="28625" y="228402"/>
                    <a:pt x="23019" y="224185"/>
                  </a:cubicBezTo>
                  <a:cubicBezTo>
                    <a:pt x="17760" y="220216"/>
                    <a:pt x="10319" y="221258"/>
                    <a:pt x="6350" y="226516"/>
                  </a:cubicBezTo>
                  <a:cubicBezTo>
                    <a:pt x="2381" y="231775"/>
                    <a:pt x="3473" y="239266"/>
                    <a:pt x="8731" y="243235"/>
                  </a:cubicBezTo>
                  <a:cubicBezTo>
                    <a:pt x="18207" y="250379"/>
                    <a:pt x="28277" y="253653"/>
                    <a:pt x="38398" y="253702"/>
                  </a:cubicBezTo>
                  <a:cubicBezTo>
                    <a:pt x="55215" y="253802"/>
                    <a:pt x="70296" y="245070"/>
                    <a:pt x="82104" y="236190"/>
                  </a:cubicBezTo>
                  <a:cubicBezTo>
                    <a:pt x="92670" y="228203"/>
                    <a:pt x="106859" y="228203"/>
                    <a:pt x="117425" y="236190"/>
                  </a:cubicBezTo>
                  <a:cubicBezTo>
                    <a:pt x="129431" y="245269"/>
                    <a:pt x="143371" y="254000"/>
                    <a:pt x="158800" y="254000"/>
                  </a:cubicBezTo>
                  <a:cubicBezTo>
                    <a:pt x="174228" y="254000"/>
                    <a:pt x="188119" y="245219"/>
                    <a:pt x="200174" y="236190"/>
                  </a:cubicBezTo>
                  <a:close/>
                </a:path>
              </a:pathLst>
            </a:custGeom>
            <a:solidFill>
              <a:srgbClr val="FFFFFF"/>
            </a:solidFill>
          </p:spPr>
        </p:sp>
      </p:grpSp>
      <p:sp>
        <p:nvSpPr>
          <p:cNvPr id="171" name="Text 7"/>
          <p:cNvSpPr/>
          <p:nvPr/>
        </p:nvSpPr>
        <p:spPr>
          <a:xfrm>
            <a:off x="1522730" y="1772285"/>
            <a:ext cx="2662555" cy="41656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船舶游艇维修</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72" name="Shape 8"/>
          <p:cNvSpPr/>
          <p:nvPr/>
        </p:nvSpPr>
        <p:spPr>
          <a:xfrm>
            <a:off x="797560" y="2590165"/>
            <a:ext cx="155575" cy="208280"/>
          </a:xfrm>
          <a:custGeom>
            <a:avLst/>
            <a:gdLst/>
            <a:ahLst/>
            <a:cxnLst/>
            <a:rect l="l" t="t" r="r" b="b"/>
            <a:pathLst>
              <a:path w="155575" h="177800">
                <a:moveTo>
                  <a:pt x="150991" y="24343"/>
                </a:moveTo>
                <a:cubicBezTo>
                  <a:pt x="155957" y="27955"/>
                  <a:pt x="157068" y="34900"/>
                  <a:pt x="153457" y="39866"/>
                </a:cubicBezTo>
                <a:lnTo>
                  <a:pt x="64557" y="162104"/>
                </a:lnTo>
                <a:cubicBezTo>
                  <a:pt x="62647" y="164743"/>
                  <a:pt x="59695" y="166375"/>
                  <a:pt x="56431" y="166653"/>
                </a:cubicBezTo>
                <a:cubicBezTo>
                  <a:pt x="53166" y="166931"/>
                  <a:pt x="50006" y="165715"/>
                  <a:pt x="47714" y="163423"/>
                </a:cubicBezTo>
                <a:lnTo>
                  <a:pt x="3264" y="118973"/>
                </a:lnTo>
                <a:cubicBezTo>
                  <a:pt x="-1077" y="114632"/>
                  <a:pt x="-1077" y="107583"/>
                  <a:pt x="3264" y="103242"/>
                </a:cubicBezTo>
                <a:cubicBezTo>
                  <a:pt x="7605" y="98901"/>
                  <a:pt x="14655" y="98901"/>
                  <a:pt x="18995" y="103242"/>
                </a:cubicBezTo>
                <a:lnTo>
                  <a:pt x="54243" y="138490"/>
                </a:lnTo>
                <a:lnTo>
                  <a:pt x="135503" y="26774"/>
                </a:lnTo>
                <a:cubicBezTo>
                  <a:pt x="139115" y="21808"/>
                  <a:pt x="146060" y="20697"/>
                  <a:pt x="151026" y="24309"/>
                </a:cubicBezTo>
                <a:close/>
              </a:path>
            </a:pathLst>
          </a:custGeom>
          <a:solidFill>
            <a:srgbClr val="C59F5E"/>
          </a:solidFill>
        </p:spPr>
      </p:sp>
      <p:sp>
        <p:nvSpPr>
          <p:cNvPr id="173" name="Text 9"/>
          <p:cNvSpPr/>
          <p:nvPr/>
        </p:nvSpPr>
        <p:spPr>
          <a:xfrm>
            <a:off x="1084580" y="2539365"/>
            <a:ext cx="3911600" cy="297180"/>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保税维修政策:</a:t>
            </a:r>
            <a:r>
              <a:rPr lang="en-US" sz="1400" dirty="0">
                <a:solidFill>
                  <a:srgbClr val="C29B5C">
                    <a:alpha val="70000"/>
                  </a:srgbClr>
                </a:solidFill>
                <a:latin typeface="微软雅黑" panose="020B0503020204020204" charset="-122"/>
                <a:ea typeface="微软雅黑" panose="020B0503020204020204" charset="-122"/>
                <a:cs typeface="微软雅黑" panose="020B0503020204020204" charset="-122"/>
              </a:rPr>
              <a:t> </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进口零件免税、出境维修免保证金</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74" name="Shape 10"/>
          <p:cNvSpPr/>
          <p:nvPr/>
        </p:nvSpPr>
        <p:spPr>
          <a:xfrm>
            <a:off x="797560" y="3048635"/>
            <a:ext cx="155575" cy="208280"/>
          </a:xfrm>
          <a:custGeom>
            <a:avLst/>
            <a:gdLst/>
            <a:ahLst/>
            <a:cxnLst/>
            <a:rect l="l" t="t" r="r" b="b"/>
            <a:pathLst>
              <a:path w="155575" h="177800">
                <a:moveTo>
                  <a:pt x="150991" y="24343"/>
                </a:moveTo>
                <a:cubicBezTo>
                  <a:pt x="155957" y="27955"/>
                  <a:pt x="157068" y="34900"/>
                  <a:pt x="153457" y="39866"/>
                </a:cubicBezTo>
                <a:lnTo>
                  <a:pt x="64557" y="162104"/>
                </a:lnTo>
                <a:cubicBezTo>
                  <a:pt x="62647" y="164743"/>
                  <a:pt x="59695" y="166375"/>
                  <a:pt x="56431" y="166653"/>
                </a:cubicBezTo>
                <a:cubicBezTo>
                  <a:pt x="53166" y="166931"/>
                  <a:pt x="50006" y="165715"/>
                  <a:pt x="47714" y="163423"/>
                </a:cubicBezTo>
                <a:lnTo>
                  <a:pt x="3264" y="118973"/>
                </a:lnTo>
                <a:cubicBezTo>
                  <a:pt x="-1077" y="114632"/>
                  <a:pt x="-1077" y="107583"/>
                  <a:pt x="3264" y="103242"/>
                </a:cubicBezTo>
                <a:cubicBezTo>
                  <a:pt x="7605" y="98901"/>
                  <a:pt x="14655" y="98901"/>
                  <a:pt x="18995" y="103242"/>
                </a:cubicBezTo>
                <a:lnTo>
                  <a:pt x="54243" y="138490"/>
                </a:lnTo>
                <a:lnTo>
                  <a:pt x="135503" y="26774"/>
                </a:lnTo>
                <a:cubicBezTo>
                  <a:pt x="139115" y="21808"/>
                  <a:pt x="146060" y="20697"/>
                  <a:pt x="151026" y="24309"/>
                </a:cubicBezTo>
                <a:close/>
              </a:path>
            </a:pathLst>
          </a:custGeom>
          <a:solidFill>
            <a:srgbClr val="C59F5E"/>
          </a:solidFill>
        </p:spPr>
      </p:sp>
      <p:sp>
        <p:nvSpPr>
          <p:cNvPr id="175" name="Text 11"/>
          <p:cNvSpPr/>
          <p:nvPr/>
        </p:nvSpPr>
        <p:spPr>
          <a:xfrm>
            <a:off x="1084580" y="2997835"/>
            <a:ext cx="3022600" cy="297180"/>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产业集聚:</a:t>
            </a:r>
            <a:r>
              <a:rPr lang="en-US" sz="1400" b="1" dirty="0">
                <a:solidFill>
                  <a:srgbClr val="C29B5C">
                    <a:alpha val="70000"/>
                  </a:srgbClr>
                </a:solidFill>
                <a:latin typeface="微软雅黑" panose="020B0503020204020204" charset="-122"/>
                <a:ea typeface="微软雅黑" panose="020B0503020204020204" charset="-122"/>
                <a:cs typeface="微软雅黑" panose="020B0503020204020204" charset="-122"/>
              </a:rPr>
              <a:t> </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船舶游艇维修企业加速聚集</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nvGrpSpPr>
          <p:cNvPr id="239" name="组合 238"/>
          <p:cNvGrpSpPr/>
          <p:nvPr/>
        </p:nvGrpSpPr>
        <p:grpSpPr>
          <a:xfrm>
            <a:off x="5916930" y="1674495"/>
            <a:ext cx="612140" cy="612140"/>
            <a:chOff x="9318" y="2637"/>
            <a:chExt cx="964" cy="964"/>
          </a:xfrm>
        </p:grpSpPr>
        <p:sp>
          <p:nvSpPr>
            <p:cNvPr id="178" name="Shape 14"/>
            <p:cNvSpPr/>
            <p:nvPr/>
          </p:nvSpPr>
          <p:spPr>
            <a:xfrm>
              <a:off x="9318" y="2637"/>
              <a:ext cx="964" cy="964"/>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9F5E"/>
            </a:solidFill>
          </p:spPr>
        </p:sp>
        <p:sp>
          <p:nvSpPr>
            <p:cNvPr id="179" name="Shape 15"/>
            <p:cNvSpPr/>
            <p:nvPr/>
          </p:nvSpPr>
          <p:spPr>
            <a:xfrm>
              <a:off x="9600" y="2885"/>
              <a:ext cx="400" cy="468"/>
            </a:xfrm>
            <a:custGeom>
              <a:avLst/>
              <a:gdLst/>
              <a:ahLst/>
              <a:cxnLst/>
              <a:rect l="l" t="t" r="r" b="b"/>
              <a:pathLst>
                <a:path w="254000" h="254000">
                  <a:moveTo>
                    <a:pt x="31750" y="55563"/>
                  </a:moveTo>
                  <a:cubicBezTo>
                    <a:pt x="31750" y="42416"/>
                    <a:pt x="42416" y="31750"/>
                    <a:pt x="55563" y="31750"/>
                  </a:cubicBezTo>
                  <a:cubicBezTo>
                    <a:pt x="68709" y="31750"/>
                    <a:pt x="79375" y="42416"/>
                    <a:pt x="79375" y="55563"/>
                  </a:cubicBezTo>
                  <a:lnTo>
                    <a:pt x="79375" y="111125"/>
                  </a:lnTo>
                  <a:lnTo>
                    <a:pt x="31750" y="111125"/>
                  </a:lnTo>
                  <a:lnTo>
                    <a:pt x="31750" y="55563"/>
                  </a:lnTo>
                  <a:close/>
                  <a:moveTo>
                    <a:pt x="87313" y="182563"/>
                  </a:moveTo>
                  <a:cubicBezTo>
                    <a:pt x="87313" y="158403"/>
                    <a:pt x="96292" y="136327"/>
                    <a:pt x="111125" y="119559"/>
                  </a:cubicBezTo>
                  <a:lnTo>
                    <a:pt x="111125" y="55563"/>
                  </a:lnTo>
                  <a:cubicBezTo>
                    <a:pt x="111125" y="24854"/>
                    <a:pt x="86271" y="0"/>
                    <a:pt x="55563" y="0"/>
                  </a:cubicBezTo>
                  <a:cubicBezTo>
                    <a:pt x="24854" y="0"/>
                    <a:pt x="0" y="24854"/>
                    <a:pt x="0" y="55563"/>
                  </a:cubicBezTo>
                  <a:lnTo>
                    <a:pt x="0" y="198438"/>
                  </a:lnTo>
                  <a:cubicBezTo>
                    <a:pt x="0" y="229146"/>
                    <a:pt x="24854" y="254000"/>
                    <a:pt x="55563" y="254000"/>
                  </a:cubicBezTo>
                  <a:cubicBezTo>
                    <a:pt x="74067" y="254000"/>
                    <a:pt x="90438" y="244971"/>
                    <a:pt x="100558" y="231031"/>
                  </a:cubicBezTo>
                  <a:cubicBezTo>
                    <a:pt x="92125" y="216843"/>
                    <a:pt x="87313" y="200273"/>
                    <a:pt x="87313" y="182563"/>
                  </a:cubicBezTo>
                  <a:close/>
                  <a:moveTo>
                    <a:pt x="119410" y="215999"/>
                  </a:moveTo>
                  <a:cubicBezTo>
                    <a:pt x="121692" y="220315"/>
                    <a:pt x="127496" y="220811"/>
                    <a:pt x="130969" y="217339"/>
                  </a:cubicBezTo>
                  <a:lnTo>
                    <a:pt x="217339" y="130969"/>
                  </a:lnTo>
                  <a:cubicBezTo>
                    <a:pt x="220811" y="127496"/>
                    <a:pt x="220315" y="121692"/>
                    <a:pt x="215999" y="119410"/>
                  </a:cubicBezTo>
                  <a:cubicBezTo>
                    <a:pt x="206028" y="114102"/>
                    <a:pt x="194667" y="111125"/>
                    <a:pt x="182563" y="111125"/>
                  </a:cubicBezTo>
                  <a:cubicBezTo>
                    <a:pt x="143123" y="111125"/>
                    <a:pt x="111125" y="143123"/>
                    <a:pt x="111125" y="182563"/>
                  </a:cubicBezTo>
                  <a:cubicBezTo>
                    <a:pt x="111125" y="194618"/>
                    <a:pt x="114102" y="206028"/>
                    <a:pt x="119410" y="215999"/>
                  </a:cubicBezTo>
                  <a:close/>
                  <a:moveTo>
                    <a:pt x="147786" y="234156"/>
                  </a:moveTo>
                  <a:cubicBezTo>
                    <a:pt x="144314" y="237629"/>
                    <a:pt x="144810" y="243433"/>
                    <a:pt x="149126" y="245715"/>
                  </a:cubicBezTo>
                  <a:cubicBezTo>
                    <a:pt x="159097" y="251023"/>
                    <a:pt x="170458" y="254000"/>
                    <a:pt x="182563" y="254000"/>
                  </a:cubicBezTo>
                  <a:cubicBezTo>
                    <a:pt x="222002" y="254000"/>
                    <a:pt x="254000" y="222002"/>
                    <a:pt x="254000" y="182563"/>
                  </a:cubicBezTo>
                  <a:cubicBezTo>
                    <a:pt x="254000" y="170507"/>
                    <a:pt x="251023" y="159097"/>
                    <a:pt x="245715" y="149126"/>
                  </a:cubicBezTo>
                  <a:cubicBezTo>
                    <a:pt x="243433" y="144810"/>
                    <a:pt x="237629" y="144314"/>
                    <a:pt x="234156" y="147786"/>
                  </a:cubicBezTo>
                  <a:lnTo>
                    <a:pt x="147786" y="234156"/>
                  </a:lnTo>
                  <a:close/>
                </a:path>
              </a:pathLst>
            </a:custGeom>
            <a:solidFill>
              <a:srgbClr val="FFFFFF"/>
            </a:solidFill>
          </p:spPr>
        </p:sp>
      </p:grpSp>
      <p:sp>
        <p:nvSpPr>
          <p:cNvPr id="180" name="Text 16"/>
          <p:cNvSpPr/>
          <p:nvPr/>
        </p:nvSpPr>
        <p:spPr>
          <a:xfrm>
            <a:off x="6678930" y="1772285"/>
            <a:ext cx="1842770" cy="41656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生物医药</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81" name="Shape 17"/>
          <p:cNvSpPr/>
          <p:nvPr/>
        </p:nvSpPr>
        <p:spPr>
          <a:xfrm>
            <a:off x="5953125" y="2590165"/>
            <a:ext cx="155575" cy="208280"/>
          </a:xfrm>
          <a:custGeom>
            <a:avLst/>
            <a:gdLst/>
            <a:ahLst/>
            <a:cxnLst/>
            <a:rect l="l" t="t" r="r" b="b"/>
            <a:pathLst>
              <a:path w="155575" h="177800">
                <a:moveTo>
                  <a:pt x="150991" y="24343"/>
                </a:moveTo>
                <a:cubicBezTo>
                  <a:pt x="155957" y="27955"/>
                  <a:pt x="157068" y="34900"/>
                  <a:pt x="153457" y="39866"/>
                </a:cubicBezTo>
                <a:lnTo>
                  <a:pt x="64557" y="162104"/>
                </a:lnTo>
                <a:cubicBezTo>
                  <a:pt x="62647" y="164743"/>
                  <a:pt x="59695" y="166375"/>
                  <a:pt x="56431" y="166653"/>
                </a:cubicBezTo>
                <a:cubicBezTo>
                  <a:pt x="53166" y="166931"/>
                  <a:pt x="50006" y="165715"/>
                  <a:pt x="47714" y="163423"/>
                </a:cubicBezTo>
                <a:lnTo>
                  <a:pt x="3264" y="118973"/>
                </a:lnTo>
                <a:cubicBezTo>
                  <a:pt x="-1077" y="114632"/>
                  <a:pt x="-1077" y="107583"/>
                  <a:pt x="3264" y="103242"/>
                </a:cubicBezTo>
                <a:cubicBezTo>
                  <a:pt x="7605" y="98901"/>
                  <a:pt x="14655" y="98901"/>
                  <a:pt x="18995" y="103242"/>
                </a:cubicBezTo>
                <a:lnTo>
                  <a:pt x="54243" y="138490"/>
                </a:lnTo>
                <a:lnTo>
                  <a:pt x="135503" y="26774"/>
                </a:lnTo>
                <a:cubicBezTo>
                  <a:pt x="139115" y="21808"/>
                  <a:pt x="146060" y="20697"/>
                  <a:pt x="151026" y="24309"/>
                </a:cubicBezTo>
                <a:close/>
              </a:path>
            </a:pathLst>
          </a:custGeom>
          <a:solidFill>
            <a:srgbClr val="C59F5E"/>
          </a:solidFill>
        </p:spPr>
      </p:sp>
      <p:sp>
        <p:nvSpPr>
          <p:cNvPr id="182" name="Text 18"/>
          <p:cNvSpPr/>
          <p:nvPr/>
        </p:nvSpPr>
        <p:spPr>
          <a:xfrm>
            <a:off x="6240780" y="2539365"/>
            <a:ext cx="2959100" cy="297180"/>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双政策叠加:</a:t>
            </a:r>
            <a:r>
              <a:rPr lang="en-US" sz="1400" b="1" dirty="0">
                <a:solidFill>
                  <a:srgbClr val="C29B5C">
                    <a:alpha val="70000"/>
                  </a:srgbClr>
                </a:solidFill>
                <a:latin typeface="微软雅黑" panose="020B0503020204020204" charset="-122"/>
                <a:ea typeface="微软雅黑" panose="020B0503020204020204" charset="-122"/>
                <a:cs typeface="微软雅黑" panose="020B0503020204020204" charset="-122"/>
              </a:rPr>
              <a:t> </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乐城先行区+自贸港政策</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83" name="Shape 19"/>
          <p:cNvSpPr/>
          <p:nvPr/>
        </p:nvSpPr>
        <p:spPr>
          <a:xfrm>
            <a:off x="5953125" y="3048635"/>
            <a:ext cx="155575" cy="208280"/>
          </a:xfrm>
          <a:custGeom>
            <a:avLst/>
            <a:gdLst/>
            <a:ahLst/>
            <a:cxnLst/>
            <a:rect l="l" t="t" r="r" b="b"/>
            <a:pathLst>
              <a:path w="155575" h="177800">
                <a:moveTo>
                  <a:pt x="150991" y="24343"/>
                </a:moveTo>
                <a:cubicBezTo>
                  <a:pt x="155957" y="27955"/>
                  <a:pt x="157068" y="34900"/>
                  <a:pt x="153457" y="39866"/>
                </a:cubicBezTo>
                <a:lnTo>
                  <a:pt x="64557" y="162104"/>
                </a:lnTo>
                <a:cubicBezTo>
                  <a:pt x="62647" y="164743"/>
                  <a:pt x="59695" y="166375"/>
                  <a:pt x="56431" y="166653"/>
                </a:cubicBezTo>
                <a:cubicBezTo>
                  <a:pt x="53166" y="166931"/>
                  <a:pt x="50006" y="165715"/>
                  <a:pt x="47714" y="163423"/>
                </a:cubicBezTo>
                <a:lnTo>
                  <a:pt x="3264" y="118973"/>
                </a:lnTo>
                <a:cubicBezTo>
                  <a:pt x="-1077" y="114632"/>
                  <a:pt x="-1077" y="107583"/>
                  <a:pt x="3264" y="103242"/>
                </a:cubicBezTo>
                <a:cubicBezTo>
                  <a:pt x="7605" y="98901"/>
                  <a:pt x="14655" y="98901"/>
                  <a:pt x="18995" y="103242"/>
                </a:cubicBezTo>
                <a:lnTo>
                  <a:pt x="54243" y="138490"/>
                </a:lnTo>
                <a:lnTo>
                  <a:pt x="135503" y="26774"/>
                </a:lnTo>
                <a:cubicBezTo>
                  <a:pt x="139115" y="21808"/>
                  <a:pt x="146060" y="20697"/>
                  <a:pt x="151026" y="24309"/>
                </a:cubicBezTo>
                <a:close/>
              </a:path>
            </a:pathLst>
          </a:custGeom>
          <a:solidFill>
            <a:srgbClr val="C59F5E"/>
          </a:solidFill>
        </p:spPr>
      </p:sp>
      <p:sp>
        <p:nvSpPr>
          <p:cNvPr id="184" name="Text 20"/>
          <p:cNvSpPr/>
          <p:nvPr/>
        </p:nvSpPr>
        <p:spPr>
          <a:xfrm>
            <a:off x="6240780" y="2997835"/>
            <a:ext cx="2667000" cy="297180"/>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特许药械:</a:t>
            </a:r>
            <a:r>
              <a:rPr lang="en-US" sz="1400" b="1" dirty="0">
                <a:solidFill>
                  <a:schemeClr val="tx1">
                    <a:alpha val="70000"/>
                  </a:schemeClr>
                </a:solidFill>
                <a:latin typeface="微软雅黑" panose="020B0503020204020204" charset="-122"/>
                <a:ea typeface="微软雅黑" panose="020B0503020204020204" charset="-122"/>
                <a:cs typeface="微软雅黑" panose="020B0503020204020204" charset="-122"/>
              </a:rPr>
              <a:t> </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创新药械快速注册通道</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nvGrpSpPr>
          <p:cNvPr id="240" name="组合 239"/>
          <p:cNvGrpSpPr/>
          <p:nvPr/>
        </p:nvGrpSpPr>
        <p:grpSpPr>
          <a:xfrm>
            <a:off x="11064240" y="1674495"/>
            <a:ext cx="612140" cy="612140"/>
            <a:chOff x="17424" y="2637"/>
            <a:chExt cx="964" cy="964"/>
          </a:xfrm>
        </p:grpSpPr>
        <p:sp>
          <p:nvSpPr>
            <p:cNvPr id="187" name="Shape 23"/>
            <p:cNvSpPr/>
            <p:nvPr/>
          </p:nvSpPr>
          <p:spPr>
            <a:xfrm>
              <a:off x="17424" y="2637"/>
              <a:ext cx="964" cy="964"/>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A06D"/>
            </a:solidFill>
          </p:spPr>
        </p:sp>
        <p:sp>
          <p:nvSpPr>
            <p:cNvPr id="188" name="Shape 24"/>
            <p:cNvSpPr/>
            <p:nvPr/>
          </p:nvSpPr>
          <p:spPr>
            <a:xfrm>
              <a:off x="17681" y="2885"/>
              <a:ext cx="450" cy="468"/>
            </a:xfrm>
            <a:custGeom>
              <a:avLst/>
              <a:gdLst/>
              <a:ahLst/>
              <a:cxnLst/>
              <a:rect l="l" t="t" r="r" b="b"/>
              <a:pathLst>
                <a:path w="285750" h="254000">
                  <a:moveTo>
                    <a:pt x="257969" y="99219"/>
                  </a:moveTo>
                  <a:cubicBezTo>
                    <a:pt x="273298" y="99219"/>
                    <a:pt x="285750" y="111671"/>
                    <a:pt x="285750" y="127000"/>
                  </a:cubicBezTo>
                  <a:cubicBezTo>
                    <a:pt x="285750" y="142329"/>
                    <a:pt x="273298" y="154781"/>
                    <a:pt x="257969" y="154781"/>
                  </a:cubicBezTo>
                  <a:lnTo>
                    <a:pt x="194816" y="154781"/>
                  </a:lnTo>
                  <a:lnTo>
                    <a:pt x="115838" y="240903"/>
                  </a:lnTo>
                  <a:cubicBezTo>
                    <a:pt x="112812" y="244177"/>
                    <a:pt x="108595" y="246063"/>
                    <a:pt x="104130" y="246063"/>
                  </a:cubicBezTo>
                  <a:lnTo>
                    <a:pt x="82451" y="246063"/>
                  </a:lnTo>
                  <a:cubicBezTo>
                    <a:pt x="77043" y="246063"/>
                    <a:pt x="73223" y="240754"/>
                    <a:pt x="74910" y="235595"/>
                  </a:cubicBezTo>
                  <a:lnTo>
                    <a:pt x="101848" y="154781"/>
                  </a:lnTo>
                  <a:lnTo>
                    <a:pt x="52388" y="154781"/>
                  </a:lnTo>
                  <a:lnTo>
                    <a:pt x="26194" y="187523"/>
                  </a:lnTo>
                  <a:cubicBezTo>
                    <a:pt x="24705" y="189409"/>
                    <a:pt x="22423" y="190500"/>
                    <a:pt x="19993" y="190500"/>
                  </a:cubicBezTo>
                  <a:lnTo>
                    <a:pt x="10170" y="190500"/>
                  </a:lnTo>
                  <a:cubicBezTo>
                    <a:pt x="5011" y="190500"/>
                    <a:pt x="1240" y="185638"/>
                    <a:pt x="2480" y="180628"/>
                  </a:cubicBezTo>
                  <a:lnTo>
                    <a:pt x="15875" y="127000"/>
                  </a:lnTo>
                  <a:lnTo>
                    <a:pt x="2480" y="73372"/>
                  </a:lnTo>
                  <a:cubicBezTo>
                    <a:pt x="1191" y="68362"/>
                    <a:pt x="5011" y="63500"/>
                    <a:pt x="10170" y="63500"/>
                  </a:cubicBezTo>
                  <a:lnTo>
                    <a:pt x="19993" y="63500"/>
                  </a:lnTo>
                  <a:cubicBezTo>
                    <a:pt x="22423" y="63500"/>
                    <a:pt x="24705" y="64591"/>
                    <a:pt x="26194" y="66477"/>
                  </a:cubicBezTo>
                  <a:lnTo>
                    <a:pt x="52388" y="99219"/>
                  </a:lnTo>
                  <a:lnTo>
                    <a:pt x="101848" y="99219"/>
                  </a:lnTo>
                  <a:lnTo>
                    <a:pt x="74910" y="18405"/>
                  </a:lnTo>
                  <a:cubicBezTo>
                    <a:pt x="73223" y="13246"/>
                    <a:pt x="77043" y="7938"/>
                    <a:pt x="82451" y="7938"/>
                  </a:cubicBezTo>
                  <a:lnTo>
                    <a:pt x="104130" y="7938"/>
                  </a:lnTo>
                  <a:cubicBezTo>
                    <a:pt x="108595" y="7938"/>
                    <a:pt x="112812" y="9823"/>
                    <a:pt x="115838" y="13097"/>
                  </a:cubicBezTo>
                  <a:lnTo>
                    <a:pt x="194816" y="99219"/>
                  </a:lnTo>
                  <a:lnTo>
                    <a:pt x="257969" y="99219"/>
                  </a:lnTo>
                  <a:close/>
                </a:path>
              </a:pathLst>
            </a:custGeom>
            <a:solidFill>
              <a:srgbClr val="FFFFFF"/>
            </a:solidFill>
          </p:spPr>
        </p:sp>
      </p:grpSp>
      <p:sp>
        <p:nvSpPr>
          <p:cNvPr id="189" name="Text 25"/>
          <p:cNvSpPr/>
          <p:nvPr/>
        </p:nvSpPr>
        <p:spPr>
          <a:xfrm>
            <a:off x="11826240" y="1772285"/>
            <a:ext cx="2662555" cy="41656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航空器零部件</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90" name="Shape 26"/>
          <p:cNvSpPr/>
          <p:nvPr/>
        </p:nvSpPr>
        <p:spPr>
          <a:xfrm>
            <a:off x="11101070" y="2590165"/>
            <a:ext cx="155575" cy="208280"/>
          </a:xfrm>
          <a:custGeom>
            <a:avLst/>
            <a:gdLst/>
            <a:ahLst/>
            <a:cxnLst/>
            <a:rect l="l" t="t" r="r" b="b"/>
            <a:pathLst>
              <a:path w="155575" h="177800">
                <a:moveTo>
                  <a:pt x="150991" y="24343"/>
                </a:moveTo>
                <a:cubicBezTo>
                  <a:pt x="155957" y="27955"/>
                  <a:pt x="157068" y="34900"/>
                  <a:pt x="153457" y="39866"/>
                </a:cubicBezTo>
                <a:lnTo>
                  <a:pt x="64557" y="162104"/>
                </a:lnTo>
                <a:cubicBezTo>
                  <a:pt x="62647" y="164743"/>
                  <a:pt x="59695" y="166375"/>
                  <a:pt x="56431" y="166653"/>
                </a:cubicBezTo>
                <a:cubicBezTo>
                  <a:pt x="53166" y="166931"/>
                  <a:pt x="50006" y="165715"/>
                  <a:pt x="47714" y="163423"/>
                </a:cubicBezTo>
                <a:lnTo>
                  <a:pt x="3264" y="118973"/>
                </a:lnTo>
                <a:cubicBezTo>
                  <a:pt x="-1077" y="114632"/>
                  <a:pt x="-1077" y="107583"/>
                  <a:pt x="3264" y="103242"/>
                </a:cubicBezTo>
                <a:cubicBezTo>
                  <a:pt x="7605" y="98901"/>
                  <a:pt x="14655" y="98901"/>
                  <a:pt x="18995" y="103242"/>
                </a:cubicBezTo>
                <a:lnTo>
                  <a:pt x="54243" y="138490"/>
                </a:lnTo>
                <a:lnTo>
                  <a:pt x="135503" y="26774"/>
                </a:lnTo>
                <a:cubicBezTo>
                  <a:pt x="139115" y="21808"/>
                  <a:pt x="146060" y="20697"/>
                  <a:pt x="151026" y="24309"/>
                </a:cubicBezTo>
                <a:close/>
              </a:path>
            </a:pathLst>
          </a:custGeom>
          <a:solidFill>
            <a:srgbClr val="C59F5E"/>
          </a:solidFill>
        </p:spPr>
      </p:sp>
      <p:sp>
        <p:nvSpPr>
          <p:cNvPr id="191" name="Text 27"/>
          <p:cNvSpPr/>
          <p:nvPr/>
        </p:nvSpPr>
        <p:spPr>
          <a:xfrm>
            <a:off x="11388090" y="2539365"/>
            <a:ext cx="3378200" cy="297180"/>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零关税政策:</a:t>
            </a:r>
            <a:r>
              <a:rPr lang="en-US" sz="1400" b="1" dirty="0">
                <a:solidFill>
                  <a:srgbClr val="C29B5C">
                    <a:alpha val="70000"/>
                  </a:srgbClr>
                </a:solidFill>
                <a:latin typeface="微软雅黑" panose="020B0503020204020204" charset="-122"/>
                <a:ea typeface="微软雅黑" panose="020B0503020204020204" charset="-122"/>
                <a:cs typeface="微软雅黑" panose="020B0503020204020204" charset="-122"/>
              </a:rPr>
              <a:t> </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航空器零部件享受零关税进口</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92" name="Shape 28"/>
          <p:cNvSpPr/>
          <p:nvPr/>
        </p:nvSpPr>
        <p:spPr>
          <a:xfrm>
            <a:off x="11101070" y="3048635"/>
            <a:ext cx="155575" cy="208280"/>
          </a:xfrm>
          <a:custGeom>
            <a:avLst/>
            <a:gdLst/>
            <a:ahLst/>
            <a:cxnLst/>
            <a:rect l="l" t="t" r="r" b="b"/>
            <a:pathLst>
              <a:path w="155575" h="177800">
                <a:moveTo>
                  <a:pt x="150991" y="24343"/>
                </a:moveTo>
                <a:cubicBezTo>
                  <a:pt x="155957" y="27955"/>
                  <a:pt x="157068" y="34900"/>
                  <a:pt x="153457" y="39866"/>
                </a:cubicBezTo>
                <a:lnTo>
                  <a:pt x="64557" y="162104"/>
                </a:lnTo>
                <a:cubicBezTo>
                  <a:pt x="62647" y="164743"/>
                  <a:pt x="59695" y="166375"/>
                  <a:pt x="56431" y="166653"/>
                </a:cubicBezTo>
                <a:cubicBezTo>
                  <a:pt x="53166" y="166931"/>
                  <a:pt x="50006" y="165715"/>
                  <a:pt x="47714" y="163423"/>
                </a:cubicBezTo>
                <a:lnTo>
                  <a:pt x="3264" y="118973"/>
                </a:lnTo>
                <a:cubicBezTo>
                  <a:pt x="-1077" y="114632"/>
                  <a:pt x="-1077" y="107583"/>
                  <a:pt x="3264" y="103242"/>
                </a:cubicBezTo>
                <a:cubicBezTo>
                  <a:pt x="7605" y="98901"/>
                  <a:pt x="14655" y="98901"/>
                  <a:pt x="18995" y="103242"/>
                </a:cubicBezTo>
                <a:lnTo>
                  <a:pt x="54243" y="138490"/>
                </a:lnTo>
                <a:lnTo>
                  <a:pt x="135503" y="26774"/>
                </a:lnTo>
                <a:cubicBezTo>
                  <a:pt x="139115" y="21808"/>
                  <a:pt x="146060" y="20697"/>
                  <a:pt x="151026" y="24309"/>
                </a:cubicBezTo>
                <a:close/>
              </a:path>
            </a:pathLst>
          </a:custGeom>
          <a:solidFill>
            <a:srgbClr val="C59F5E"/>
          </a:solidFill>
        </p:spPr>
      </p:sp>
      <p:sp>
        <p:nvSpPr>
          <p:cNvPr id="193" name="Text 29"/>
          <p:cNvSpPr/>
          <p:nvPr/>
        </p:nvSpPr>
        <p:spPr>
          <a:xfrm>
            <a:off x="11388090" y="2997835"/>
            <a:ext cx="3733800" cy="297180"/>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快速放行:</a:t>
            </a:r>
            <a:r>
              <a:rPr lang="en-US" sz="1400" dirty="0">
                <a:solidFill>
                  <a:srgbClr val="C29B5C">
                    <a:alpha val="70000"/>
                  </a:srgbClr>
                </a:solidFill>
                <a:latin typeface="微软雅黑" panose="020B0503020204020204" charset="-122"/>
                <a:ea typeface="微软雅黑" panose="020B0503020204020204" charset="-122"/>
                <a:cs typeface="微软雅黑" panose="020B0503020204020204" charset="-122"/>
              </a:rPr>
              <a:t> </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封关首日美国航空器零部件快速放行</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94" name="Shape 30"/>
          <p:cNvSpPr/>
          <p:nvPr/>
        </p:nvSpPr>
        <p:spPr>
          <a:xfrm>
            <a:off x="565785" y="3841115"/>
            <a:ext cx="7423785" cy="4651375"/>
          </a:xfrm>
          <a:custGeom>
            <a:avLst/>
            <a:gdLst/>
            <a:ahLst/>
            <a:cxnLst/>
            <a:rect l="l" t="t" r="r" b="b"/>
            <a:pathLst>
              <a:path w="7493000" h="4622800">
                <a:moveTo>
                  <a:pt x="152414" y="0"/>
                </a:moveTo>
                <a:lnTo>
                  <a:pt x="7340586" y="0"/>
                </a:lnTo>
                <a:cubicBezTo>
                  <a:pt x="7424762" y="0"/>
                  <a:pt x="7493000" y="68238"/>
                  <a:pt x="7493000" y="152414"/>
                </a:cubicBezTo>
                <a:lnTo>
                  <a:pt x="7493000" y="4470386"/>
                </a:lnTo>
                <a:cubicBezTo>
                  <a:pt x="7493000" y="4554562"/>
                  <a:pt x="7424762" y="4622800"/>
                  <a:pt x="7340586" y="4622800"/>
                </a:cubicBezTo>
                <a:lnTo>
                  <a:pt x="152414" y="4622800"/>
                </a:lnTo>
                <a:cubicBezTo>
                  <a:pt x="68238" y="4622800"/>
                  <a:pt x="0" y="4554562"/>
                  <a:pt x="0" y="4470386"/>
                </a:cubicBezTo>
                <a:lnTo>
                  <a:pt x="0" y="152414"/>
                </a:lnTo>
                <a:cubicBezTo>
                  <a:pt x="0" y="68294"/>
                  <a:pt x="68294" y="0"/>
                  <a:pt x="152414" y="0"/>
                </a:cubicBezTo>
                <a:close/>
              </a:path>
            </a:pathLst>
          </a:custGeom>
          <a:solidFill>
            <a:srgbClr val="F9F5EE"/>
          </a:solidFill>
          <a:ln>
            <a:solidFill>
              <a:srgbClr val="F0EEEA"/>
            </a:solidFill>
          </a:ln>
          <a:effectLst>
            <a:outerShdw blurRad="190500" dist="127000" dir="5400000" algn="bl" rotWithShape="0">
              <a:srgbClr val="000000">
                <a:alpha val="10196"/>
              </a:srgbClr>
            </a:outerShdw>
          </a:effectLst>
        </p:spPr>
      </p:sp>
      <p:grpSp>
        <p:nvGrpSpPr>
          <p:cNvPr id="241" name="组合 240"/>
          <p:cNvGrpSpPr/>
          <p:nvPr/>
        </p:nvGrpSpPr>
        <p:grpSpPr>
          <a:xfrm>
            <a:off x="838835" y="4147185"/>
            <a:ext cx="6924040" cy="406400"/>
            <a:chOff x="1308" y="6791"/>
            <a:chExt cx="10904" cy="640"/>
          </a:xfrm>
        </p:grpSpPr>
        <p:sp>
          <p:nvSpPr>
            <p:cNvPr id="195" name="Shape 31"/>
            <p:cNvSpPr/>
            <p:nvPr/>
          </p:nvSpPr>
          <p:spPr>
            <a:xfrm>
              <a:off x="1308" y="6871"/>
              <a:ext cx="540" cy="480"/>
            </a:xfrm>
            <a:custGeom>
              <a:avLst/>
              <a:gdLst/>
              <a:ahLst/>
              <a:cxnLst/>
              <a:rect l="l" t="t" r="r" b="b"/>
              <a:pathLst>
                <a:path w="342900" h="304800">
                  <a:moveTo>
                    <a:pt x="160080" y="50721"/>
                  </a:moveTo>
                  <a:lnTo>
                    <a:pt x="90666" y="127873"/>
                  </a:lnTo>
                  <a:cubicBezTo>
                    <a:pt x="87928" y="130909"/>
                    <a:pt x="88047" y="135612"/>
                    <a:pt x="90964" y="138529"/>
                  </a:cubicBezTo>
                  <a:cubicBezTo>
                    <a:pt x="109121" y="156686"/>
                    <a:pt x="138589" y="156686"/>
                    <a:pt x="156746" y="138529"/>
                  </a:cubicBezTo>
                  <a:lnTo>
                    <a:pt x="175677" y="119598"/>
                  </a:lnTo>
                  <a:cubicBezTo>
                    <a:pt x="178177" y="117098"/>
                    <a:pt x="181332" y="115729"/>
                    <a:pt x="184547" y="115491"/>
                  </a:cubicBezTo>
                  <a:cubicBezTo>
                    <a:pt x="188595" y="115133"/>
                    <a:pt x="192762" y="116503"/>
                    <a:pt x="195858" y="119598"/>
                  </a:cubicBezTo>
                  <a:lnTo>
                    <a:pt x="300990" y="223838"/>
                  </a:lnTo>
                  <a:lnTo>
                    <a:pt x="342900" y="190500"/>
                  </a:lnTo>
                  <a:lnTo>
                    <a:pt x="342900" y="19050"/>
                  </a:lnTo>
                  <a:lnTo>
                    <a:pt x="276225" y="57150"/>
                  </a:lnTo>
                  <a:lnTo>
                    <a:pt x="262057" y="47685"/>
                  </a:lnTo>
                  <a:cubicBezTo>
                    <a:pt x="252651" y="41434"/>
                    <a:pt x="241637" y="38100"/>
                    <a:pt x="230326" y="38100"/>
                  </a:cubicBezTo>
                  <a:lnTo>
                    <a:pt x="188416" y="38100"/>
                  </a:lnTo>
                  <a:cubicBezTo>
                    <a:pt x="187762" y="38100"/>
                    <a:pt x="187047" y="38100"/>
                    <a:pt x="186392" y="38160"/>
                  </a:cubicBezTo>
                  <a:cubicBezTo>
                    <a:pt x="176332" y="38695"/>
                    <a:pt x="166866" y="43220"/>
                    <a:pt x="160080" y="50721"/>
                  </a:cubicBezTo>
                  <a:close/>
                  <a:moveTo>
                    <a:pt x="69413" y="108764"/>
                  </a:moveTo>
                  <a:lnTo>
                    <a:pt x="132993" y="38100"/>
                  </a:lnTo>
                  <a:lnTo>
                    <a:pt x="109418" y="38100"/>
                  </a:lnTo>
                  <a:cubicBezTo>
                    <a:pt x="94238" y="38100"/>
                    <a:pt x="79712" y="44113"/>
                    <a:pt x="68997" y="54828"/>
                  </a:cubicBezTo>
                  <a:lnTo>
                    <a:pt x="66675" y="57150"/>
                  </a:lnTo>
                  <a:lnTo>
                    <a:pt x="0" y="19050"/>
                  </a:lnTo>
                  <a:lnTo>
                    <a:pt x="0" y="190500"/>
                  </a:lnTo>
                  <a:lnTo>
                    <a:pt x="93107" y="268069"/>
                  </a:lnTo>
                  <a:cubicBezTo>
                    <a:pt x="106799" y="279499"/>
                    <a:pt x="124063" y="285750"/>
                    <a:pt x="141863" y="285750"/>
                  </a:cubicBezTo>
                  <a:lnTo>
                    <a:pt x="151209" y="285750"/>
                  </a:lnTo>
                  <a:lnTo>
                    <a:pt x="147042" y="281583"/>
                  </a:lnTo>
                  <a:cubicBezTo>
                    <a:pt x="141446" y="275987"/>
                    <a:pt x="141446" y="266938"/>
                    <a:pt x="147042" y="261402"/>
                  </a:cubicBezTo>
                  <a:cubicBezTo>
                    <a:pt x="152638" y="255865"/>
                    <a:pt x="161687" y="255806"/>
                    <a:pt x="167223" y="261402"/>
                  </a:cubicBezTo>
                  <a:lnTo>
                    <a:pt x="191631" y="285810"/>
                  </a:lnTo>
                  <a:lnTo>
                    <a:pt x="196989" y="285810"/>
                  </a:lnTo>
                  <a:cubicBezTo>
                    <a:pt x="208359" y="285810"/>
                    <a:pt x="219492" y="283250"/>
                    <a:pt x="229612" y="278487"/>
                  </a:cubicBezTo>
                  <a:lnTo>
                    <a:pt x="213717" y="262533"/>
                  </a:lnTo>
                  <a:cubicBezTo>
                    <a:pt x="208121" y="256937"/>
                    <a:pt x="208121" y="247888"/>
                    <a:pt x="213717" y="242352"/>
                  </a:cubicBezTo>
                  <a:cubicBezTo>
                    <a:pt x="219313" y="236815"/>
                    <a:pt x="228362" y="236756"/>
                    <a:pt x="233898" y="242352"/>
                  </a:cubicBezTo>
                  <a:lnTo>
                    <a:pt x="252948" y="261402"/>
                  </a:lnTo>
                  <a:lnTo>
                    <a:pt x="263366" y="250984"/>
                  </a:lnTo>
                  <a:cubicBezTo>
                    <a:pt x="268665" y="245685"/>
                    <a:pt x="270212" y="238006"/>
                    <a:pt x="267891" y="231279"/>
                  </a:cubicBezTo>
                  <a:lnTo>
                    <a:pt x="185797" y="149840"/>
                  </a:lnTo>
                  <a:lnTo>
                    <a:pt x="176927" y="158710"/>
                  </a:lnTo>
                  <a:cubicBezTo>
                    <a:pt x="147578" y="188059"/>
                    <a:pt x="100072" y="188059"/>
                    <a:pt x="70723" y="158710"/>
                  </a:cubicBezTo>
                  <a:cubicBezTo>
                    <a:pt x="57031" y="145018"/>
                    <a:pt x="56495" y="123051"/>
                    <a:pt x="69413" y="108704"/>
                  </a:cubicBezTo>
                  <a:close/>
                </a:path>
              </a:pathLst>
            </a:custGeom>
            <a:solidFill>
              <a:srgbClr val="C5A06D"/>
            </a:solidFill>
          </p:spPr>
        </p:sp>
        <p:sp>
          <p:nvSpPr>
            <p:cNvPr id="196" name="Text 32"/>
            <p:cNvSpPr/>
            <p:nvPr/>
          </p:nvSpPr>
          <p:spPr>
            <a:xfrm>
              <a:off x="1982" y="6791"/>
              <a:ext cx="10230" cy="64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产业转移对接活动成果</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grpSp>
        <p:nvGrpSpPr>
          <p:cNvPr id="197" name="组合 196"/>
          <p:cNvGrpSpPr/>
          <p:nvPr/>
        </p:nvGrpSpPr>
        <p:grpSpPr>
          <a:xfrm>
            <a:off x="819785" y="4981575"/>
            <a:ext cx="6812915" cy="2113915"/>
            <a:chOff x="1200" y="7596"/>
            <a:chExt cx="11000" cy="2200"/>
          </a:xfrm>
        </p:grpSpPr>
        <p:sp>
          <p:nvSpPr>
            <p:cNvPr id="198" name="Shape 33"/>
            <p:cNvSpPr/>
            <p:nvPr/>
          </p:nvSpPr>
          <p:spPr>
            <a:xfrm>
              <a:off x="1200" y="7596"/>
              <a:ext cx="11000" cy="2200"/>
            </a:xfrm>
            <a:custGeom>
              <a:avLst/>
              <a:gdLst/>
              <a:ahLst/>
              <a:cxnLst/>
              <a:rect l="l" t="t" r="r" b="b"/>
              <a:pathLst>
                <a:path w="6985000" h="1397000">
                  <a:moveTo>
                    <a:pt x="101604" y="0"/>
                  </a:moveTo>
                  <a:lnTo>
                    <a:pt x="6883396" y="0"/>
                  </a:lnTo>
                  <a:cubicBezTo>
                    <a:pt x="6939510" y="0"/>
                    <a:pt x="6985000" y="45490"/>
                    <a:pt x="6985000" y="101604"/>
                  </a:cubicBezTo>
                  <a:lnTo>
                    <a:pt x="6985000" y="1295396"/>
                  </a:lnTo>
                  <a:cubicBezTo>
                    <a:pt x="6985000" y="1351510"/>
                    <a:pt x="6939510" y="1397000"/>
                    <a:pt x="6883396" y="1397000"/>
                  </a:cubicBezTo>
                  <a:lnTo>
                    <a:pt x="101604" y="1397000"/>
                  </a:lnTo>
                  <a:cubicBezTo>
                    <a:pt x="45490" y="1397000"/>
                    <a:pt x="0" y="1351510"/>
                    <a:pt x="0" y="1295396"/>
                  </a:cubicBezTo>
                  <a:lnTo>
                    <a:pt x="0" y="101604"/>
                  </a:lnTo>
                  <a:cubicBezTo>
                    <a:pt x="0" y="45527"/>
                    <a:pt x="45527" y="0"/>
                    <a:pt x="101604" y="0"/>
                  </a:cubicBezTo>
                  <a:close/>
                </a:path>
              </a:pathLst>
            </a:custGeom>
            <a:solidFill>
              <a:schemeClr val="bg1"/>
            </a:solidFill>
          </p:spPr>
        </p:sp>
        <p:sp>
          <p:nvSpPr>
            <p:cNvPr id="199" name="Text 34"/>
            <p:cNvSpPr/>
            <p:nvPr/>
          </p:nvSpPr>
          <p:spPr>
            <a:xfrm>
              <a:off x="1520" y="7916"/>
              <a:ext cx="10520" cy="480"/>
            </a:xfrm>
            <a:prstGeom prst="rect">
              <a:avLst/>
            </a:prstGeom>
            <a:noFill/>
          </p:spPr>
          <p:txBody>
            <a:bodyPr wrap="square" lIns="0" tIns="0" rIns="0" bIns="0" rtlCol="0" anchor="ctr"/>
            <a:lstStyle/>
            <a:p>
              <a:pPr>
                <a:lnSpc>
                  <a:spcPct val="130000"/>
                </a:lnSpc>
              </a:pPr>
              <a:r>
                <a:rPr lang="en-US" sz="1600" b="1" dirty="0">
                  <a:solidFill>
                    <a:schemeClr val="tx1"/>
                  </a:solidFill>
                  <a:latin typeface="微软雅黑" panose="020B0503020204020204" charset="-122"/>
                  <a:ea typeface="微软雅黑" panose="020B0503020204020204" charset="-122"/>
                  <a:cs typeface="微软雅黑" panose="020B0503020204020204" charset="-122"/>
                </a:rPr>
                <a:t>2025年10月产业转移对接活动</a:t>
              </a:r>
              <a:endParaRPr lang="en-US" sz="16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00" name="Text 35"/>
            <p:cNvSpPr/>
            <p:nvPr/>
          </p:nvSpPr>
          <p:spPr>
            <a:xfrm>
              <a:off x="1520" y="8556"/>
              <a:ext cx="10325" cy="920"/>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落地海洋装备、清洁能源装备等一批重点项目</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涵盖高端装备制造、生物医药、新能源等多个领域。</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249" name="组合 248"/>
          <p:cNvGrpSpPr/>
          <p:nvPr/>
        </p:nvGrpSpPr>
        <p:grpSpPr>
          <a:xfrm>
            <a:off x="836930" y="7365365"/>
            <a:ext cx="3331210" cy="938530"/>
            <a:chOff x="1318" y="10969"/>
            <a:chExt cx="5246" cy="1716"/>
          </a:xfrm>
        </p:grpSpPr>
        <p:grpSp>
          <p:nvGrpSpPr>
            <p:cNvPr id="246" name="组合 245"/>
            <p:cNvGrpSpPr/>
            <p:nvPr/>
          </p:nvGrpSpPr>
          <p:grpSpPr>
            <a:xfrm>
              <a:off x="1318" y="10969"/>
              <a:ext cx="5082" cy="1717"/>
              <a:chOff x="1318" y="10509"/>
              <a:chExt cx="5296" cy="1520"/>
            </a:xfrm>
          </p:grpSpPr>
          <p:sp>
            <p:nvSpPr>
              <p:cNvPr id="202" name="Shape 36"/>
              <p:cNvSpPr/>
              <p:nvPr/>
            </p:nvSpPr>
            <p:spPr>
              <a:xfrm>
                <a:off x="1318" y="10509"/>
                <a:ext cx="5296" cy="1520"/>
              </a:xfrm>
              <a:custGeom>
                <a:avLst/>
                <a:gdLst/>
                <a:ahLst/>
                <a:cxnLst/>
                <a:rect l="l" t="t" r="r" b="b"/>
                <a:pathLst>
                  <a:path w="3395133" h="965200">
                    <a:moveTo>
                      <a:pt x="33867" y="0"/>
                    </a:moveTo>
                    <a:lnTo>
                      <a:pt x="3293536" y="0"/>
                    </a:lnTo>
                    <a:cubicBezTo>
                      <a:pt x="3349647" y="0"/>
                      <a:pt x="3395133" y="45487"/>
                      <a:pt x="3395133" y="101597"/>
                    </a:cubicBezTo>
                    <a:lnTo>
                      <a:pt x="3395133" y="863603"/>
                    </a:lnTo>
                    <a:cubicBezTo>
                      <a:pt x="3395133" y="919713"/>
                      <a:pt x="3349647" y="965200"/>
                      <a:pt x="3293536" y="965200"/>
                    </a:cubicBezTo>
                    <a:lnTo>
                      <a:pt x="33867" y="965200"/>
                    </a:lnTo>
                    <a:cubicBezTo>
                      <a:pt x="15163" y="965200"/>
                      <a:pt x="0" y="950037"/>
                      <a:pt x="0" y="931333"/>
                    </a:cubicBezTo>
                    <a:lnTo>
                      <a:pt x="0" y="33867"/>
                    </a:lnTo>
                    <a:cubicBezTo>
                      <a:pt x="0" y="15175"/>
                      <a:pt x="15175" y="0"/>
                      <a:pt x="33867" y="0"/>
                    </a:cubicBezTo>
                    <a:close/>
                  </a:path>
                </a:pathLst>
              </a:custGeom>
              <a:solidFill>
                <a:schemeClr val="bg1"/>
              </a:solidFill>
            </p:spPr>
          </p:sp>
          <p:sp>
            <p:nvSpPr>
              <p:cNvPr id="203" name="Shape 37"/>
              <p:cNvSpPr/>
              <p:nvPr/>
            </p:nvSpPr>
            <p:spPr>
              <a:xfrm>
                <a:off x="1318" y="10509"/>
                <a:ext cx="53" cy="1520"/>
              </a:xfrm>
              <a:custGeom>
                <a:avLst/>
                <a:gdLst/>
                <a:ahLst/>
                <a:cxnLst/>
                <a:rect l="l" t="t" r="r" b="b"/>
                <a:pathLst>
                  <a:path w="33867" h="965200">
                    <a:moveTo>
                      <a:pt x="33867" y="0"/>
                    </a:moveTo>
                    <a:lnTo>
                      <a:pt x="33867" y="0"/>
                    </a:lnTo>
                    <a:lnTo>
                      <a:pt x="33867" y="965200"/>
                    </a:lnTo>
                    <a:lnTo>
                      <a:pt x="33867" y="965200"/>
                    </a:lnTo>
                    <a:cubicBezTo>
                      <a:pt x="15163" y="965200"/>
                      <a:pt x="0" y="950037"/>
                      <a:pt x="0" y="931333"/>
                    </a:cubicBezTo>
                    <a:lnTo>
                      <a:pt x="0" y="33867"/>
                    </a:lnTo>
                    <a:cubicBezTo>
                      <a:pt x="0" y="15175"/>
                      <a:pt x="15175" y="0"/>
                      <a:pt x="33867" y="0"/>
                    </a:cubicBezTo>
                    <a:close/>
                  </a:path>
                </a:pathLst>
              </a:custGeom>
              <a:solidFill>
                <a:srgbClr val="C59F5E"/>
              </a:solidFill>
            </p:spPr>
          </p:sp>
        </p:grpSp>
        <p:sp>
          <p:nvSpPr>
            <p:cNvPr id="204" name="Text 38"/>
            <p:cNvSpPr/>
            <p:nvPr/>
          </p:nvSpPr>
          <p:spPr>
            <a:xfrm>
              <a:off x="1584" y="11204"/>
              <a:ext cx="4980" cy="40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海洋装备</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05" name="Text 39"/>
            <p:cNvSpPr/>
            <p:nvPr/>
          </p:nvSpPr>
          <p:spPr>
            <a:xfrm>
              <a:off x="1584" y="11866"/>
              <a:ext cx="3078" cy="560"/>
            </a:xfrm>
            <a:prstGeom prst="rect">
              <a:avLst/>
            </a:prstGeom>
            <a:noFill/>
          </p:spPr>
          <p:txBody>
            <a:bodyPr wrap="square" lIns="0" tIns="0" rIns="0" bIns="0" rtlCol="0" anchor="ctr"/>
            <a:lstStyle/>
            <a:p>
              <a:pPr>
                <a:lnSpc>
                  <a:spcPct val="130000"/>
                </a:lnSpc>
              </a:pPr>
              <a:r>
                <a:rPr lang="en-US" sz="1600" b="1" dirty="0">
                  <a:solidFill>
                    <a:schemeClr val="tx1"/>
                  </a:solidFill>
                  <a:latin typeface="微软雅黑" panose="020B0503020204020204" charset="-122"/>
                  <a:ea typeface="微软雅黑" panose="020B0503020204020204" charset="-122"/>
                  <a:cs typeface="MiSans Semibold" panose="00000700000000000000" charset="-122"/>
                </a:rPr>
                <a:t>重点项目落地</a:t>
              </a:r>
              <a:endParaRPr lang="en-US" sz="1600" b="1" dirty="0">
                <a:solidFill>
                  <a:schemeClr val="tx1"/>
                </a:solidFill>
                <a:latin typeface="微软雅黑" panose="020B0503020204020204" charset="-122"/>
                <a:ea typeface="微软雅黑" panose="020B0503020204020204" charset="-122"/>
                <a:cs typeface="MiSans Semibold" panose="00000700000000000000" charset="-122"/>
              </a:endParaRPr>
            </a:p>
          </p:txBody>
        </p:sp>
      </p:grpSp>
      <p:grpSp>
        <p:nvGrpSpPr>
          <p:cNvPr id="248" name="组合 247"/>
          <p:cNvGrpSpPr/>
          <p:nvPr/>
        </p:nvGrpSpPr>
        <p:grpSpPr>
          <a:xfrm>
            <a:off x="4405630" y="7349490"/>
            <a:ext cx="3315970" cy="954405"/>
            <a:chOff x="6938" y="10969"/>
            <a:chExt cx="5222" cy="1716"/>
          </a:xfrm>
        </p:grpSpPr>
        <p:grpSp>
          <p:nvGrpSpPr>
            <p:cNvPr id="247" name="组合 246"/>
            <p:cNvGrpSpPr/>
            <p:nvPr/>
          </p:nvGrpSpPr>
          <p:grpSpPr>
            <a:xfrm>
              <a:off x="6938" y="10969"/>
              <a:ext cx="5082" cy="1717"/>
              <a:chOff x="6938" y="10509"/>
              <a:chExt cx="5296" cy="1520"/>
            </a:xfrm>
          </p:grpSpPr>
          <p:sp>
            <p:nvSpPr>
              <p:cNvPr id="209" name="Shape 40"/>
              <p:cNvSpPr/>
              <p:nvPr/>
            </p:nvSpPr>
            <p:spPr>
              <a:xfrm>
                <a:off x="6938" y="10509"/>
                <a:ext cx="5296" cy="1520"/>
              </a:xfrm>
              <a:custGeom>
                <a:avLst/>
                <a:gdLst/>
                <a:ahLst/>
                <a:cxnLst/>
                <a:rect l="l" t="t" r="r" b="b"/>
                <a:pathLst>
                  <a:path w="3395133" h="965200">
                    <a:moveTo>
                      <a:pt x="33867" y="0"/>
                    </a:moveTo>
                    <a:lnTo>
                      <a:pt x="3293536" y="0"/>
                    </a:lnTo>
                    <a:cubicBezTo>
                      <a:pt x="3349647" y="0"/>
                      <a:pt x="3395133" y="45487"/>
                      <a:pt x="3395133" y="101597"/>
                    </a:cubicBezTo>
                    <a:lnTo>
                      <a:pt x="3395133" y="863603"/>
                    </a:lnTo>
                    <a:cubicBezTo>
                      <a:pt x="3395133" y="919713"/>
                      <a:pt x="3349647" y="965200"/>
                      <a:pt x="3293536" y="965200"/>
                    </a:cubicBezTo>
                    <a:lnTo>
                      <a:pt x="33867" y="965200"/>
                    </a:lnTo>
                    <a:cubicBezTo>
                      <a:pt x="15163" y="965200"/>
                      <a:pt x="0" y="950037"/>
                      <a:pt x="0" y="931333"/>
                    </a:cubicBezTo>
                    <a:lnTo>
                      <a:pt x="0" y="33867"/>
                    </a:lnTo>
                    <a:cubicBezTo>
                      <a:pt x="0" y="15175"/>
                      <a:pt x="15175" y="0"/>
                      <a:pt x="33867" y="0"/>
                    </a:cubicBezTo>
                    <a:close/>
                  </a:path>
                </a:pathLst>
              </a:custGeom>
              <a:solidFill>
                <a:schemeClr val="bg1"/>
              </a:solidFill>
            </p:spPr>
          </p:sp>
          <p:sp>
            <p:nvSpPr>
              <p:cNvPr id="210" name="Shape 41"/>
              <p:cNvSpPr/>
              <p:nvPr/>
            </p:nvSpPr>
            <p:spPr>
              <a:xfrm>
                <a:off x="6938" y="10509"/>
                <a:ext cx="53" cy="1520"/>
              </a:xfrm>
              <a:custGeom>
                <a:avLst/>
                <a:gdLst/>
                <a:ahLst/>
                <a:cxnLst/>
                <a:rect l="l" t="t" r="r" b="b"/>
                <a:pathLst>
                  <a:path w="33867" h="965200">
                    <a:moveTo>
                      <a:pt x="33867" y="0"/>
                    </a:moveTo>
                    <a:lnTo>
                      <a:pt x="33867" y="0"/>
                    </a:lnTo>
                    <a:lnTo>
                      <a:pt x="33867" y="965200"/>
                    </a:lnTo>
                    <a:lnTo>
                      <a:pt x="33867" y="965200"/>
                    </a:lnTo>
                    <a:cubicBezTo>
                      <a:pt x="15163" y="965200"/>
                      <a:pt x="0" y="950037"/>
                      <a:pt x="0" y="931333"/>
                    </a:cubicBezTo>
                    <a:lnTo>
                      <a:pt x="0" y="33867"/>
                    </a:lnTo>
                    <a:cubicBezTo>
                      <a:pt x="0" y="15175"/>
                      <a:pt x="15175" y="0"/>
                      <a:pt x="33867" y="0"/>
                    </a:cubicBezTo>
                    <a:close/>
                  </a:path>
                </a:pathLst>
              </a:custGeom>
              <a:solidFill>
                <a:srgbClr val="C59F5E"/>
              </a:solidFill>
            </p:spPr>
          </p:sp>
        </p:grpSp>
        <p:sp>
          <p:nvSpPr>
            <p:cNvPr id="211" name="Text 42"/>
            <p:cNvSpPr/>
            <p:nvPr/>
          </p:nvSpPr>
          <p:spPr>
            <a:xfrm>
              <a:off x="7204" y="11204"/>
              <a:ext cx="4956" cy="40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清洁能源</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12" name="Text 43"/>
            <p:cNvSpPr/>
            <p:nvPr/>
          </p:nvSpPr>
          <p:spPr>
            <a:xfrm>
              <a:off x="7204" y="11866"/>
              <a:ext cx="3078" cy="560"/>
            </a:xfrm>
            <a:prstGeom prst="rect">
              <a:avLst/>
            </a:prstGeom>
            <a:noFill/>
          </p:spPr>
          <p:txBody>
            <a:bodyPr wrap="square" lIns="0" tIns="0" rIns="0" bIns="0" rtlCol="0" anchor="ctr"/>
            <a:lstStyle/>
            <a:p>
              <a:pPr>
                <a:lnSpc>
                  <a:spcPct val="130000"/>
                </a:lnSpc>
              </a:pPr>
              <a:r>
                <a:rPr lang="en-US" sz="1600" b="1" dirty="0">
                  <a:solidFill>
                    <a:schemeClr val="tx1"/>
                  </a:solidFill>
                  <a:latin typeface="微软雅黑" panose="020B0503020204020204" charset="-122"/>
                  <a:ea typeface="微软雅黑" panose="020B0503020204020204" charset="-122"/>
                  <a:cs typeface="MiSans Semibold" panose="00000700000000000000" charset="-122"/>
                </a:rPr>
                <a:t>装备项目</a:t>
              </a:r>
              <a:endParaRPr lang="en-US" sz="1600" b="1" dirty="0">
                <a:solidFill>
                  <a:schemeClr val="tx1"/>
                </a:solidFill>
                <a:latin typeface="微软雅黑" panose="020B0503020204020204" charset="-122"/>
                <a:ea typeface="微软雅黑" panose="020B0503020204020204" charset="-122"/>
                <a:cs typeface="MiSans Semibold" panose="00000700000000000000" charset="-122"/>
              </a:endParaRPr>
            </a:p>
          </p:txBody>
        </p:sp>
      </p:grpSp>
      <p:sp>
        <p:nvSpPr>
          <p:cNvPr id="213" name="Shape 44"/>
          <p:cNvSpPr/>
          <p:nvPr/>
        </p:nvSpPr>
        <p:spPr>
          <a:xfrm>
            <a:off x="8296275" y="3841115"/>
            <a:ext cx="7423785" cy="4651375"/>
          </a:xfrm>
          <a:custGeom>
            <a:avLst/>
            <a:gdLst/>
            <a:ahLst/>
            <a:cxnLst/>
            <a:rect l="l" t="t" r="r" b="b"/>
            <a:pathLst>
              <a:path w="7493000" h="4622800">
                <a:moveTo>
                  <a:pt x="152414" y="0"/>
                </a:moveTo>
                <a:lnTo>
                  <a:pt x="7340586" y="0"/>
                </a:lnTo>
                <a:cubicBezTo>
                  <a:pt x="7424762" y="0"/>
                  <a:pt x="7493000" y="68238"/>
                  <a:pt x="7493000" y="152414"/>
                </a:cubicBezTo>
                <a:lnTo>
                  <a:pt x="7493000" y="4470386"/>
                </a:lnTo>
                <a:cubicBezTo>
                  <a:pt x="7493000" y="4554562"/>
                  <a:pt x="7424762" y="4622800"/>
                  <a:pt x="7340586" y="4622800"/>
                </a:cubicBezTo>
                <a:lnTo>
                  <a:pt x="152414" y="4622800"/>
                </a:lnTo>
                <a:cubicBezTo>
                  <a:pt x="68238" y="4622800"/>
                  <a:pt x="0" y="4554562"/>
                  <a:pt x="0" y="4470386"/>
                </a:cubicBezTo>
                <a:lnTo>
                  <a:pt x="0" y="152414"/>
                </a:lnTo>
                <a:cubicBezTo>
                  <a:pt x="0" y="68294"/>
                  <a:pt x="68294" y="0"/>
                  <a:pt x="152414" y="0"/>
                </a:cubicBezTo>
                <a:close/>
              </a:path>
            </a:pathLst>
          </a:custGeom>
          <a:solidFill>
            <a:srgbClr val="F9F5EE"/>
          </a:solidFill>
          <a:effectLst>
            <a:outerShdw blurRad="190500" dist="127000" dir="5400000" algn="bl" rotWithShape="0">
              <a:srgbClr val="000000">
                <a:alpha val="10196"/>
              </a:srgbClr>
            </a:outerShdw>
          </a:effectLst>
        </p:spPr>
      </p:sp>
      <p:grpSp>
        <p:nvGrpSpPr>
          <p:cNvPr id="242" name="组合 241"/>
          <p:cNvGrpSpPr/>
          <p:nvPr/>
        </p:nvGrpSpPr>
        <p:grpSpPr>
          <a:xfrm>
            <a:off x="8642985" y="4090035"/>
            <a:ext cx="6866890" cy="406400"/>
            <a:chOff x="13598" y="6701"/>
            <a:chExt cx="10814" cy="640"/>
          </a:xfrm>
        </p:grpSpPr>
        <p:sp>
          <p:nvSpPr>
            <p:cNvPr id="214" name="Shape 45"/>
            <p:cNvSpPr/>
            <p:nvPr/>
          </p:nvSpPr>
          <p:spPr>
            <a:xfrm>
              <a:off x="13598" y="6781"/>
              <a:ext cx="360" cy="480"/>
            </a:xfrm>
            <a:custGeom>
              <a:avLst/>
              <a:gdLst/>
              <a:ahLst/>
              <a:cxnLst/>
              <a:rect l="l" t="t" r="r" b="b"/>
              <a:pathLst>
                <a:path w="228600" h="304800">
                  <a:moveTo>
                    <a:pt x="38100" y="0"/>
                  </a:moveTo>
                  <a:cubicBezTo>
                    <a:pt x="17085" y="0"/>
                    <a:pt x="0" y="17085"/>
                    <a:pt x="0" y="38100"/>
                  </a:cubicBezTo>
                  <a:lnTo>
                    <a:pt x="0" y="266700"/>
                  </a:lnTo>
                  <a:cubicBezTo>
                    <a:pt x="0" y="287715"/>
                    <a:pt x="17085" y="304800"/>
                    <a:pt x="38100" y="304800"/>
                  </a:cubicBezTo>
                  <a:lnTo>
                    <a:pt x="190500" y="304800"/>
                  </a:lnTo>
                  <a:cubicBezTo>
                    <a:pt x="211515" y="304800"/>
                    <a:pt x="228600" y="287715"/>
                    <a:pt x="228600" y="266700"/>
                  </a:cubicBezTo>
                  <a:lnTo>
                    <a:pt x="228600" y="38100"/>
                  </a:lnTo>
                  <a:cubicBezTo>
                    <a:pt x="228600" y="17085"/>
                    <a:pt x="211515" y="0"/>
                    <a:pt x="190500" y="0"/>
                  </a:cubicBezTo>
                  <a:lnTo>
                    <a:pt x="38100" y="0"/>
                  </a:lnTo>
                  <a:close/>
                  <a:moveTo>
                    <a:pt x="57150" y="38100"/>
                  </a:moveTo>
                  <a:lnTo>
                    <a:pt x="171450" y="38100"/>
                  </a:lnTo>
                  <a:cubicBezTo>
                    <a:pt x="181987" y="38100"/>
                    <a:pt x="190500" y="46613"/>
                    <a:pt x="190500" y="57150"/>
                  </a:cubicBezTo>
                  <a:lnTo>
                    <a:pt x="190500" y="76200"/>
                  </a:lnTo>
                  <a:cubicBezTo>
                    <a:pt x="190500" y="86737"/>
                    <a:pt x="181987" y="95250"/>
                    <a:pt x="171450" y="95250"/>
                  </a:cubicBezTo>
                  <a:lnTo>
                    <a:pt x="57150" y="95250"/>
                  </a:lnTo>
                  <a:cubicBezTo>
                    <a:pt x="46613" y="95250"/>
                    <a:pt x="38100" y="86737"/>
                    <a:pt x="38100" y="76200"/>
                  </a:cubicBezTo>
                  <a:lnTo>
                    <a:pt x="38100" y="57150"/>
                  </a:lnTo>
                  <a:cubicBezTo>
                    <a:pt x="38100" y="46613"/>
                    <a:pt x="46613" y="38100"/>
                    <a:pt x="57150" y="38100"/>
                  </a:cubicBezTo>
                  <a:close/>
                  <a:moveTo>
                    <a:pt x="66675" y="138113"/>
                  </a:moveTo>
                  <a:cubicBezTo>
                    <a:pt x="66675" y="145998"/>
                    <a:pt x="60273" y="152400"/>
                    <a:pt x="52388" y="152400"/>
                  </a:cubicBezTo>
                  <a:cubicBezTo>
                    <a:pt x="44502" y="152400"/>
                    <a:pt x="38100" y="145998"/>
                    <a:pt x="38100" y="138113"/>
                  </a:cubicBezTo>
                  <a:cubicBezTo>
                    <a:pt x="38100" y="130227"/>
                    <a:pt x="44502" y="123825"/>
                    <a:pt x="52388" y="123825"/>
                  </a:cubicBezTo>
                  <a:cubicBezTo>
                    <a:pt x="60273" y="123825"/>
                    <a:pt x="66675" y="130227"/>
                    <a:pt x="66675" y="138113"/>
                  </a:cubicBezTo>
                  <a:close/>
                  <a:moveTo>
                    <a:pt x="114300" y="152400"/>
                  </a:moveTo>
                  <a:cubicBezTo>
                    <a:pt x="106415" y="152400"/>
                    <a:pt x="100013" y="145998"/>
                    <a:pt x="100013" y="138113"/>
                  </a:cubicBezTo>
                  <a:cubicBezTo>
                    <a:pt x="100013" y="130227"/>
                    <a:pt x="106415" y="123825"/>
                    <a:pt x="114300" y="123825"/>
                  </a:cubicBezTo>
                  <a:cubicBezTo>
                    <a:pt x="122185" y="123825"/>
                    <a:pt x="128588" y="130227"/>
                    <a:pt x="128588" y="138113"/>
                  </a:cubicBezTo>
                  <a:cubicBezTo>
                    <a:pt x="128588" y="145998"/>
                    <a:pt x="122185" y="152400"/>
                    <a:pt x="114300" y="152400"/>
                  </a:cubicBezTo>
                  <a:close/>
                  <a:moveTo>
                    <a:pt x="190500" y="138113"/>
                  </a:moveTo>
                  <a:cubicBezTo>
                    <a:pt x="190500" y="145998"/>
                    <a:pt x="184098" y="152400"/>
                    <a:pt x="176212" y="152400"/>
                  </a:cubicBezTo>
                  <a:cubicBezTo>
                    <a:pt x="168327" y="152400"/>
                    <a:pt x="161925" y="145998"/>
                    <a:pt x="161925" y="138113"/>
                  </a:cubicBezTo>
                  <a:cubicBezTo>
                    <a:pt x="161925" y="130227"/>
                    <a:pt x="168327" y="123825"/>
                    <a:pt x="176212" y="123825"/>
                  </a:cubicBezTo>
                  <a:cubicBezTo>
                    <a:pt x="184098" y="123825"/>
                    <a:pt x="190500" y="130227"/>
                    <a:pt x="190500" y="138113"/>
                  </a:cubicBezTo>
                  <a:close/>
                  <a:moveTo>
                    <a:pt x="52388" y="209550"/>
                  </a:moveTo>
                  <a:cubicBezTo>
                    <a:pt x="44502" y="209550"/>
                    <a:pt x="38100" y="203148"/>
                    <a:pt x="38100" y="195263"/>
                  </a:cubicBezTo>
                  <a:cubicBezTo>
                    <a:pt x="38100" y="187377"/>
                    <a:pt x="44502" y="180975"/>
                    <a:pt x="52388" y="180975"/>
                  </a:cubicBezTo>
                  <a:cubicBezTo>
                    <a:pt x="60273" y="180975"/>
                    <a:pt x="66675" y="187377"/>
                    <a:pt x="66675" y="195263"/>
                  </a:cubicBezTo>
                  <a:cubicBezTo>
                    <a:pt x="66675" y="203148"/>
                    <a:pt x="60273" y="209550"/>
                    <a:pt x="52388" y="209550"/>
                  </a:cubicBezTo>
                  <a:close/>
                  <a:moveTo>
                    <a:pt x="128588" y="195263"/>
                  </a:moveTo>
                  <a:cubicBezTo>
                    <a:pt x="128588" y="203148"/>
                    <a:pt x="122185" y="209550"/>
                    <a:pt x="114300" y="209550"/>
                  </a:cubicBezTo>
                  <a:cubicBezTo>
                    <a:pt x="106415" y="209550"/>
                    <a:pt x="100013" y="203148"/>
                    <a:pt x="100013" y="195263"/>
                  </a:cubicBezTo>
                  <a:cubicBezTo>
                    <a:pt x="100013" y="187377"/>
                    <a:pt x="106415" y="180975"/>
                    <a:pt x="114300" y="180975"/>
                  </a:cubicBezTo>
                  <a:cubicBezTo>
                    <a:pt x="122185" y="180975"/>
                    <a:pt x="128588" y="187377"/>
                    <a:pt x="128588" y="195263"/>
                  </a:cubicBezTo>
                  <a:close/>
                  <a:moveTo>
                    <a:pt x="176212" y="209550"/>
                  </a:moveTo>
                  <a:cubicBezTo>
                    <a:pt x="168327" y="209550"/>
                    <a:pt x="161925" y="203148"/>
                    <a:pt x="161925" y="195263"/>
                  </a:cubicBezTo>
                  <a:cubicBezTo>
                    <a:pt x="161925" y="187377"/>
                    <a:pt x="168327" y="180975"/>
                    <a:pt x="176212" y="180975"/>
                  </a:cubicBezTo>
                  <a:cubicBezTo>
                    <a:pt x="184098" y="180975"/>
                    <a:pt x="190500" y="187377"/>
                    <a:pt x="190500" y="195263"/>
                  </a:cubicBezTo>
                  <a:cubicBezTo>
                    <a:pt x="190500" y="203148"/>
                    <a:pt x="184098" y="209550"/>
                    <a:pt x="176212" y="209550"/>
                  </a:cubicBezTo>
                  <a:close/>
                  <a:moveTo>
                    <a:pt x="38100" y="252413"/>
                  </a:moveTo>
                  <a:cubicBezTo>
                    <a:pt x="38100" y="244495"/>
                    <a:pt x="44470" y="238125"/>
                    <a:pt x="52388" y="238125"/>
                  </a:cubicBezTo>
                  <a:lnTo>
                    <a:pt x="119062" y="238125"/>
                  </a:lnTo>
                  <a:cubicBezTo>
                    <a:pt x="126980" y="238125"/>
                    <a:pt x="133350" y="244495"/>
                    <a:pt x="133350" y="252413"/>
                  </a:cubicBezTo>
                  <a:cubicBezTo>
                    <a:pt x="133350" y="260330"/>
                    <a:pt x="126980" y="266700"/>
                    <a:pt x="119062" y="266700"/>
                  </a:cubicBezTo>
                  <a:lnTo>
                    <a:pt x="52388" y="266700"/>
                  </a:lnTo>
                  <a:cubicBezTo>
                    <a:pt x="44470" y="266700"/>
                    <a:pt x="38100" y="260330"/>
                    <a:pt x="38100" y="252413"/>
                  </a:cubicBezTo>
                  <a:close/>
                  <a:moveTo>
                    <a:pt x="176212" y="238125"/>
                  </a:moveTo>
                  <a:cubicBezTo>
                    <a:pt x="184130" y="238125"/>
                    <a:pt x="190500" y="244495"/>
                    <a:pt x="190500" y="252413"/>
                  </a:cubicBezTo>
                  <a:cubicBezTo>
                    <a:pt x="190500" y="260330"/>
                    <a:pt x="184130" y="266700"/>
                    <a:pt x="176212" y="266700"/>
                  </a:cubicBezTo>
                  <a:cubicBezTo>
                    <a:pt x="168295" y="266700"/>
                    <a:pt x="161925" y="260330"/>
                    <a:pt x="161925" y="252413"/>
                  </a:cubicBezTo>
                  <a:cubicBezTo>
                    <a:pt x="161925" y="244495"/>
                    <a:pt x="168295" y="238125"/>
                    <a:pt x="176212" y="238125"/>
                  </a:cubicBezTo>
                  <a:close/>
                </a:path>
              </a:pathLst>
            </a:custGeom>
            <a:solidFill>
              <a:srgbClr val="C5A06D"/>
            </a:solidFill>
          </p:spPr>
        </p:sp>
        <p:sp>
          <p:nvSpPr>
            <p:cNvPr id="215" name="Text 46"/>
            <p:cNvSpPr/>
            <p:nvPr/>
          </p:nvSpPr>
          <p:spPr>
            <a:xfrm>
              <a:off x="14182" y="6701"/>
              <a:ext cx="10230" cy="64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成本优势分析</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grpSp>
        <p:nvGrpSpPr>
          <p:cNvPr id="252" name="组合 251"/>
          <p:cNvGrpSpPr/>
          <p:nvPr/>
        </p:nvGrpSpPr>
        <p:grpSpPr>
          <a:xfrm>
            <a:off x="8566785" y="4981575"/>
            <a:ext cx="6921500" cy="929640"/>
            <a:chOff x="13491" y="7733"/>
            <a:chExt cx="10900" cy="1464"/>
          </a:xfrm>
        </p:grpSpPr>
        <p:sp>
          <p:nvSpPr>
            <p:cNvPr id="216" name="Shape 47"/>
            <p:cNvSpPr/>
            <p:nvPr/>
          </p:nvSpPr>
          <p:spPr>
            <a:xfrm>
              <a:off x="13491" y="7733"/>
              <a:ext cx="10839" cy="1465"/>
            </a:xfrm>
            <a:custGeom>
              <a:avLst/>
              <a:gdLst/>
              <a:ahLst/>
              <a:cxnLst/>
              <a:rect l="l" t="t" r="r" b="b"/>
              <a:pathLst>
                <a:path w="6985000" h="1066800">
                  <a:moveTo>
                    <a:pt x="101602" y="0"/>
                  </a:moveTo>
                  <a:lnTo>
                    <a:pt x="6883398" y="0"/>
                  </a:lnTo>
                  <a:cubicBezTo>
                    <a:pt x="6939511" y="0"/>
                    <a:pt x="6985000" y="45489"/>
                    <a:pt x="6985000" y="101602"/>
                  </a:cubicBezTo>
                  <a:lnTo>
                    <a:pt x="6985000" y="965198"/>
                  </a:lnTo>
                  <a:cubicBezTo>
                    <a:pt x="6985000" y="1021311"/>
                    <a:pt x="6939511" y="1066800"/>
                    <a:pt x="6883398" y="1066800"/>
                  </a:cubicBezTo>
                  <a:lnTo>
                    <a:pt x="101602" y="1066800"/>
                  </a:lnTo>
                  <a:cubicBezTo>
                    <a:pt x="45489" y="1066800"/>
                    <a:pt x="0" y="1021311"/>
                    <a:pt x="0" y="965198"/>
                  </a:cubicBezTo>
                  <a:lnTo>
                    <a:pt x="0" y="101602"/>
                  </a:lnTo>
                  <a:cubicBezTo>
                    <a:pt x="0" y="45526"/>
                    <a:pt x="45526" y="0"/>
                    <a:pt x="101602" y="0"/>
                  </a:cubicBezTo>
                  <a:close/>
                </a:path>
              </a:pathLst>
            </a:custGeom>
            <a:solidFill>
              <a:schemeClr val="bg1"/>
            </a:solidFill>
          </p:spPr>
        </p:sp>
        <p:sp>
          <p:nvSpPr>
            <p:cNvPr id="217" name="Text 48"/>
            <p:cNvSpPr/>
            <p:nvPr/>
          </p:nvSpPr>
          <p:spPr>
            <a:xfrm>
              <a:off x="13731" y="7877"/>
              <a:ext cx="2080" cy="48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Semibold" panose="00000700000000000000" charset="-122"/>
                </a:rPr>
                <a:t>设备进口成本</a:t>
              </a:r>
              <a:endParaRPr lang="en-US" sz="1400" b="1" dirty="0">
                <a:solidFill>
                  <a:srgbClr val="C59F5E"/>
                </a:solidFill>
                <a:latin typeface="微软雅黑" panose="020B0503020204020204" charset="-122"/>
                <a:ea typeface="微软雅黑" panose="020B0503020204020204" charset="-122"/>
                <a:cs typeface="MiSans Semibold" panose="00000700000000000000" charset="-122"/>
              </a:endParaRPr>
            </a:p>
          </p:txBody>
        </p:sp>
        <p:sp>
          <p:nvSpPr>
            <p:cNvPr id="218" name="Text 49"/>
            <p:cNvSpPr/>
            <p:nvPr/>
          </p:nvSpPr>
          <p:spPr>
            <a:xfrm>
              <a:off x="22678" y="8135"/>
              <a:ext cx="1400" cy="640"/>
            </a:xfrm>
            <a:prstGeom prst="rect">
              <a:avLst/>
            </a:prstGeom>
            <a:noFill/>
          </p:spPr>
          <p:txBody>
            <a:bodyPr wrap="square" lIns="0" tIns="0" rIns="0" bIns="0" rtlCol="0" anchor="ctr"/>
            <a:lstStyle/>
            <a:p>
              <a:pPr>
                <a:lnSpc>
                  <a:spcPct val="110000"/>
                </a:lnSpc>
              </a:pPr>
              <a:r>
                <a:rPr lang="en-US" sz="2400" b="1" dirty="0">
                  <a:solidFill>
                    <a:srgbClr val="C5A06D"/>
                  </a:solidFill>
                  <a:latin typeface="微软雅黑" panose="020B0503020204020204" charset="-122"/>
                  <a:ea typeface="微软雅黑" panose="020B0503020204020204" charset="-122"/>
                  <a:cs typeface="Sitka Text" charset="0"/>
                </a:rPr>
                <a:t>-20%</a:t>
              </a:r>
              <a:endParaRPr lang="en-US" sz="2400" b="1" dirty="0">
                <a:solidFill>
                  <a:srgbClr val="C5A06D"/>
                </a:solidFill>
                <a:latin typeface="微软雅黑" panose="020B0503020204020204" charset="-122"/>
                <a:ea typeface="微软雅黑" panose="020B0503020204020204" charset="-122"/>
                <a:cs typeface="Sitka Text" charset="0"/>
              </a:endParaRPr>
            </a:p>
          </p:txBody>
        </p:sp>
        <p:sp>
          <p:nvSpPr>
            <p:cNvPr id="219" name="Text 50"/>
            <p:cNvSpPr/>
            <p:nvPr/>
          </p:nvSpPr>
          <p:spPr>
            <a:xfrm>
              <a:off x="13731" y="8597"/>
              <a:ext cx="10660" cy="400"/>
            </a:xfrm>
            <a:prstGeom prst="rect">
              <a:avLst/>
            </a:prstGeom>
            <a:noFill/>
          </p:spPr>
          <p:txBody>
            <a:bodyPr wrap="square" lIns="0" tIns="0" rIns="0" bIns="0" rtlCol="0" anchor="ctr"/>
            <a:lstStyle/>
            <a:p>
              <a:pPr>
                <a:lnSpc>
                  <a:spcPct val="12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零关税政策预计为企业节省20%设备进口成本</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251" name="组合 250"/>
          <p:cNvGrpSpPr/>
          <p:nvPr/>
        </p:nvGrpSpPr>
        <p:grpSpPr>
          <a:xfrm>
            <a:off x="8566785" y="6165215"/>
            <a:ext cx="6921500" cy="929640"/>
            <a:chOff x="13491" y="9653"/>
            <a:chExt cx="10900" cy="1464"/>
          </a:xfrm>
        </p:grpSpPr>
        <p:sp>
          <p:nvSpPr>
            <p:cNvPr id="220" name="Shape 51"/>
            <p:cNvSpPr/>
            <p:nvPr/>
          </p:nvSpPr>
          <p:spPr>
            <a:xfrm>
              <a:off x="13491" y="9653"/>
              <a:ext cx="10839" cy="1465"/>
            </a:xfrm>
            <a:custGeom>
              <a:avLst/>
              <a:gdLst/>
              <a:ahLst/>
              <a:cxnLst/>
              <a:rect l="l" t="t" r="r" b="b"/>
              <a:pathLst>
                <a:path w="6985000" h="1066800">
                  <a:moveTo>
                    <a:pt x="101602" y="0"/>
                  </a:moveTo>
                  <a:lnTo>
                    <a:pt x="6883398" y="0"/>
                  </a:lnTo>
                  <a:cubicBezTo>
                    <a:pt x="6939511" y="0"/>
                    <a:pt x="6985000" y="45489"/>
                    <a:pt x="6985000" y="101602"/>
                  </a:cubicBezTo>
                  <a:lnTo>
                    <a:pt x="6985000" y="965198"/>
                  </a:lnTo>
                  <a:cubicBezTo>
                    <a:pt x="6985000" y="1021311"/>
                    <a:pt x="6939511" y="1066800"/>
                    <a:pt x="6883398" y="1066800"/>
                  </a:cubicBezTo>
                  <a:lnTo>
                    <a:pt x="101602" y="1066800"/>
                  </a:lnTo>
                  <a:cubicBezTo>
                    <a:pt x="45489" y="1066800"/>
                    <a:pt x="0" y="1021311"/>
                    <a:pt x="0" y="965198"/>
                  </a:cubicBezTo>
                  <a:lnTo>
                    <a:pt x="0" y="101602"/>
                  </a:lnTo>
                  <a:cubicBezTo>
                    <a:pt x="0" y="45526"/>
                    <a:pt x="45526" y="0"/>
                    <a:pt x="101602" y="0"/>
                  </a:cubicBezTo>
                  <a:close/>
                </a:path>
              </a:pathLst>
            </a:custGeom>
            <a:solidFill>
              <a:srgbClr val="FFFFFF"/>
            </a:solidFill>
          </p:spPr>
        </p:sp>
        <p:sp>
          <p:nvSpPr>
            <p:cNvPr id="221" name="Text 52"/>
            <p:cNvSpPr/>
            <p:nvPr/>
          </p:nvSpPr>
          <p:spPr>
            <a:xfrm>
              <a:off x="13731" y="9797"/>
              <a:ext cx="2080" cy="48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Semibold" panose="00000700000000000000" charset="-122"/>
                </a:rPr>
                <a:t>维修综合成本</a:t>
              </a:r>
              <a:endParaRPr lang="en-US" sz="1400" b="1" dirty="0">
                <a:solidFill>
                  <a:srgbClr val="C59F5E"/>
                </a:solidFill>
                <a:latin typeface="微软雅黑" panose="020B0503020204020204" charset="-122"/>
                <a:ea typeface="微软雅黑" panose="020B0503020204020204" charset="-122"/>
                <a:cs typeface="MiSans Semibold" panose="00000700000000000000" charset="-122"/>
              </a:endParaRPr>
            </a:p>
          </p:txBody>
        </p:sp>
        <p:sp>
          <p:nvSpPr>
            <p:cNvPr id="222" name="Text 53"/>
            <p:cNvSpPr/>
            <p:nvPr/>
          </p:nvSpPr>
          <p:spPr>
            <a:xfrm>
              <a:off x="22794" y="10055"/>
              <a:ext cx="1280" cy="640"/>
            </a:xfrm>
            <a:prstGeom prst="rect">
              <a:avLst/>
            </a:prstGeom>
            <a:noFill/>
          </p:spPr>
          <p:txBody>
            <a:bodyPr wrap="square" lIns="0" tIns="0" rIns="0" bIns="0" rtlCol="0" anchor="ctr"/>
            <a:lstStyle/>
            <a:p>
              <a:pPr>
                <a:lnSpc>
                  <a:spcPct val="110000"/>
                </a:lnSpc>
              </a:pPr>
              <a:r>
                <a:rPr lang="en-US" sz="2400" b="1" dirty="0">
                  <a:solidFill>
                    <a:srgbClr val="C5A06D"/>
                  </a:solidFill>
                  <a:latin typeface="微软雅黑" panose="020B0503020204020204" charset="-122"/>
                  <a:ea typeface="微软雅黑" panose="020B0503020204020204" charset="-122"/>
                  <a:cs typeface="Sitka Text" charset="0"/>
                </a:rPr>
                <a:t>-15%</a:t>
              </a:r>
              <a:endParaRPr lang="en-US" sz="2400" b="1" dirty="0">
                <a:solidFill>
                  <a:srgbClr val="C5A06D"/>
                </a:solidFill>
                <a:latin typeface="微软雅黑" panose="020B0503020204020204" charset="-122"/>
                <a:ea typeface="微软雅黑" panose="020B0503020204020204" charset="-122"/>
                <a:cs typeface="Sitka Text" charset="0"/>
              </a:endParaRPr>
            </a:p>
          </p:txBody>
        </p:sp>
        <p:sp>
          <p:nvSpPr>
            <p:cNvPr id="223" name="Text 54"/>
            <p:cNvSpPr/>
            <p:nvPr/>
          </p:nvSpPr>
          <p:spPr>
            <a:xfrm>
              <a:off x="13731" y="10517"/>
              <a:ext cx="10660" cy="400"/>
            </a:xfrm>
            <a:prstGeom prst="rect">
              <a:avLst/>
            </a:prstGeom>
            <a:noFill/>
          </p:spPr>
          <p:txBody>
            <a:bodyPr wrap="square" lIns="0" tIns="0" rIns="0" bIns="0" rtlCol="0" anchor="ctr"/>
            <a:lstStyle/>
            <a:p>
              <a:pPr>
                <a:lnSpc>
                  <a:spcPct val="12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保税维修政策使企业综合成本降低15%以上</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250" name="组合 249"/>
          <p:cNvGrpSpPr/>
          <p:nvPr/>
        </p:nvGrpSpPr>
        <p:grpSpPr>
          <a:xfrm>
            <a:off x="8566785" y="7348855"/>
            <a:ext cx="6921500" cy="929640"/>
            <a:chOff x="13491" y="11573"/>
            <a:chExt cx="10900" cy="1464"/>
          </a:xfrm>
        </p:grpSpPr>
        <p:sp>
          <p:nvSpPr>
            <p:cNvPr id="224" name="Shape 55"/>
            <p:cNvSpPr/>
            <p:nvPr/>
          </p:nvSpPr>
          <p:spPr>
            <a:xfrm>
              <a:off x="13491" y="11573"/>
              <a:ext cx="10839" cy="1465"/>
            </a:xfrm>
            <a:custGeom>
              <a:avLst/>
              <a:gdLst/>
              <a:ahLst/>
              <a:cxnLst/>
              <a:rect l="l" t="t" r="r" b="b"/>
              <a:pathLst>
                <a:path w="6985000" h="1066800">
                  <a:moveTo>
                    <a:pt x="101602" y="0"/>
                  </a:moveTo>
                  <a:lnTo>
                    <a:pt x="6883398" y="0"/>
                  </a:lnTo>
                  <a:cubicBezTo>
                    <a:pt x="6939511" y="0"/>
                    <a:pt x="6985000" y="45489"/>
                    <a:pt x="6985000" y="101602"/>
                  </a:cubicBezTo>
                  <a:lnTo>
                    <a:pt x="6985000" y="965198"/>
                  </a:lnTo>
                  <a:cubicBezTo>
                    <a:pt x="6985000" y="1021311"/>
                    <a:pt x="6939511" y="1066800"/>
                    <a:pt x="6883398" y="1066800"/>
                  </a:cubicBezTo>
                  <a:lnTo>
                    <a:pt x="101602" y="1066800"/>
                  </a:lnTo>
                  <a:cubicBezTo>
                    <a:pt x="45489" y="1066800"/>
                    <a:pt x="0" y="1021311"/>
                    <a:pt x="0" y="965198"/>
                  </a:cubicBezTo>
                  <a:lnTo>
                    <a:pt x="0" y="101602"/>
                  </a:lnTo>
                  <a:cubicBezTo>
                    <a:pt x="0" y="45526"/>
                    <a:pt x="45526" y="0"/>
                    <a:pt x="101602" y="0"/>
                  </a:cubicBezTo>
                  <a:close/>
                </a:path>
              </a:pathLst>
            </a:custGeom>
            <a:solidFill>
              <a:srgbClr val="FFFFFF"/>
            </a:solidFill>
          </p:spPr>
        </p:sp>
        <p:sp>
          <p:nvSpPr>
            <p:cNvPr id="225" name="Text 56"/>
            <p:cNvSpPr/>
            <p:nvPr/>
          </p:nvSpPr>
          <p:spPr>
            <a:xfrm>
              <a:off x="13731" y="11717"/>
              <a:ext cx="1760" cy="48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Semibold" panose="00000700000000000000" charset="-122"/>
                </a:rPr>
                <a:t>企业所得税</a:t>
              </a:r>
              <a:endParaRPr lang="en-US" sz="1400" b="1" dirty="0">
                <a:solidFill>
                  <a:srgbClr val="C59F5E"/>
                </a:solidFill>
                <a:latin typeface="微软雅黑" panose="020B0503020204020204" charset="-122"/>
                <a:ea typeface="微软雅黑" panose="020B0503020204020204" charset="-122"/>
                <a:cs typeface="MiSans Semibold" panose="00000700000000000000" charset="-122"/>
              </a:endParaRPr>
            </a:p>
          </p:txBody>
        </p:sp>
        <p:sp>
          <p:nvSpPr>
            <p:cNvPr id="226" name="Text 57"/>
            <p:cNvSpPr/>
            <p:nvPr/>
          </p:nvSpPr>
          <p:spPr>
            <a:xfrm>
              <a:off x="22986" y="11975"/>
              <a:ext cx="1080" cy="640"/>
            </a:xfrm>
            <a:prstGeom prst="rect">
              <a:avLst/>
            </a:prstGeom>
            <a:noFill/>
          </p:spPr>
          <p:txBody>
            <a:bodyPr wrap="square" lIns="0" tIns="0" rIns="0" bIns="0" rtlCol="0" anchor="ctr"/>
            <a:lstStyle/>
            <a:p>
              <a:pPr>
                <a:lnSpc>
                  <a:spcPct val="110000"/>
                </a:lnSpc>
              </a:pPr>
              <a:r>
                <a:rPr lang="en-US" sz="2400" b="1" dirty="0">
                  <a:solidFill>
                    <a:srgbClr val="C5A06D"/>
                  </a:solidFill>
                  <a:latin typeface="微软雅黑" panose="020B0503020204020204" charset="-122"/>
                  <a:ea typeface="微软雅黑" panose="020B0503020204020204" charset="-122"/>
                  <a:cs typeface="Sitka Text" charset="0"/>
                </a:rPr>
                <a:t>15%</a:t>
              </a:r>
              <a:endParaRPr lang="en-US" sz="2400" b="1" dirty="0">
                <a:solidFill>
                  <a:srgbClr val="C5A06D"/>
                </a:solidFill>
                <a:latin typeface="微软雅黑" panose="020B0503020204020204" charset="-122"/>
                <a:ea typeface="微软雅黑" panose="020B0503020204020204" charset="-122"/>
                <a:cs typeface="Sitka Text" charset="0"/>
              </a:endParaRPr>
            </a:p>
          </p:txBody>
        </p:sp>
        <p:sp>
          <p:nvSpPr>
            <p:cNvPr id="227" name="Text 58"/>
            <p:cNvSpPr/>
            <p:nvPr/>
          </p:nvSpPr>
          <p:spPr>
            <a:xfrm>
              <a:off x="13731" y="12437"/>
              <a:ext cx="10660" cy="400"/>
            </a:xfrm>
            <a:prstGeom prst="rect">
              <a:avLst/>
            </a:prstGeom>
            <a:noFill/>
          </p:spPr>
          <p:txBody>
            <a:bodyPr wrap="square" lIns="0" tIns="0" rIns="0" bIns="0" rtlCol="0" anchor="ctr"/>
            <a:lstStyle/>
            <a:p>
              <a:pPr>
                <a:lnSpc>
                  <a:spcPct val="12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低于香港(16.5%)和新加坡(17%)</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产业链延伸与集群效应:加工增值政策的战略价值</a:t>
              </a:r>
              <a:endParaRPr 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吸引上下游集聚，构建完整产业生态圈，强链、补链、延链，打造高端制造新高地</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160" name="组合 159"/>
          <p:cNvGrpSpPr/>
          <p:nvPr/>
        </p:nvGrpSpPr>
        <p:grpSpPr>
          <a:xfrm>
            <a:off x="557530" y="1438275"/>
            <a:ext cx="15172055" cy="2874645"/>
            <a:chOff x="878" y="2265"/>
            <a:chExt cx="23893" cy="4527"/>
          </a:xfrm>
        </p:grpSpPr>
        <p:grpSp>
          <p:nvGrpSpPr>
            <p:cNvPr id="228" name="组合 227"/>
            <p:cNvGrpSpPr/>
            <p:nvPr/>
          </p:nvGrpSpPr>
          <p:grpSpPr>
            <a:xfrm>
              <a:off x="878" y="2265"/>
              <a:ext cx="11684" cy="4521"/>
              <a:chOff x="1065" y="2484"/>
              <a:chExt cx="7780" cy="4521"/>
            </a:xfrm>
          </p:grpSpPr>
          <p:sp>
            <p:nvSpPr>
              <p:cNvPr id="229" name="Shape 3"/>
              <p:cNvSpPr/>
              <p:nvPr/>
            </p:nvSpPr>
            <p:spPr>
              <a:xfrm>
                <a:off x="1065" y="2484"/>
                <a:ext cx="7780" cy="4521"/>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230" name="Shape 4"/>
              <p:cNvSpPr/>
              <p:nvPr/>
            </p:nvSpPr>
            <p:spPr>
              <a:xfrm>
                <a:off x="1065" y="2484"/>
                <a:ext cx="7780"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grpSp>
          <p:nvGrpSpPr>
            <p:cNvPr id="138" name="组合 137"/>
            <p:cNvGrpSpPr/>
            <p:nvPr/>
          </p:nvGrpSpPr>
          <p:grpSpPr>
            <a:xfrm>
              <a:off x="13088" y="2265"/>
              <a:ext cx="11683" cy="4527"/>
              <a:chOff x="1065" y="2484"/>
              <a:chExt cx="7780" cy="4527"/>
            </a:xfrm>
          </p:grpSpPr>
          <p:sp>
            <p:nvSpPr>
              <p:cNvPr id="139" name="Shape 3"/>
              <p:cNvSpPr/>
              <p:nvPr/>
            </p:nvSpPr>
            <p:spPr>
              <a:xfrm>
                <a:off x="1065" y="2484"/>
                <a:ext cx="7780" cy="4527"/>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140" name="Shape 4"/>
              <p:cNvSpPr/>
              <p:nvPr/>
            </p:nvSpPr>
            <p:spPr>
              <a:xfrm>
                <a:off x="1065" y="2484"/>
                <a:ext cx="7780"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sp>
          <p:nvSpPr>
            <p:cNvPr id="9" name="Shape 3"/>
            <p:cNvSpPr/>
            <p:nvPr/>
          </p:nvSpPr>
          <p:spPr>
            <a:xfrm>
              <a:off x="1305" y="2647"/>
              <a:ext cx="485" cy="497"/>
            </a:xfrm>
            <a:custGeom>
              <a:avLst/>
              <a:gdLst/>
              <a:ahLst/>
              <a:cxnLst/>
              <a:rect l="l" t="t" r="r" b="b"/>
              <a:pathLst>
                <a:path w="213193" h="213193">
                  <a:moveTo>
                    <a:pt x="13325" y="13325"/>
                  </a:moveTo>
                  <a:cubicBezTo>
                    <a:pt x="5954" y="13325"/>
                    <a:pt x="0" y="19279"/>
                    <a:pt x="0" y="26649"/>
                  </a:cubicBezTo>
                  <a:lnTo>
                    <a:pt x="0" y="179882"/>
                  </a:lnTo>
                  <a:cubicBezTo>
                    <a:pt x="0" y="190916"/>
                    <a:pt x="8952" y="199869"/>
                    <a:pt x="19987" y="199869"/>
                  </a:cubicBezTo>
                  <a:lnTo>
                    <a:pt x="193207" y="199869"/>
                  </a:lnTo>
                  <a:cubicBezTo>
                    <a:pt x="204241" y="199869"/>
                    <a:pt x="213193" y="190916"/>
                    <a:pt x="213193" y="179882"/>
                  </a:cubicBezTo>
                  <a:lnTo>
                    <a:pt x="213193" y="63375"/>
                  </a:lnTo>
                  <a:cubicBezTo>
                    <a:pt x="213193" y="55797"/>
                    <a:pt x="205115" y="51008"/>
                    <a:pt x="198453" y="54589"/>
                  </a:cubicBezTo>
                  <a:lnTo>
                    <a:pt x="133246" y="89691"/>
                  </a:lnTo>
                  <a:lnTo>
                    <a:pt x="133246" y="63375"/>
                  </a:lnTo>
                  <a:cubicBezTo>
                    <a:pt x="133246" y="55797"/>
                    <a:pt x="125168" y="51008"/>
                    <a:pt x="118506" y="54589"/>
                  </a:cubicBezTo>
                  <a:lnTo>
                    <a:pt x="53298" y="89691"/>
                  </a:lnTo>
                  <a:lnTo>
                    <a:pt x="53298" y="26649"/>
                  </a:lnTo>
                  <a:cubicBezTo>
                    <a:pt x="53298" y="19279"/>
                    <a:pt x="47344" y="13325"/>
                    <a:pt x="39974" y="13325"/>
                  </a:cubicBezTo>
                  <a:lnTo>
                    <a:pt x="13325" y="13325"/>
                  </a:lnTo>
                  <a:close/>
                </a:path>
              </a:pathLst>
            </a:custGeom>
            <a:solidFill>
              <a:srgbClr val="C09B5A"/>
            </a:solidFill>
          </p:spPr>
        </p:sp>
        <p:sp>
          <p:nvSpPr>
            <p:cNvPr id="24" name="Text 4"/>
            <p:cNvSpPr/>
            <p:nvPr/>
          </p:nvSpPr>
          <p:spPr>
            <a:xfrm>
              <a:off x="2114" y="2624"/>
              <a:ext cx="9742" cy="470"/>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原材料进口零关税</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25" name="Text 5"/>
            <p:cNvSpPr/>
            <p:nvPr/>
          </p:nvSpPr>
          <p:spPr>
            <a:xfrm>
              <a:off x="1226" y="3380"/>
              <a:ext cx="10890" cy="873"/>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企业从境外进口原材料可享受</a:t>
              </a:r>
              <a:r>
                <a:rPr lang="en-US" sz="1400" dirty="0">
                  <a:solidFill>
                    <a:srgbClr val="C59F5E"/>
                  </a:solidFill>
                  <a:latin typeface="微软雅黑" panose="020B0503020204020204" charset="-122"/>
                  <a:ea typeface="微软雅黑" panose="020B0503020204020204" charset="-122"/>
                  <a:cs typeface="微软雅黑" panose="020B0503020204020204" charset="-122"/>
                </a:rPr>
                <a:t>零关税</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政策</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大幅降低生产成本。零关税货物在岛内可以自由流动和使用</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在全岛存放和加工</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对于延伸产业链、形成产业集群效应具有重要意义。</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40" name="Shape 6"/>
            <p:cNvSpPr/>
            <p:nvPr/>
          </p:nvSpPr>
          <p:spPr>
            <a:xfrm>
              <a:off x="1226" y="4556"/>
              <a:ext cx="10906" cy="1914"/>
            </a:xfrm>
            <a:custGeom>
              <a:avLst/>
              <a:gdLst/>
              <a:ahLst/>
              <a:cxnLst/>
              <a:rect l="l" t="t" r="r" b="b"/>
              <a:pathLst>
                <a:path w="7173959" h="1215203">
                  <a:moveTo>
                    <a:pt x="42641" y="0"/>
                  </a:moveTo>
                  <a:lnTo>
                    <a:pt x="7131318" y="0"/>
                  </a:lnTo>
                  <a:cubicBezTo>
                    <a:pt x="7154868" y="0"/>
                    <a:pt x="7173959" y="19091"/>
                    <a:pt x="7173959" y="42641"/>
                  </a:cubicBezTo>
                  <a:lnTo>
                    <a:pt x="7173959" y="1172561"/>
                  </a:lnTo>
                  <a:cubicBezTo>
                    <a:pt x="7173959" y="1196111"/>
                    <a:pt x="7154868" y="1215203"/>
                    <a:pt x="7131318" y="1215203"/>
                  </a:cubicBezTo>
                  <a:lnTo>
                    <a:pt x="42641" y="1215203"/>
                  </a:lnTo>
                  <a:cubicBezTo>
                    <a:pt x="19091" y="1215203"/>
                    <a:pt x="0" y="1196111"/>
                    <a:pt x="0" y="1172561"/>
                  </a:cubicBezTo>
                  <a:lnTo>
                    <a:pt x="0" y="42641"/>
                  </a:lnTo>
                  <a:cubicBezTo>
                    <a:pt x="0" y="19107"/>
                    <a:pt x="19107" y="0"/>
                    <a:pt x="42641" y="0"/>
                  </a:cubicBezTo>
                  <a:close/>
                </a:path>
              </a:pathLst>
            </a:custGeom>
            <a:solidFill>
              <a:srgbClr val="F9F5EE"/>
            </a:solidFill>
          </p:spPr>
        </p:sp>
        <p:sp>
          <p:nvSpPr>
            <p:cNvPr id="41" name="Text 7"/>
            <p:cNvSpPr/>
            <p:nvPr/>
          </p:nvSpPr>
          <p:spPr>
            <a:xfrm>
              <a:off x="1495" y="4824"/>
              <a:ext cx="10636" cy="403"/>
            </a:xfrm>
            <a:prstGeom prst="rect">
              <a:avLst/>
            </a:prstGeom>
            <a:noFill/>
          </p:spPr>
          <p:txBody>
            <a:bodyPr wrap="square" lIns="0" tIns="0" rIns="0" bIns="0" rtlCol="0" anchor="ctr"/>
            <a:lstStyle/>
            <a:p>
              <a:pPr>
                <a:lnSpc>
                  <a:spcPct val="100000"/>
                </a:lnSpc>
              </a:pPr>
              <a:r>
                <a:rPr lang="en-US" sz="1600" b="1" dirty="0">
                  <a:solidFill>
                    <a:srgbClr val="C29B5C"/>
                  </a:solidFill>
                  <a:latin typeface="微软雅黑" panose="020B0503020204020204" charset="-122"/>
                  <a:ea typeface="微软雅黑" panose="020B0503020204020204" charset="-122"/>
                  <a:cs typeface="MiSans" pitchFamily="34" charset="-120"/>
                </a:rPr>
                <a:t>典型案例</a:t>
              </a:r>
              <a:endParaRPr lang="en-US" sz="1600" b="1" dirty="0">
                <a:solidFill>
                  <a:srgbClr val="C29B5C"/>
                </a:solidFill>
                <a:latin typeface="微软雅黑" panose="020B0503020204020204" charset="-122"/>
                <a:ea typeface="微软雅黑" panose="020B0503020204020204" charset="-122"/>
                <a:cs typeface="MiSans" pitchFamily="34" charset="-120"/>
              </a:endParaRPr>
            </a:p>
          </p:txBody>
        </p:sp>
        <p:sp>
          <p:nvSpPr>
            <p:cNvPr id="52" name="Text 8"/>
            <p:cNvSpPr/>
            <p:nvPr/>
          </p:nvSpPr>
          <p:spPr>
            <a:xfrm>
              <a:off x="1495" y="5429"/>
              <a:ext cx="10620" cy="772"/>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高端食品加工企业从</a:t>
              </a:r>
              <a:r>
                <a:rPr lang="en-US" sz="1400" dirty="0">
                  <a:solidFill>
                    <a:srgbClr val="C59F5E"/>
                  </a:solidFill>
                  <a:latin typeface="微软雅黑" panose="020B0503020204020204" charset="-122"/>
                  <a:ea typeface="微软雅黑" panose="020B0503020204020204" charset="-122"/>
                  <a:cs typeface="微软雅黑" panose="020B0503020204020204" charset="-122"/>
                </a:rPr>
                <a:t>东南亚进口热带水果原料</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(如榴莲、芒果等)</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在海南进行深加工</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加工成果汁、干果、果酱等产品。由于原料进口零关税</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企业原料成本大幅降低。</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69" name="Shape 10"/>
            <p:cNvSpPr/>
            <p:nvPr/>
          </p:nvSpPr>
          <p:spPr>
            <a:xfrm>
              <a:off x="13568" y="2647"/>
              <a:ext cx="497" cy="497"/>
            </a:xfrm>
            <a:custGeom>
              <a:avLst/>
              <a:gdLst/>
              <a:ahLst/>
              <a:cxnLst/>
              <a:rect l="l" t="t" r="r" b="b"/>
              <a:pathLst>
                <a:path w="213193" h="213193">
                  <a:moveTo>
                    <a:pt x="26649" y="26649"/>
                  </a:moveTo>
                  <a:cubicBezTo>
                    <a:pt x="26649" y="19279"/>
                    <a:pt x="20695" y="13325"/>
                    <a:pt x="13325" y="13325"/>
                  </a:cubicBezTo>
                  <a:cubicBezTo>
                    <a:pt x="5954" y="13325"/>
                    <a:pt x="0" y="19279"/>
                    <a:pt x="0" y="26649"/>
                  </a:cubicBezTo>
                  <a:lnTo>
                    <a:pt x="0" y="166557"/>
                  </a:lnTo>
                  <a:cubicBezTo>
                    <a:pt x="0" y="184962"/>
                    <a:pt x="14907" y="199869"/>
                    <a:pt x="33311" y="199869"/>
                  </a:cubicBezTo>
                  <a:lnTo>
                    <a:pt x="199869" y="199869"/>
                  </a:lnTo>
                  <a:cubicBezTo>
                    <a:pt x="207239" y="199869"/>
                    <a:pt x="213193" y="193914"/>
                    <a:pt x="213193" y="186544"/>
                  </a:cubicBezTo>
                  <a:cubicBezTo>
                    <a:pt x="213193" y="179174"/>
                    <a:pt x="207239" y="173220"/>
                    <a:pt x="199869" y="173220"/>
                  </a:cubicBezTo>
                  <a:lnTo>
                    <a:pt x="33311" y="173220"/>
                  </a:lnTo>
                  <a:cubicBezTo>
                    <a:pt x="29647" y="173220"/>
                    <a:pt x="26649" y="170222"/>
                    <a:pt x="26649" y="166557"/>
                  </a:cubicBezTo>
                  <a:lnTo>
                    <a:pt x="26649" y="26649"/>
                  </a:lnTo>
                  <a:close/>
                  <a:moveTo>
                    <a:pt x="195955" y="62709"/>
                  </a:moveTo>
                  <a:cubicBezTo>
                    <a:pt x="201160" y="57504"/>
                    <a:pt x="201160" y="49051"/>
                    <a:pt x="195955" y="43846"/>
                  </a:cubicBezTo>
                  <a:cubicBezTo>
                    <a:pt x="190750" y="38641"/>
                    <a:pt x="182297" y="38641"/>
                    <a:pt x="177092" y="43846"/>
                  </a:cubicBezTo>
                  <a:lnTo>
                    <a:pt x="133246" y="87734"/>
                  </a:lnTo>
                  <a:lnTo>
                    <a:pt x="109345" y="63875"/>
                  </a:lnTo>
                  <a:cubicBezTo>
                    <a:pt x="104140" y="58670"/>
                    <a:pt x="95687" y="58670"/>
                    <a:pt x="90482" y="63875"/>
                  </a:cubicBezTo>
                  <a:lnTo>
                    <a:pt x="50509" y="103849"/>
                  </a:lnTo>
                  <a:cubicBezTo>
                    <a:pt x="45304" y="109053"/>
                    <a:pt x="45304" y="117506"/>
                    <a:pt x="50509" y="122711"/>
                  </a:cubicBezTo>
                  <a:cubicBezTo>
                    <a:pt x="55713" y="127916"/>
                    <a:pt x="64166" y="127916"/>
                    <a:pt x="69371" y="122711"/>
                  </a:cubicBezTo>
                  <a:lnTo>
                    <a:pt x="99934" y="92148"/>
                  </a:lnTo>
                  <a:lnTo>
                    <a:pt x="123835" y="116049"/>
                  </a:lnTo>
                  <a:cubicBezTo>
                    <a:pt x="129040" y="121254"/>
                    <a:pt x="137493" y="121254"/>
                    <a:pt x="142698" y="116049"/>
                  </a:cubicBezTo>
                  <a:lnTo>
                    <a:pt x="195996" y="62750"/>
                  </a:lnTo>
                  <a:close/>
                </a:path>
              </a:pathLst>
            </a:custGeom>
            <a:solidFill>
              <a:srgbClr val="C09B5A"/>
            </a:solidFill>
          </p:spPr>
        </p:sp>
        <p:sp>
          <p:nvSpPr>
            <p:cNvPr id="70" name="Text 11"/>
            <p:cNvSpPr/>
            <p:nvPr/>
          </p:nvSpPr>
          <p:spPr>
            <a:xfrm>
              <a:off x="14380" y="2624"/>
              <a:ext cx="9979" cy="470"/>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加工增值超过30%免关税</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71" name="Text 12"/>
            <p:cNvSpPr/>
            <p:nvPr/>
          </p:nvSpPr>
          <p:spPr>
            <a:xfrm>
              <a:off x="13492" y="3362"/>
              <a:ext cx="10518" cy="873"/>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企业在海南进行深加工</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增值达到或超过</a:t>
              </a:r>
              <a:r>
                <a:rPr lang="en-US" sz="1400" dirty="0">
                  <a:solidFill>
                    <a:srgbClr val="C59F5E"/>
                  </a:solidFill>
                  <a:latin typeface="微软雅黑" panose="020B0503020204020204" charset="-122"/>
                  <a:ea typeface="微软雅黑" panose="020B0503020204020204" charset="-122"/>
                  <a:cs typeface="微软雅黑" panose="020B0503020204020204" charset="-122"/>
                </a:rPr>
                <a:t>30%</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后</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产品进入内地可免征进口关税。这不仅降低了企业经营成本</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还吸引更多高端制造、高附加值加工产业落地海南。</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72" name="Shape 13"/>
            <p:cNvSpPr/>
            <p:nvPr/>
          </p:nvSpPr>
          <p:spPr>
            <a:xfrm>
              <a:off x="13492" y="4556"/>
              <a:ext cx="10856" cy="1947"/>
            </a:xfrm>
            <a:custGeom>
              <a:avLst/>
              <a:gdLst/>
              <a:ahLst/>
              <a:cxnLst/>
              <a:rect l="l" t="t" r="r" b="b"/>
              <a:pathLst>
                <a:path w="7173959" h="1236522">
                  <a:moveTo>
                    <a:pt x="42635" y="0"/>
                  </a:moveTo>
                  <a:lnTo>
                    <a:pt x="7131324" y="0"/>
                  </a:lnTo>
                  <a:cubicBezTo>
                    <a:pt x="7154871" y="0"/>
                    <a:pt x="7173959" y="19088"/>
                    <a:pt x="7173959" y="42635"/>
                  </a:cubicBezTo>
                  <a:lnTo>
                    <a:pt x="7173959" y="1193887"/>
                  </a:lnTo>
                  <a:cubicBezTo>
                    <a:pt x="7173959" y="1217434"/>
                    <a:pt x="7154871" y="1236522"/>
                    <a:pt x="7131324" y="1236522"/>
                  </a:cubicBezTo>
                  <a:lnTo>
                    <a:pt x="42635" y="1236522"/>
                  </a:lnTo>
                  <a:cubicBezTo>
                    <a:pt x="19088" y="1236522"/>
                    <a:pt x="0" y="1217434"/>
                    <a:pt x="0" y="1193887"/>
                  </a:cubicBezTo>
                  <a:lnTo>
                    <a:pt x="0" y="42635"/>
                  </a:lnTo>
                  <a:cubicBezTo>
                    <a:pt x="0" y="19104"/>
                    <a:pt x="19104" y="0"/>
                    <a:pt x="42635" y="0"/>
                  </a:cubicBezTo>
                  <a:close/>
                </a:path>
              </a:pathLst>
            </a:custGeom>
            <a:solidFill>
              <a:srgbClr val="F9F5EE"/>
            </a:solidFill>
          </p:spPr>
        </p:sp>
        <p:sp>
          <p:nvSpPr>
            <p:cNvPr id="73" name="Text 14"/>
            <p:cNvSpPr/>
            <p:nvPr/>
          </p:nvSpPr>
          <p:spPr>
            <a:xfrm>
              <a:off x="13761" y="4824"/>
              <a:ext cx="10895" cy="403"/>
            </a:xfrm>
            <a:prstGeom prst="rect">
              <a:avLst/>
            </a:prstGeom>
            <a:noFill/>
          </p:spPr>
          <p:txBody>
            <a:bodyPr wrap="square" lIns="0" tIns="0" rIns="0" bIns="0" rtlCol="0" anchor="ctr"/>
            <a:lstStyle/>
            <a:p>
              <a:pPr>
                <a:lnSpc>
                  <a:spcPct val="100000"/>
                </a:lnSpc>
              </a:pPr>
              <a:r>
                <a:rPr lang="en-US" sz="1600" b="1" dirty="0">
                  <a:solidFill>
                    <a:srgbClr val="C29B5C"/>
                  </a:solidFill>
                  <a:latin typeface="微软雅黑" panose="020B0503020204020204" charset="-122"/>
                  <a:ea typeface="微软雅黑" panose="020B0503020204020204" charset="-122"/>
                  <a:cs typeface="MiSans" pitchFamily="34" charset="-120"/>
                </a:rPr>
                <a:t>增值计算</a:t>
              </a:r>
              <a:endParaRPr lang="en-US" sz="1600" b="1" dirty="0">
                <a:solidFill>
                  <a:srgbClr val="C29B5C"/>
                </a:solidFill>
                <a:latin typeface="微软雅黑" panose="020B0503020204020204" charset="-122"/>
                <a:ea typeface="微软雅黑" panose="020B0503020204020204" charset="-122"/>
                <a:cs typeface="MiSans" pitchFamily="34" charset="-120"/>
              </a:endParaRPr>
            </a:p>
          </p:txBody>
        </p:sp>
        <p:sp>
          <p:nvSpPr>
            <p:cNvPr id="74" name="Text 15"/>
            <p:cNvSpPr/>
            <p:nvPr/>
          </p:nvSpPr>
          <p:spPr>
            <a:xfrm>
              <a:off x="13761" y="5429"/>
              <a:ext cx="10878" cy="336"/>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(成品货值 - 进口料件货值) ÷ 进口料件货值 × 100% ≥ 30%</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75" name="Text 16"/>
            <p:cNvSpPr/>
            <p:nvPr/>
          </p:nvSpPr>
          <p:spPr>
            <a:xfrm>
              <a:off x="13761" y="5899"/>
              <a:ext cx="10878" cy="336"/>
            </a:xfrm>
            <a:prstGeom prst="rect">
              <a:avLst/>
            </a:prstGeom>
            <a:noFill/>
          </p:spPr>
          <p:txBody>
            <a:bodyPr wrap="square" lIns="0" tIns="0" rIns="0" bIns="0" rtlCol="0" anchor="ctr"/>
            <a:lstStyle/>
            <a:p>
              <a:pPr>
                <a:lnSpc>
                  <a:spcPct val="120000"/>
                </a:lnSpc>
              </a:pPr>
              <a:r>
                <a:rPr lang="en-US" sz="1400" dirty="0">
                  <a:solidFill>
                    <a:srgbClr val="C59F5E"/>
                  </a:solidFill>
                  <a:latin typeface="微软雅黑" panose="020B0503020204020204" charset="-122"/>
                  <a:ea typeface="微软雅黑" panose="020B0503020204020204" charset="-122"/>
                  <a:cs typeface="MiSans" pitchFamily="34" charset="-120"/>
                </a:rPr>
                <a:t>系统自动生成内销免征进口关税确认编号</a:t>
              </a:r>
              <a:r>
                <a:rPr lang="zh-CN" altLang="en-US" sz="1400" dirty="0">
                  <a:solidFill>
                    <a:srgbClr val="C59F5E"/>
                  </a:solidFill>
                  <a:latin typeface="微软雅黑" panose="020B0503020204020204" charset="-122"/>
                  <a:ea typeface="微软雅黑" panose="020B0503020204020204" charset="-122"/>
                  <a:cs typeface="MiSans" pitchFamily="34" charset="-120"/>
                </a:rPr>
                <a:t>。</a:t>
              </a:r>
              <a:endParaRPr lang="zh-CN" altLang="en-US" sz="1400"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161" name="组合 160"/>
          <p:cNvGrpSpPr/>
          <p:nvPr/>
        </p:nvGrpSpPr>
        <p:grpSpPr>
          <a:xfrm>
            <a:off x="566420" y="4509770"/>
            <a:ext cx="15162530" cy="2114550"/>
            <a:chOff x="892" y="7176"/>
            <a:chExt cx="23878" cy="3330"/>
          </a:xfrm>
        </p:grpSpPr>
        <p:sp>
          <p:nvSpPr>
            <p:cNvPr id="159" name="Shape 3"/>
            <p:cNvSpPr/>
            <p:nvPr/>
          </p:nvSpPr>
          <p:spPr>
            <a:xfrm>
              <a:off x="892" y="7176"/>
              <a:ext cx="23871" cy="3266"/>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9F5EE"/>
            </a:solidFill>
            <a:effectLst>
              <a:outerShdw blurRad="190500" dist="127000" dir="5400000" algn="bl" rotWithShape="0">
                <a:srgbClr val="000000">
                  <a:alpha val="10196"/>
                </a:srgbClr>
              </a:outerShdw>
            </a:effectLst>
          </p:spPr>
        </p:sp>
        <p:sp>
          <p:nvSpPr>
            <p:cNvPr id="141" name="Shape 3"/>
            <p:cNvSpPr/>
            <p:nvPr/>
          </p:nvSpPr>
          <p:spPr>
            <a:xfrm>
              <a:off x="892" y="7176"/>
              <a:ext cx="23879" cy="3331"/>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9F5EE"/>
            </a:solidFill>
            <a:effectLst>
              <a:outerShdw blurRad="176058" dist="117372" dir="5400000" algn="bl" rotWithShape="0">
                <a:srgbClr val="000000">
                  <a:alpha val="10196"/>
                </a:srgbClr>
              </a:outerShdw>
            </a:effectLst>
          </p:spPr>
        </p:sp>
        <p:sp>
          <p:nvSpPr>
            <p:cNvPr id="77" name="Shape 18"/>
            <p:cNvSpPr/>
            <p:nvPr/>
          </p:nvSpPr>
          <p:spPr>
            <a:xfrm>
              <a:off x="1203" y="7473"/>
              <a:ext cx="550" cy="497"/>
            </a:xfrm>
            <a:custGeom>
              <a:avLst/>
              <a:gdLst/>
              <a:ahLst/>
              <a:cxnLst/>
              <a:rect l="l" t="t" r="r" b="b"/>
              <a:pathLst>
                <a:path w="239843" h="213193">
                  <a:moveTo>
                    <a:pt x="174677" y="39974"/>
                  </a:moveTo>
                  <a:cubicBezTo>
                    <a:pt x="167765" y="39974"/>
                    <a:pt x="161061" y="41848"/>
                    <a:pt x="155190" y="45262"/>
                  </a:cubicBezTo>
                  <a:cubicBezTo>
                    <a:pt x="148611" y="38600"/>
                    <a:pt x="140949" y="33020"/>
                    <a:pt x="132496" y="28814"/>
                  </a:cubicBezTo>
                  <a:cubicBezTo>
                    <a:pt x="144239" y="18821"/>
                    <a:pt x="159187" y="13325"/>
                    <a:pt x="174677" y="13325"/>
                  </a:cubicBezTo>
                  <a:cubicBezTo>
                    <a:pt x="210653" y="13325"/>
                    <a:pt x="239843" y="42472"/>
                    <a:pt x="239843" y="78490"/>
                  </a:cubicBezTo>
                  <a:cubicBezTo>
                    <a:pt x="239843" y="95770"/>
                    <a:pt x="232972" y="112343"/>
                    <a:pt x="220772" y="124543"/>
                  </a:cubicBezTo>
                  <a:lnTo>
                    <a:pt x="191166" y="154149"/>
                  </a:lnTo>
                  <a:cubicBezTo>
                    <a:pt x="178966" y="166349"/>
                    <a:pt x="162393" y="173220"/>
                    <a:pt x="145113" y="173220"/>
                  </a:cubicBezTo>
                  <a:cubicBezTo>
                    <a:pt x="109137" y="173220"/>
                    <a:pt x="79948" y="144072"/>
                    <a:pt x="79948" y="108054"/>
                  </a:cubicBezTo>
                  <a:cubicBezTo>
                    <a:pt x="79948" y="107430"/>
                    <a:pt x="79948" y="106805"/>
                    <a:pt x="79989" y="106180"/>
                  </a:cubicBezTo>
                  <a:cubicBezTo>
                    <a:pt x="80197" y="98810"/>
                    <a:pt x="86318" y="93022"/>
                    <a:pt x="93689" y="93230"/>
                  </a:cubicBezTo>
                  <a:cubicBezTo>
                    <a:pt x="101059" y="93439"/>
                    <a:pt x="106847" y="99560"/>
                    <a:pt x="106638" y="106930"/>
                  </a:cubicBezTo>
                  <a:cubicBezTo>
                    <a:pt x="106638" y="107305"/>
                    <a:pt x="106638" y="107679"/>
                    <a:pt x="106638" y="108012"/>
                  </a:cubicBezTo>
                  <a:cubicBezTo>
                    <a:pt x="106638" y="129290"/>
                    <a:pt x="123877" y="146529"/>
                    <a:pt x="145155" y="146529"/>
                  </a:cubicBezTo>
                  <a:cubicBezTo>
                    <a:pt x="155356" y="146529"/>
                    <a:pt x="165142" y="142490"/>
                    <a:pt x="172387" y="135245"/>
                  </a:cubicBezTo>
                  <a:lnTo>
                    <a:pt x="201992" y="105639"/>
                  </a:lnTo>
                  <a:cubicBezTo>
                    <a:pt x="209196" y="98435"/>
                    <a:pt x="213277" y="88609"/>
                    <a:pt x="213277" y="78407"/>
                  </a:cubicBezTo>
                  <a:cubicBezTo>
                    <a:pt x="213277" y="57129"/>
                    <a:pt x="196038" y="39890"/>
                    <a:pt x="174760" y="39890"/>
                  </a:cubicBezTo>
                  <a:close/>
                  <a:moveTo>
                    <a:pt x="114591" y="72161"/>
                  </a:moveTo>
                  <a:cubicBezTo>
                    <a:pt x="113800" y="71828"/>
                    <a:pt x="113009" y="71370"/>
                    <a:pt x="112301" y="70870"/>
                  </a:cubicBezTo>
                  <a:cubicBezTo>
                    <a:pt x="107055" y="68164"/>
                    <a:pt x="101059" y="66623"/>
                    <a:pt x="94771" y="66623"/>
                  </a:cubicBezTo>
                  <a:cubicBezTo>
                    <a:pt x="84570" y="66623"/>
                    <a:pt x="74784" y="70662"/>
                    <a:pt x="67539" y="77907"/>
                  </a:cubicBezTo>
                  <a:lnTo>
                    <a:pt x="37933" y="107513"/>
                  </a:lnTo>
                  <a:cubicBezTo>
                    <a:pt x="30730" y="114716"/>
                    <a:pt x="26649" y="124543"/>
                    <a:pt x="26649" y="134745"/>
                  </a:cubicBezTo>
                  <a:cubicBezTo>
                    <a:pt x="26649" y="156023"/>
                    <a:pt x="43888" y="173261"/>
                    <a:pt x="65166" y="173261"/>
                  </a:cubicBezTo>
                  <a:cubicBezTo>
                    <a:pt x="72036" y="173261"/>
                    <a:pt x="78740" y="171429"/>
                    <a:pt x="84611" y="168015"/>
                  </a:cubicBezTo>
                  <a:cubicBezTo>
                    <a:pt x="91190" y="174677"/>
                    <a:pt x="98852" y="180257"/>
                    <a:pt x="107346" y="184462"/>
                  </a:cubicBezTo>
                  <a:cubicBezTo>
                    <a:pt x="95604" y="194414"/>
                    <a:pt x="80697" y="199952"/>
                    <a:pt x="65166" y="199952"/>
                  </a:cubicBezTo>
                  <a:cubicBezTo>
                    <a:pt x="29189" y="199952"/>
                    <a:pt x="0" y="170805"/>
                    <a:pt x="0" y="134787"/>
                  </a:cubicBezTo>
                  <a:cubicBezTo>
                    <a:pt x="0" y="117506"/>
                    <a:pt x="6870" y="100934"/>
                    <a:pt x="19071" y="88733"/>
                  </a:cubicBezTo>
                  <a:lnTo>
                    <a:pt x="48676" y="59128"/>
                  </a:lnTo>
                  <a:cubicBezTo>
                    <a:pt x="60877" y="46928"/>
                    <a:pt x="77449" y="40057"/>
                    <a:pt x="94730" y="40057"/>
                  </a:cubicBezTo>
                  <a:cubicBezTo>
                    <a:pt x="130789" y="40057"/>
                    <a:pt x="159895" y="69454"/>
                    <a:pt x="159895" y="105389"/>
                  </a:cubicBezTo>
                  <a:cubicBezTo>
                    <a:pt x="159895" y="105930"/>
                    <a:pt x="159895" y="106472"/>
                    <a:pt x="159895" y="107013"/>
                  </a:cubicBezTo>
                  <a:cubicBezTo>
                    <a:pt x="159729" y="114383"/>
                    <a:pt x="153608" y="120171"/>
                    <a:pt x="146237" y="120005"/>
                  </a:cubicBezTo>
                  <a:cubicBezTo>
                    <a:pt x="138867" y="119838"/>
                    <a:pt x="133079" y="113717"/>
                    <a:pt x="133246" y="106347"/>
                  </a:cubicBezTo>
                  <a:cubicBezTo>
                    <a:pt x="133246" y="106014"/>
                    <a:pt x="133246" y="105722"/>
                    <a:pt x="133246" y="105389"/>
                  </a:cubicBezTo>
                  <a:cubicBezTo>
                    <a:pt x="133246" y="91357"/>
                    <a:pt x="125751" y="79031"/>
                    <a:pt x="114591" y="72244"/>
                  </a:cubicBezTo>
                  <a:close/>
                </a:path>
              </a:pathLst>
            </a:custGeom>
            <a:solidFill>
              <a:srgbClr val="C09B5A"/>
            </a:solidFill>
          </p:spPr>
        </p:sp>
        <p:sp>
          <p:nvSpPr>
            <p:cNvPr id="78" name="Text 19"/>
            <p:cNvSpPr/>
            <p:nvPr/>
          </p:nvSpPr>
          <p:spPr>
            <a:xfrm>
              <a:off x="2047" y="7450"/>
              <a:ext cx="20877" cy="470"/>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产业链协同效应</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79" name="Shape 20"/>
            <p:cNvSpPr/>
            <p:nvPr/>
          </p:nvSpPr>
          <p:spPr>
            <a:xfrm>
              <a:off x="1159" y="8215"/>
              <a:ext cx="7489" cy="2048"/>
            </a:xfrm>
            <a:custGeom>
              <a:avLst/>
              <a:gdLst/>
              <a:ahLst/>
              <a:cxnLst/>
              <a:rect l="l" t="t" r="r" b="b"/>
              <a:pathLst>
                <a:path w="4903449" h="1300480">
                  <a:moveTo>
                    <a:pt x="42643" y="0"/>
                  </a:moveTo>
                  <a:lnTo>
                    <a:pt x="4860806" y="0"/>
                  </a:lnTo>
                  <a:cubicBezTo>
                    <a:pt x="4884357" y="0"/>
                    <a:pt x="4903449" y="19092"/>
                    <a:pt x="4903449" y="42643"/>
                  </a:cubicBezTo>
                  <a:lnTo>
                    <a:pt x="4903449" y="1257837"/>
                  </a:lnTo>
                  <a:cubicBezTo>
                    <a:pt x="4903449" y="1281388"/>
                    <a:pt x="4884357" y="1300480"/>
                    <a:pt x="4860806" y="1300480"/>
                  </a:cubicBezTo>
                  <a:lnTo>
                    <a:pt x="42643" y="1300480"/>
                  </a:lnTo>
                  <a:cubicBezTo>
                    <a:pt x="19092" y="1300480"/>
                    <a:pt x="0" y="1281388"/>
                    <a:pt x="0" y="1257837"/>
                  </a:cubicBezTo>
                  <a:lnTo>
                    <a:pt x="0" y="42643"/>
                  </a:lnTo>
                  <a:cubicBezTo>
                    <a:pt x="0" y="19108"/>
                    <a:pt x="19108" y="0"/>
                    <a:pt x="42643" y="0"/>
                  </a:cubicBezTo>
                  <a:close/>
                </a:path>
              </a:pathLst>
            </a:custGeom>
            <a:solidFill>
              <a:srgbClr val="FFFFFF"/>
            </a:solidFill>
          </p:spPr>
        </p:sp>
        <p:sp>
          <p:nvSpPr>
            <p:cNvPr id="81" name="Shape 21"/>
            <p:cNvSpPr/>
            <p:nvPr/>
          </p:nvSpPr>
          <p:spPr>
            <a:xfrm>
              <a:off x="1428" y="8483"/>
              <a:ext cx="530" cy="537"/>
            </a:xfrm>
            <a:custGeom>
              <a:avLst/>
              <a:gdLst/>
              <a:ahLst/>
              <a:cxnLst/>
              <a:rect l="l" t="t" r="r" b="b"/>
              <a:pathLst>
                <a:path w="341110" h="341110">
                  <a:moveTo>
                    <a:pt x="42639" y="0"/>
                  </a:moveTo>
                  <a:lnTo>
                    <a:pt x="298471" y="0"/>
                  </a:lnTo>
                  <a:cubicBezTo>
                    <a:pt x="322020" y="0"/>
                    <a:pt x="341110" y="19090"/>
                    <a:pt x="341110" y="42639"/>
                  </a:cubicBezTo>
                  <a:lnTo>
                    <a:pt x="341110" y="298471"/>
                  </a:lnTo>
                  <a:cubicBezTo>
                    <a:pt x="341110" y="322020"/>
                    <a:pt x="322020" y="341110"/>
                    <a:pt x="298471" y="341110"/>
                  </a:cubicBezTo>
                  <a:lnTo>
                    <a:pt x="42639" y="341110"/>
                  </a:lnTo>
                  <a:cubicBezTo>
                    <a:pt x="19090" y="341110"/>
                    <a:pt x="0" y="322020"/>
                    <a:pt x="0" y="298471"/>
                  </a:cubicBezTo>
                  <a:lnTo>
                    <a:pt x="0" y="42639"/>
                  </a:lnTo>
                  <a:cubicBezTo>
                    <a:pt x="0" y="19106"/>
                    <a:pt x="19106" y="0"/>
                    <a:pt x="42639" y="0"/>
                  </a:cubicBezTo>
                  <a:close/>
                </a:path>
              </a:pathLst>
            </a:custGeom>
            <a:solidFill>
              <a:srgbClr val="C09B5A">
                <a:alpha val="20000"/>
              </a:srgbClr>
            </a:solidFill>
          </p:spPr>
        </p:sp>
        <p:sp>
          <p:nvSpPr>
            <p:cNvPr id="82" name="Text 22"/>
            <p:cNvSpPr/>
            <p:nvPr/>
          </p:nvSpPr>
          <p:spPr>
            <a:xfrm>
              <a:off x="1644" y="8551"/>
              <a:ext cx="232" cy="403"/>
            </a:xfrm>
            <a:prstGeom prst="rect">
              <a:avLst/>
            </a:prstGeom>
            <a:noFill/>
          </p:spPr>
          <p:txBody>
            <a:bodyPr wrap="square" lIns="0" tIns="0" rIns="0" bIns="0" rtlCol="0" anchor="ctr"/>
            <a:lstStyle/>
            <a:p>
              <a:pPr>
                <a:lnSpc>
                  <a:spcPct val="130000"/>
                </a:lnSpc>
              </a:pPr>
              <a:r>
                <a:rPr lang="en-US" sz="1345" b="1" dirty="0">
                  <a:solidFill>
                    <a:srgbClr val="C59F5E"/>
                  </a:solidFill>
                  <a:latin typeface="微软雅黑" panose="020B0503020204020204" charset="-122"/>
                  <a:ea typeface="微软雅黑" panose="020B0503020204020204" charset="-122"/>
                  <a:cs typeface="MiSans" pitchFamily="34" charset="-120"/>
                </a:rPr>
                <a:t>1</a:t>
              </a:r>
              <a:endParaRPr lang="en-US" sz="1345" b="1" dirty="0">
                <a:solidFill>
                  <a:srgbClr val="C59F5E"/>
                </a:solidFill>
                <a:latin typeface="微软雅黑" panose="020B0503020204020204" charset="-122"/>
                <a:ea typeface="微软雅黑" panose="020B0503020204020204" charset="-122"/>
                <a:cs typeface="MiSans" pitchFamily="34" charset="-120"/>
              </a:endParaRPr>
            </a:p>
          </p:txBody>
        </p:sp>
        <p:sp>
          <p:nvSpPr>
            <p:cNvPr id="84" name="Text 23"/>
            <p:cNvSpPr/>
            <p:nvPr/>
          </p:nvSpPr>
          <p:spPr>
            <a:xfrm>
              <a:off x="2099" y="8551"/>
              <a:ext cx="4389" cy="403"/>
            </a:xfrm>
            <a:prstGeom prst="rect">
              <a:avLst/>
            </a:prstGeom>
            <a:noFill/>
          </p:spPr>
          <p:txBody>
            <a:bodyPr wrap="square" lIns="0" tIns="0" rIns="0" bIns="0" rtlCol="0" anchor="ctr"/>
            <a:lstStyle/>
            <a:p>
              <a:pPr>
                <a:lnSpc>
                  <a:spcPct val="110000"/>
                </a:lnSpc>
              </a:pPr>
              <a:r>
                <a:rPr lang="en-US" sz="1600" b="1" dirty="0">
                  <a:solidFill>
                    <a:srgbClr val="C29B5C"/>
                  </a:solidFill>
                  <a:latin typeface="微软雅黑" panose="020B0503020204020204" charset="-122"/>
                  <a:ea typeface="微软雅黑" panose="020B0503020204020204" charset="-122"/>
                  <a:cs typeface="MiSans" pitchFamily="34" charset="-120"/>
                </a:rPr>
                <a:t>上游原料供应商</a:t>
              </a:r>
              <a:endParaRPr lang="en-US" sz="1600" b="1" dirty="0">
                <a:solidFill>
                  <a:srgbClr val="C29B5C"/>
                </a:solidFill>
                <a:latin typeface="微软雅黑" panose="020B0503020204020204" charset="-122"/>
                <a:ea typeface="微软雅黑" panose="020B0503020204020204" charset="-122"/>
                <a:cs typeface="MiSans" pitchFamily="34" charset="-120"/>
              </a:endParaRPr>
            </a:p>
          </p:txBody>
        </p:sp>
        <p:sp>
          <p:nvSpPr>
            <p:cNvPr id="86" name="Text 24"/>
            <p:cNvSpPr/>
            <p:nvPr/>
          </p:nvSpPr>
          <p:spPr>
            <a:xfrm>
              <a:off x="1428" y="9222"/>
              <a:ext cx="7196" cy="772"/>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从境外进口原材料</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享受零关税政策</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降低原料成本</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提高价格竞争力</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12" name="Shape 25"/>
            <p:cNvSpPr/>
            <p:nvPr/>
          </p:nvSpPr>
          <p:spPr>
            <a:xfrm>
              <a:off x="9150" y="8215"/>
              <a:ext cx="7489" cy="2048"/>
            </a:xfrm>
            <a:custGeom>
              <a:avLst/>
              <a:gdLst/>
              <a:ahLst/>
              <a:cxnLst/>
              <a:rect l="l" t="t" r="r" b="b"/>
              <a:pathLst>
                <a:path w="4903449" h="1300480">
                  <a:moveTo>
                    <a:pt x="42643" y="0"/>
                  </a:moveTo>
                  <a:lnTo>
                    <a:pt x="4860806" y="0"/>
                  </a:lnTo>
                  <a:cubicBezTo>
                    <a:pt x="4884357" y="0"/>
                    <a:pt x="4903449" y="19092"/>
                    <a:pt x="4903449" y="42643"/>
                  </a:cubicBezTo>
                  <a:lnTo>
                    <a:pt x="4903449" y="1257837"/>
                  </a:lnTo>
                  <a:cubicBezTo>
                    <a:pt x="4903449" y="1281388"/>
                    <a:pt x="4884357" y="1300480"/>
                    <a:pt x="4860806" y="1300480"/>
                  </a:cubicBezTo>
                  <a:lnTo>
                    <a:pt x="42643" y="1300480"/>
                  </a:lnTo>
                  <a:cubicBezTo>
                    <a:pt x="19092" y="1300480"/>
                    <a:pt x="0" y="1281388"/>
                    <a:pt x="0" y="1257837"/>
                  </a:cubicBezTo>
                  <a:lnTo>
                    <a:pt x="0" y="42643"/>
                  </a:lnTo>
                  <a:cubicBezTo>
                    <a:pt x="0" y="19108"/>
                    <a:pt x="19108" y="0"/>
                    <a:pt x="42643" y="0"/>
                  </a:cubicBezTo>
                  <a:close/>
                </a:path>
              </a:pathLst>
            </a:custGeom>
            <a:solidFill>
              <a:srgbClr val="FFFFFF"/>
            </a:solidFill>
          </p:spPr>
        </p:sp>
        <p:sp>
          <p:nvSpPr>
            <p:cNvPr id="113" name="Shape 26"/>
            <p:cNvSpPr/>
            <p:nvPr/>
          </p:nvSpPr>
          <p:spPr>
            <a:xfrm>
              <a:off x="9418" y="8483"/>
              <a:ext cx="530" cy="537"/>
            </a:xfrm>
            <a:custGeom>
              <a:avLst/>
              <a:gdLst/>
              <a:ahLst/>
              <a:cxnLst/>
              <a:rect l="l" t="t" r="r" b="b"/>
              <a:pathLst>
                <a:path w="341110" h="341110">
                  <a:moveTo>
                    <a:pt x="42639" y="0"/>
                  </a:moveTo>
                  <a:lnTo>
                    <a:pt x="298471" y="0"/>
                  </a:lnTo>
                  <a:cubicBezTo>
                    <a:pt x="322020" y="0"/>
                    <a:pt x="341110" y="19090"/>
                    <a:pt x="341110" y="42639"/>
                  </a:cubicBezTo>
                  <a:lnTo>
                    <a:pt x="341110" y="298471"/>
                  </a:lnTo>
                  <a:cubicBezTo>
                    <a:pt x="341110" y="322020"/>
                    <a:pt x="322020" y="341110"/>
                    <a:pt x="298471" y="341110"/>
                  </a:cubicBezTo>
                  <a:lnTo>
                    <a:pt x="42639" y="341110"/>
                  </a:lnTo>
                  <a:cubicBezTo>
                    <a:pt x="19090" y="341110"/>
                    <a:pt x="0" y="322020"/>
                    <a:pt x="0" y="298471"/>
                  </a:cubicBezTo>
                  <a:lnTo>
                    <a:pt x="0" y="42639"/>
                  </a:lnTo>
                  <a:cubicBezTo>
                    <a:pt x="0" y="19106"/>
                    <a:pt x="19106" y="0"/>
                    <a:pt x="42639" y="0"/>
                  </a:cubicBezTo>
                  <a:close/>
                </a:path>
              </a:pathLst>
            </a:custGeom>
            <a:solidFill>
              <a:srgbClr val="C09B5A">
                <a:alpha val="20000"/>
              </a:srgbClr>
            </a:solidFill>
          </p:spPr>
        </p:sp>
        <p:sp>
          <p:nvSpPr>
            <p:cNvPr id="114" name="Text 27"/>
            <p:cNvSpPr/>
            <p:nvPr/>
          </p:nvSpPr>
          <p:spPr>
            <a:xfrm>
              <a:off x="9611" y="8551"/>
              <a:ext cx="281" cy="403"/>
            </a:xfrm>
            <a:prstGeom prst="rect">
              <a:avLst/>
            </a:prstGeom>
            <a:noFill/>
          </p:spPr>
          <p:txBody>
            <a:bodyPr wrap="square" lIns="0" tIns="0" rIns="0" bIns="0" rtlCol="0" anchor="ctr"/>
            <a:lstStyle/>
            <a:p>
              <a:pPr>
                <a:lnSpc>
                  <a:spcPct val="130000"/>
                </a:lnSpc>
              </a:pPr>
              <a:r>
                <a:rPr lang="en-US" sz="1345" b="1" dirty="0">
                  <a:solidFill>
                    <a:srgbClr val="C59F5E"/>
                  </a:solidFill>
                  <a:latin typeface="微软雅黑" panose="020B0503020204020204" charset="-122"/>
                  <a:ea typeface="微软雅黑" panose="020B0503020204020204" charset="-122"/>
                  <a:cs typeface="MiSans" pitchFamily="34" charset="-120"/>
                </a:rPr>
                <a:t>2</a:t>
              </a:r>
              <a:endParaRPr lang="en-US" sz="1345" b="1" dirty="0">
                <a:solidFill>
                  <a:srgbClr val="C59F5E"/>
                </a:solidFill>
                <a:latin typeface="微软雅黑" panose="020B0503020204020204" charset="-122"/>
                <a:ea typeface="微软雅黑" panose="020B0503020204020204" charset="-122"/>
                <a:cs typeface="MiSans" pitchFamily="34" charset="-120"/>
              </a:endParaRPr>
            </a:p>
          </p:txBody>
        </p:sp>
        <p:sp>
          <p:nvSpPr>
            <p:cNvPr id="119" name="Text 28"/>
            <p:cNvSpPr/>
            <p:nvPr/>
          </p:nvSpPr>
          <p:spPr>
            <a:xfrm>
              <a:off x="10090" y="8551"/>
              <a:ext cx="3805" cy="403"/>
            </a:xfrm>
            <a:prstGeom prst="rect">
              <a:avLst/>
            </a:prstGeom>
            <a:noFill/>
          </p:spPr>
          <p:txBody>
            <a:bodyPr wrap="square" lIns="0" tIns="0" rIns="0" bIns="0" rtlCol="0" anchor="ctr"/>
            <a:lstStyle/>
            <a:p>
              <a:pPr>
                <a:lnSpc>
                  <a:spcPct val="110000"/>
                </a:lnSpc>
              </a:pPr>
              <a:r>
                <a:rPr lang="en-US" sz="1600" b="1" dirty="0">
                  <a:solidFill>
                    <a:srgbClr val="C29B5C"/>
                  </a:solidFill>
                  <a:latin typeface="微软雅黑" panose="020B0503020204020204" charset="-122"/>
                  <a:ea typeface="微软雅黑" panose="020B0503020204020204" charset="-122"/>
                  <a:cs typeface="MiSans" pitchFamily="34" charset="-120"/>
                </a:rPr>
                <a:t>中游加工企业</a:t>
              </a:r>
              <a:endParaRPr lang="en-US" sz="1600" b="1" dirty="0">
                <a:solidFill>
                  <a:srgbClr val="C29B5C"/>
                </a:solidFill>
                <a:latin typeface="微软雅黑" panose="020B0503020204020204" charset="-122"/>
                <a:ea typeface="微软雅黑" panose="020B0503020204020204" charset="-122"/>
                <a:cs typeface="MiSans" pitchFamily="34" charset="-120"/>
              </a:endParaRPr>
            </a:p>
          </p:txBody>
        </p:sp>
        <p:sp>
          <p:nvSpPr>
            <p:cNvPr id="120" name="Text 29"/>
            <p:cNvSpPr/>
            <p:nvPr/>
          </p:nvSpPr>
          <p:spPr>
            <a:xfrm>
              <a:off x="9418" y="9222"/>
              <a:ext cx="7196" cy="772"/>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在海南进行深加工</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享受15%企业所得税、设备零关税等政策</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降低运营成本</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21" name="Shape 30"/>
            <p:cNvSpPr/>
            <p:nvPr/>
          </p:nvSpPr>
          <p:spPr>
            <a:xfrm>
              <a:off x="17140" y="8215"/>
              <a:ext cx="7141" cy="2048"/>
            </a:xfrm>
            <a:custGeom>
              <a:avLst/>
              <a:gdLst/>
              <a:ahLst/>
              <a:cxnLst/>
              <a:rect l="l" t="t" r="r" b="b"/>
              <a:pathLst>
                <a:path w="4903449" h="1300480">
                  <a:moveTo>
                    <a:pt x="42643" y="0"/>
                  </a:moveTo>
                  <a:lnTo>
                    <a:pt x="4860806" y="0"/>
                  </a:lnTo>
                  <a:cubicBezTo>
                    <a:pt x="4884357" y="0"/>
                    <a:pt x="4903449" y="19092"/>
                    <a:pt x="4903449" y="42643"/>
                  </a:cubicBezTo>
                  <a:lnTo>
                    <a:pt x="4903449" y="1257837"/>
                  </a:lnTo>
                  <a:cubicBezTo>
                    <a:pt x="4903449" y="1281388"/>
                    <a:pt x="4884357" y="1300480"/>
                    <a:pt x="4860806" y="1300480"/>
                  </a:cubicBezTo>
                  <a:lnTo>
                    <a:pt x="42643" y="1300480"/>
                  </a:lnTo>
                  <a:cubicBezTo>
                    <a:pt x="19092" y="1300480"/>
                    <a:pt x="0" y="1281388"/>
                    <a:pt x="0" y="1257837"/>
                  </a:cubicBezTo>
                  <a:lnTo>
                    <a:pt x="0" y="42643"/>
                  </a:lnTo>
                  <a:cubicBezTo>
                    <a:pt x="0" y="19108"/>
                    <a:pt x="19108" y="0"/>
                    <a:pt x="42643" y="0"/>
                  </a:cubicBezTo>
                  <a:close/>
                </a:path>
              </a:pathLst>
            </a:custGeom>
            <a:solidFill>
              <a:srgbClr val="FFFFFF"/>
            </a:solidFill>
          </p:spPr>
        </p:sp>
        <p:sp>
          <p:nvSpPr>
            <p:cNvPr id="122" name="Shape 31"/>
            <p:cNvSpPr/>
            <p:nvPr/>
          </p:nvSpPr>
          <p:spPr>
            <a:xfrm>
              <a:off x="17409" y="8483"/>
              <a:ext cx="530" cy="537"/>
            </a:xfrm>
            <a:custGeom>
              <a:avLst/>
              <a:gdLst/>
              <a:ahLst/>
              <a:cxnLst/>
              <a:rect l="l" t="t" r="r" b="b"/>
              <a:pathLst>
                <a:path w="341110" h="341110">
                  <a:moveTo>
                    <a:pt x="42639" y="0"/>
                  </a:moveTo>
                  <a:lnTo>
                    <a:pt x="298471" y="0"/>
                  </a:lnTo>
                  <a:cubicBezTo>
                    <a:pt x="322020" y="0"/>
                    <a:pt x="341110" y="19090"/>
                    <a:pt x="341110" y="42639"/>
                  </a:cubicBezTo>
                  <a:lnTo>
                    <a:pt x="341110" y="298471"/>
                  </a:lnTo>
                  <a:cubicBezTo>
                    <a:pt x="341110" y="322020"/>
                    <a:pt x="322020" y="341110"/>
                    <a:pt x="298471" y="341110"/>
                  </a:cubicBezTo>
                  <a:lnTo>
                    <a:pt x="42639" y="341110"/>
                  </a:lnTo>
                  <a:cubicBezTo>
                    <a:pt x="19090" y="341110"/>
                    <a:pt x="0" y="322020"/>
                    <a:pt x="0" y="298471"/>
                  </a:cubicBezTo>
                  <a:lnTo>
                    <a:pt x="0" y="42639"/>
                  </a:lnTo>
                  <a:cubicBezTo>
                    <a:pt x="0" y="19106"/>
                    <a:pt x="19106" y="0"/>
                    <a:pt x="42639" y="0"/>
                  </a:cubicBezTo>
                  <a:close/>
                </a:path>
              </a:pathLst>
            </a:custGeom>
            <a:solidFill>
              <a:srgbClr val="C09B5A">
                <a:alpha val="20000"/>
              </a:srgbClr>
            </a:solidFill>
          </p:spPr>
        </p:sp>
        <p:sp>
          <p:nvSpPr>
            <p:cNvPr id="123" name="Text 32"/>
            <p:cNvSpPr/>
            <p:nvPr/>
          </p:nvSpPr>
          <p:spPr>
            <a:xfrm>
              <a:off x="17605" y="8551"/>
              <a:ext cx="281" cy="403"/>
            </a:xfrm>
            <a:prstGeom prst="rect">
              <a:avLst/>
            </a:prstGeom>
            <a:noFill/>
          </p:spPr>
          <p:txBody>
            <a:bodyPr wrap="square" lIns="0" tIns="0" rIns="0" bIns="0" rtlCol="0" anchor="ctr"/>
            <a:lstStyle/>
            <a:p>
              <a:pPr>
                <a:lnSpc>
                  <a:spcPct val="130000"/>
                </a:lnSpc>
              </a:pPr>
              <a:r>
                <a:rPr lang="en-US" sz="1345" b="1" dirty="0">
                  <a:solidFill>
                    <a:srgbClr val="C59F5E"/>
                  </a:solidFill>
                  <a:latin typeface="微软雅黑" panose="020B0503020204020204" charset="-122"/>
                  <a:ea typeface="微软雅黑" panose="020B0503020204020204" charset="-122"/>
                  <a:cs typeface="MiSans" pitchFamily="34" charset="-120"/>
                </a:rPr>
                <a:t>3</a:t>
              </a:r>
              <a:endParaRPr lang="en-US" sz="1345" b="1" dirty="0">
                <a:solidFill>
                  <a:srgbClr val="C59F5E"/>
                </a:solidFill>
                <a:latin typeface="微软雅黑" panose="020B0503020204020204" charset="-122"/>
                <a:ea typeface="微软雅黑" panose="020B0503020204020204" charset="-122"/>
                <a:cs typeface="MiSans" pitchFamily="34" charset="-120"/>
              </a:endParaRPr>
            </a:p>
          </p:txBody>
        </p:sp>
        <p:sp>
          <p:nvSpPr>
            <p:cNvPr id="124" name="Text 33"/>
            <p:cNvSpPr/>
            <p:nvPr/>
          </p:nvSpPr>
          <p:spPr>
            <a:xfrm>
              <a:off x="18080" y="8551"/>
              <a:ext cx="3219" cy="403"/>
            </a:xfrm>
            <a:prstGeom prst="rect">
              <a:avLst/>
            </a:prstGeom>
            <a:noFill/>
          </p:spPr>
          <p:txBody>
            <a:bodyPr wrap="square" lIns="0" tIns="0" rIns="0" bIns="0" rtlCol="0" anchor="ctr"/>
            <a:lstStyle/>
            <a:p>
              <a:pPr>
                <a:lnSpc>
                  <a:spcPct val="110000"/>
                </a:lnSpc>
              </a:pPr>
              <a:r>
                <a:rPr lang="en-US" sz="1600" b="1" dirty="0">
                  <a:solidFill>
                    <a:srgbClr val="C29B5C"/>
                  </a:solidFill>
                  <a:latin typeface="微软雅黑" panose="020B0503020204020204" charset="-122"/>
                  <a:ea typeface="微软雅黑" panose="020B0503020204020204" charset="-122"/>
                  <a:cs typeface="MiSans" pitchFamily="34" charset="-120"/>
                </a:rPr>
                <a:t>下游品牌商</a:t>
              </a:r>
              <a:endParaRPr lang="en-US" sz="1600" b="1" dirty="0">
                <a:solidFill>
                  <a:srgbClr val="C29B5C"/>
                </a:solidFill>
                <a:latin typeface="微软雅黑" panose="020B0503020204020204" charset="-122"/>
                <a:ea typeface="微软雅黑" panose="020B0503020204020204" charset="-122"/>
                <a:cs typeface="MiSans" pitchFamily="34" charset="-120"/>
              </a:endParaRPr>
            </a:p>
          </p:txBody>
        </p:sp>
        <p:sp>
          <p:nvSpPr>
            <p:cNvPr id="125" name="Text 34"/>
            <p:cNvSpPr/>
            <p:nvPr/>
          </p:nvSpPr>
          <p:spPr>
            <a:xfrm>
              <a:off x="17409" y="9185"/>
              <a:ext cx="6602" cy="809"/>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增值超过30%的产品进入内地免关税</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大幅降低销售成本</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提升市场竞争力</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62" name="组合 161"/>
          <p:cNvGrpSpPr/>
          <p:nvPr/>
        </p:nvGrpSpPr>
        <p:grpSpPr>
          <a:xfrm>
            <a:off x="555625" y="6821805"/>
            <a:ext cx="15181580" cy="1685290"/>
            <a:chOff x="875" y="10742"/>
            <a:chExt cx="23908" cy="2654"/>
          </a:xfrm>
        </p:grpSpPr>
        <p:sp>
          <p:nvSpPr>
            <p:cNvPr id="143" name="Shape 3"/>
            <p:cNvSpPr/>
            <p:nvPr/>
          </p:nvSpPr>
          <p:spPr>
            <a:xfrm>
              <a:off x="13151" y="10742"/>
              <a:ext cx="11613" cy="265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9F5EE"/>
            </a:solidFill>
            <a:effectLst>
              <a:outerShdw blurRad="190500" dist="127000" dir="5400000" algn="bl" rotWithShape="0">
                <a:srgbClr val="000000">
                  <a:alpha val="10196"/>
                </a:srgbClr>
              </a:outerShdw>
            </a:effectLst>
          </p:spPr>
        </p:sp>
        <p:sp>
          <p:nvSpPr>
            <p:cNvPr id="144" name="Shape 3"/>
            <p:cNvSpPr/>
            <p:nvPr/>
          </p:nvSpPr>
          <p:spPr>
            <a:xfrm>
              <a:off x="950" y="10746"/>
              <a:ext cx="11782" cy="265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9F5EE"/>
            </a:solidFill>
            <a:effectLst>
              <a:outerShdw blurRad="190500" dist="127000" dir="5400000" algn="bl" rotWithShape="0">
                <a:srgbClr val="000000">
                  <a:alpha val="10196"/>
                </a:srgbClr>
              </a:outerShdw>
            </a:effectLst>
          </p:spPr>
        </p:sp>
        <p:sp>
          <p:nvSpPr>
            <p:cNvPr id="145" name="Shape 69"/>
            <p:cNvSpPr/>
            <p:nvPr/>
          </p:nvSpPr>
          <p:spPr>
            <a:xfrm>
              <a:off x="875" y="10745"/>
              <a:ext cx="75" cy="2651"/>
            </a:xfrm>
            <a:custGeom>
              <a:avLst/>
              <a:gdLst/>
              <a:ahLst/>
              <a:cxnLst/>
              <a:rect l="l" t="t" r="r" b="b"/>
              <a:pathLst>
                <a:path w="47428" h="1683699">
                  <a:moveTo>
                    <a:pt x="47428" y="0"/>
                  </a:moveTo>
                  <a:lnTo>
                    <a:pt x="47428" y="0"/>
                  </a:lnTo>
                  <a:lnTo>
                    <a:pt x="47428" y="1683699"/>
                  </a:lnTo>
                  <a:lnTo>
                    <a:pt x="47428" y="1683699"/>
                  </a:lnTo>
                  <a:cubicBezTo>
                    <a:pt x="21234" y="1683699"/>
                    <a:pt x="0" y="1662465"/>
                    <a:pt x="0" y="1636271"/>
                  </a:cubicBezTo>
                  <a:lnTo>
                    <a:pt x="0" y="47428"/>
                  </a:lnTo>
                  <a:cubicBezTo>
                    <a:pt x="0" y="21252"/>
                    <a:pt x="21252" y="0"/>
                    <a:pt x="47428" y="0"/>
                  </a:cubicBezTo>
                  <a:close/>
                </a:path>
              </a:pathLst>
            </a:custGeom>
            <a:solidFill>
              <a:srgbClr val="C09B5A"/>
            </a:solidFill>
          </p:spPr>
        </p:sp>
        <p:sp>
          <p:nvSpPr>
            <p:cNvPr id="146" name="Text 70"/>
            <p:cNvSpPr/>
            <p:nvPr/>
          </p:nvSpPr>
          <p:spPr>
            <a:xfrm>
              <a:off x="1211" y="10966"/>
              <a:ext cx="11372" cy="448"/>
            </a:xfrm>
            <a:prstGeom prst="rect">
              <a:avLst/>
            </a:prstGeom>
            <a:noFill/>
          </p:spPr>
          <p:txBody>
            <a:bodyPr wrap="square" lIns="0" tIns="0" rIns="0" bIns="0" rtlCol="0" anchor="ctr"/>
            <a:lstStyle/>
            <a:p>
              <a:pPr>
                <a:lnSpc>
                  <a:spcPct val="110000"/>
                </a:lnSpc>
              </a:pPr>
              <a:r>
                <a:rPr lang="en-US" sz="2400" b="1" dirty="0">
                  <a:latin typeface="微软雅黑" panose="020B0503020204020204" charset="-122"/>
                  <a:ea typeface="微软雅黑" panose="020B0503020204020204" charset="-122"/>
                  <a:cs typeface="微软雅黑" panose="020B0503020204020204" charset="-122"/>
                  <a:sym typeface="+mn-ea"/>
                </a:rPr>
                <a:t>案例:洋浦中熬汤业公司</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47" name="Text 71"/>
            <p:cNvSpPr/>
            <p:nvPr/>
          </p:nvSpPr>
          <p:spPr>
            <a:xfrm>
              <a:off x="1211" y="11672"/>
              <a:ext cx="10905" cy="1456"/>
            </a:xfrm>
            <a:prstGeom prst="rect">
              <a:avLst/>
            </a:prstGeom>
            <a:noFill/>
          </p:spPr>
          <p:txBody>
            <a:bodyPr wrap="square" lIns="0" tIns="0" rIns="0" bIns="0" rtlCol="0" anchor="ctr"/>
            <a:lstStyle/>
            <a:p>
              <a:pPr algn="just">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该公司项目负责人于连富表示:"</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加工增值政策可以提高企业利润</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我们将推动上游产业链协同进入海南</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共同推动海南食品加工业发展。"该公司通过进口原材料</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在海南进行深加工</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增值超过30%后销往内地</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既免关税又享受15%企业所得税优惠</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形成了完整的产业链生态。</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48" name="Shape 73"/>
            <p:cNvSpPr/>
            <p:nvPr/>
          </p:nvSpPr>
          <p:spPr>
            <a:xfrm>
              <a:off x="13075" y="10745"/>
              <a:ext cx="75" cy="2651"/>
            </a:xfrm>
            <a:custGeom>
              <a:avLst/>
              <a:gdLst/>
              <a:ahLst/>
              <a:cxnLst/>
              <a:rect l="l" t="t" r="r" b="b"/>
              <a:pathLst>
                <a:path w="47428" h="1683699">
                  <a:moveTo>
                    <a:pt x="47428" y="0"/>
                  </a:moveTo>
                  <a:lnTo>
                    <a:pt x="47428" y="0"/>
                  </a:lnTo>
                  <a:lnTo>
                    <a:pt x="47428" y="1683699"/>
                  </a:lnTo>
                  <a:lnTo>
                    <a:pt x="47428" y="1683699"/>
                  </a:lnTo>
                  <a:cubicBezTo>
                    <a:pt x="21234" y="1683699"/>
                    <a:pt x="0" y="1662465"/>
                    <a:pt x="0" y="1636271"/>
                  </a:cubicBezTo>
                  <a:lnTo>
                    <a:pt x="0" y="47428"/>
                  </a:lnTo>
                  <a:cubicBezTo>
                    <a:pt x="0" y="21252"/>
                    <a:pt x="21252" y="0"/>
                    <a:pt x="47428" y="0"/>
                  </a:cubicBezTo>
                  <a:close/>
                </a:path>
              </a:pathLst>
            </a:custGeom>
            <a:solidFill>
              <a:srgbClr val="C09B5A"/>
            </a:solidFill>
          </p:spPr>
        </p:sp>
        <p:sp>
          <p:nvSpPr>
            <p:cNvPr id="149" name="Text 74"/>
            <p:cNvSpPr/>
            <p:nvPr/>
          </p:nvSpPr>
          <p:spPr>
            <a:xfrm>
              <a:off x="13411" y="10966"/>
              <a:ext cx="11372" cy="448"/>
            </a:xfrm>
            <a:prstGeom prst="rect">
              <a:avLst/>
            </a:prstGeom>
            <a:noFill/>
          </p:spPr>
          <p:txBody>
            <a:bodyPr wrap="square" lIns="0" tIns="0" rIns="0" bIns="0" rtlCol="0" anchor="ctr"/>
            <a:lstStyle/>
            <a:p>
              <a:pPr>
                <a:lnSpc>
                  <a:spcPct val="110000"/>
                </a:lnSpc>
              </a:pPr>
              <a:r>
                <a:rPr lang="en-US" sz="2400" b="1" dirty="0">
                  <a:latin typeface="微软雅黑" panose="020B0503020204020204" charset="-122"/>
                  <a:ea typeface="微软雅黑" panose="020B0503020204020204" charset="-122"/>
                  <a:cs typeface="MiSans" pitchFamily="34" charset="-120"/>
                  <a:sym typeface="+mn-ea"/>
                </a:rPr>
                <a:t>产业集群的战略意义</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50" name="Text 75"/>
            <p:cNvSpPr/>
            <p:nvPr/>
          </p:nvSpPr>
          <p:spPr>
            <a:xfrm>
              <a:off x="13411" y="11654"/>
              <a:ext cx="10600" cy="1456"/>
            </a:xfrm>
            <a:prstGeom prst="rect">
              <a:avLst/>
            </a:prstGeom>
            <a:noFill/>
          </p:spPr>
          <p:txBody>
            <a:bodyPr wrap="square" lIns="0" tIns="0" rIns="0" bIns="0" rtlCol="0" anchor="ctr"/>
            <a:lstStyle/>
            <a:p>
              <a:pPr algn="just">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通过加工增值政策</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海南可以吸引</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产业链上下游企业</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集聚</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形成完整的产业生态。原材料供应商、加工企业、品牌商在同一区域内协同发展</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共享政策红利</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降低物流成本</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提升整体竞争力。这种</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产业集群效应</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将推动海南实体经济快速发展</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夯实产业基础。</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8" name="文本框 7"/>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10" name="图片 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9" name="组合 208"/>
          <p:cNvGrpSpPr/>
          <p:nvPr/>
        </p:nvGrpSpPr>
        <p:grpSpPr>
          <a:xfrm rot="0">
            <a:off x="8323580" y="1435735"/>
            <a:ext cx="7410450" cy="3686810"/>
            <a:chOff x="773" y="2283"/>
            <a:chExt cx="11885" cy="5806"/>
          </a:xfrm>
        </p:grpSpPr>
        <p:sp>
          <p:nvSpPr>
            <p:cNvPr id="210" name="Shape 3"/>
            <p:cNvSpPr/>
            <p:nvPr/>
          </p:nvSpPr>
          <p:spPr>
            <a:xfrm>
              <a:off x="773" y="2283"/>
              <a:ext cx="11885" cy="5806"/>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9F5EE"/>
            </a:solidFill>
            <a:effectLst>
              <a:outerShdw blurRad="176058" dist="117372" dir="5400000" algn="bl" rotWithShape="0">
                <a:srgbClr val="000000">
                  <a:alpha val="10196"/>
                </a:srgbClr>
              </a:outerShdw>
            </a:effectLst>
          </p:spPr>
        </p:sp>
        <p:sp>
          <p:nvSpPr>
            <p:cNvPr id="211" name="Shape 4"/>
            <p:cNvSpPr/>
            <p:nvPr/>
          </p:nvSpPr>
          <p:spPr>
            <a:xfrm>
              <a:off x="778" y="2283"/>
              <a:ext cx="11867" cy="74"/>
            </a:xfrm>
            <a:custGeom>
              <a:avLst/>
              <a:gdLst/>
              <a:ahLst/>
              <a:cxnLst/>
              <a:rect l="l" t="t" r="r" b="b"/>
              <a:pathLst>
                <a:path w="7535272" h="46949">
                  <a:moveTo>
                    <a:pt x="46949" y="0"/>
                  </a:moveTo>
                  <a:lnTo>
                    <a:pt x="7488323" y="0"/>
                  </a:lnTo>
                  <a:cubicBezTo>
                    <a:pt x="7514253" y="0"/>
                    <a:pt x="7535272" y="21020"/>
                    <a:pt x="7535272" y="46949"/>
                  </a:cubicBezTo>
                  <a:lnTo>
                    <a:pt x="7535272" y="46949"/>
                  </a:lnTo>
                  <a:lnTo>
                    <a:pt x="0" y="46949"/>
                  </a:lnTo>
                  <a:lnTo>
                    <a:pt x="0" y="46949"/>
                  </a:lnTo>
                  <a:cubicBezTo>
                    <a:pt x="0" y="21020"/>
                    <a:pt x="21020" y="0"/>
                    <a:pt x="46949" y="0"/>
                  </a:cubicBezTo>
                  <a:close/>
                </a:path>
              </a:pathLst>
            </a:custGeom>
            <a:solidFill>
              <a:srgbClr val="C0A062"/>
            </a:solidFill>
          </p:spPr>
        </p:sp>
      </p:grpSp>
      <p:grpSp>
        <p:nvGrpSpPr>
          <p:cNvPr id="212" name="组合 211"/>
          <p:cNvGrpSpPr/>
          <p:nvPr/>
        </p:nvGrpSpPr>
        <p:grpSpPr>
          <a:xfrm rot="0">
            <a:off x="559435" y="1435735"/>
            <a:ext cx="7410450" cy="3686810"/>
            <a:chOff x="773" y="2283"/>
            <a:chExt cx="11885" cy="5806"/>
          </a:xfrm>
        </p:grpSpPr>
        <p:sp>
          <p:nvSpPr>
            <p:cNvPr id="213" name="Shape 3"/>
            <p:cNvSpPr/>
            <p:nvPr/>
          </p:nvSpPr>
          <p:spPr>
            <a:xfrm>
              <a:off x="773" y="2283"/>
              <a:ext cx="11885" cy="5806"/>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9F5EE"/>
            </a:solidFill>
            <a:effectLst>
              <a:outerShdw blurRad="176058" dist="117372" dir="5400000" algn="bl" rotWithShape="0">
                <a:srgbClr val="000000">
                  <a:alpha val="10196"/>
                </a:srgbClr>
              </a:outerShdw>
            </a:effectLst>
          </p:spPr>
        </p:sp>
        <p:sp>
          <p:nvSpPr>
            <p:cNvPr id="214" name="Shape 4"/>
            <p:cNvSpPr/>
            <p:nvPr/>
          </p:nvSpPr>
          <p:spPr>
            <a:xfrm>
              <a:off x="778" y="2283"/>
              <a:ext cx="11867" cy="74"/>
            </a:xfrm>
            <a:custGeom>
              <a:avLst/>
              <a:gdLst/>
              <a:ahLst/>
              <a:cxnLst/>
              <a:rect l="l" t="t" r="r" b="b"/>
              <a:pathLst>
                <a:path w="7535272" h="46949">
                  <a:moveTo>
                    <a:pt x="46949" y="0"/>
                  </a:moveTo>
                  <a:lnTo>
                    <a:pt x="7488323" y="0"/>
                  </a:lnTo>
                  <a:cubicBezTo>
                    <a:pt x="7514253" y="0"/>
                    <a:pt x="7535272" y="21020"/>
                    <a:pt x="7535272" y="46949"/>
                  </a:cubicBezTo>
                  <a:lnTo>
                    <a:pt x="7535272" y="46949"/>
                  </a:lnTo>
                  <a:lnTo>
                    <a:pt x="0" y="46949"/>
                  </a:lnTo>
                  <a:lnTo>
                    <a:pt x="0" y="46949"/>
                  </a:lnTo>
                  <a:cubicBezTo>
                    <a:pt x="0" y="21020"/>
                    <a:pt x="21020" y="0"/>
                    <a:pt x="46949" y="0"/>
                  </a:cubicBezTo>
                  <a:close/>
                </a:path>
              </a:pathLst>
            </a:custGeom>
            <a:solidFill>
              <a:srgbClr val="C0A062"/>
            </a:solidFill>
          </p:spPr>
        </p:sp>
      </p:grpSp>
      <p:sp>
        <p:nvSpPr>
          <p:cNvPr id="111" name="Shape 3"/>
          <p:cNvSpPr/>
          <p:nvPr/>
        </p:nvSpPr>
        <p:spPr>
          <a:xfrm>
            <a:off x="556260" y="5344795"/>
            <a:ext cx="7413625" cy="3178175"/>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9F5EE"/>
          </a:solidFill>
          <a:effectLst>
            <a:outerShdw blurRad="176058" dist="117372" dir="5400000" algn="bl" rotWithShape="0">
              <a:srgbClr val="000000">
                <a:alpha val="10196"/>
              </a:srgbClr>
            </a:outerShdw>
          </a:effectLst>
        </p:spPr>
      </p:sp>
      <p:sp>
        <p:nvSpPr>
          <p:cNvPr id="115" name="Shape 3"/>
          <p:cNvSpPr/>
          <p:nvPr/>
        </p:nvSpPr>
        <p:spPr>
          <a:xfrm>
            <a:off x="8327390" y="5344795"/>
            <a:ext cx="7399020" cy="3178175"/>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9F5EE"/>
          </a:solidFill>
          <a:effectLst>
            <a:outerShdw blurRad="176058" dist="117372" dir="5400000" algn="bl" rotWithShape="0">
              <a:srgbClr val="000000">
                <a:alpha val="10196"/>
              </a:srgbClr>
            </a:outerShdw>
          </a:effectLst>
        </p:spPr>
      </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rPr>
                <a:t>重点园区政策叠加与产业布局建议</a:t>
              </a:r>
              <a:endParaRPr 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发挥平台优势，实现错位发展，打造特色产业集群，政策赋能与产业落地深度融合</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93" name="组合 92"/>
          <p:cNvGrpSpPr/>
          <p:nvPr/>
        </p:nvGrpSpPr>
        <p:grpSpPr>
          <a:xfrm>
            <a:off x="791845" y="1602105"/>
            <a:ext cx="3265805" cy="575310"/>
            <a:chOff x="1207" y="2523"/>
            <a:chExt cx="5143" cy="906"/>
          </a:xfrm>
        </p:grpSpPr>
        <p:grpSp>
          <p:nvGrpSpPr>
            <p:cNvPr id="68" name="组合 67"/>
            <p:cNvGrpSpPr/>
            <p:nvPr/>
          </p:nvGrpSpPr>
          <p:grpSpPr>
            <a:xfrm>
              <a:off x="1207" y="2523"/>
              <a:ext cx="906" cy="906"/>
              <a:chOff x="1207" y="2620"/>
              <a:chExt cx="906" cy="906"/>
            </a:xfrm>
          </p:grpSpPr>
          <p:sp>
            <p:nvSpPr>
              <p:cNvPr id="10" name="Shape 6"/>
              <p:cNvSpPr/>
              <p:nvPr/>
            </p:nvSpPr>
            <p:spPr>
              <a:xfrm>
                <a:off x="1207" y="2620"/>
                <a:ext cx="907" cy="907"/>
              </a:xfrm>
              <a:custGeom>
                <a:avLst/>
                <a:gdLst/>
                <a:ahLst/>
                <a:cxnLst/>
                <a:rect l="l" t="t" r="r" b="b"/>
                <a:pathLst>
                  <a:path w="592667" h="592667">
                    <a:moveTo>
                      <a:pt x="296333" y="0"/>
                    </a:moveTo>
                    <a:lnTo>
                      <a:pt x="296333" y="0"/>
                    </a:lnTo>
                    <a:cubicBezTo>
                      <a:pt x="459884" y="0"/>
                      <a:pt x="592667" y="132783"/>
                      <a:pt x="592667" y="296333"/>
                    </a:cubicBezTo>
                    <a:lnTo>
                      <a:pt x="592667" y="296333"/>
                    </a:lnTo>
                    <a:cubicBezTo>
                      <a:pt x="592667" y="459884"/>
                      <a:pt x="459884" y="592667"/>
                      <a:pt x="296333" y="592667"/>
                    </a:cubicBezTo>
                    <a:lnTo>
                      <a:pt x="296333" y="592667"/>
                    </a:lnTo>
                    <a:cubicBezTo>
                      <a:pt x="132783" y="592667"/>
                      <a:pt x="0" y="459884"/>
                      <a:pt x="0" y="296333"/>
                    </a:cubicBezTo>
                    <a:lnTo>
                      <a:pt x="0" y="296333"/>
                    </a:lnTo>
                    <a:cubicBezTo>
                      <a:pt x="0" y="132783"/>
                      <a:pt x="132783" y="0"/>
                      <a:pt x="296333" y="0"/>
                    </a:cubicBezTo>
                    <a:close/>
                  </a:path>
                </a:pathLst>
              </a:custGeom>
              <a:solidFill>
                <a:srgbClr val="C0A062">
                  <a:alpha val="20000"/>
                </a:srgbClr>
              </a:solidFill>
            </p:spPr>
          </p:sp>
          <p:sp>
            <p:nvSpPr>
              <p:cNvPr id="11" name="Shape 7"/>
              <p:cNvSpPr/>
              <p:nvPr/>
            </p:nvSpPr>
            <p:spPr>
              <a:xfrm>
                <a:off x="1434" y="2847"/>
                <a:ext cx="454" cy="454"/>
              </a:xfrm>
              <a:custGeom>
                <a:avLst/>
                <a:gdLst/>
                <a:ahLst/>
                <a:cxnLst/>
                <a:rect l="l" t="t" r="r" b="b"/>
                <a:pathLst>
                  <a:path w="317500" h="317500">
                    <a:moveTo>
                      <a:pt x="19844" y="19844"/>
                    </a:moveTo>
                    <a:cubicBezTo>
                      <a:pt x="8868" y="19844"/>
                      <a:pt x="0" y="28711"/>
                      <a:pt x="0" y="39688"/>
                    </a:cubicBezTo>
                    <a:lnTo>
                      <a:pt x="0" y="267891"/>
                    </a:lnTo>
                    <a:cubicBezTo>
                      <a:pt x="0" y="284324"/>
                      <a:pt x="13333" y="297656"/>
                      <a:pt x="29766" y="297656"/>
                    </a:cubicBezTo>
                    <a:lnTo>
                      <a:pt x="287734" y="297656"/>
                    </a:lnTo>
                    <a:cubicBezTo>
                      <a:pt x="304167" y="297656"/>
                      <a:pt x="317500" y="284324"/>
                      <a:pt x="317500" y="267891"/>
                    </a:cubicBezTo>
                    <a:lnTo>
                      <a:pt x="317500" y="94382"/>
                    </a:lnTo>
                    <a:cubicBezTo>
                      <a:pt x="317500" y="83096"/>
                      <a:pt x="305470" y="75964"/>
                      <a:pt x="295548" y="81297"/>
                    </a:cubicBezTo>
                    <a:lnTo>
                      <a:pt x="198438" y="133573"/>
                    </a:lnTo>
                    <a:lnTo>
                      <a:pt x="198438" y="94382"/>
                    </a:lnTo>
                    <a:cubicBezTo>
                      <a:pt x="198438" y="83096"/>
                      <a:pt x="186407" y="75964"/>
                      <a:pt x="176485" y="81297"/>
                    </a:cubicBezTo>
                    <a:lnTo>
                      <a:pt x="79375" y="133573"/>
                    </a:lnTo>
                    <a:lnTo>
                      <a:pt x="79375" y="39688"/>
                    </a:lnTo>
                    <a:cubicBezTo>
                      <a:pt x="79375" y="28711"/>
                      <a:pt x="70507" y="19844"/>
                      <a:pt x="59531" y="19844"/>
                    </a:cubicBezTo>
                    <a:lnTo>
                      <a:pt x="19844" y="19844"/>
                    </a:lnTo>
                    <a:close/>
                  </a:path>
                </a:pathLst>
              </a:custGeom>
              <a:solidFill>
                <a:srgbClr val="C0A062"/>
              </a:solidFill>
            </p:spPr>
          </p:sp>
        </p:grpSp>
        <p:sp>
          <p:nvSpPr>
            <p:cNvPr id="12" name="Text 8"/>
            <p:cNvSpPr/>
            <p:nvPr/>
          </p:nvSpPr>
          <p:spPr>
            <a:xfrm>
              <a:off x="2340" y="2709"/>
              <a:ext cx="4011" cy="533"/>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洋浦经济开发区</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grpSp>
        <p:nvGrpSpPr>
          <p:cNvPr id="117" name="组合 116"/>
          <p:cNvGrpSpPr/>
          <p:nvPr/>
        </p:nvGrpSpPr>
        <p:grpSpPr>
          <a:xfrm>
            <a:off x="791845" y="2410460"/>
            <a:ext cx="6945630" cy="1047750"/>
            <a:chOff x="1207" y="3796"/>
            <a:chExt cx="11270" cy="1650"/>
          </a:xfrm>
        </p:grpSpPr>
        <p:sp>
          <p:nvSpPr>
            <p:cNvPr id="13" name="Shape 9"/>
            <p:cNvSpPr/>
            <p:nvPr/>
          </p:nvSpPr>
          <p:spPr>
            <a:xfrm>
              <a:off x="1207" y="3796"/>
              <a:ext cx="11270" cy="1651"/>
            </a:xfrm>
            <a:custGeom>
              <a:avLst/>
              <a:gdLst/>
              <a:ahLst/>
              <a:cxnLst/>
              <a:rect l="l" t="t" r="r" b="b"/>
              <a:pathLst>
                <a:path w="10625667" h="952500">
                  <a:moveTo>
                    <a:pt x="42329" y="0"/>
                  </a:moveTo>
                  <a:lnTo>
                    <a:pt x="10583338" y="0"/>
                  </a:lnTo>
                  <a:cubicBezTo>
                    <a:pt x="10606715" y="0"/>
                    <a:pt x="10625667" y="18951"/>
                    <a:pt x="10625667" y="42329"/>
                  </a:cubicBezTo>
                  <a:lnTo>
                    <a:pt x="10625667" y="910171"/>
                  </a:lnTo>
                  <a:cubicBezTo>
                    <a:pt x="10625667" y="933549"/>
                    <a:pt x="10606715" y="952500"/>
                    <a:pt x="10583338" y="952500"/>
                  </a:cubicBezTo>
                  <a:lnTo>
                    <a:pt x="42329" y="952500"/>
                  </a:lnTo>
                  <a:cubicBezTo>
                    <a:pt x="18951" y="952500"/>
                    <a:pt x="0" y="933549"/>
                    <a:pt x="0" y="910171"/>
                  </a:cubicBezTo>
                  <a:lnTo>
                    <a:pt x="0" y="42329"/>
                  </a:lnTo>
                  <a:cubicBezTo>
                    <a:pt x="0" y="18951"/>
                    <a:pt x="18951" y="0"/>
                    <a:pt x="42329" y="0"/>
                  </a:cubicBezTo>
                  <a:close/>
                </a:path>
              </a:pathLst>
            </a:custGeom>
            <a:solidFill>
              <a:srgbClr val="FFFFFF"/>
            </a:solidFill>
          </p:spPr>
        </p:sp>
        <p:sp>
          <p:nvSpPr>
            <p:cNvPr id="14" name="Text 10"/>
            <p:cNvSpPr/>
            <p:nvPr/>
          </p:nvSpPr>
          <p:spPr>
            <a:xfrm>
              <a:off x="1473" y="3946"/>
              <a:ext cx="5577" cy="40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政策叠加优势</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5" name="Text 11"/>
            <p:cNvSpPr/>
            <p:nvPr/>
          </p:nvSpPr>
          <p:spPr>
            <a:xfrm>
              <a:off x="1473" y="4552"/>
              <a:ext cx="10265" cy="501"/>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叠加国家级经济开发区和"零关税"等自贸港政策，打造具有全球竞争力的产业集群</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16" name="组合 115"/>
          <p:cNvGrpSpPr/>
          <p:nvPr/>
        </p:nvGrpSpPr>
        <p:grpSpPr>
          <a:xfrm>
            <a:off x="791845" y="3642360"/>
            <a:ext cx="6945630" cy="1319530"/>
            <a:chOff x="1207" y="5788"/>
            <a:chExt cx="11270" cy="2078"/>
          </a:xfrm>
        </p:grpSpPr>
        <p:sp>
          <p:nvSpPr>
            <p:cNvPr id="16" name="Shape 12"/>
            <p:cNvSpPr/>
            <p:nvPr/>
          </p:nvSpPr>
          <p:spPr>
            <a:xfrm>
              <a:off x="1207" y="5788"/>
              <a:ext cx="11270" cy="2079"/>
            </a:xfrm>
            <a:custGeom>
              <a:avLst/>
              <a:gdLst/>
              <a:ahLst/>
              <a:cxnLst/>
              <a:rect l="l" t="t" r="r" b="b"/>
              <a:pathLst>
                <a:path w="10625667" h="1397000">
                  <a:moveTo>
                    <a:pt x="42329" y="0"/>
                  </a:moveTo>
                  <a:lnTo>
                    <a:pt x="10583338" y="0"/>
                  </a:lnTo>
                  <a:cubicBezTo>
                    <a:pt x="10606715" y="0"/>
                    <a:pt x="10625667" y="18951"/>
                    <a:pt x="10625667" y="42329"/>
                  </a:cubicBezTo>
                  <a:lnTo>
                    <a:pt x="10625667" y="1354671"/>
                  </a:lnTo>
                  <a:cubicBezTo>
                    <a:pt x="10625667" y="1378049"/>
                    <a:pt x="10606715" y="1397000"/>
                    <a:pt x="10583338" y="1397000"/>
                  </a:cubicBezTo>
                  <a:lnTo>
                    <a:pt x="42329" y="1397000"/>
                  </a:lnTo>
                  <a:cubicBezTo>
                    <a:pt x="18951" y="1397000"/>
                    <a:pt x="0" y="1378049"/>
                    <a:pt x="0" y="1354671"/>
                  </a:cubicBezTo>
                  <a:lnTo>
                    <a:pt x="0" y="42329"/>
                  </a:lnTo>
                  <a:cubicBezTo>
                    <a:pt x="0" y="18951"/>
                    <a:pt x="18951" y="0"/>
                    <a:pt x="42329" y="0"/>
                  </a:cubicBezTo>
                  <a:close/>
                </a:path>
              </a:pathLst>
            </a:custGeom>
            <a:solidFill>
              <a:srgbClr val="FFFFFF"/>
            </a:solidFill>
          </p:spPr>
        </p:sp>
        <p:sp>
          <p:nvSpPr>
            <p:cNvPr id="17" name="Text 13"/>
            <p:cNvSpPr/>
            <p:nvPr/>
          </p:nvSpPr>
          <p:spPr>
            <a:xfrm>
              <a:off x="1473" y="5903"/>
              <a:ext cx="5577" cy="40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三大融合路径</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grpSp>
          <p:nvGrpSpPr>
            <p:cNvPr id="108" name="组合 107"/>
            <p:cNvGrpSpPr/>
            <p:nvPr/>
          </p:nvGrpSpPr>
          <p:grpSpPr>
            <a:xfrm>
              <a:off x="1498" y="6444"/>
              <a:ext cx="8923" cy="384"/>
              <a:chOff x="1498" y="6307"/>
              <a:chExt cx="8923" cy="384"/>
            </a:xfrm>
          </p:grpSpPr>
          <p:sp>
            <p:nvSpPr>
              <p:cNvPr id="18" name="Shape 14"/>
              <p:cNvSpPr/>
              <p:nvPr/>
            </p:nvSpPr>
            <p:spPr>
              <a:xfrm>
                <a:off x="1498" y="6420"/>
                <a:ext cx="195" cy="200"/>
              </a:xfrm>
              <a:custGeom>
                <a:avLst/>
                <a:gdLst/>
                <a:ahLst/>
                <a:cxnLst/>
                <a:rect l="l" t="t" r="r" b="b"/>
                <a:pathLst>
                  <a:path w="127000" h="127000">
                    <a:moveTo>
                      <a:pt x="0" y="63500"/>
                    </a:moveTo>
                    <a:cubicBezTo>
                      <a:pt x="0" y="28453"/>
                      <a:pt x="28453" y="0"/>
                      <a:pt x="63500" y="0"/>
                    </a:cubicBezTo>
                    <a:cubicBezTo>
                      <a:pt x="98547" y="0"/>
                      <a:pt x="127000" y="28453"/>
                      <a:pt x="127000" y="63500"/>
                    </a:cubicBezTo>
                    <a:cubicBezTo>
                      <a:pt x="127000" y="98547"/>
                      <a:pt x="98547" y="127000"/>
                      <a:pt x="63500" y="127000"/>
                    </a:cubicBezTo>
                    <a:cubicBezTo>
                      <a:pt x="28453" y="127000"/>
                      <a:pt x="0" y="98547"/>
                      <a:pt x="0" y="63500"/>
                    </a:cubicBezTo>
                    <a:close/>
                  </a:path>
                </a:pathLst>
              </a:custGeom>
              <a:solidFill>
                <a:srgbClr val="C0A062"/>
              </a:solidFill>
            </p:spPr>
          </p:sp>
          <p:sp>
            <p:nvSpPr>
              <p:cNvPr id="19" name="Text 15"/>
              <p:cNvSpPr/>
              <p:nvPr/>
            </p:nvSpPr>
            <p:spPr>
              <a:xfrm>
                <a:off x="1857" y="6307"/>
                <a:ext cx="8565" cy="385"/>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精深加工：石化向新材料、粮油向食品延伸</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110" name="组合 109"/>
            <p:cNvGrpSpPr/>
            <p:nvPr/>
          </p:nvGrpSpPr>
          <p:grpSpPr>
            <a:xfrm>
              <a:off x="1498" y="6877"/>
              <a:ext cx="10239" cy="384"/>
              <a:chOff x="1498" y="6707"/>
              <a:chExt cx="10239" cy="384"/>
            </a:xfrm>
          </p:grpSpPr>
          <p:sp>
            <p:nvSpPr>
              <p:cNvPr id="20" name="Shape 16"/>
              <p:cNvSpPr/>
              <p:nvPr/>
            </p:nvSpPr>
            <p:spPr>
              <a:xfrm>
                <a:off x="1498" y="6820"/>
                <a:ext cx="195" cy="200"/>
              </a:xfrm>
              <a:custGeom>
                <a:avLst/>
                <a:gdLst/>
                <a:ahLst/>
                <a:cxnLst/>
                <a:rect l="l" t="t" r="r" b="b"/>
                <a:pathLst>
                  <a:path w="127000" h="127000">
                    <a:moveTo>
                      <a:pt x="0" y="63500"/>
                    </a:moveTo>
                    <a:cubicBezTo>
                      <a:pt x="0" y="28453"/>
                      <a:pt x="28453" y="0"/>
                      <a:pt x="63500" y="0"/>
                    </a:cubicBezTo>
                    <a:cubicBezTo>
                      <a:pt x="98547" y="0"/>
                      <a:pt x="127000" y="28453"/>
                      <a:pt x="127000" y="63500"/>
                    </a:cubicBezTo>
                    <a:cubicBezTo>
                      <a:pt x="127000" y="98547"/>
                      <a:pt x="98547" y="127000"/>
                      <a:pt x="63500" y="127000"/>
                    </a:cubicBezTo>
                    <a:cubicBezTo>
                      <a:pt x="28453" y="127000"/>
                      <a:pt x="0" y="98547"/>
                      <a:pt x="0" y="63500"/>
                    </a:cubicBezTo>
                    <a:close/>
                  </a:path>
                </a:pathLst>
              </a:custGeom>
              <a:solidFill>
                <a:srgbClr val="C0A062"/>
              </a:solidFill>
            </p:spPr>
          </p:sp>
          <p:sp>
            <p:nvSpPr>
              <p:cNvPr id="21" name="Text 17"/>
              <p:cNvSpPr/>
              <p:nvPr/>
            </p:nvSpPr>
            <p:spPr>
              <a:xfrm>
                <a:off x="1857" y="6707"/>
                <a:ext cx="9880" cy="385"/>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大宗商品交易：吸引全球矿产、能源、农产品集散</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109" name="组合 108"/>
            <p:cNvGrpSpPr/>
            <p:nvPr/>
          </p:nvGrpSpPr>
          <p:grpSpPr>
            <a:xfrm>
              <a:off x="1498" y="7310"/>
              <a:ext cx="10239" cy="384"/>
              <a:chOff x="1498" y="7107"/>
              <a:chExt cx="10239" cy="384"/>
            </a:xfrm>
          </p:grpSpPr>
          <p:sp>
            <p:nvSpPr>
              <p:cNvPr id="22" name="Shape 18"/>
              <p:cNvSpPr/>
              <p:nvPr/>
            </p:nvSpPr>
            <p:spPr>
              <a:xfrm>
                <a:off x="1498" y="7220"/>
                <a:ext cx="195" cy="200"/>
              </a:xfrm>
              <a:custGeom>
                <a:avLst/>
                <a:gdLst/>
                <a:ahLst/>
                <a:cxnLst/>
                <a:rect l="l" t="t" r="r" b="b"/>
                <a:pathLst>
                  <a:path w="127000" h="127000">
                    <a:moveTo>
                      <a:pt x="0" y="63500"/>
                    </a:moveTo>
                    <a:cubicBezTo>
                      <a:pt x="0" y="28453"/>
                      <a:pt x="28453" y="0"/>
                      <a:pt x="63500" y="0"/>
                    </a:cubicBezTo>
                    <a:cubicBezTo>
                      <a:pt x="98547" y="0"/>
                      <a:pt x="127000" y="28453"/>
                      <a:pt x="127000" y="63500"/>
                    </a:cubicBezTo>
                    <a:cubicBezTo>
                      <a:pt x="127000" y="98547"/>
                      <a:pt x="98547" y="127000"/>
                      <a:pt x="63500" y="127000"/>
                    </a:cubicBezTo>
                    <a:cubicBezTo>
                      <a:pt x="28453" y="127000"/>
                      <a:pt x="0" y="98547"/>
                      <a:pt x="0" y="63500"/>
                    </a:cubicBezTo>
                    <a:close/>
                  </a:path>
                </a:pathLst>
              </a:custGeom>
              <a:solidFill>
                <a:srgbClr val="C0A062"/>
              </a:solidFill>
            </p:spPr>
          </p:sp>
          <p:sp>
            <p:nvSpPr>
              <p:cNvPr id="23" name="Text 19"/>
              <p:cNvSpPr/>
              <p:nvPr/>
            </p:nvSpPr>
            <p:spPr>
              <a:xfrm>
                <a:off x="1857" y="7107"/>
                <a:ext cx="9880" cy="385"/>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贸易与产业双向赋能：航运物流集聚，全链条贯通</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grpSp>
        <p:nvGrpSpPr>
          <p:cNvPr id="92" name="组合 91"/>
          <p:cNvGrpSpPr/>
          <p:nvPr/>
        </p:nvGrpSpPr>
        <p:grpSpPr>
          <a:xfrm>
            <a:off x="8568055" y="1602105"/>
            <a:ext cx="3291840" cy="539750"/>
            <a:chOff x="18933" y="2551"/>
            <a:chExt cx="5184" cy="850"/>
          </a:xfrm>
        </p:grpSpPr>
        <p:grpSp>
          <p:nvGrpSpPr>
            <p:cNvPr id="64" name="组合 63"/>
            <p:cNvGrpSpPr/>
            <p:nvPr/>
          </p:nvGrpSpPr>
          <p:grpSpPr>
            <a:xfrm>
              <a:off x="18933" y="2551"/>
              <a:ext cx="850" cy="850"/>
              <a:chOff x="18933" y="2425"/>
              <a:chExt cx="850" cy="850"/>
            </a:xfrm>
          </p:grpSpPr>
          <p:sp>
            <p:nvSpPr>
              <p:cNvPr id="26" name="Shape 22"/>
              <p:cNvSpPr/>
              <p:nvPr/>
            </p:nvSpPr>
            <p:spPr>
              <a:xfrm>
                <a:off x="18933" y="2425"/>
                <a:ext cx="850" cy="850"/>
              </a:xfrm>
              <a:custGeom>
                <a:avLst/>
                <a:gdLst/>
                <a:ahLst/>
                <a:cxnLst/>
                <a:rect l="l" t="t" r="r" b="b"/>
                <a:pathLst>
                  <a:path w="592667" h="592667">
                    <a:moveTo>
                      <a:pt x="296333" y="0"/>
                    </a:moveTo>
                    <a:lnTo>
                      <a:pt x="296333" y="0"/>
                    </a:lnTo>
                    <a:cubicBezTo>
                      <a:pt x="459884" y="0"/>
                      <a:pt x="592667" y="132783"/>
                      <a:pt x="592667" y="296333"/>
                    </a:cubicBezTo>
                    <a:lnTo>
                      <a:pt x="592667" y="296333"/>
                    </a:lnTo>
                    <a:cubicBezTo>
                      <a:pt x="592667" y="459884"/>
                      <a:pt x="459884" y="592667"/>
                      <a:pt x="296333" y="592667"/>
                    </a:cubicBezTo>
                    <a:lnTo>
                      <a:pt x="296333" y="592667"/>
                    </a:lnTo>
                    <a:cubicBezTo>
                      <a:pt x="132783" y="592667"/>
                      <a:pt x="0" y="459884"/>
                      <a:pt x="0" y="296333"/>
                    </a:cubicBezTo>
                    <a:lnTo>
                      <a:pt x="0" y="296333"/>
                    </a:lnTo>
                    <a:cubicBezTo>
                      <a:pt x="0" y="132783"/>
                      <a:pt x="132783" y="0"/>
                      <a:pt x="296333" y="0"/>
                    </a:cubicBezTo>
                    <a:close/>
                  </a:path>
                </a:pathLst>
              </a:custGeom>
              <a:solidFill>
                <a:srgbClr val="A98E77">
                  <a:alpha val="20000"/>
                </a:srgbClr>
              </a:solidFill>
            </p:spPr>
          </p:sp>
          <p:sp>
            <p:nvSpPr>
              <p:cNvPr id="27" name="Shape 23"/>
              <p:cNvSpPr/>
              <p:nvPr/>
            </p:nvSpPr>
            <p:spPr>
              <a:xfrm>
                <a:off x="19160" y="2652"/>
                <a:ext cx="397" cy="397"/>
              </a:xfrm>
              <a:custGeom>
                <a:avLst/>
                <a:gdLst/>
                <a:ahLst/>
                <a:cxnLst/>
                <a:rect l="l" t="t" r="r" b="b"/>
                <a:pathLst>
                  <a:path w="357188" h="317500">
                    <a:moveTo>
                      <a:pt x="0" y="88119"/>
                    </a:moveTo>
                    <a:lnTo>
                      <a:pt x="0" y="297656"/>
                    </a:lnTo>
                    <a:cubicBezTo>
                      <a:pt x="0" y="308632"/>
                      <a:pt x="8868" y="317500"/>
                      <a:pt x="19844" y="317500"/>
                    </a:cubicBezTo>
                    <a:cubicBezTo>
                      <a:pt x="30820" y="317500"/>
                      <a:pt x="39688" y="308632"/>
                      <a:pt x="39688" y="297656"/>
                    </a:cubicBezTo>
                    <a:lnTo>
                      <a:pt x="39688" y="148828"/>
                    </a:lnTo>
                    <a:cubicBezTo>
                      <a:pt x="39688" y="137852"/>
                      <a:pt x="48555" y="128984"/>
                      <a:pt x="59531" y="128984"/>
                    </a:cubicBezTo>
                    <a:lnTo>
                      <a:pt x="297656" y="128984"/>
                    </a:lnTo>
                    <a:cubicBezTo>
                      <a:pt x="308632" y="128984"/>
                      <a:pt x="317500" y="137852"/>
                      <a:pt x="317500" y="148828"/>
                    </a:cubicBezTo>
                    <a:lnTo>
                      <a:pt x="317500" y="297656"/>
                    </a:lnTo>
                    <a:cubicBezTo>
                      <a:pt x="317500" y="308632"/>
                      <a:pt x="326368" y="317500"/>
                      <a:pt x="337344" y="317500"/>
                    </a:cubicBezTo>
                    <a:cubicBezTo>
                      <a:pt x="348320" y="317500"/>
                      <a:pt x="357188" y="308632"/>
                      <a:pt x="357188" y="297656"/>
                    </a:cubicBezTo>
                    <a:lnTo>
                      <a:pt x="357188" y="88119"/>
                    </a:lnTo>
                    <a:cubicBezTo>
                      <a:pt x="357188" y="71065"/>
                      <a:pt x="346273" y="55873"/>
                      <a:pt x="330026" y="50478"/>
                    </a:cubicBezTo>
                    <a:lnTo>
                      <a:pt x="188020" y="3163"/>
                    </a:lnTo>
                    <a:cubicBezTo>
                      <a:pt x="181880" y="1116"/>
                      <a:pt x="175307" y="1116"/>
                      <a:pt x="169168" y="3163"/>
                    </a:cubicBezTo>
                    <a:lnTo>
                      <a:pt x="27161" y="50478"/>
                    </a:lnTo>
                    <a:cubicBezTo>
                      <a:pt x="10914" y="55873"/>
                      <a:pt x="0" y="71065"/>
                      <a:pt x="0" y="88119"/>
                    </a:cubicBezTo>
                    <a:close/>
                    <a:moveTo>
                      <a:pt x="287734" y="158750"/>
                    </a:moveTo>
                    <a:lnTo>
                      <a:pt x="69453" y="158750"/>
                    </a:lnTo>
                    <a:lnTo>
                      <a:pt x="69453" y="198438"/>
                    </a:lnTo>
                    <a:lnTo>
                      <a:pt x="287734" y="198438"/>
                    </a:lnTo>
                    <a:lnTo>
                      <a:pt x="287734" y="158750"/>
                    </a:lnTo>
                    <a:close/>
                    <a:moveTo>
                      <a:pt x="69453" y="257969"/>
                    </a:moveTo>
                    <a:lnTo>
                      <a:pt x="287734" y="257969"/>
                    </a:lnTo>
                    <a:lnTo>
                      <a:pt x="287734" y="218281"/>
                    </a:lnTo>
                    <a:lnTo>
                      <a:pt x="69453" y="218281"/>
                    </a:lnTo>
                    <a:lnTo>
                      <a:pt x="69453" y="257969"/>
                    </a:lnTo>
                    <a:close/>
                    <a:moveTo>
                      <a:pt x="287734" y="277813"/>
                    </a:moveTo>
                    <a:lnTo>
                      <a:pt x="69453" y="277813"/>
                    </a:lnTo>
                    <a:lnTo>
                      <a:pt x="69453" y="317500"/>
                    </a:lnTo>
                    <a:lnTo>
                      <a:pt x="287734" y="317500"/>
                    </a:lnTo>
                    <a:lnTo>
                      <a:pt x="287734" y="277813"/>
                    </a:lnTo>
                    <a:close/>
                  </a:path>
                </a:pathLst>
              </a:custGeom>
              <a:solidFill>
                <a:srgbClr val="C59F5E"/>
              </a:solidFill>
            </p:spPr>
          </p:sp>
        </p:grpSp>
        <p:sp>
          <p:nvSpPr>
            <p:cNvPr id="28" name="Text 24"/>
            <p:cNvSpPr/>
            <p:nvPr/>
          </p:nvSpPr>
          <p:spPr>
            <a:xfrm>
              <a:off x="20067" y="2709"/>
              <a:ext cx="4050" cy="533"/>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海口综合保税区</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grpSp>
        <p:nvGrpSpPr>
          <p:cNvPr id="132" name="组合 131"/>
          <p:cNvGrpSpPr/>
          <p:nvPr/>
        </p:nvGrpSpPr>
        <p:grpSpPr>
          <a:xfrm>
            <a:off x="8567420" y="3642360"/>
            <a:ext cx="6922770" cy="1316990"/>
            <a:chOff x="15916" y="5788"/>
            <a:chExt cx="8578" cy="2074"/>
          </a:xfrm>
        </p:grpSpPr>
        <p:sp>
          <p:nvSpPr>
            <p:cNvPr id="29" name="Shape 25"/>
            <p:cNvSpPr/>
            <p:nvPr/>
          </p:nvSpPr>
          <p:spPr>
            <a:xfrm>
              <a:off x="15916" y="5788"/>
              <a:ext cx="8578" cy="2074"/>
            </a:xfrm>
            <a:custGeom>
              <a:avLst/>
              <a:gdLst/>
              <a:ahLst/>
              <a:cxnLst/>
              <a:rect l="l" t="t" r="r" b="b"/>
              <a:pathLst>
                <a:path w="3598333" h="1397000">
                  <a:moveTo>
                    <a:pt x="42329" y="0"/>
                  </a:moveTo>
                  <a:lnTo>
                    <a:pt x="3556004" y="0"/>
                  </a:lnTo>
                  <a:cubicBezTo>
                    <a:pt x="3579382" y="0"/>
                    <a:pt x="3598333" y="18951"/>
                    <a:pt x="3598333" y="42329"/>
                  </a:cubicBezTo>
                  <a:lnTo>
                    <a:pt x="3598333" y="1354671"/>
                  </a:lnTo>
                  <a:cubicBezTo>
                    <a:pt x="3598333" y="1378049"/>
                    <a:pt x="3579382" y="1397000"/>
                    <a:pt x="3556004" y="1397000"/>
                  </a:cubicBezTo>
                  <a:lnTo>
                    <a:pt x="42329" y="1397000"/>
                  </a:lnTo>
                  <a:cubicBezTo>
                    <a:pt x="18951" y="1397000"/>
                    <a:pt x="0" y="1378049"/>
                    <a:pt x="0" y="1354671"/>
                  </a:cubicBezTo>
                  <a:lnTo>
                    <a:pt x="0" y="42329"/>
                  </a:lnTo>
                  <a:cubicBezTo>
                    <a:pt x="0" y="18951"/>
                    <a:pt x="18951" y="0"/>
                    <a:pt x="42329" y="0"/>
                  </a:cubicBezTo>
                  <a:close/>
                </a:path>
              </a:pathLst>
            </a:custGeom>
            <a:solidFill>
              <a:srgbClr val="FFFFFF"/>
            </a:solidFill>
          </p:spPr>
        </p:sp>
        <p:sp>
          <p:nvSpPr>
            <p:cNvPr id="30" name="Text 26"/>
            <p:cNvSpPr/>
            <p:nvPr/>
          </p:nvSpPr>
          <p:spPr>
            <a:xfrm>
              <a:off x="16237" y="5903"/>
              <a:ext cx="5168" cy="40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精准服务措施</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grpSp>
          <p:nvGrpSpPr>
            <p:cNvPr id="99" name="组合 98"/>
            <p:cNvGrpSpPr/>
            <p:nvPr/>
          </p:nvGrpSpPr>
          <p:grpSpPr>
            <a:xfrm>
              <a:off x="16246" y="6396"/>
              <a:ext cx="7881" cy="432"/>
              <a:chOff x="16141" y="4410"/>
              <a:chExt cx="7881" cy="432"/>
            </a:xfrm>
          </p:grpSpPr>
          <p:sp>
            <p:nvSpPr>
              <p:cNvPr id="31" name="Shape 27"/>
              <p:cNvSpPr/>
              <p:nvPr/>
            </p:nvSpPr>
            <p:spPr>
              <a:xfrm>
                <a:off x="16141" y="4529"/>
                <a:ext cx="201" cy="233"/>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A98E77"/>
              </a:solidFill>
            </p:spPr>
          </p:sp>
          <p:sp>
            <p:nvSpPr>
              <p:cNvPr id="32" name="Text 28"/>
              <p:cNvSpPr/>
              <p:nvPr/>
            </p:nvSpPr>
            <p:spPr>
              <a:xfrm>
                <a:off x="16548" y="4410"/>
                <a:ext cx="7475" cy="432"/>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聚焦进出口禁限清单，一对一辅导企业</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100" name="组合 99"/>
            <p:cNvGrpSpPr/>
            <p:nvPr/>
          </p:nvGrpSpPr>
          <p:grpSpPr>
            <a:xfrm>
              <a:off x="16246" y="6829"/>
              <a:ext cx="6875" cy="432"/>
              <a:chOff x="16141" y="4810"/>
              <a:chExt cx="6875" cy="432"/>
            </a:xfrm>
          </p:grpSpPr>
          <p:sp>
            <p:nvSpPr>
              <p:cNvPr id="33" name="Shape 29"/>
              <p:cNvSpPr/>
              <p:nvPr/>
            </p:nvSpPr>
            <p:spPr>
              <a:xfrm>
                <a:off x="16141" y="4929"/>
                <a:ext cx="201" cy="233"/>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A98E77"/>
              </a:solidFill>
            </p:spPr>
          </p:sp>
          <p:sp>
            <p:nvSpPr>
              <p:cNvPr id="34" name="Text 30"/>
              <p:cNvSpPr/>
              <p:nvPr/>
            </p:nvSpPr>
            <p:spPr>
              <a:xfrm>
                <a:off x="16548" y="4810"/>
                <a:ext cx="6469" cy="432"/>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搭建"两头在外"保税维修绿色通道</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07" name="组合 106"/>
            <p:cNvGrpSpPr/>
            <p:nvPr/>
          </p:nvGrpSpPr>
          <p:grpSpPr>
            <a:xfrm>
              <a:off x="16246" y="7262"/>
              <a:ext cx="7881" cy="432"/>
              <a:chOff x="16141" y="5210"/>
              <a:chExt cx="7881" cy="432"/>
            </a:xfrm>
          </p:grpSpPr>
          <p:sp>
            <p:nvSpPr>
              <p:cNvPr id="35" name="Shape 31"/>
              <p:cNvSpPr/>
              <p:nvPr/>
            </p:nvSpPr>
            <p:spPr>
              <a:xfrm>
                <a:off x="16141" y="5329"/>
                <a:ext cx="201" cy="233"/>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A98E77"/>
              </a:solidFill>
            </p:spPr>
          </p:sp>
          <p:sp>
            <p:nvSpPr>
              <p:cNvPr id="36" name="Text 32"/>
              <p:cNvSpPr/>
              <p:nvPr/>
            </p:nvSpPr>
            <p:spPr>
              <a:xfrm>
                <a:off x="16548" y="5210"/>
                <a:ext cx="7475" cy="432"/>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联动海关开展加工增值政策全流程指导</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grpSp>
        <p:nvGrpSpPr>
          <p:cNvPr id="118" name="组合 117"/>
          <p:cNvGrpSpPr/>
          <p:nvPr/>
        </p:nvGrpSpPr>
        <p:grpSpPr>
          <a:xfrm>
            <a:off x="8568055" y="2425700"/>
            <a:ext cx="6921500" cy="1035050"/>
            <a:chOff x="15918" y="3820"/>
            <a:chExt cx="8576" cy="1630"/>
          </a:xfrm>
        </p:grpSpPr>
        <p:sp>
          <p:nvSpPr>
            <p:cNvPr id="37" name="Shape 33"/>
            <p:cNvSpPr/>
            <p:nvPr/>
          </p:nvSpPr>
          <p:spPr>
            <a:xfrm>
              <a:off x="15918" y="3820"/>
              <a:ext cx="8576" cy="1630"/>
            </a:xfrm>
            <a:custGeom>
              <a:avLst/>
              <a:gdLst/>
              <a:ahLst/>
              <a:cxnLst/>
              <a:rect l="l" t="t" r="r" b="b"/>
              <a:pathLst>
                <a:path w="3598333" h="1164167">
                  <a:moveTo>
                    <a:pt x="42329" y="0"/>
                  </a:moveTo>
                  <a:lnTo>
                    <a:pt x="3556004" y="0"/>
                  </a:lnTo>
                  <a:cubicBezTo>
                    <a:pt x="3579382" y="0"/>
                    <a:pt x="3598333" y="18951"/>
                    <a:pt x="3598333" y="42329"/>
                  </a:cubicBezTo>
                  <a:lnTo>
                    <a:pt x="3598333" y="1121838"/>
                  </a:lnTo>
                  <a:cubicBezTo>
                    <a:pt x="3598333" y="1145215"/>
                    <a:pt x="3579382" y="1164167"/>
                    <a:pt x="3556004" y="1164167"/>
                  </a:cubicBezTo>
                  <a:lnTo>
                    <a:pt x="42329" y="1164167"/>
                  </a:lnTo>
                  <a:cubicBezTo>
                    <a:pt x="18951" y="1164167"/>
                    <a:pt x="0" y="1145215"/>
                    <a:pt x="0" y="1121838"/>
                  </a:cubicBezTo>
                  <a:lnTo>
                    <a:pt x="0" y="42329"/>
                  </a:lnTo>
                  <a:cubicBezTo>
                    <a:pt x="0" y="18951"/>
                    <a:pt x="18951" y="0"/>
                    <a:pt x="42329" y="0"/>
                  </a:cubicBezTo>
                  <a:close/>
                </a:path>
              </a:pathLst>
            </a:custGeom>
            <a:solidFill>
              <a:srgbClr val="FFFFFF"/>
            </a:solidFill>
          </p:spPr>
        </p:sp>
        <p:sp>
          <p:nvSpPr>
            <p:cNvPr id="38" name="Text 34"/>
            <p:cNvSpPr/>
            <p:nvPr/>
          </p:nvSpPr>
          <p:spPr>
            <a:xfrm>
              <a:off x="16237" y="3946"/>
              <a:ext cx="5168" cy="40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微软雅黑" panose="020B0503020204020204" charset="-122"/>
                </a:rPr>
                <a:t>"保税+"政策叠加</a:t>
              </a:r>
              <a:endParaRPr lang="en-US" sz="1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39" name="Text 35"/>
            <p:cNvSpPr/>
            <p:nvPr/>
          </p:nvSpPr>
          <p:spPr>
            <a:xfrm>
              <a:off x="16246" y="4492"/>
              <a:ext cx="8067" cy="767"/>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利用"保税+"政策叠加优势，助力企业开展关税税率高、附加值高的货物进口加工业务</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29" name="组合 128"/>
          <p:cNvGrpSpPr/>
          <p:nvPr/>
        </p:nvGrpSpPr>
        <p:grpSpPr>
          <a:xfrm>
            <a:off x="8555990" y="6254115"/>
            <a:ext cx="6945630" cy="603250"/>
            <a:chOff x="15917" y="9940"/>
            <a:chExt cx="8606" cy="950"/>
          </a:xfrm>
        </p:grpSpPr>
        <p:sp>
          <p:nvSpPr>
            <p:cNvPr id="43" name="Shape 39"/>
            <p:cNvSpPr/>
            <p:nvPr/>
          </p:nvSpPr>
          <p:spPr>
            <a:xfrm>
              <a:off x="15917" y="9940"/>
              <a:ext cx="8607" cy="950"/>
            </a:xfrm>
            <a:custGeom>
              <a:avLst/>
              <a:gdLst/>
              <a:ahLst/>
              <a:cxnLst/>
              <a:rect l="l" t="t" r="r" b="b"/>
              <a:pathLst>
                <a:path w="3704167" h="603250">
                  <a:moveTo>
                    <a:pt x="42336" y="0"/>
                  </a:moveTo>
                  <a:lnTo>
                    <a:pt x="3661831" y="0"/>
                  </a:lnTo>
                  <a:cubicBezTo>
                    <a:pt x="3685212" y="0"/>
                    <a:pt x="3704167" y="18955"/>
                    <a:pt x="3704167" y="42336"/>
                  </a:cubicBezTo>
                  <a:lnTo>
                    <a:pt x="3704167" y="560914"/>
                  </a:lnTo>
                  <a:cubicBezTo>
                    <a:pt x="3704167" y="584295"/>
                    <a:pt x="3685212" y="603250"/>
                    <a:pt x="3661831" y="603250"/>
                  </a:cubicBezTo>
                  <a:lnTo>
                    <a:pt x="42336" y="603250"/>
                  </a:lnTo>
                  <a:cubicBezTo>
                    <a:pt x="18955" y="603250"/>
                    <a:pt x="0" y="584295"/>
                    <a:pt x="0" y="560914"/>
                  </a:cubicBezTo>
                  <a:lnTo>
                    <a:pt x="0" y="42336"/>
                  </a:lnTo>
                  <a:cubicBezTo>
                    <a:pt x="0" y="18970"/>
                    <a:pt x="18970" y="0"/>
                    <a:pt x="42336" y="0"/>
                  </a:cubicBezTo>
                  <a:close/>
                </a:path>
              </a:pathLst>
            </a:custGeom>
            <a:solidFill>
              <a:srgbClr val="FFFFFF"/>
            </a:solidFill>
          </p:spPr>
        </p:sp>
        <p:sp>
          <p:nvSpPr>
            <p:cNvPr id="44" name="Text 40"/>
            <p:cNvSpPr/>
            <p:nvPr/>
          </p:nvSpPr>
          <p:spPr>
            <a:xfrm>
              <a:off x="16214" y="10073"/>
              <a:ext cx="8297" cy="333"/>
            </a:xfrm>
            <a:prstGeom prst="rect">
              <a:avLst/>
            </a:prstGeom>
            <a:noFill/>
          </p:spPr>
          <p:txBody>
            <a:bodyPr wrap="square" lIns="0" tIns="0" rIns="0" bIns="0" rtlCol="0" anchor="ctr"/>
            <a:lstStyle/>
            <a:p>
              <a:pP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根据产业定位选择园区</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45" name="Text 41"/>
            <p:cNvSpPr/>
            <p:nvPr/>
          </p:nvSpPr>
          <p:spPr>
            <a:xfrm>
              <a:off x="16222" y="10473"/>
              <a:ext cx="8273" cy="283"/>
            </a:xfrm>
            <a:prstGeom prst="rect">
              <a:avLst/>
            </a:prstGeom>
            <a:noFill/>
          </p:spPr>
          <p:txBody>
            <a:bodyPr wrap="square" lIns="0" tIns="0" rIns="0" bIns="0" rtlCol="0" anchor="ctr"/>
            <a:lstStyle/>
            <a:p>
              <a:pPr>
                <a:lnSpc>
                  <a:spcPct val="11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充分利用政策叠加效应，实现产业集聚发展</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grpSp>
      <p:grpSp>
        <p:nvGrpSpPr>
          <p:cNvPr id="130" name="组合 129"/>
          <p:cNvGrpSpPr/>
          <p:nvPr/>
        </p:nvGrpSpPr>
        <p:grpSpPr>
          <a:xfrm>
            <a:off x="8555990" y="7004050"/>
            <a:ext cx="6945630" cy="603250"/>
            <a:chOff x="15917" y="11075"/>
            <a:chExt cx="8606" cy="950"/>
          </a:xfrm>
        </p:grpSpPr>
        <p:sp>
          <p:nvSpPr>
            <p:cNvPr id="46" name="Shape 42"/>
            <p:cNvSpPr/>
            <p:nvPr/>
          </p:nvSpPr>
          <p:spPr>
            <a:xfrm>
              <a:off x="15917" y="11075"/>
              <a:ext cx="8607" cy="950"/>
            </a:xfrm>
            <a:custGeom>
              <a:avLst/>
              <a:gdLst/>
              <a:ahLst/>
              <a:cxnLst/>
              <a:rect l="l" t="t" r="r" b="b"/>
              <a:pathLst>
                <a:path w="3704167" h="603250">
                  <a:moveTo>
                    <a:pt x="42336" y="0"/>
                  </a:moveTo>
                  <a:lnTo>
                    <a:pt x="3661831" y="0"/>
                  </a:lnTo>
                  <a:cubicBezTo>
                    <a:pt x="3685212" y="0"/>
                    <a:pt x="3704167" y="18955"/>
                    <a:pt x="3704167" y="42336"/>
                  </a:cubicBezTo>
                  <a:lnTo>
                    <a:pt x="3704167" y="560914"/>
                  </a:lnTo>
                  <a:cubicBezTo>
                    <a:pt x="3704167" y="584295"/>
                    <a:pt x="3685212" y="603250"/>
                    <a:pt x="3661831" y="603250"/>
                  </a:cubicBezTo>
                  <a:lnTo>
                    <a:pt x="42336" y="603250"/>
                  </a:lnTo>
                  <a:cubicBezTo>
                    <a:pt x="18955" y="603250"/>
                    <a:pt x="0" y="584295"/>
                    <a:pt x="0" y="560914"/>
                  </a:cubicBezTo>
                  <a:lnTo>
                    <a:pt x="0" y="42336"/>
                  </a:lnTo>
                  <a:cubicBezTo>
                    <a:pt x="0" y="18970"/>
                    <a:pt x="18970" y="0"/>
                    <a:pt x="42336" y="0"/>
                  </a:cubicBezTo>
                  <a:close/>
                </a:path>
              </a:pathLst>
            </a:custGeom>
            <a:solidFill>
              <a:srgbClr val="FFFFFF"/>
            </a:solidFill>
          </p:spPr>
        </p:sp>
        <p:sp>
          <p:nvSpPr>
            <p:cNvPr id="47" name="Text 43"/>
            <p:cNvSpPr/>
            <p:nvPr/>
          </p:nvSpPr>
          <p:spPr>
            <a:xfrm>
              <a:off x="16214" y="11208"/>
              <a:ext cx="8297" cy="333"/>
            </a:xfrm>
            <a:prstGeom prst="rect">
              <a:avLst/>
            </a:prstGeom>
            <a:noFill/>
          </p:spPr>
          <p:txBody>
            <a:bodyPr wrap="square" lIns="0" tIns="0" rIns="0" bIns="0" rtlCol="0" anchor="ctr"/>
            <a:lstStyle/>
            <a:p>
              <a:pP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关注配套服务</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48" name="Text 44"/>
            <p:cNvSpPr/>
            <p:nvPr/>
          </p:nvSpPr>
          <p:spPr>
            <a:xfrm>
              <a:off x="16222" y="11608"/>
              <a:ext cx="8273" cy="283"/>
            </a:xfrm>
            <a:prstGeom prst="rect">
              <a:avLst/>
            </a:prstGeom>
            <a:noFill/>
          </p:spPr>
          <p:txBody>
            <a:bodyPr wrap="square" lIns="0" tIns="0" rIns="0" bIns="0" rtlCol="0" anchor="ctr"/>
            <a:lstStyle/>
            <a:p>
              <a:pPr>
                <a:lnSpc>
                  <a:spcPct val="11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关注园区提供的配套服务和便利化措施</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grpSp>
      <p:grpSp>
        <p:nvGrpSpPr>
          <p:cNvPr id="131" name="组合 130"/>
          <p:cNvGrpSpPr/>
          <p:nvPr/>
        </p:nvGrpSpPr>
        <p:grpSpPr>
          <a:xfrm>
            <a:off x="8555990" y="7753985"/>
            <a:ext cx="6945630" cy="603250"/>
            <a:chOff x="15917" y="12210"/>
            <a:chExt cx="8606" cy="950"/>
          </a:xfrm>
        </p:grpSpPr>
        <p:sp>
          <p:nvSpPr>
            <p:cNvPr id="49" name="Shape 45"/>
            <p:cNvSpPr/>
            <p:nvPr/>
          </p:nvSpPr>
          <p:spPr>
            <a:xfrm>
              <a:off x="15917" y="12210"/>
              <a:ext cx="8607" cy="950"/>
            </a:xfrm>
            <a:custGeom>
              <a:avLst/>
              <a:gdLst/>
              <a:ahLst/>
              <a:cxnLst/>
              <a:rect l="l" t="t" r="r" b="b"/>
              <a:pathLst>
                <a:path w="3704167" h="603250">
                  <a:moveTo>
                    <a:pt x="42336" y="0"/>
                  </a:moveTo>
                  <a:lnTo>
                    <a:pt x="3661831" y="0"/>
                  </a:lnTo>
                  <a:cubicBezTo>
                    <a:pt x="3685212" y="0"/>
                    <a:pt x="3704167" y="18955"/>
                    <a:pt x="3704167" y="42336"/>
                  </a:cubicBezTo>
                  <a:lnTo>
                    <a:pt x="3704167" y="560914"/>
                  </a:lnTo>
                  <a:cubicBezTo>
                    <a:pt x="3704167" y="584295"/>
                    <a:pt x="3685212" y="603250"/>
                    <a:pt x="3661831" y="603250"/>
                  </a:cubicBezTo>
                  <a:lnTo>
                    <a:pt x="42336" y="603250"/>
                  </a:lnTo>
                  <a:cubicBezTo>
                    <a:pt x="18955" y="603250"/>
                    <a:pt x="0" y="584295"/>
                    <a:pt x="0" y="560914"/>
                  </a:cubicBezTo>
                  <a:lnTo>
                    <a:pt x="0" y="42336"/>
                  </a:lnTo>
                  <a:cubicBezTo>
                    <a:pt x="0" y="18970"/>
                    <a:pt x="18970" y="0"/>
                    <a:pt x="42336" y="0"/>
                  </a:cubicBezTo>
                  <a:close/>
                </a:path>
              </a:pathLst>
            </a:custGeom>
            <a:solidFill>
              <a:srgbClr val="FFFFFF"/>
            </a:solidFill>
          </p:spPr>
        </p:sp>
        <p:sp>
          <p:nvSpPr>
            <p:cNvPr id="50" name="Text 46"/>
            <p:cNvSpPr/>
            <p:nvPr/>
          </p:nvSpPr>
          <p:spPr>
            <a:xfrm>
              <a:off x="16214" y="12343"/>
              <a:ext cx="8297" cy="333"/>
            </a:xfrm>
            <a:prstGeom prst="rect">
              <a:avLst/>
            </a:prstGeom>
            <a:noFill/>
          </p:spPr>
          <p:txBody>
            <a:bodyPr wrap="square" lIns="0" tIns="0" rIns="0" bIns="0" rtlCol="0" anchor="ctr"/>
            <a:lstStyle/>
            <a:p>
              <a:pP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参与产业链集群</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51" name="Text 47"/>
            <p:cNvSpPr/>
            <p:nvPr/>
          </p:nvSpPr>
          <p:spPr>
            <a:xfrm>
              <a:off x="16222" y="12743"/>
              <a:ext cx="8273" cy="283"/>
            </a:xfrm>
            <a:prstGeom prst="rect">
              <a:avLst/>
            </a:prstGeom>
            <a:noFill/>
          </p:spPr>
          <p:txBody>
            <a:bodyPr wrap="square" lIns="0" tIns="0" rIns="0" bIns="0" rtlCol="0" anchor="ctr"/>
            <a:lstStyle/>
            <a:p>
              <a:pPr>
                <a:lnSpc>
                  <a:spcPct val="11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积极参与园区产业链集群建设，实现上下游协同发展</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grpSp>
      <p:grpSp>
        <p:nvGrpSpPr>
          <p:cNvPr id="95" name="组合 94"/>
          <p:cNvGrpSpPr/>
          <p:nvPr/>
        </p:nvGrpSpPr>
        <p:grpSpPr>
          <a:xfrm>
            <a:off x="791845" y="6254115"/>
            <a:ext cx="3201670" cy="906145"/>
            <a:chOff x="1268" y="9991"/>
            <a:chExt cx="5782" cy="1200"/>
          </a:xfrm>
        </p:grpSpPr>
        <p:sp>
          <p:nvSpPr>
            <p:cNvPr id="55" name="Shape 51"/>
            <p:cNvSpPr/>
            <p:nvPr/>
          </p:nvSpPr>
          <p:spPr>
            <a:xfrm>
              <a:off x="1268" y="9991"/>
              <a:ext cx="5783" cy="1200"/>
            </a:xfrm>
            <a:custGeom>
              <a:avLst/>
              <a:gdLst/>
              <a:ahLst/>
              <a:cxnLst/>
              <a:rect l="l" t="t" r="r" b="b"/>
              <a:pathLst>
                <a:path w="3672417" h="762000">
                  <a:moveTo>
                    <a:pt x="42337" y="0"/>
                  </a:moveTo>
                  <a:lnTo>
                    <a:pt x="3630080" y="0"/>
                  </a:lnTo>
                  <a:cubicBezTo>
                    <a:pt x="3653462" y="0"/>
                    <a:pt x="3672417" y="18955"/>
                    <a:pt x="3672417" y="42337"/>
                  </a:cubicBezTo>
                  <a:lnTo>
                    <a:pt x="3672417" y="719663"/>
                  </a:lnTo>
                  <a:cubicBezTo>
                    <a:pt x="3672417" y="743045"/>
                    <a:pt x="3653462" y="762000"/>
                    <a:pt x="3630080"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sp>
        <p:sp>
          <p:nvSpPr>
            <p:cNvPr id="56" name="Text 52"/>
            <p:cNvSpPr/>
            <p:nvPr/>
          </p:nvSpPr>
          <p:spPr>
            <a:xfrm>
              <a:off x="1402" y="10139"/>
              <a:ext cx="5517" cy="400"/>
            </a:xfrm>
            <a:prstGeom prst="rect">
              <a:avLst/>
            </a:prstGeom>
            <a:noFill/>
          </p:spPr>
          <p:txBody>
            <a:bodyPr wrap="square" lIns="0" tIns="0" rIns="0" bIns="0" rtlCol="0" anchor="ctr"/>
            <a:lstStyle/>
            <a:p>
              <a:pPr algn="ct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三亚中央商务区</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57" name="Text 53"/>
            <p:cNvSpPr/>
            <p:nvPr/>
          </p:nvSpPr>
          <p:spPr>
            <a:xfrm>
              <a:off x="1410" y="10657"/>
              <a:ext cx="5500" cy="333"/>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跨国</a:t>
              </a: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企业区域总部</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98" name="组合 97"/>
          <p:cNvGrpSpPr/>
          <p:nvPr/>
        </p:nvGrpSpPr>
        <p:grpSpPr>
          <a:xfrm>
            <a:off x="4535805" y="6254115"/>
            <a:ext cx="3201670" cy="906145"/>
            <a:chOff x="10280" y="9991"/>
            <a:chExt cx="5782" cy="1200"/>
          </a:xfrm>
        </p:grpSpPr>
        <p:sp>
          <p:nvSpPr>
            <p:cNvPr id="58" name="Shape 54"/>
            <p:cNvSpPr/>
            <p:nvPr/>
          </p:nvSpPr>
          <p:spPr>
            <a:xfrm>
              <a:off x="10280" y="9991"/>
              <a:ext cx="5783" cy="1200"/>
            </a:xfrm>
            <a:custGeom>
              <a:avLst/>
              <a:gdLst/>
              <a:ahLst/>
              <a:cxnLst/>
              <a:rect l="l" t="t" r="r" b="b"/>
              <a:pathLst>
                <a:path w="3672417" h="762000">
                  <a:moveTo>
                    <a:pt x="42337" y="0"/>
                  </a:moveTo>
                  <a:lnTo>
                    <a:pt x="3630080" y="0"/>
                  </a:lnTo>
                  <a:cubicBezTo>
                    <a:pt x="3653462" y="0"/>
                    <a:pt x="3672417" y="18955"/>
                    <a:pt x="3672417" y="42337"/>
                  </a:cubicBezTo>
                  <a:lnTo>
                    <a:pt x="3672417" y="719663"/>
                  </a:lnTo>
                  <a:cubicBezTo>
                    <a:pt x="3672417" y="743045"/>
                    <a:pt x="3653462" y="762000"/>
                    <a:pt x="3630080"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sp>
        <p:sp>
          <p:nvSpPr>
            <p:cNvPr id="59" name="Text 55"/>
            <p:cNvSpPr/>
            <p:nvPr/>
          </p:nvSpPr>
          <p:spPr>
            <a:xfrm>
              <a:off x="10413" y="10139"/>
              <a:ext cx="5517" cy="400"/>
            </a:xfrm>
            <a:prstGeom prst="rect">
              <a:avLst/>
            </a:prstGeom>
            <a:noFill/>
          </p:spPr>
          <p:txBody>
            <a:bodyPr wrap="square" lIns="0" tIns="0" rIns="0" bIns="0" rtlCol="0" anchor="ctr"/>
            <a:lstStyle/>
            <a:p>
              <a:pPr algn="ct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海口复兴城</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60" name="Text 56"/>
            <p:cNvSpPr/>
            <p:nvPr/>
          </p:nvSpPr>
          <p:spPr>
            <a:xfrm>
              <a:off x="10421" y="10657"/>
              <a:ext cx="5500" cy="333"/>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互联网信息产业</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96" name="组合 95"/>
          <p:cNvGrpSpPr/>
          <p:nvPr/>
        </p:nvGrpSpPr>
        <p:grpSpPr>
          <a:xfrm>
            <a:off x="791845" y="7450455"/>
            <a:ext cx="3201670" cy="906145"/>
            <a:chOff x="1249" y="11552"/>
            <a:chExt cx="5782" cy="1200"/>
          </a:xfrm>
        </p:grpSpPr>
        <p:sp>
          <p:nvSpPr>
            <p:cNvPr id="61" name="Shape 57"/>
            <p:cNvSpPr/>
            <p:nvPr/>
          </p:nvSpPr>
          <p:spPr>
            <a:xfrm>
              <a:off x="1249" y="11552"/>
              <a:ext cx="5783" cy="1200"/>
            </a:xfrm>
            <a:custGeom>
              <a:avLst/>
              <a:gdLst/>
              <a:ahLst/>
              <a:cxnLst/>
              <a:rect l="l" t="t" r="r" b="b"/>
              <a:pathLst>
                <a:path w="3672417" h="762000">
                  <a:moveTo>
                    <a:pt x="42337" y="0"/>
                  </a:moveTo>
                  <a:lnTo>
                    <a:pt x="3630080" y="0"/>
                  </a:lnTo>
                  <a:cubicBezTo>
                    <a:pt x="3653462" y="0"/>
                    <a:pt x="3672417" y="18955"/>
                    <a:pt x="3672417" y="42337"/>
                  </a:cubicBezTo>
                  <a:lnTo>
                    <a:pt x="3672417" y="719663"/>
                  </a:lnTo>
                  <a:cubicBezTo>
                    <a:pt x="3672417" y="743045"/>
                    <a:pt x="3653462" y="762000"/>
                    <a:pt x="3630080"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sp>
        <p:sp>
          <p:nvSpPr>
            <p:cNvPr id="62" name="Text 58"/>
            <p:cNvSpPr/>
            <p:nvPr/>
          </p:nvSpPr>
          <p:spPr>
            <a:xfrm>
              <a:off x="1382" y="11700"/>
              <a:ext cx="5517" cy="400"/>
            </a:xfrm>
            <a:prstGeom prst="rect">
              <a:avLst/>
            </a:prstGeom>
            <a:noFill/>
          </p:spPr>
          <p:txBody>
            <a:bodyPr wrap="square" lIns="0" tIns="0" rIns="0" bIns="0" rtlCol="0" anchor="ctr"/>
            <a:lstStyle/>
            <a:p>
              <a:pPr algn="ct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文昌国际航天城</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63" name="Text 59"/>
            <p:cNvSpPr/>
            <p:nvPr/>
          </p:nvSpPr>
          <p:spPr>
            <a:xfrm>
              <a:off x="1391" y="12218"/>
              <a:ext cx="5500" cy="333"/>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航天产业</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97" name="组合 96"/>
          <p:cNvGrpSpPr/>
          <p:nvPr/>
        </p:nvGrpSpPr>
        <p:grpSpPr>
          <a:xfrm>
            <a:off x="4535805" y="7450455"/>
            <a:ext cx="3201670" cy="906145"/>
            <a:chOff x="10280" y="11541"/>
            <a:chExt cx="5782" cy="1200"/>
          </a:xfrm>
        </p:grpSpPr>
        <p:sp>
          <p:nvSpPr>
            <p:cNvPr id="65" name="Shape 60"/>
            <p:cNvSpPr/>
            <p:nvPr/>
          </p:nvSpPr>
          <p:spPr>
            <a:xfrm>
              <a:off x="10280" y="11541"/>
              <a:ext cx="5783" cy="1200"/>
            </a:xfrm>
            <a:custGeom>
              <a:avLst/>
              <a:gdLst/>
              <a:ahLst/>
              <a:cxnLst/>
              <a:rect l="l" t="t" r="r" b="b"/>
              <a:pathLst>
                <a:path w="3672417" h="762000">
                  <a:moveTo>
                    <a:pt x="42337" y="0"/>
                  </a:moveTo>
                  <a:lnTo>
                    <a:pt x="3630080" y="0"/>
                  </a:lnTo>
                  <a:cubicBezTo>
                    <a:pt x="3653462" y="0"/>
                    <a:pt x="3672417" y="18955"/>
                    <a:pt x="3672417" y="42337"/>
                  </a:cubicBezTo>
                  <a:lnTo>
                    <a:pt x="3672417" y="719663"/>
                  </a:lnTo>
                  <a:cubicBezTo>
                    <a:pt x="3672417" y="743045"/>
                    <a:pt x="3653462" y="762000"/>
                    <a:pt x="3630080"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sp>
        <p:sp>
          <p:nvSpPr>
            <p:cNvPr id="66" name="Text 61"/>
            <p:cNvSpPr/>
            <p:nvPr/>
          </p:nvSpPr>
          <p:spPr>
            <a:xfrm>
              <a:off x="10414" y="11689"/>
              <a:ext cx="5517" cy="400"/>
            </a:xfrm>
            <a:prstGeom prst="rect">
              <a:avLst/>
            </a:prstGeom>
            <a:noFill/>
          </p:spPr>
          <p:txBody>
            <a:bodyPr wrap="square" lIns="0" tIns="0" rIns="0" bIns="0" rtlCol="0" anchor="ctr"/>
            <a:lstStyle/>
            <a:p>
              <a:pPr algn="ct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陵水黎安国际教育</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67" name="Text 62"/>
            <p:cNvSpPr/>
            <p:nvPr/>
          </p:nvSpPr>
          <p:spPr>
            <a:xfrm>
              <a:off x="10422" y="12207"/>
              <a:ext cx="5500" cy="333"/>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教育创新</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94" name="组合 93"/>
          <p:cNvGrpSpPr/>
          <p:nvPr/>
        </p:nvGrpSpPr>
        <p:grpSpPr>
          <a:xfrm>
            <a:off x="791845" y="5506720"/>
            <a:ext cx="3267075" cy="575310"/>
            <a:chOff x="1207" y="8945"/>
            <a:chExt cx="5145" cy="906"/>
          </a:xfrm>
        </p:grpSpPr>
        <p:sp>
          <p:nvSpPr>
            <p:cNvPr id="54" name="Text 50"/>
            <p:cNvSpPr/>
            <p:nvPr/>
          </p:nvSpPr>
          <p:spPr>
            <a:xfrm>
              <a:off x="2340" y="9165"/>
              <a:ext cx="4012" cy="467"/>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其他重点园区</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nvGrpSpPr>
            <p:cNvPr id="87" name="组合 86"/>
            <p:cNvGrpSpPr/>
            <p:nvPr/>
          </p:nvGrpSpPr>
          <p:grpSpPr>
            <a:xfrm>
              <a:off x="1207" y="8945"/>
              <a:ext cx="906" cy="906"/>
              <a:chOff x="1207" y="8945"/>
              <a:chExt cx="906" cy="906"/>
            </a:xfrm>
          </p:grpSpPr>
          <p:sp>
            <p:nvSpPr>
              <p:cNvPr id="80" name="Shape 6"/>
              <p:cNvSpPr/>
              <p:nvPr/>
            </p:nvSpPr>
            <p:spPr>
              <a:xfrm>
                <a:off x="1207" y="8945"/>
                <a:ext cx="907" cy="907"/>
              </a:xfrm>
              <a:custGeom>
                <a:avLst/>
                <a:gdLst/>
                <a:ahLst/>
                <a:cxnLst/>
                <a:rect l="l" t="t" r="r" b="b"/>
                <a:pathLst>
                  <a:path w="592667" h="592667">
                    <a:moveTo>
                      <a:pt x="296333" y="0"/>
                    </a:moveTo>
                    <a:lnTo>
                      <a:pt x="296333" y="0"/>
                    </a:lnTo>
                    <a:cubicBezTo>
                      <a:pt x="459884" y="0"/>
                      <a:pt x="592667" y="132783"/>
                      <a:pt x="592667" y="296333"/>
                    </a:cubicBezTo>
                    <a:lnTo>
                      <a:pt x="592667" y="296333"/>
                    </a:lnTo>
                    <a:cubicBezTo>
                      <a:pt x="592667" y="459884"/>
                      <a:pt x="459884" y="592667"/>
                      <a:pt x="296333" y="592667"/>
                    </a:cubicBezTo>
                    <a:lnTo>
                      <a:pt x="296333" y="592667"/>
                    </a:lnTo>
                    <a:cubicBezTo>
                      <a:pt x="132783" y="592667"/>
                      <a:pt x="0" y="459884"/>
                      <a:pt x="0" y="296333"/>
                    </a:cubicBezTo>
                    <a:lnTo>
                      <a:pt x="0" y="296333"/>
                    </a:lnTo>
                    <a:cubicBezTo>
                      <a:pt x="0" y="132783"/>
                      <a:pt x="132783" y="0"/>
                      <a:pt x="296333" y="0"/>
                    </a:cubicBezTo>
                    <a:close/>
                  </a:path>
                </a:pathLst>
              </a:custGeom>
              <a:solidFill>
                <a:srgbClr val="C0A062">
                  <a:alpha val="20000"/>
                </a:srgbClr>
              </a:solidFill>
            </p:spPr>
          </p:sp>
          <p:sp>
            <p:nvSpPr>
              <p:cNvPr id="85" name="Shape 49"/>
              <p:cNvSpPr/>
              <p:nvPr/>
            </p:nvSpPr>
            <p:spPr>
              <a:xfrm>
                <a:off x="1412" y="9150"/>
                <a:ext cx="498" cy="498"/>
              </a:xfrm>
              <a:custGeom>
                <a:avLst/>
                <a:gdLst/>
                <a:ahLst/>
                <a:cxnLst/>
                <a:rect l="l" t="t" r="r" b="b"/>
                <a:pathLst>
                  <a:path w="211667" h="211667">
                    <a:moveTo>
                      <a:pt x="79375" y="26458"/>
                    </a:moveTo>
                    <a:cubicBezTo>
                      <a:pt x="79375" y="19141"/>
                      <a:pt x="85287" y="13229"/>
                      <a:pt x="92604" y="13229"/>
                    </a:cubicBezTo>
                    <a:lnTo>
                      <a:pt x="119063" y="13229"/>
                    </a:lnTo>
                    <a:cubicBezTo>
                      <a:pt x="126380" y="13229"/>
                      <a:pt x="132292" y="19141"/>
                      <a:pt x="132292" y="26458"/>
                    </a:cubicBezTo>
                    <a:lnTo>
                      <a:pt x="132292" y="52917"/>
                    </a:lnTo>
                    <a:cubicBezTo>
                      <a:pt x="132292" y="60234"/>
                      <a:pt x="126380" y="66146"/>
                      <a:pt x="119063" y="66146"/>
                    </a:cubicBezTo>
                    <a:lnTo>
                      <a:pt x="115755" y="66146"/>
                    </a:lnTo>
                    <a:lnTo>
                      <a:pt x="115755" y="92604"/>
                    </a:lnTo>
                    <a:lnTo>
                      <a:pt x="165365" y="92604"/>
                    </a:lnTo>
                    <a:cubicBezTo>
                      <a:pt x="181818" y="92604"/>
                      <a:pt x="195130" y="105916"/>
                      <a:pt x="195130" y="122370"/>
                    </a:cubicBezTo>
                    <a:lnTo>
                      <a:pt x="195130" y="145521"/>
                    </a:lnTo>
                    <a:lnTo>
                      <a:pt x="198438" y="145521"/>
                    </a:lnTo>
                    <a:cubicBezTo>
                      <a:pt x="205755" y="145521"/>
                      <a:pt x="211667" y="151433"/>
                      <a:pt x="211667" y="158750"/>
                    </a:cubicBezTo>
                    <a:lnTo>
                      <a:pt x="211667" y="185208"/>
                    </a:lnTo>
                    <a:cubicBezTo>
                      <a:pt x="211667" y="192526"/>
                      <a:pt x="205755" y="198438"/>
                      <a:pt x="198438" y="198438"/>
                    </a:cubicBezTo>
                    <a:lnTo>
                      <a:pt x="171979" y="198438"/>
                    </a:lnTo>
                    <a:cubicBezTo>
                      <a:pt x="164662" y="198438"/>
                      <a:pt x="158750" y="192526"/>
                      <a:pt x="158750" y="185208"/>
                    </a:cubicBezTo>
                    <a:lnTo>
                      <a:pt x="158750" y="158750"/>
                    </a:lnTo>
                    <a:cubicBezTo>
                      <a:pt x="158750" y="151433"/>
                      <a:pt x="164662" y="145521"/>
                      <a:pt x="171979" y="145521"/>
                    </a:cubicBezTo>
                    <a:lnTo>
                      <a:pt x="175286" y="145521"/>
                    </a:lnTo>
                    <a:lnTo>
                      <a:pt x="175286" y="122370"/>
                    </a:lnTo>
                    <a:cubicBezTo>
                      <a:pt x="175286" y="116871"/>
                      <a:pt x="170863" y="112448"/>
                      <a:pt x="165365" y="112448"/>
                    </a:cubicBezTo>
                    <a:lnTo>
                      <a:pt x="115755" y="112448"/>
                    </a:lnTo>
                    <a:lnTo>
                      <a:pt x="115755" y="145521"/>
                    </a:lnTo>
                    <a:lnTo>
                      <a:pt x="119063" y="145521"/>
                    </a:lnTo>
                    <a:cubicBezTo>
                      <a:pt x="126380" y="145521"/>
                      <a:pt x="132292" y="151433"/>
                      <a:pt x="132292" y="158750"/>
                    </a:cubicBezTo>
                    <a:lnTo>
                      <a:pt x="132292" y="185208"/>
                    </a:lnTo>
                    <a:cubicBezTo>
                      <a:pt x="132292" y="192526"/>
                      <a:pt x="126380" y="198438"/>
                      <a:pt x="119063" y="198438"/>
                    </a:cubicBezTo>
                    <a:lnTo>
                      <a:pt x="92604" y="198438"/>
                    </a:lnTo>
                    <a:cubicBezTo>
                      <a:pt x="85287" y="198438"/>
                      <a:pt x="79375" y="192526"/>
                      <a:pt x="79375" y="185208"/>
                    </a:cubicBezTo>
                    <a:lnTo>
                      <a:pt x="79375" y="158750"/>
                    </a:lnTo>
                    <a:cubicBezTo>
                      <a:pt x="79375" y="151433"/>
                      <a:pt x="85287" y="145521"/>
                      <a:pt x="92604" y="145521"/>
                    </a:cubicBezTo>
                    <a:lnTo>
                      <a:pt x="95911" y="145521"/>
                    </a:lnTo>
                    <a:lnTo>
                      <a:pt x="95911" y="112448"/>
                    </a:lnTo>
                    <a:lnTo>
                      <a:pt x="46302" y="112448"/>
                    </a:lnTo>
                    <a:cubicBezTo>
                      <a:pt x="40804" y="112448"/>
                      <a:pt x="36380" y="116871"/>
                      <a:pt x="36380" y="122370"/>
                    </a:cubicBezTo>
                    <a:lnTo>
                      <a:pt x="36380" y="145521"/>
                    </a:lnTo>
                    <a:lnTo>
                      <a:pt x="39688" y="145521"/>
                    </a:lnTo>
                    <a:cubicBezTo>
                      <a:pt x="47005" y="145521"/>
                      <a:pt x="52917" y="151433"/>
                      <a:pt x="52917" y="158750"/>
                    </a:cubicBezTo>
                    <a:lnTo>
                      <a:pt x="52917" y="185208"/>
                    </a:lnTo>
                    <a:cubicBezTo>
                      <a:pt x="52917" y="192526"/>
                      <a:pt x="47005" y="198438"/>
                      <a:pt x="39688" y="198438"/>
                    </a:cubicBezTo>
                    <a:lnTo>
                      <a:pt x="13229" y="198438"/>
                    </a:lnTo>
                    <a:cubicBezTo>
                      <a:pt x="5912" y="198438"/>
                      <a:pt x="0" y="192526"/>
                      <a:pt x="0" y="185208"/>
                    </a:cubicBezTo>
                    <a:lnTo>
                      <a:pt x="0" y="158750"/>
                    </a:lnTo>
                    <a:cubicBezTo>
                      <a:pt x="0" y="151433"/>
                      <a:pt x="5912" y="145521"/>
                      <a:pt x="13229" y="145521"/>
                    </a:cubicBezTo>
                    <a:lnTo>
                      <a:pt x="16536" y="145521"/>
                    </a:lnTo>
                    <a:lnTo>
                      <a:pt x="16536" y="122370"/>
                    </a:lnTo>
                    <a:cubicBezTo>
                      <a:pt x="16536" y="105916"/>
                      <a:pt x="29848" y="92604"/>
                      <a:pt x="46302" y="92604"/>
                    </a:cubicBezTo>
                    <a:lnTo>
                      <a:pt x="95911" y="92604"/>
                    </a:lnTo>
                    <a:lnTo>
                      <a:pt x="95911" y="66146"/>
                    </a:lnTo>
                    <a:lnTo>
                      <a:pt x="92604" y="66146"/>
                    </a:lnTo>
                    <a:cubicBezTo>
                      <a:pt x="85287" y="66146"/>
                      <a:pt x="79375" y="60234"/>
                      <a:pt x="79375" y="52917"/>
                    </a:cubicBezTo>
                    <a:lnTo>
                      <a:pt x="79375" y="26458"/>
                    </a:lnTo>
                    <a:close/>
                  </a:path>
                </a:pathLst>
              </a:custGeom>
              <a:solidFill>
                <a:srgbClr val="C0A062"/>
              </a:solidFill>
            </p:spPr>
          </p:sp>
        </p:grpSp>
      </p:grpSp>
      <p:grpSp>
        <p:nvGrpSpPr>
          <p:cNvPr id="91" name="组合 90"/>
          <p:cNvGrpSpPr/>
          <p:nvPr/>
        </p:nvGrpSpPr>
        <p:grpSpPr>
          <a:xfrm>
            <a:off x="8568055" y="5506720"/>
            <a:ext cx="3107690" cy="539750"/>
            <a:chOff x="18933" y="9002"/>
            <a:chExt cx="4894" cy="850"/>
          </a:xfrm>
        </p:grpSpPr>
        <p:sp>
          <p:nvSpPr>
            <p:cNvPr id="42" name="Text 38"/>
            <p:cNvSpPr/>
            <p:nvPr/>
          </p:nvSpPr>
          <p:spPr>
            <a:xfrm>
              <a:off x="20067" y="9194"/>
              <a:ext cx="3760" cy="467"/>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产业布局建议</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nvGrpSpPr>
            <p:cNvPr id="89" name="组合 88"/>
            <p:cNvGrpSpPr/>
            <p:nvPr/>
          </p:nvGrpSpPr>
          <p:grpSpPr>
            <a:xfrm>
              <a:off x="18933" y="9002"/>
              <a:ext cx="850" cy="850"/>
              <a:chOff x="18933" y="9002"/>
              <a:chExt cx="850" cy="850"/>
            </a:xfrm>
          </p:grpSpPr>
          <p:sp>
            <p:nvSpPr>
              <p:cNvPr id="83" name="Shape 22"/>
              <p:cNvSpPr/>
              <p:nvPr/>
            </p:nvSpPr>
            <p:spPr>
              <a:xfrm>
                <a:off x="18933" y="9002"/>
                <a:ext cx="850" cy="850"/>
              </a:xfrm>
              <a:custGeom>
                <a:avLst/>
                <a:gdLst/>
                <a:ahLst/>
                <a:cxnLst/>
                <a:rect l="l" t="t" r="r" b="b"/>
                <a:pathLst>
                  <a:path w="592667" h="592667">
                    <a:moveTo>
                      <a:pt x="296333" y="0"/>
                    </a:moveTo>
                    <a:lnTo>
                      <a:pt x="296333" y="0"/>
                    </a:lnTo>
                    <a:cubicBezTo>
                      <a:pt x="459884" y="0"/>
                      <a:pt x="592667" y="132783"/>
                      <a:pt x="592667" y="296333"/>
                    </a:cubicBezTo>
                    <a:lnTo>
                      <a:pt x="592667" y="296333"/>
                    </a:lnTo>
                    <a:cubicBezTo>
                      <a:pt x="592667" y="459884"/>
                      <a:pt x="459884" y="592667"/>
                      <a:pt x="296333" y="592667"/>
                    </a:cubicBezTo>
                    <a:lnTo>
                      <a:pt x="296333" y="592667"/>
                    </a:lnTo>
                    <a:cubicBezTo>
                      <a:pt x="132783" y="592667"/>
                      <a:pt x="0" y="459884"/>
                      <a:pt x="0" y="296333"/>
                    </a:cubicBezTo>
                    <a:lnTo>
                      <a:pt x="0" y="296333"/>
                    </a:lnTo>
                    <a:cubicBezTo>
                      <a:pt x="0" y="132783"/>
                      <a:pt x="132783" y="0"/>
                      <a:pt x="296333" y="0"/>
                    </a:cubicBezTo>
                    <a:close/>
                  </a:path>
                </a:pathLst>
              </a:custGeom>
              <a:solidFill>
                <a:srgbClr val="A98E77">
                  <a:alpha val="20000"/>
                </a:srgbClr>
              </a:solidFill>
            </p:spPr>
          </p:sp>
          <p:sp>
            <p:nvSpPr>
              <p:cNvPr id="88" name="Shape 37"/>
              <p:cNvSpPr/>
              <p:nvPr/>
            </p:nvSpPr>
            <p:spPr>
              <a:xfrm>
                <a:off x="19153" y="9147"/>
                <a:ext cx="410" cy="560"/>
              </a:xfrm>
              <a:custGeom>
                <a:avLst/>
                <a:gdLst/>
                <a:ahLst/>
                <a:cxnLst/>
                <a:rect l="l" t="t" r="r" b="b"/>
                <a:pathLst>
                  <a:path w="142875" h="190500">
                    <a:moveTo>
                      <a:pt x="108979" y="142875"/>
                    </a:moveTo>
                    <a:cubicBezTo>
                      <a:pt x="111696" y="134578"/>
                      <a:pt x="117128" y="127062"/>
                      <a:pt x="123267" y="120588"/>
                    </a:cubicBezTo>
                    <a:cubicBezTo>
                      <a:pt x="135434" y="107789"/>
                      <a:pt x="142875" y="90488"/>
                      <a:pt x="142875" y="71438"/>
                    </a:cubicBezTo>
                    <a:cubicBezTo>
                      <a:pt x="142875" y="31998"/>
                      <a:pt x="110877" y="0"/>
                      <a:pt x="71437" y="0"/>
                    </a:cubicBezTo>
                    <a:cubicBezTo>
                      <a:pt x="31998" y="0"/>
                      <a:pt x="0" y="31998"/>
                      <a:pt x="0" y="71438"/>
                    </a:cubicBezTo>
                    <a:cubicBezTo>
                      <a:pt x="0" y="90488"/>
                      <a:pt x="7441" y="107789"/>
                      <a:pt x="19608" y="120588"/>
                    </a:cubicBezTo>
                    <a:cubicBezTo>
                      <a:pt x="25747" y="127062"/>
                      <a:pt x="31217" y="134578"/>
                      <a:pt x="33896" y="142875"/>
                    </a:cubicBezTo>
                    <a:lnTo>
                      <a:pt x="108942" y="142875"/>
                    </a:lnTo>
                    <a:close/>
                    <a:moveTo>
                      <a:pt x="107156" y="160734"/>
                    </a:moveTo>
                    <a:lnTo>
                      <a:pt x="35719" y="160734"/>
                    </a:lnTo>
                    <a:lnTo>
                      <a:pt x="35719" y="166688"/>
                    </a:lnTo>
                    <a:cubicBezTo>
                      <a:pt x="35719" y="183133"/>
                      <a:pt x="49039" y="196453"/>
                      <a:pt x="65484" y="196453"/>
                    </a:cubicBezTo>
                    <a:lnTo>
                      <a:pt x="77391" y="196453"/>
                    </a:lnTo>
                    <a:cubicBezTo>
                      <a:pt x="93836" y="196453"/>
                      <a:pt x="107156" y="183133"/>
                      <a:pt x="107156" y="166688"/>
                    </a:cubicBezTo>
                    <a:lnTo>
                      <a:pt x="107156" y="160734"/>
                    </a:lnTo>
                    <a:close/>
                    <a:moveTo>
                      <a:pt x="68461" y="41672"/>
                    </a:moveTo>
                    <a:cubicBezTo>
                      <a:pt x="53653" y="41672"/>
                      <a:pt x="41672" y="53653"/>
                      <a:pt x="41672" y="68461"/>
                    </a:cubicBezTo>
                    <a:cubicBezTo>
                      <a:pt x="41672" y="73409"/>
                      <a:pt x="37691" y="77391"/>
                      <a:pt x="32742" y="77391"/>
                    </a:cubicBezTo>
                    <a:cubicBezTo>
                      <a:pt x="27794" y="77391"/>
                      <a:pt x="23812" y="73409"/>
                      <a:pt x="23812" y="68461"/>
                    </a:cubicBezTo>
                    <a:cubicBezTo>
                      <a:pt x="23812" y="43793"/>
                      <a:pt x="43793" y="23812"/>
                      <a:pt x="68461" y="23812"/>
                    </a:cubicBezTo>
                    <a:cubicBezTo>
                      <a:pt x="73409" y="23812"/>
                      <a:pt x="77391" y="27794"/>
                      <a:pt x="77391" y="32742"/>
                    </a:cubicBezTo>
                    <a:cubicBezTo>
                      <a:pt x="77391" y="37691"/>
                      <a:pt x="73409" y="41672"/>
                      <a:pt x="68461" y="41672"/>
                    </a:cubicBezTo>
                    <a:close/>
                  </a:path>
                </a:pathLst>
              </a:custGeom>
              <a:solidFill>
                <a:srgbClr val="C59F5E"/>
              </a:solidFill>
            </p:spPr>
          </p:sp>
        </p:grpSp>
      </p:grpSp>
      <p:grpSp>
        <p:nvGrpSpPr>
          <p:cNvPr id="8" name="组合 7"/>
          <p:cNvGrpSpPr/>
          <p:nvPr/>
        </p:nvGrpSpPr>
        <p:grpSpPr>
          <a:xfrm rot="0">
            <a:off x="545465" y="260350"/>
            <a:ext cx="15386685" cy="8771890"/>
            <a:chOff x="859" y="410"/>
            <a:chExt cx="24231" cy="13814"/>
          </a:xfrm>
        </p:grpSpPr>
        <p:pic>
          <p:nvPicPr>
            <p:cNvPr id="9" name="图片 8"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24" name="组合 23"/>
            <p:cNvGrpSpPr/>
            <p:nvPr/>
          </p:nvGrpSpPr>
          <p:grpSpPr>
            <a:xfrm rot="0">
              <a:off x="21095" y="410"/>
              <a:ext cx="3995" cy="1345"/>
              <a:chOff x="2704" y="1289"/>
              <a:chExt cx="3995" cy="1345"/>
            </a:xfrm>
          </p:grpSpPr>
          <p:sp>
            <p:nvSpPr>
              <p:cNvPr id="25"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40"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41" name="直接连接符 40"/>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52" name="组合 51"/>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组合 48"/>
          <p:cNvGrpSpPr/>
          <p:nvPr/>
        </p:nvGrpSpPr>
        <p:grpSpPr>
          <a:xfrm>
            <a:off x="6445250" y="391160"/>
            <a:ext cx="3316605" cy="1275080"/>
            <a:chOff x="10150" y="1344"/>
            <a:chExt cx="5223" cy="2008"/>
          </a:xfrm>
        </p:grpSpPr>
        <p:sp>
          <p:nvSpPr>
            <p:cNvPr id="50" name="Text 0"/>
            <p:cNvSpPr/>
            <p:nvPr/>
          </p:nvSpPr>
          <p:spPr>
            <a:xfrm>
              <a:off x="10150" y="1344"/>
              <a:ext cx="5223" cy="480"/>
            </a:xfrm>
            <a:prstGeom prst="rect">
              <a:avLst/>
            </a:prstGeom>
            <a:noFill/>
          </p:spPr>
          <p:txBody>
            <a:bodyPr wrap="square" lIns="0" tIns="0" rIns="0" bIns="0" rtlCol="0" anchor="ctr"/>
            <a:lstStyle/>
            <a:p>
              <a:pPr algn="ctr">
                <a:lnSpc>
                  <a:spcPct val="130000"/>
                </a:lnSpc>
              </a:pPr>
              <a:r>
                <a:rPr lang="en-US" sz="1600" b="1" kern="0" spc="160" dirty="0">
                  <a:solidFill>
                    <a:srgbClr val="C09B5A"/>
                  </a:solidFill>
                  <a:latin typeface="微软雅黑" panose="020B0503020204020204" charset="-122"/>
                  <a:ea typeface="微软雅黑" panose="020B0503020204020204" charset="-122"/>
                  <a:cs typeface="MiSans" pitchFamily="34" charset="-120"/>
                </a:rPr>
                <a:t>CONTENTS</a:t>
              </a:r>
              <a:endParaRPr lang="en-US" sz="1600" b="1" kern="0" spc="160" dirty="0">
                <a:solidFill>
                  <a:srgbClr val="C09B5A"/>
                </a:solidFill>
                <a:latin typeface="微软雅黑" panose="020B0503020204020204" charset="-122"/>
                <a:ea typeface="微软雅黑" panose="020B0503020204020204" charset="-122"/>
                <a:cs typeface="MiSans" pitchFamily="34" charset="-120"/>
              </a:endParaRPr>
            </a:p>
          </p:txBody>
        </p:sp>
        <p:sp>
          <p:nvSpPr>
            <p:cNvPr id="51" name="Text 1"/>
            <p:cNvSpPr/>
            <p:nvPr/>
          </p:nvSpPr>
          <p:spPr>
            <a:xfrm>
              <a:off x="10150" y="2220"/>
              <a:ext cx="5222" cy="960"/>
            </a:xfrm>
            <a:prstGeom prst="rect">
              <a:avLst/>
            </a:prstGeom>
            <a:noFill/>
          </p:spPr>
          <p:txBody>
            <a:bodyPr wrap="square" lIns="0" tIns="0" rIns="0" bIns="0" rtlCol="0" anchor="ctr"/>
            <a:lstStyle/>
            <a:p>
              <a:pPr algn="ctr">
                <a:lnSpc>
                  <a:spcPct val="80000"/>
                </a:lnSpc>
              </a:pPr>
              <a:r>
                <a:rPr lang="en-US" sz="4800" b="1" dirty="0">
                  <a:solidFill>
                    <a:schemeClr val="tx1"/>
                  </a:solidFill>
                  <a:latin typeface="微软雅黑" panose="020B0503020204020204" charset="-122"/>
                  <a:ea typeface="微软雅黑" panose="020B0503020204020204" charset="-122"/>
                  <a:cs typeface="微软雅黑" panose="020B0503020204020204" charset="-122"/>
                </a:rPr>
                <a:t>目    录</a:t>
              </a:r>
              <a:endParaRPr lang="en-US" sz="48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2" name="Shape 2"/>
            <p:cNvSpPr/>
            <p:nvPr/>
          </p:nvSpPr>
          <p:spPr>
            <a:xfrm flipV="1">
              <a:off x="11326" y="3232"/>
              <a:ext cx="2923" cy="120"/>
            </a:xfrm>
            <a:custGeom>
              <a:avLst/>
              <a:gdLst/>
              <a:ahLst/>
              <a:cxnLst/>
              <a:rect l="l" t="t" r="r" b="b"/>
              <a:pathLst>
                <a:path w="1219200" h="50800">
                  <a:moveTo>
                    <a:pt x="0" y="0"/>
                  </a:moveTo>
                  <a:lnTo>
                    <a:pt x="1219200" y="0"/>
                  </a:lnTo>
                  <a:lnTo>
                    <a:pt x="1219200" y="50800"/>
                  </a:lnTo>
                  <a:lnTo>
                    <a:pt x="0" y="50800"/>
                  </a:lnTo>
                  <a:lnTo>
                    <a:pt x="0" y="0"/>
                  </a:lnTo>
                  <a:close/>
                </a:path>
              </a:pathLst>
            </a:custGeom>
            <a:solidFill>
              <a:srgbClr val="C59F5E"/>
            </a:solidFill>
          </p:spPr>
        </p:sp>
      </p:grpSp>
      <p:grpSp>
        <p:nvGrpSpPr>
          <p:cNvPr id="179" name="组合 178"/>
          <p:cNvGrpSpPr/>
          <p:nvPr>
            <p:custDataLst>
              <p:tags r:id="rId1"/>
            </p:custDataLst>
          </p:nvPr>
        </p:nvGrpSpPr>
        <p:grpSpPr>
          <a:xfrm rot="0">
            <a:off x="8302625" y="5466715"/>
            <a:ext cx="7442200" cy="1447800"/>
            <a:chOff x="840" y="4761"/>
            <a:chExt cx="11720" cy="2280"/>
          </a:xfrm>
        </p:grpSpPr>
        <p:sp>
          <p:nvSpPr>
            <p:cNvPr id="180" name="Shape 2"/>
            <p:cNvSpPr/>
            <p:nvPr>
              <p:custDataLst>
                <p:tags r:id="rId2"/>
              </p:custDataLst>
            </p:nvPr>
          </p:nvSpPr>
          <p:spPr>
            <a:xfrm>
              <a:off x="840" y="4761"/>
              <a:ext cx="11720" cy="2280"/>
            </a:xfrm>
            <a:custGeom>
              <a:avLst/>
              <a:gdLst/>
              <a:ahLst/>
              <a:cxnLst/>
              <a:rect l="l" t="t" r="r" b="b"/>
              <a:pathLst>
                <a:path w="7442200" h="1447800">
                  <a:moveTo>
                    <a:pt x="50800" y="0"/>
                  </a:moveTo>
                  <a:lnTo>
                    <a:pt x="7289805" y="0"/>
                  </a:lnTo>
                  <a:cubicBezTo>
                    <a:pt x="7373914" y="0"/>
                    <a:pt x="7442200" y="68286"/>
                    <a:pt x="7442200" y="152395"/>
                  </a:cubicBezTo>
                  <a:lnTo>
                    <a:pt x="7442200" y="1295405"/>
                  </a:lnTo>
                  <a:cubicBezTo>
                    <a:pt x="7442200" y="1379514"/>
                    <a:pt x="7373914" y="1447800"/>
                    <a:pt x="7289805" y="1447800"/>
                  </a:cubicBezTo>
                  <a:lnTo>
                    <a:pt x="50800" y="1447800"/>
                  </a:lnTo>
                  <a:cubicBezTo>
                    <a:pt x="22744" y="1447800"/>
                    <a:pt x="0" y="1425056"/>
                    <a:pt x="0" y="1397000"/>
                  </a:cubicBezTo>
                  <a:lnTo>
                    <a:pt x="0" y="50800"/>
                  </a:lnTo>
                  <a:cubicBezTo>
                    <a:pt x="0" y="22763"/>
                    <a:pt x="22763" y="0"/>
                    <a:pt x="50800" y="0"/>
                  </a:cubicBezTo>
                  <a:close/>
                </a:path>
              </a:pathLst>
            </a:custGeom>
            <a:solidFill>
              <a:srgbClr val="FFFFFF"/>
            </a:solidFill>
            <a:ln>
              <a:solidFill>
                <a:srgbClr val="EADFCC"/>
              </a:solidFill>
            </a:ln>
            <a:effectLst>
              <a:outerShdw blurRad="190500" dist="127000" dir="5400000" algn="bl" rotWithShape="0">
                <a:srgbClr val="000000">
                  <a:alpha val="10196"/>
                </a:srgbClr>
              </a:outerShdw>
            </a:effectLst>
          </p:spPr>
        </p:sp>
        <p:sp>
          <p:nvSpPr>
            <p:cNvPr id="181" name="Shape 3"/>
            <p:cNvSpPr/>
            <p:nvPr>
              <p:custDataLst>
                <p:tags r:id="rId3"/>
              </p:custDataLst>
            </p:nvPr>
          </p:nvSpPr>
          <p:spPr>
            <a:xfrm>
              <a:off x="840" y="4761"/>
              <a:ext cx="80" cy="2280"/>
            </a:xfrm>
            <a:custGeom>
              <a:avLst/>
              <a:gdLst/>
              <a:ahLst/>
              <a:cxnLst/>
              <a:rect l="l" t="t" r="r" b="b"/>
              <a:pathLst>
                <a:path w="50800" h="1447800">
                  <a:moveTo>
                    <a:pt x="50800" y="0"/>
                  </a:moveTo>
                  <a:lnTo>
                    <a:pt x="50800" y="0"/>
                  </a:lnTo>
                  <a:lnTo>
                    <a:pt x="50800" y="1447800"/>
                  </a:lnTo>
                  <a:lnTo>
                    <a:pt x="50800" y="1447800"/>
                  </a:lnTo>
                  <a:cubicBezTo>
                    <a:pt x="22763" y="1447800"/>
                    <a:pt x="0" y="1425037"/>
                    <a:pt x="0" y="1397000"/>
                  </a:cubicBezTo>
                  <a:lnTo>
                    <a:pt x="0" y="50800"/>
                  </a:lnTo>
                  <a:cubicBezTo>
                    <a:pt x="0" y="22763"/>
                    <a:pt x="22763" y="0"/>
                    <a:pt x="50800" y="0"/>
                  </a:cubicBezTo>
                  <a:close/>
                </a:path>
              </a:pathLst>
            </a:custGeom>
            <a:solidFill>
              <a:srgbClr val="C59F5E"/>
            </a:solidFill>
          </p:spPr>
        </p:sp>
        <p:sp>
          <p:nvSpPr>
            <p:cNvPr id="182" name="Shape 4"/>
            <p:cNvSpPr/>
            <p:nvPr>
              <p:custDataLst>
                <p:tags r:id="rId4"/>
              </p:custDataLst>
            </p:nvPr>
          </p:nvSpPr>
          <p:spPr>
            <a:xfrm>
              <a:off x="1360" y="5241"/>
              <a:ext cx="1280" cy="1280"/>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59F5E"/>
            </a:solidFill>
          </p:spPr>
        </p:sp>
        <p:sp>
          <p:nvSpPr>
            <p:cNvPr id="183" name="Text 5"/>
            <p:cNvSpPr/>
            <p:nvPr>
              <p:custDataLst>
                <p:tags r:id="rId5"/>
              </p:custDataLst>
            </p:nvPr>
          </p:nvSpPr>
          <p:spPr>
            <a:xfrm>
              <a:off x="1240" y="5241"/>
              <a:ext cx="1520" cy="1280"/>
            </a:xfrm>
            <a:prstGeom prst="rect">
              <a:avLst/>
            </a:prstGeom>
            <a:noFill/>
          </p:spPr>
          <p:txBody>
            <a:bodyPr wrap="square" lIns="0" tIns="0" rIns="0" bIns="0" rtlCol="0" anchor="ctr"/>
            <a:lstStyle/>
            <a:p>
              <a:pPr algn="ctr">
                <a:lnSpc>
                  <a:spcPct val="110000"/>
                </a:lnSpc>
              </a:pPr>
              <a:r>
                <a:rPr lang="en-US" sz="2400" b="1" dirty="0">
                  <a:solidFill>
                    <a:srgbClr val="FFFFFF"/>
                  </a:solidFill>
                  <a:latin typeface="微软雅黑" panose="020B0503020204020204" charset="-122"/>
                  <a:ea typeface="微软雅黑" panose="020B0503020204020204" charset="-122"/>
                  <a:cs typeface="Sitka Text" charset="0"/>
                </a:rPr>
                <a:t>06</a:t>
              </a:r>
              <a:endParaRPr lang="en-US" sz="2400" b="1" dirty="0">
                <a:solidFill>
                  <a:srgbClr val="FFFFFF"/>
                </a:solidFill>
                <a:latin typeface="微软雅黑" panose="020B0503020204020204" charset="-122"/>
                <a:ea typeface="微软雅黑" panose="020B0503020204020204" charset="-122"/>
                <a:cs typeface="Sitka Text" charset="0"/>
              </a:endParaRPr>
            </a:p>
          </p:txBody>
        </p:sp>
        <p:sp>
          <p:nvSpPr>
            <p:cNvPr id="184" name="Text 6"/>
            <p:cNvSpPr/>
            <p:nvPr>
              <p:custDataLst>
                <p:tags r:id="rId6"/>
              </p:custDataLst>
            </p:nvPr>
          </p:nvSpPr>
          <p:spPr>
            <a:xfrm>
              <a:off x="2960" y="5241"/>
              <a:ext cx="9360" cy="640"/>
            </a:xfrm>
            <a:prstGeom prst="rect">
              <a:avLst/>
            </a:prstGeom>
            <a:noFill/>
          </p:spPr>
          <p:txBody>
            <a:bodyPr wrap="square" lIns="0" tIns="0" rIns="0" bIns="0" rtlCol="0" anchor="ctr"/>
            <a:lstStyle/>
            <a:p>
              <a:pPr>
                <a:lnSpc>
                  <a:spcPct val="120000"/>
                </a:lnSpc>
              </a:pPr>
              <a:r>
                <a:rPr lang="en-US" sz="2400" b="1" dirty="0">
                  <a:latin typeface="微软雅黑" panose="020B0503020204020204" charset="-122"/>
                  <a:ea typeface="微软雅黑" panose="020B0503020204020204" charset="-122"/>
                  <a:cs typeface="思源宋体" panose="02020500000000000000" pitchFamily="34" charset="-120"/>
                  <a:sym typeface="+mn-ea"/>
                </a:rPr>
                <a:t>进口项目机遇和战略布局建议</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85" name="Text 7"/>
            <p:cNvSpPr/>
            <p:nvPr>
              <p:custDataLst>
                <p:tags r:id="rId7"/>
              </p:custDataLst>
            </p:nvPr>
          </p:nvSpPr>
          <p:spPr>
            <a:xfrm>
              <a:off x="2960" y="6041"/>
              <a:ext cx="9280" cy="520"/>
            </a:xfrm>
            <a:prstGeom prst="rect">
              <a:avLst/>
            </a:prstGeom>
            <a:noFill/>
          </p:spPr>
          <p:txBody>
            <a:bodyPr wrap="square" lIns="0" tIns="0" rIns="0" bIns="0" rtlCol="0" anchor="ctr"/>
            <a:lstStyle/>
            <a:p>
              <a:pPr>
                <a:lnSpc>
                  <a:spcPct val="110000"/>
                </a:lnSpc>
              </a:pPr>
              <a:r>
                <a:rPr lang="en-US" sz="1600" dirty="0">
                  <a:solidFill>
                    <a:schemeClr val="tx1">
                      <a:alpha val="70000"/>
                    </a:schemeClr>
                  </a:solidFill>
                  <a:latin typeface="微软雅黑" panose="020B0503020204020204" charset="-122"/>
                  <a:ea typeface="微软雅黑" panose="020B0503020204020204" charset="-122"/>
                  <a:cs typeface="MiSans" pitchFamily="34" charset="-120"/>
                  <a:sym typeface="+mn-ea"/>
                </a:rPr>
                <a:t>利用零关税政策构建进口导向型产业体系</a:t>
              </a:r>
              <a:endParaRPr lang="en-US" sz="16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186" name="组合 185"/>
          <p:cNvGrpSpPr/>
          <p:nvPr>
            <p:custDataLst>
              <p:tags r:id="rId8"/>
            </p:custDataLst>
          </p:nvPr>
        </p:nvGrpSpPr>
        <p:grpSpPr>
          <a:xfrm rot="0">
            <a:off x="8302625" y="7201535"/>
            <a:ext cx="7442200" cy="1447800"/>
            <a:chOff x="840" y="4761"/>
            <a:chExt cx="11720" cy="2280"/>
          </a:xfrm>
        </p:grpSpPr>
        <p:sp>
          <p:nvSpPr>
            <p:cNvPr id="187" name="Shape 2"/>
            <p:cNvSpPr/>
            <p:nvPr>
              <p:custDataLst>
                <p:tags r:id="rId9"/>
              </p:custDataLst>
            </p:nvPr>
          </p:nvSpPr>
          <p:spPr>
            <a:xfrm>
              <a:off x="840" y="4761"/>
              <a:ext cx="11720" cy="2280"/>
            </a:xfrm>
            <a:custGeom>
              <a:avLst/>
              <a:gdLst/>
              <a:ahLst/>
              <a:cxnLst/>
              <a:rect l="l" t="t" r="r" b="b"/>
              <a:pathLst>
                <a:path w="7442200" h="1447800">
                  <a:moveTo>
                    <a:pt x="50800" y="0"/>
                  </a:moveTo>
                  <a:lnTo>
                    <a:pt x="7289805" y="0"/>
                  </a:lnTo>
                  <a:cubicBezTo>
                    <a:pt x="7373914" y="0"/>
                    <a:pt x="7442200" y="68286"/>
                    <a:pt x="7442200" y="152395"/>
                  </a:cubicBezTo>
                  <a:lnTo>
                    <a:pt x="7442200" y="1295405"/>
                  </a:lnTo>
                  <a:cubicBezTo>
                    <a:pt x="7442200" y="1379514"/>
                    <a:pt x="7373914" y="1447800"/>
                    <a:pt x="7289805" y="1447800"/>
                  </a:cubicBezTo>
                  <a:lnTo>
                    <a:pt x="50800" y="1447800"/>
                  </a:lnTo>
                  <a:cubicBezTo>
                    <a:pt x="22744" y="1447800"/>
                    <a:pt x="0" y="1425056"/>
                    <a:pt x="0" y="1397000"/>
                  </a:cubicBezTo>
                  <a:lnTo>
                    <a:pt x="0" y="50800"/>
                  </a:lnTo>
                  <a:cubicBezTo>
                    <a:pt x="0" y="22763"/>
                    <a:pt x="22763" y="0"/>
                    <a:pt x="50800" y="0"/>
                  </a:cubicBezTo>
                  <a:close/>
                </a:path>
              </a:pathLst>
            </a:custGeom>
            <a:solidFill>
              <a:srgbClr val="FFFFFF"/>
            </a:solidFill>
            <a:ln>
              <a:solidFill>
                <a:srgbClr val="EADFCC"/>
              </a:solidFill>
            </a:ln>
            <a:effectLst>
              <a:outerShdw blurRad="190500" dist="127000" dir="5400000" algn="bl" rotWithShape="0">
                <a:srgbClr val="000000">
                  <a:alpha val="10196"/>
                </a:srgbClr>
              </a:outerShdw>
            </a:effectLst>
          </p:spPr>
        </p:sp>
        <p:sp>
          <p:nvSpPr>
            <p:cNvPr id="188" name="Shape 3"/>
            <p:cNvSpPr/>
            <p:nvPr>
              <p:custDataLst>
                <p:tags r:id="rId10"/>
              </p:custDataLst>
            </p:nvPr>
          </p:nvSpPr>
          <p:spPr>
            <a:xfrm>
              <a:off x="840" y="4761"/>
              <a:ext cx="80" cy="2280"/>
            </a:xfrm>
            <a:custGeom>
              <a:avLst/>
              <a:gdLst/>
              <a:ahLst/>
              <a:cxnLst/>
              <a:rect l="l" t="t" r="r" b="b"/>
              <a:pathLst>
                <a:path w="50800" h="1447800">
                  <a:moveTo>
                    <a:pt x="50800" y="0"/>
                  </a:moveTo>
                  <a:lnTo>
                    <a:pt x="50800" y="0"/>
                  </a:lnTo>
                  <a:lnTo>
                    <a:pt x="50800" y="1447800"/>
                  </a:lnTo>
                  <a:lnTo>
                    <a:pt x="50800" y="1447800"/>
                  </a:lnTo>
                  <a:cubicBezTo>
                    <a:pt x="22763" y="1447800"/>
                    <a:pt x="0" y="1425037"/>
                    <a:pt x="0" y="1397000"/>
                  </a:cubicBezTo>
                  <a:lnTo>
                    <a:pt x="0" y="50800"/>
                  </a:lnTo>
                  <a:cubicBezTo>
                    <a:pt x="0" y="22763"/>
                    <a:pt x="22763" y="0"/>
                    <a:pt x="50800" y="0"/>
                  </a:cubicBezTo>
                  <a:close/>
                </a:path>
              </a:pathLst>
            </a:custGeom>
            <a:solidFill>
              <a:srgbClr val="C59F5E"/>
            </a:solidFill>
          </p:spPr>
        </p:sp>
        <p:sp>
          <p:nvSpPr>
            <p:cNvPr id="189" name="Shape 4"/>
            <p:cNvSpPr/>
            <p:nvPr>
              <p:custDataLst>
                <p:tags r:id="rId11"/>
              </p:custDataLst>
            </p:nvPr>
          </p:nvSpPr>
          <p:spPr>
            <a:xfrm>
              <a:off x="1360" y="5241"/>
              <a:ext cx="1280" cy="1280"/>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59F5E"/>
            </a:solidFill>
          </p:spPr>
        </p:sp>
        <p:sp>
          <p:nvSpPr>
            <p:cNvPr id="190" name="Text 5"/>
            <p:cNvSpPr/>
            <p:nvPr>
              <p:custDataLst>
                <p:tags r:id="rId12"/>
              </p:custDataLst>
            </p:nvPr>
          </p:nvSpPr>
          <p:spPr>
            <a:xfrm>
              <a:off x="1240" y="5241"/>
              <a:ext cx="1520" cy="1280"/>
            </a:xfrm>
            <a:prstGeom prst="rect">
              <a:avLst/>
            </a:prstGeom>
            <a:noFill/>
          </p:spPr>
          <p:txBody>
            <a:bodyPr wrap="square" lIns="0" tIns="0" rIns="0" bIns="0" rtlCol="0" anchor="ctr"/>
            <a:lstStyle/>
            <a:p>
              <a:pPr algn="ctr">
                <a:lnSpc>
                  <a:spcPct val="110000"/>
                </a:lnSpc>
              </a:pPr>
              <a:r>
                <a:rPr lang="en-US" sz="2400" b="1" dirty="0">
                  <a:solidFill>
                    <a:srgbClr val="FFFFFF"/>
                  </a:solidFill>
                  <a:latin typeface="微软雅黑" panose="020B0503020204020204" charset="-122"/>
                  <a:ea typeface="微软雅黑" panose="020B0503020204020204" charset="-122"/>
                  <a:cs typeface="Sitka Text" charset="0"/>
                </a:rPr>
                <a:t>08</a:t>
              </a:r>
              <a:endParaRPr lang="en-US" sz="2400" b="1" dirty="0">
                <a:solidFill>
                  <a:srgbClr val="FFFFFF"/>
                </a:solidFill>
                <a:latin typeface="微软雅黑" panose="020B0503020204020204" charset="-122"/>
                <a:ea typeface="微软雅黑" panose="020B0503020204020204" charset="-122"/>
                <a:cs typeface="Sitka Text" charset="0"/>
              </a:endParaRPr>
            </a:p>
          </p:txBody>
        </p:sp>
        <p:sp>
          <p:nvSpPr>
            <p:cNvPr id="191" name="Text 6"/>
            <p:cNvSpPr/>
            <p:nvPr>
              <p:custDataLst>
                <p:tags r:id="rId13"/>
              </p:custDataLst>
            </p:nvPr>
          </p:nvSpPr>
          <p:spPr>
            <a:xfrm>
              <a:off x="2960" y="5241"/>
              <a:ext cx="9360" cy="640"/>
            </a:xfrm>
            <a:prstGeom prst="rect">
              <a:avLst/>
            </a:prstGeom>
            <a:noFill/>
          </p:spPr>
          <p:txBody>
            <a:bodyPr wrap="square" lIns="0" tIns="0" rIns="0" bIns="0" rtlCol="0" anchor="ctr"/>
            <a:lstStyle/>
            <a:p>
              <a:pPr>
                <a:lnSpc>
                  <a:spcPct val="120000"/>
                </a:lnSpc>
              </a:pPr>
              <a:r>
                <a:rPr lang="en-US" sz="2400" b="1" dirty="0">
                  <a:latin typeface="微软雅黑" panose="020B0503020204020204" charset="-122"/>
                  <a:ea typeface="微软雅黑" panose="020B0503020204020204" charset="-122"/>
                  <a:cs typeface="思源宋体" panose="02020500000000000000" pitchFamily="34" charset="-120"/>
                  <a:sym typeface="+mn-ea"/>
                </a:rPr>
                <a:t>跨境电商机遇和战略布局建议</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92" name="Text 7"/>
            <p:cNvSpPr/>
            <p:nvPr>
              <p:custDataLst>
                <p:tags r:id="rId14"/>
              </p:custDataLst>
            </p:nvPr>
          </p:nvSpPr>
          <p:spPr>
            <a:xfrm>
              <a:off x="2960" y="6041"/>
              <a:ext cx="9280" cy="520"/>
            </a:xfrm>
            <a:prstGeom prst="rect">
              <a:avLst/>
            </a:prstGeom>
            <a:noFill/>
          </p:spPr>
          <p:txBody>
            <a:bodyPr wrap="square" lIns="0" tIns="0" rIns="0" bIns="0" rtlCol="0" anchor="ctr"/>
            <a:lstStyle/>
            <a:p>
              <a:pPr>
                <a:lnSpc>
                  <a:spcPct val="110000"/>
                </a:lnSpc>
              </a:pPr>
              <a:r>
                <a:rPr lang="en-US" sz="1600" dirty="0">
                  <a:solidFill>
                    <a:schemeClr val="tx1">
                      <a:alpha val="70000"/>
                    </a:schemeClr>
                  </a:solidFill>
                  <a:latin typeface="微软雅黑" panose="020B0503020204020204" charset="-122"/>
                  <a:ea typeface="微软雅黑" panose="020B0503020204020204" charset="-122"/>
                  <a:cs typeface="MiSans" pitchFamily="34" charset="-120"/>
                  <a:sym typeface="+mn-ea"/>
                </a:rPr>
                <a:t>零关税与低税率重塑跨境电商生态</a:t>
              </a:r>
              <a:endParaRPr lang="en-US" sz="16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193" name="组合 192"/>
          <p:cNvGrpSpPr/>
          <p:nvPr>
            <p:custDataLst>
              <p:tags r:id="rId15"/>
            </p:custDataLst>
          </p:nvPr>
        </p:nvGrpSpPr>
        <p:grpSpPr>
          <a:xfrm rot="0">
            <a:off x="530225" y="7188835"/>
            <a:ext cx="7442200" cy="1447800"/>
            <a:chOff x="13080" y="4761"/>
            <a:chExt cx="11720" cy="2280"/>
          </a:xfrm>
        </p:grpSpPr>
        <p:sp>
          <p:nvSpPr>
            <p:cNvPr id="194" name="Shape 8"/>
            <p:cNvSpPr/>
            <p:nvPr>
              <p:custDataLst>
                <p:tags r:id="rId16"/>
              </p:custDataLst>
            </p:nvPr>
          </p:nvSpPr>
          <p:spPr>
            <a:xfrm>
              <a:off x="13080" y="4761"/>
              <a:ext cx="11720" cy="2280"/>
            </a:xfrm>
            <a:custGeom>
              <a:avLst/>
              <a:gdLst/>
              <a:ahLst/>
              <a:cxnLst/>
              <a:rect l="l" t="t" r="r" b="b"/>
              <a:pathLst>
                <a:path w="7442200" h="1447800">
                  <a:moveTo>
                    <a:pt x="50800" y="0"/>
                  </a:moveTo>
                  <a:lnTo>
                    <a:pt x="7289805" y="0"/>
                  </a:lnTo>
                  <a:cubicBezTo>
                    <a:pt x="7373914" y="0"/>
                    <a:pt x="7442200" y="68286"/>
                    <a:pt x="7442200" y="152395"/>
                  </a:cubicBezTo>
                  <a:lnTo>
                    <a:pt x="7442200" y="1295405"/>
                  </a:lnTo>
                  <a:cubicBezTo>
                    <a:pt x="7442200" y="1379514"/>
                    <a:pt x="7373914" y="1447800"/>
                    <a:pt x="7289805" y="1447800"/>
                  </a:cubicBezTo>
                  <a:lnTo>
                    <a:pt x="50800" y="1447800"/>
                  </a:lnTo>
                  <a:cubicBezTo>
                    <a:pt x="22744" y="1447800"/>
                    <a:pt x="0" y="1425056"/>
                    <a:pt x="0" y="1397000"/>
                  </a:cubicBezTo>
                  <a:lnTo>
                    <a:pt x="0" y="50800"/>
                  </a:lnTo>
                  <a:cubicBezTo>
                    <a:pt x="0" y="22763"/>
                    <a:pt x="22763" y="0"/>
                    <a:pt x="50800" y="0"/>
                  </a:cubicBezTo>
                  <a:close/>
                </a:path>
              </a:pathLst>
            </a:custGeom>
            <a:solidFill>
              <a:srgbClr val="FFFFFF"/>
            </a:solidFill>
            <a:ln>
              <a:solidFill>
                <a:srgbClr val="EADFCC"/>
              </a:solidFill>
            </a:ln>
            <a:effectLst>
              <a:outerShdw blurRad="190500" dist="127000" dir="5400000" algn="bl" rotWithShape="0">
                <a:srgbClr val="000000">
                  <a:alpha val="10196"/>
                </a:srgbClr>
              </a:outerShdw>
            </a:effectLst>
          </p:spPr>
        </p:sp>
        <p:sp>
          <p:nvSpPr>
            <p:cNvPr id="195" name="Shape 9"/>
            <p:cNvSpPr/>
            <p:nvPr>
              <p:custDataLst>
                <p:tags r:id="rId17"/>
              </p:custDataLst>
            </p:nvPr>
          </p:nvSpPr>
          <p:spPr>
            <a:xfrm>
              <a:off x="13080" y="4761"/>
              <a:ext cx="80" cy="2280"/>
            </a:xfrm>
            <a:custGeom>
              <a:avLst/>
              <a:gdLst/>
              <a:ahLst/>
              <a:cxnLst/>
              <a:rect l="l" t="t" r="r" b="b"/>
              <a:pathLst>
                <a:path w="50800" h="1447800">
                  <a:moveTo>
                    <a:pt x="50800" y="0"/>
                  </a:moveTo>
                  <a:lnTo>
                    <a:pt x="50800" y="0"/>
                  </a:lnTo>
                  <a:lnTo>
                    <a:pt x="50800" y="1447800"/>
                  </a:lnTo>
                  <a:lnTo>
                    <a:pt x="50800" y="1447800"/>
                  </a:lnTo>
                  <a:cubicBezTo>
                    <a:pt x="22763" y="1447800"/>
                    <a:pt x="0" y="1425037"/>
                    <a:pt x="0" y="1397000"/>
                  </a:cubicBezTo>
                  <a:lnTo>
                    <a:pt x="0" y="50800"/>
                  </a:lnTo>
                  <a:cubicBezTo>
                    <a:pt x="0" y="22763"/>
                    <a:pt x="22763" y="0"/>
                    <a:pt x="50800" y="0"/>
                  </a:cubicBezTo>
                  <a:close/>
                </a:path>
              </a:pathLst>
            </a:custGeom>
            <a:solidFill>
              <a:srgbClr val="C59F5E"/>
            </a:solidFill>
          </p:spPr>
        </p:sp>
        <p:sp>
          <p:nvSpPr>
            <p:cNvPr id="196" name="Shape 10"/>
            <p:cNvSpPr/>
            <p:nvPr>
              <p:custDataLst>
                <p:tags r:id="rId18"/>
              </p:custDataLst>
            </p:nvPr>
          </p:nvSpPr>
          <p:spPr>
            <a:xfrm>
              <a:off x="13600" y="5241"/>
              <a:ext cx="1280" cy="1280"/>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59F5E"/>
            </a:solidFill>
          </p:spPr>
        </p:sp>
        <p:sp>
          <p:nvSpPr>
            <p:cNvPr id="197" name="Text 11"/>
            <p:cNvSpPr/>
            <p:nvPr>
              <p:custDataLst>
                <p:tags r:id="rId19"/>
              </p:custDataLst>
            </p:nvPr>
          </p:nvSpPr>
          <p:spPr>
            <a:xfrm>
              <a:off x="13480" y="5241"/>
              <a:ext cx="1520" cy="1280"/>
            </a:xfrm>
            <a:prstGeom prst="rect">
              <a:avLst/>
            </a:prstGeom>
            <a:noFill/>
          </p:spPr>
          <p:txBody>
            <a:bodyPr wrap="square" lIns="0" tIns="0" rIns="0" bIns="0" rtlCol="0" anchor="ctr"/>
            <a:lstStyle/>
            <a:p>
              <a:pPr algn="ctr">
                <a:lnSpc>
                  <a:spcPct val="110000"/>
                </a:lnSpc>
              </a:pPr>
              <a:r>
                <a:rPr lang="en-US" sz="2400" b="1" dirty="0">
                  <a:solidFill>
                    <a:srgbClr val="FFFFFF"/>
                  </a:solidFill>
                  <a:latin typeface="微软雅黑" panose="020B0503020204020204" charset="-122"/>
                  <a:ea typeface="微软雅黑" panose="020B0503020204020204" charset="-122"/>
                  <a:cs typeface="Sitka Text" charset="0"/>
                </a:rPr>
                <a:t>07</a:t>
              </a:r>
              <a:endParaRPr lang="en-US" sz="2400" b="1" dirty="0">
                <a:solidFill>
                  <a:srgbClr val="FFFFFF"/>
                </a:solidFill>
                <a:latin typeface="微软雅黑" panose="020B0503020204020204" charset="-122"/>
                <a:ea typeface="微软雅黑" panose="020B0503020204020204" charset="-122"/>
                <a:cs typeface="Sitka Text" charset="0"/>
              </a:endParaRPr>
            </a:p>
          </p:txBody>
        </p:sp>
        <p:sp>
          <p:nvSpPr>
            <p:cNvPr id="198" name="Text 12"/>
            <p:cNvSpPr/>
            <p:nvPr>
              <p:custDataLst>
                <p:tags r:id="rId20"/>
              </p:custDataLst>
            </p:nvPr>
          </p:nvSpPr>
          <p:spPr>
            <a:xfrm>
              <a:off x="15200" y="5241"/>
              <a:ext cx="9360" cy="640"/>
            </a:xfrm>
            <a:prstGeom prst="rect">
              <a:avLst/>
            </a:prstGeom>
            <a:noFill/>
          </p:spPr>
          <p:txBody>
            <a:bodyPr wrap="square" lIns="0" tIns="0" rIns="0" bIns="0" rtlCol="0" anchor="ctr"/>
            <a:lstStyle/>
            <a:p>
              <a:pPr>
                <a:lnSpc>
                  <a:spcPct val="120000"/>
                </a:lnSpc>
              </a:pPr>
              <a:r>
                <a:rPr lang="en-US" sz="2400" b="1" dirty="0">
                  <a:latin typeface="微软雅黑" panose="020B0503020204020204" charset="-122"/>
                  <a:ea typeface="微软雅黑" panose="020B0503020204020204" charset="-122"/>
                  <a:cs typeface="思源宋体" panose="02020500000000000000" pitchFamily="34" charset="-120"/>
                  <a:sym typeface="+mn-ea"/>
                </a:rPr>
                <a:t>出口项目机遇和战略布局建议</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99" name="Text 13"/>
            <p:cNvSpPr/>
            <p:nvPr>
              <p:custDataLst>
                <p:tags r:id="rId21"/>
              </p:custDataLst>
            </p:nvPr>
          </p:nvSpPr>
          <p:spPr>
            <a:xfrm>
              <a:off x="15200" y="6041"/>
              <a:ext cx="9280" cy="520"/>
            </a:xfrm>
            <a:prstGeom prst="rect">
              <a:avLst/>
            </a:prstGeom>
            <a:noFill/>
          </p:spPr>
          <p:txBody>
            <a:bodyPr wrap="square" lIns="0" tIns="0" rIns="0" bIns="0" rtlCol="0" anchor="ctr"/>
            <a:lstStyle/>
            <a:p>
              <a:pPr>
                <a:lnSpc>
                  <a:spcPct val="110000"/>
                </a:lnSpc>
              </a:pPr>
              <a:r>
                <a:rPr lang="en-US" sz="1600" dirty="0">
                  <a:solidFill>
                    <a:schemeClr val="tx1">
                      <a:alpha val="70000"/>
                    </a:schemeClr>
                  </a:solidFill>
                  <a:latin typeface="微软雅黑" panose="020B0503020204020204" charset="-122"/>
                  <a:ea typeface="微软雅黑" panose="020B0503020204020204" charset="-122"/>
                  <a:cs typeface="MiSans" pitchFamily="34" charset="-120"/>
                  <a:sym typeface="+mn-ea"/>
                </a:rPr>
                <a:t>以加工增值政策为核心的出口导向型产业布局</a:t>
              </a:r>
              <a:endParaRPr lang="en-US" sz="16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207" name="组合 206"/>
          <p:cNvGrpSpPr/>
          <p:nvPr>
            <p:custDataLst>
              <p:tags r:id="rId22"/>
            </p:custDataLst>
          </p:nvPr>
        </p:nvGrpSpPr>
        <p:grpSpPr>
          <a:xfrm rot="0">
            <a:off x="530225" y="2022475"/>
            <a:ext cx="7442200" cy="1447800"/>
            <a:chOff x="840" y="4761"/>
            <a:chExt cx="11720" cy="2280"/>
          </a:xfrm>
        </p:grpSpPr>
        <p:sp>
          <p:nvSpPr>
            <p:cNvPr id="208" name="Shape 2"/>
            <p:cNvSpPr/>
            <p:nvPr>
              <p:custDataLst>
                <p:tags r:id="rId23"/>
              </p:custDataLst>
            </p:nvPr>
          </p:nvSpPr>
          <p:spPr>
            <a:xfrm>
              <a:off x="840" y="4761"/>
              <a:ext cx="11720" cy="2280"/>
            </a:xfrm>
            <a:custGeom>
              <a:avLst/>
              <a:gdLst/>
              <a:ahLst/>
              <a:cxnLst/>
              <a:rect l="l" t="t" r="r" b="b"/>
              <a:pathLst>
                <a:path w="7442200" h="1447800">
                  <a:moveTo>
                    <a:pt x="50800" y="0"/>
                  </a:moveTo>
                  <a:lnTo>
                    <a:pt x="7289805" y="0"/>
                  </a:lnTo>
                  <a:cubicBezTo>
                    <a:pt x="7373914" y="0"/>
                    <a:pt x="7442200" y="68286"/>
                    <a:pt x="7442200" y="152395"/>
                  </a:cubicBezTo>
                  <a:lnTo>
                    <a:pt x="7442200" y="1295405"/>
                  </a:lnTo>
                  <a:cubicBezTo>
                    <a:pt x="7442200" y="1379514"/>
                    <a:pt x="7373914" y="1447800"/>
                    <a:pt x="7289805" y="1447800"/>
                  </a:cubicBezTo>
                  <a:lnTo>
                    <a:pt x="50800" y="1447800"/>
                  </a:lnTo>
                  <a:cubicBezTo>
                    <a:pt x="22744" y="1447800"/>
                    <a:pt x="0" y="1425056"/>
                    <a:pt x="0" y="1397000"/>
                  </a:cubicBezTo>
                  <a:lnTo>
                    <a:pt x="0" y="50800"/>
                  </a:lnTo>
                  <a:cubicBezTo>
                    <a:pt x="0" y="22763"/>
                    <a:pt x="22763" y="0"/>
                    <a:pt x="50800" y="0"/>
                  </a:cubicBezTo>
                  <a:close/>
                </a:path>
              </a:pathLst>
            </a:custGeom>
            <a:solidFill>
              <a:srgbClr val="FFFFFF"/>
            </a:solidFill>
            <a:ln>
              <a:solidFill>
                <a:srgbClr val="EADFCC"/>
              </a:solidFill>
            </a:ln>
            <a:effectLst>
              <a:outerShdw blurRad="190500" dist="127000" dir="5400000" algn="bl" rotWithShape="0">
                <a:srgbClr val="000000">
                  <a:alpha val="10196"/>
                </a:srgbClr>
              </a:outerShdw>
            </a:effectLst>
          </p:spPr>
        </p:sp>
        <p:sp>
          <p:nvSpPr>
            <p:cNvPr id="209" name="Shape 3"/>
            <p:cNvSpPr/>
            <p:nvPr>
              <p:custDataLst>
                <p:tags r:id="rId24"/>
              </p:custDataLst>
            </p:nvPr>
          </p:nvSpPr>
          <p:spPr>
            <a:xfrm>
              <a:off x="840" y="4761"/>
              <a:ext cx="80" cy="2280"/>
            </a:xfrm>
            <a:custGeom>
              <a:avLst/>
              <a:gdLst/>
              <a:ahLst/>
              <a:cxnLst/>
              <a:rect l="l" t="t" r="r" b="b"/>
              <a:pathLst>
                <a:path w="50800" h="1447800">
                  <a:moveTo>
                    <a:pt x="50800" y="0"/>
                  </a:moveTo>
                  <a:lnTo>
                    <a:pt x="50800" y="0"/>
                  </a:lnTo>
                  <a:lnTo>
                    <a:pt x="50800" y="1447800"/>
                  </a:lnTo>
                  <a:lnTo>
                    <a:pt x="50800" y="1447800"/>
                  </a:lnTo>
                  <a:cubicBezTo>
                    <a:pt x="22763" y="1447800"/>
                    <a:pt x="0" y="1425037"/>
                    <a:pt x="0" y="1397000"/>
                  </a:cubicBezTo>
                  <a:lnTo>
                    <a:pt x="0" y="50800"/>
                  </a:lnTo>
                  <a:cubicBezTo>
                    <a:pt x="0" y="22763"/>
                    <a:pt x="22763" y="0"/>
                    <a:pt x="50800" y="0"/>
                  </a:cubicBezTo>
                  <a:close/>
                </a:path>
              </a:pathLst>
            </a:custGeom>
            <a:solidFill>
              <a:srgbClr val="C59F5E"/>
            </a:solidFill>
          </p:spPr>
        </p:sp>
        <p:sp>
          <p:nvSpPr>
            <p:cNvPr id="210" name="Shape 4"/>
            <p:cNvSpPr/>
            <p:nvPr>
              <p:custDataLst>
                <p:tags r:id="rId25"/>
              </p:custDataLst>
            </p:nvPr>
          </p:nvSpPr>
          <p:spPr>
            <a:xfrm>
              <a:off x="1360" y="5241"/>
              <a:ext cx="1280" cy="1280"/>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59F5E"/>
            </a:solidFill>
          </p:spPr>
        </p:sp>
        <p:sp>
          <p:nvSpPr>
            <p:cNvPr id="211" name="Text 5"/>
            <p:cNvSpPr/>
            <p:nvPr>
              <p:custDataLst>
                <p:tags r:id="rId26"/>
              </p:custDataLst>
            </p:nvPr>
          </p:nvSpPr>
          <p:spPr>
            <a:xfrm>
              <a:off x="1240" y="5241"/>
              <a:ext cx="1520" cy="1280"/>
            </a:xfrm>
            <a:prstGeom prst="rect">
              <a:avLst/>
            </a:prstGeom>
            <a:noFill/>
          </p:spPr>
          <p:txBody>
            <a:bodyPr wrap="square" lIns="0" tIns="0" rIns="0" bIns="0" rtlCol="0" anchor="ctr"/>
            <a:lstStyle/>
            <a:p>
              <a:pPr algn="ctr">
                <a:lnSpc>
                  <a:spcPct val="110000"/>
                </a:lnSpc>
              </a:pPr>
              <a:r>
                <a:rPr lang="en-US" sz="2400" b="1" dirty="0">
                  <a:solidFill>
                    <a:srgbClr val="FFFFFF"/>
                  </a:solidFill>
                  <a:latin typeface="微软雅黑" panose="020B0503020204020204" charset="-122"/>
                  <a:ea typeface="微软雅黑" panose="020B0503020204020204" charset="-122"/>
                  <a:cs typeface="Sitka Text" charset="0"/>
                </a:rPr>
                <a:t>01</a:t>
              </a:r>
              <a:endParaRPr lang="en-US" sz="2400" b="1" dirty="0">
                <a:solidFill>
                  <a:srgbClr val="FFFFFF"/>
                </a:solidFill>
                <a:latin typeface="微软雅黑" panose="020B0503020204020204" charset="-122"/>
                <a:ea typeface="微软雅黑" panose="020B0503020204020204" charset="-122"/>
                <a:cs typeface="Sitka Text" charset="0"/>
              </a:endParaRPr>
            </a:p>
          </p:txBody>
        </p:sp>
        <p:sp>
          <p:nvSpPr>
            <p:cNvPr id="212" name="Text 6"/>
            <p:cNvSpPr/>
            <p:nvPr>
              <p:custDataLst>
                <p:tags r:id="rId27"/>
              </p:custDataLst>
            </p:nvPr>
          </p:nvSpPr>
          <p:spPr>
            <a:xfrm>
              <a:off x="2960" y="5241"/>
              <a:ext cx="9360" cy="640"/>
            </a:xfrm>
            <a:prstGeom prst="rect">
              <a:avLst/>
            </a:prstGeom>
            <a:noFill/>
          </p:spPr>
          <p:txBody>
            <a:bodyPr wrap="square" lIns="0" tIns="0" rIns="0" bIns="0" rtlCol="0" anchor="ctr"/>
            <a:lstStyle/>
            <a:p>
              <a:pPr>
                <a:lnSpc>
                  <a:spcPct val="120000"/>
                </a:lnSpc>
              </a:pPr>
              <a:r>
                <a:rPr lang="en-US" sz="2400" b="1" dirty="0">
                  <a:latin typeface="微软雅黑" panose="020B0503020204020204" charset="-122"/>
                  <a:ea typeface="微软雅黑" panose="020B0503020204020204" charset="-122"/>
                  <a:cs typeface="思源宋体" panose="02020500000000000000" pitchFamily="34" charset="-120"/>
                  <a:sym typeface="+mn-ea"/>
                </a:rPr>
                <a:t>海南自贸港封关核心优势解析</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213" name="Text 7"/>
            <p:cNvSpPr/>
            <p:nvPr>
              <p:custDataLst>
                <p:tags r:id="rId28"/>
              </p:custDataLst>
            </p:nvPr>
          </p:nvSpPr>
          <p:spPr>
            <a:xfrm>
              <a:off x="2960" y="6041"/>
              <a:ext cx="9280" cy="520"/>
            </a:xfrm>
            <a:prstGeom prst="rect">
              <a:avLst/>
            </a:prstGeom>
            <a:noFill/>
          </p:spPr>
          <p:txBody>
            <a:bodyPr wrap="square" lIns="0" tIns="0" rIns="0" bIns="0" rtlCol="0" anchor="ctr"/>
            <a:lstStyle/>
            <a:p>
              <a:pPr>
                <a:lnSpc>
                  <a:spcPct val="110000"/>
                </a:lnSpc>
              </a:pPr>
              <a:r>
                <a:rPr lang="en-US" sz="1600" dirty="0">
                  <a:solidFill>
                    <a:schemeClr val="tx1">
                      <a:alpha val="70000"/>
                    </a:schemeClr>
                  </a:solidFill>
                  <a:latin typeface="微软雅黑" panose="020B0503020204020204" charset="-122"/>
                  <a:ea typeface="微软雅黑" panose="020B0503020204020204" charset="-122"/>
                  <a:cs typeface="MiSans" pitchFamily="34" charset="-120"/>
                  <a:sym typeface="+mn-ea"/>
                </a:rPr>
                <a:t>全球最大自贸港的制度创新与竞争优势</a:t>
              </a:r>
              <a:endParaRPr lang="en-US" sz="16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214" name="组合 213"/>
          <p:cNvGrpSpPr/>
          <p:nvPr>
            <p:custDataLst>
              <p:tags r:id="rId29"/>
            </p:custDataLst>
          </p:nvPr>
        </p:nvGrpSpPr>
        <p:grpSpPr>
          <a:xfrm rot="0">
            <a:off x="530225" y="3744595"/>
            <a:ext cx="7442200" cy="1447800"/>
            <a:chOff x="840" y="4761"/>
            <a:chExt cx="11720" cy="2280"/>
          </a:xfrm>
        </p:grpSpPr>
        <p:sp>
          <p:nvSpPr>
            <p:cNvPr id="215" name="Shape 2"/>
            <p:cNvSpPr/>
            <p:nvPr>
              <p:custDataLst>
                <p:tags r:id="rId30"/>
              </p:custDataLst>
            </p:nvPr>
          </p:nvSpPr>
          <p:spPr>
            <a:xfrm>
              <a:off x="840" y="4761"/>
              <a:ext cx="11720" cy="2280"/>
            </a:xfrm>
            <a:custGeom>
              <a:avLst/>
              <a:gdLst/>
              <a:ahLst/>
              <a:cxnLst/>
              <a:rect l="l" t="t" r="r" b="b"/>
              <a:pathLst>
                <a:path w="7442200" h="1447800">
                  <a:moveTo>
                    <a:pt x="50800" y="0"/>
                  </a:moveTo>
                  <a:lnTo>
                    <a:pt x="7289805" y="0"/>
                  </a:lnTo>
                  <a:cubicBezTo>
                    <a:pt x="7373914" y="0"/>
                    <a:pt x="7442200" y="68286"/>
                    <a:pt x="7442200" y="152395"/>
                  </a:cubicBezTo>
                  <a:lnTo>
                    <a:pt x="7442200" y="1295405"/>
                  </a:lnTo>
                  <a:cubicBezTo>
                    <a:pt x="7442200" y="1379514"/>
                    <a:pt x="7373914" y="1447800"/>
                    <a:pt x="7289805" y="1447800"/>
                  </a:cubicBezTo>
                  <a:lnTo>
                    <a:pt x="50800" y="1447800"/>
                  </a:lnTo>
                  <a:cubicBezTo>
                    <a:pt x="22744" y="1447800"/>
                    <a:pt x="0" y="1425056"/>
                    <a:pt x="0" y="1397000"/>
                  </a:cubicBezTo>
                  <a:lnTo>
                    <a:pt x="0" y="50800"/>
                  </a:lnTo>
                  <a:cubicBezTo>
                    <a:pt x="0" y="22763"/>
                    <a:pt x="22763" y="0"/>
                    <a:pt x="50800" y="0"/>
                  </a:cubicBezTo>
                  <a:close/>
                </a:path>
              </a:pathLst>
            </a:custGeom>
            <a:solidFill>
              <a:srgbClr val="FFFFFF"/>
            </a:solidFill>
            <a:ln>
              <a:solidFill>
                <a:srgbClr val="EADFCC"/>
              </a:solidFill>
            </a:ln>
            <a:effectLst>
              <a:outerShdw blurRad="190500" dist="127000" dir="5400000" algn="bl" rotWithShape="0">
                <a:srgbClr val="000000">
                  <a:alpha val="10196"/>
                </a:srgbClr>
              </a:outerShdw>
            </a:effectLst>
          </p:spPr>
        </p:sp>
        <p:sp>
          <p:nvSpPr>
            <p:cNvPr id="216" name="Shape 3"/>
            <p:cNvSpPr/>
            <p:nvPr>
              <p:custDataLst>
                <p:tags r:id="rId31"/>
              </p:custDataLst>
            </p:nvPr>
          </p:nvSpPr>
          <p:spPr>
            <a:xfrm>
              <a:off x="840" y="4761"/>
              <a:ext cx="80" cy="2280"/>
            </a:xfrm>
            <a:custGeom>
              <a:avLst/>
              <a:gdLst/>
              <a:ahLst/>
              <a:cxnLst/>
              <a:rect l="l" t="t" r="r" b="b"/>
              <a:pathLst>
                <a:path w="50800" h="1447800">
                  <a:moveTo>
                    <a:pt x="50800" y="0"/>
                  </a:moveTo>
                  <a:lnTo>
                    <a:pt x="50800" y="0"/>
                  </a:lnTo>
                  <a:lnTo>
                    <a:pt x="50800" y="1447800"/>
                  </a:lnTo>
                  <a:lnTo>
                    <a:pt x="50800" y="1447800"/>
                  </a:lnTo>
                  <a:cubicBezTo>
                    <a:pt x="22763" y="1447800"/>
                    <a:pt x="0" y="1425037"/>
                    <a:pt x="0" y="1397000"/>
                  </a:cubicBezTo>
                  <a:lnTo>
                    <a:pt x="0" y="50800"/>
                  </a:lnTo>
                  <a:cubicBezTo>
                    <a:pt x="0" y="22763"/>
                    <a:pt x="22763" y="0"/>
                    <a:pt x="50800" y="0"/>
                  </a:cubicBezTo>
                  <a:close/>
                </a:path>
              </a:pathLst>
            </a:custGeom>
            <a:solidFill>
              <a:srgbClr val="C59F5E"/>
            </a:solidFill>
          </p:spPr>
        </p:sp>
        <p:sp>
          <p:nvSpPr>
            <p:cNvPr id="217" name="Shape 4"/>
            <p:cNvSpPr/>
            <p:nvPr>
              <p:custDataLst>
                <p:tags r:id="rId32"/>
              </p:custDataLst>
            </p:nvPr>
          </p:nvSpPr>
          <p:spPr>
            <a:xfrm>
              <a:off x="1360" y="5241"/>
              <a:ext cx="1280" cy="1280"/>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59F5E"/>
            </a:solidFill>
          </p:spPr>
        </p:sp>
        <p:sp>
          <p:nvSpPr>
            <p:cNvPr id="218" name="Text 5"/>
            <p:cNvSpPr/>
            <p:nvPr>
              <p:custDataLst>
                <p:tags r:id="rId33"/>
              </p:custDataLst>
            </p:nvPr>
          </p:nvSpPr>
          <p:spPr>
            <a:xfrm>
              <a:off x="1240" y="5241"/>
              <a:ext cx="1520" cy="1280"/>
            </a:xfrm>
            <a:prstGeom prst="rect">
              <a:avLst/>
            </a:prstGeom>
            <a:noFill/>
          </p:spPr>
          <p:txBody>
            <a:bodyPr wrap="square" lIns="0" tIns="0" rIns="0" bIns="0" rtlCol="0" anchor="ctr"/>
            <a:lstStyle/>
            <a:p>
              <a:pPr algn="ctr">
                <a:lnSpc>
                  <a:spcPct val="110000"/>
                </a:lnSpc>
              </a:pPr>
              <a:r>
                <a:rPr lang="en-US" sz="2400" b="1" dirty="0">
                  <a:solidFill>
                    <a:srgbClr val="FFFFFF"/>
                  </a:solidFill>
                  <a:latin typeface="微软雅黑" panose="020B0503020204020204" charset="-122"/>
                  <a:ea typeface="微软雅黑" panose="020B0503020204020204" charset="-122"/>
                  <a:cs typeface="Sitka Text" charset="0"/>
                </a:rPr>
                <a:t>03</a:t>
              </a:r>
              <a:endParaRPr lang="en-US" sz="2400" b="1" dirty="0">
                <a:solidFill>
                  <a:srgbClr val="FFFFFF"/>
                </a:solidFill>
                <a:latin typeface="微软雅黑" panose="020B0503020204020204" charset="-122"/>
                <a:ea typeface="微软雅黑" panose="020B0503020204020204" charset="-122"/>
                <a:cs typeface="Sitka Text" charset="0"/>
              </a:endParaRPr>
            </a:p>
          </p:txBody>
        </p:sp>
        <p:sp>
          <p:nvSpPr>
            <p:cNvPr id="219" name="Text 6"/>
            <p:cNvSpPr/>
            <p:nvPr>
              <p:custDataLst>
                <p:tags r:id="rId34"/>
              </p:custDataLst>
            </p:nvPr>
          </p:nvSpPr>
          <p:spPr>
            <a:xfrm>
              <a:off x="2960" y="5241"/>
              <a:ext cx="9360" cy="640"/>
            </a:xfrm>
            <a:prstGeom prst="rect">
              <a:avLst/>
            </a:prstGeom>
            <a:noFill/>
          </p:spPr>
          <p:txBody>
            <a:bodyPr wrap="square" lIns="0" tIns="0" rIns="0" bIns="0" rtlCol="0" anchor="ctr"/>
            <a:lstStyle/>
            <a:p>
              <a:pPr>
                <a:lnSpc>
                  <a:spcPct val="120000"/>
                </a:lnSpc>
              </a:pPr>
              <a:r>
                <a:rPr lang="en-US" sz="2400" b="1" dirty="0">
                  <a:latin typeface="微软雅黑" panose="020B0503020204020204" charset="-122"/>
                  <a:ea typeface="微软雅黑" panose="020B0503020204020204" charset="-122"/>
                  <a:cs typeface="思源宋体" panose="02020500000000000000" pitchFamily="34" charset="-120"/>
                  <a:sym typeface="+mn-ea"/>
                </a:rPr>
                <a:t>企业所得税与个人所得税优惠</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220" name="Text 7"/>
            <p:cNvSpPr/>
            <p:nvPr>
              <p:custDataLst>
                <p:tags r:id="rId35"/>
              </p:custDataLst>
            </p:nvPr>
          </p:nvSpPr>
          <p:spPr>
            <a:xfrm>
              <a:off x="2960" y="6041"/>
              <a:ext cx="9280" cy="520"/>
            </a:xfrm>
            <a:prstGeom prst="rect">
              <a:avLst/>
            </a:prstGeom>
            <a:noFill/>
          </p:spPr>
          <p:txBody>
            <a:bodyPr wrap="square" lIns="0" tIns="0" rIns="0" bIns="0" rtlCol="0" anchor="ctr"/>
            <a:lstStyle/>
            <a:p>
              <a:pPr>
                <a:lnSpc>
                  <a:spcPct val="110000"/>
                </a:lnSpc>
              </a:pPr>
              <a:r>
                <a:rPr lang="en-US" sz="1600" dirty="0">
                  <a:solidFill>
                    <a:schemeClr val="tx1">
                      <a:alpha val="70000"/>
                    </a:schemeClr>
                  </a:solidFill>
                  <a:latin typeface="微软雅黑" panose="020B0503020204020204" charset="-122"/>
                  <a:ea typeface="微软雅黑" panose="020B0503020204020204" charset="-122"/>
                  <a:cs typeface="MiSans" pitchFamily="34" charset="-120"/>
                  <a:sym typeface="+mn-ea"/>
                </a:rPr>
                <a:t>全球极具吸引力的税收政策洼地</a:t>
              </a:r>
              <a:endParaRPr lang="en-US" sz="16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221" name="组合 220"/>
          <p:cNvGrpSpPr/>
          <p:nvPr>
            <p:custDataLst>
              <p:tags r:id="rId36"/>
            </p:custDataLst>
          </p:nvPr>
        </p:nvGrpSpPr>
        <p:grpSpPr>
          <a:xfrm rot="0">
            <a:off x="8302625" y="2022475"/>
            <a:ext cx="7442200" cy="1447800"/>
            <a:chOff x="13080" y="4761"/>
            <a:chExt cx="11720" cy="2280"/>
          </a:xfrm>
        </p:grpSpPr>
        <p:sp>
          <p:nvSpPr>
            <p:cNvPr id="222" name="Shape 8"/>
            <p:cNvSpPr/>
            <p:nvPr>
              <p:custDataLst>
                <p:tags r:id="rId37"/>
              </p:custDataLst>
            </p:nvPr>
          </p:nvSpPr>
          <p:spPr>
            <a:xfrm>
              <a:off x="13080" y="4761"/>
              <a:ext cx="11720" cy="2280"/>
            </a:xfrm>
            <a:custGeom>
              <a:avLst/>
              <a:gdLst/>
              <a:ahLst/>
              <a:cxnLst/>
              <a:rect l="l" t="t" r="r" b="b"/>
              <a:pathLst>
                <a:path w="7442200" h="1447800">
                  <a:moveTo>
                    <a:pt x="50800" y="0"/>
                  </a:moveTo>
                  <a:lnTo>
                    <a:pt x="7289805" y="0"/>
                  </a:lnTo>
                  <a:cubicBezTo>
                    <a:pt x="7373914" y="0"/>
                    <a:pt x="7442200" y="68286"/>
                    <a:pt x="7442200" y="152395"/>
                  </a:cubicBezTo>
                  <a:lnTo>
                    <a:pt x="7442200" y="1295405"/>
                  </a:lnTo>
                  <a:cubicBezTo>
                    <a:pt x="7442200" y="1379514"/>
                    <a:pt x="7373914" y="1447800"/>
                    <a:pt x="7289805" y="1447800"/>
                  </a:cubicBezTo>
                  <a:lnTo>
                    <a:pt x="50800" y="1447800"/>
                  </a:lnTo>
                  <a:cubicBezTo>
                    <a:pt x="22744" y="1447800"/>
                    <a:pt x="0" y="1425056"/>
                    <a:pt x="0" y="1397000"/>
                  </a:cubicBezTo>
                  <a:lnTo>
                    <a:pt x="0" y="50800"/>
                  </a:lnTo>
                  <a:cubicBezTo>
                    <a:pt x="0" y="22763"/>
                    <a:pt x="22763" y="0"/>
                    <a:pt x="50800" y="0"/>
                  </a:cubicBezTo>
                  <a:close/>
                </a:path>
              </a:pathLst>
            </a:custGeom>
            <a:solidFill>
              <a:srgbClr val="FFFFFF"/>
            </a:solidFill>
            <a:ln>
              <a:solidFill>
                <a:srgbClr val="EADFCC"/>
              </a:solidFill>
            </a:ln>
            <a:effectLst>
              <a:outerShdw blurRad="190500" dist="127000" dir="5400000" algn="bl" rotWithShape="0">
                <a:srgbClr val="000000">
                  <a:alpha val="10196"/>
                </a:srgbClr>
              </a:outerShdw>
            </a:effectLst>
          </p:spPr>
        </p:sp>
        <p:sp>
          <p:nvSpPr>
            <p:cNvPr id="223" name="Shape 9"/>
            <p:cNvSpPr/>
            <p:nvPr>
              <p:custDataLst>
                <p:tags r:id="rId38"/>
              </p:custDataLst>
            </p:nvPr>
          </p:nvSpPr>
          <p:spPr>
            <a:xfrm>
              <a:off x="13080" y="4761"/>
              <a:ext cx="80" cy="2280"/>
            </a:xfrm>
            <a:custGeom>
              <a:avLst/>
              <a:gdLst/>
              <a:ahLst/>
              <a:cxnLst/>
              <a:rect l="l" t="t" r="r" b="b"/>
              <a:pathLst>
                <a:path w="50800" h="1447800">
                  <a:moveTo>
                    <a:pt x="50800" y="0"/>
                  </a:moveTo>
                  <a:lnTo>
                    <a:pt x="50800" y="0"/>
                  </a:lnTo>
                  <a:lnTo>
                    <a:pt x="50800" y="1447800"/>
                  </a:lnTo>
                  <a:lnTo>
                    <a:pt x="50800" y="1447800"/>
                  </a:lnTo>
                  <a:cubicBezTo>
                    <a:pt x="22763" y="1447800"/>
                    <a:pt x="0" y="1425037"/>
                    <a:pt x="0" y="1397000"/>
                  </a:cubicBezTo>
                  <a:lnTo>
                    <a:pt x="0" y="50800"/>
                  </a:lnTo>
                  <a:cubicBezTo>
                    <a:pt x="0" y="22763"/>
                    <a:pt x="22763" y="0"/>
                    <a:pt x="50800" y="0"/>
                  </a:cubicBezTo>
                  <a:close/>
                </a:path>
              </a:pathLst>
            </a:custGeom>
            <a:solidFill>
              <a:srgbClr val="C59F5E"/>
            </a:solidFill>
          </p:spPr>
        </p:sp>
        <p:sp>
          <p:nvSpPr>
            <p:cNvPr id="224" name="Shape 10"/>
            <p:cNvSpPr/>
            <p:nvPr>
              <p:custDataLst>
                <p:tags r:id="rId39"/>
              </p:custDataLst>
            </p:nvPr>
          </p:nvSpPr>
          <p:spPr>
            <a:xfrm>
              <a:off x="13600" y="5241"/>
              <a:ext cx="1280" cy="1280"/>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59F5E"/>
            </a:solidFill>
          </p:spPr>
        </p:sp>
        <p:sp>
          <p:nvSpPr>
            <p:cNvPr id="225" name="Text 11"/>
            <p:cNvSpPr/>
            <p:nvPr>
              <p:custDataLst>
                <p:tags r:id="rId40"/>
              </p:custDataLst>
            </p:nvPr>
          </p:nvSpPr>
          <p:spPr>
            <a:xfrm>
              <a:off x="13480" y="5241"/>
              <a:ext cx="1520" cy="1280"/>
            </a:xfrm>
            <a:prstGeom prst="rect">
              <a:avLst/>
            </a:prstGeom>
            <a:noFill/>
          </p:spPr>
          <p:txBody>
            <a:bodyPr wrap="square" lIns="0" tIns="0" rIns="0" bIns="0" rtlCol="0" anchor="ctr"/>
            <a:lstStyle/>
            <a:p>
              <a:pPr algn="ctr">
                <a:lnSpc>
                  <a:spcPct val="110000"/>
                </a:lnSpc>
              </a:pPr>
              <a:r>
                <a:rPr lang="en-US" sz="2400" b="1" dirty="0">
                  <a:solidFill>
                    <a:srgbClr val="FFFFFF"/>
                  </a:solidFill>
                  <a:latin typeface="微软雅黑" panose="020B0503020204020204" charset="-122"/>
                  <a:ea typeface="微软雅黑" panose="020B0503020204020204" charset="-122"/>
                  <a:cs typeface="Sitka Text" charset="0"/>
                </a:rPr>
                <a:t>02</a:t>
              </a:r>
              <a:endParaRPr lang="en-US" sz="2400" b="1" dirty="0">
                <a:solidFill>
                  <a:srgbClr val="FFFFFF"/>
                </a:solidFill>
                <a:latin typeface="微软雅黑" panose="020B0503020204020204" charset="-122"/>
                <a:ea typeface="微软雅黑" panose="020B0503020204020204" charset="-122"/>
                <a:cs typeface="Sitka Text" charset="0"/>
              </a:endParaRPr>
            </a:p>
          </p:txBody>
        </p:sp>
        <p:sp>
          <p:nvSpPr>
            <p:cNvPr id="226" name="Text 12"/>
            <p:cNvSpPr/>
            <p:nvPr>
              <p:custDataLst>
                <p:tags r:id="rId41"/>
              </p:custDataLst>
            </p:nvPr>
          </p:nvSpPr>
          <p:spPr>
            <a:xfrm>
              <a:off x="15200" y="5241"/>
              <a:ext cx="9360" cy="640"/>
            </a:xfrm>
            <a:prstGeom prst="rect">
              <a:avLst/>
            </a:prstGeom>
            <a:noFill/>
          </p:spPr>
          <p:txBody>
            <a:bodyPr wrap="square" lIns="0" tIns="0" rIns="0" bIns="0" rtlCol="0" anchor="ctr"/>
            <a:lstStyle/>
            <a:p>
              <a:pPr>
                <a:lnSpc>
                  <a:spcPct val="120000"/>
                </a:lnSpc>
              </a:pPr>
              <a:r>
                <a:rPr lang="en-US" sz="2400" b="1" dirty="0">
                  <a:latin typeface="微软雅黑" panose="020B0503020204020204" charset="-122"/>
                  <a:ea typeface="微软雅黑" panose="020B0503020204020204" charset="-122"/>
                  <a:cs typeface="思源宋体" panose="02020500000000000000" pitchFamily="34" charset="-120"/>
                  <a:sym typeface="+mn-ea"/>
                </a:rPr>
                <a:t>重点受益产业分析与政策支持</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227" name="Text 13"/>
            <p:cNvSpPr/>
            <p:nvPr>
              <p:custDataLst>
                <p:tags r:id="rId42"/>
              </p:custDataLst>
            </p:nvPr>
          </p:nvSpPr>
          <p:spPr>
            <a:xfrm>
              <a:off x="15200" y="6041"/>
              <a:ext cx="9280" cy="520"/>
            </a:xfrm>
            <a:prstGeom prst="rect">
              <a:avLst/>
            </a:prstGeom>
            <a:noFill/>
          </p:spPr>
          <p:txBody>
            <a:bodyPr wrap="square" lIns="0" tIns="0" rIns="0" bIns="0" rtlCol="0" anchor="ctr"/>
            <a:lstStyle/>
            <a:p>
              <a:pPr>
                <a:lnSpc>
                  <a:spcPct val="110000"/>
                </a:lnSpc>
              </a:pPr>
              <a:r>
                <a:rPr lang="en-US" sz="1600" dirty="0">
                  <a:solidFill>
                    <a:schemeClr val="tx1">
                      <a:alpha val="70000"/>
                    </a:schemeClr>
                  </a:solidFill>
                  <a:latin typeface="微软雅黑" panose="020B0503020204020204" charset="-122"/>
                  <a:ea typeface="微软雅黑" panose="020B0503020204020204" charset="-122"/>
                  <a:cs typeface="MiSans" pitchFamily="34" charset="-120"/>
                  <a:sym typeface="+mn-ea"/>
                </a:rPr>
                <a:t>四大主导产业与战略性新兴产业的政策红利</a:t>
              </a:r>
              <a:endParaRPr lang="en-US" sz="16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228" name="组合 227"/>
          <p:cNvGrpSpPr/>
          <p:nvPr>
            <p:custDataLst>
              <p:tags r:id="rId43"/>
            </p:custDataLst>
          </p:nvPr>
        </p:nvGrpSpPr>
        <p:grpSpPr>
          <a:xfrm rot="0">
            <a:off x="8302625" y="3744595"/>
            <a:ext cx="7442200" cy="1447800"/>
            <a:chOff x="13080" y="4761"/>
            <a:chExt cx="11720" cy="2280"/>
          </a:xfrm>
        </p:grpSpPr>
        <p:sp>
          <p:nvSpPr>
            <p:cNvPr id="229" name="Shape 8"/>
            <p:cNvSpPr/>
            <p:nvPr>
              <p:custDataLst>
                <p:tags r:id="rId44"/>
              </p:custDataLst>
            </p:nvPr>
          </p:nvSpPr>
          <p:spPr>
            <a:xfrm>
              <a:off x="13080" y="4761"/>
              <a:ext cx="11720" cy="2280"/>
            </a:xfrm>
            <a:custGeom>
              <a:avLst/>
              <a:gdLst/>
              <a:ahLst/>
              <a:cxnLst/>
              <a:rect l="l" t="t" r="r" b="b"/>
              <a:pathLst>
                <a:path w="7442200" h="1447800">
                  <a:moveTo>
                    <a:pt x="50800" y="0"/>
                  </a:moveTo>
                  <a:lnTo>
                    <a:pt x="7289805" y="0"/>
                  </a:lnTo>
                  <a:cubicBezTo>
                    <a:pt x="7373914" y="0"/>
                    <a:pt x="7442200" y="68286"/>
                    <a:pt x="7442200" y="152395"/>
                  </a:cubicBezTo>
                  <a:lnTo>
                    <a:pt x="7442200" y="1295405"/>
                  </a:lnTo>
                  <a:cubicBezTo>
                    <a:pt x="7442200" y="1379514"/>
                    <a:pt x="7373914" y="1447800"/>
                    <a:pt x="7289805" y="1447800"/>
                  </a:cubicBezTo>
                  <a:lnTo>
                    <a:pt x="50800" y="1447800"/>
                  </a:lnTo>
                  <a:cubicBezTo>
                    <a:pt x="22744" y="1447800"/>
                    <a:pt x="0" y="1425056"/>
                    <a:pt x="0" y="1397000"/>
                  </a:cubicBezTo>
                  <a:lnTo>
                    <a:pt x="0" y="50800"/>
                  </a:lnTo>
                  <a:cubicBezTo>
                    <a:pt x="0" y="22763"/>
                    <a:pt x="22763" y="0"/>
                    <a:pt x="50800" y="0"/>
                  </a:cubicBezTo>
                  <a:close/>
                </a:path>
              </a:pathLst>
            </a:custGeom>
            <a:solidFill>
              <a:srgbClr val="FFFFFF"/>
            </a:solidFill>
            <a:ln>
              <a:solidFill>
                <a:srgbClr val="EADFCC"/>
              </a:solidFill>
            </a:ln>
            <a:effectLst>
              <a:outerShdw blurRad="190500" dist="127000" dir="5400000" algn="bl" rotWithShape="0">
                <a:srgbClr val="000000">
                  <a:alpha val="10196"/>
                </a:srgbClr>
              </a:outerShdw>
            </a:effectLst>
          </p:spPr>
        </p:sp>
        <p:sp>
          <p:nvSpPr>
            <p:cNvPr id="230" name="Shape 9"/>
            <p:cNvSpPr/>
            <p:nvPr>
              <p:custDataLst>
                <p:tags r:id="rId45"/>
              </p:custDataLst>
            </p:nvPr>
          </p:nvSpPr>
          <p:spPr>
            <a:xfrm>
              <a:off x="13080" y="4761"/>
              <a:ext cx="80" cy="2280"/>
            </a:xfrm>
            <a:custGeom>
              <a:avLst/>
              <a:gdLst/>
              <a:ahLst/>
              <a:cxnLst/>
              <a:rect l="l" t="t" r="r" b="b"/>
              <a:pathLst>
                <a:path w="50800" h="1447800">
                  <a:moveTo>
                    <a:pt x="50800" y="0"/>
                  </a:moveTo>
                  <a:lnTo>
                    <a:pt x="50800" y="0"/>
                  </a:lnTo>
                  <a:lnTo>
                    <a:pt x="50800" y="1447800"/>
                  </a:lnTo>
                  <a:lnTo>
                    <a:pt x="50800" y="1447800"/>
                  </a:lnTo>
                  <a:cubicBezTo>
                    <a:pt x="22763" y="1447800"/>
                    <a:pt x="0" y="1425037"/>
                    <a:pt x="0" y="1397000"/>
                  </a:cubicBezTo>
                  <a:lnTo>
                    <a:pt x="0" y="50800"/>
                  </a:lnTo>
                  <a:cubicBezTo>
                    <a:pt x="0" y="22763"/>
                    <a:pt x="22763" y="0"/>
                    <a:pt x="50800" y="0"/>
                  </a:cubicBezTo>
                  <a:close/>
                </a:path>
              </a:pathLst>
            </a:custGeom>
            <a:solidFill>
              <a:srgbClr val="C59F5E"/>
            </a:solidFill>
          </p:spPr>
        </p:sp>
        <p:sp>
          <p:nvSpPr>
            <p:cNvPr id="231" name="Shape 10"/>
            <p:cNvSpPr/>
            <p:nvPr>
              <p:custDataLst>
                <p:tags r:id="rId46"/>
              </p:custDataLst>
            </p:nvPr>
          </p:nvSpPr>
          <p:spPr>
            <a:xfrm>
              <a:off x="13600" y="5241"/>
              <a:ext cx="1280" cy="1280"/>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59F5E"/>
            </a:solidFill>
          </p:spPr>
        </p:sp>
        <p:sp>
          <p:nvSpPr>
            <p:cNvPr id="232" name="Text 11"/>
            <p:cNvSpPr/>
            <p:nvPr>
              <p:custDataLst>
                <p:tags r:id="rId47"/>
              </p:custDataLst>
            </p:nvPr>
          </p:nvSpPr>
          <p:spPr>
            <a:xfrm>
              <a:off x="13480" y="5241"/>
              <a:ext cx="1520" cy="1280"/>
            </a:xfrm>
            <a:prstGeom prst="rect">
              <a:avLst/>
            </a:prstGeom>
            <a:noFill/>
          </p:spPr>
          <p:txBody>
            <a:bodyPr wrap="square" lIns="0" tIns="0" rIns="0" bIns="0" rtlCol="0" anchor="ctr"/>
            <a:lstStyle/>
            <a:p>
              <a:pPr algn="ctr">
                <a:lnSpc>
                  <a:spcPct val="110000"/>
                </a:lnSpc>
              </a:pPr>
              <a:r>
                <a:rPr lang="en-US" sz="2400" b="1" dirty="0">
                  <a:solidFill>
                    <a:srgbClr val="FFFFFF"/>
                  </a:solidFill>
                  <a:latin typeface="微软雅黑" panose="020B0503020204020204" charset="-122"/>
                  <a:ea typeface="微软雅黑" panose="020B0503020204020204" charset="-122"/>
                  <a:cs typeface="Sitka Text" charset="0"/>
                </a:rPr>
                <a:t>04</a:t>
              </a:r>
              <a:endParaRPr lang="en-US" sz="2400" b="1" dirty="0">
                <a:solidFill>
                  <a:srgbClr val="FFFFFF"/>
                </a:solidFill>
                <a:latin typeface="微软雅黑" panose="020B0503020204020204" charset="-122"/>
                <a:ea typeface="微软雅黑" panose="020B0503020204020204" charset="-122"/>
                <a:cs typeface="Sitka Text" charset="0"/>
              </a:endParaRPr>
            </a:p>
          </p:txBody>
        </p:sp>
        <p:sp>
          <p:nvSpPr>
            <p:cNvPr id="233" name="Text 12"/>
            <p:cNvSpPr/>
            <p:nvPr>
              <p:custDataLst>
                <p:tags r:id="rId48"/>
              </p:custDataLst>
            </p:nvPr>
          </p:nvSpPr>
          <p:spPr>
            <a:xfrm>
              <a:off x="15200" y="5241"/>
              <a:ext cx="9360" cy="640"/>
            </a:xfrm>
            <a:prstGeom prst="rect">
              <a:avLst/>
            </a:prstGeom>
            <a:noFill/>
          </p:spPr>
          <p:txBody>
            <a:bodyPr wrap="square" lIns="0" tIns="0" rIns="0" bIns="0" rtlCol="0" anchor="ctr"/>
            <a:lstStyle/>
            <a:p>
              <a:pPr>
                <a:lnSpc>
                  <a:spcPct val="120000"/>
                </a:lnSpc>
              </a:pPr>
              <a:r>
                <a:rPr lang="en-US" sz="2400" b="1" dirty="0">
                  <a:latin typeface="微软雅黑" panose="020B0503020204020204" charset="-122"/>
                  <a:ea typeface="微软雅黑" panose="020B0503020204020204" charset="-122"/>
                  <a:cs typeface="思源宋体" panose="02020500000000000000" pitchFamily="34" charset="-120"/>
                  <a:sym typeface="+mn-ea"/>
                </a:rPr>
                <a:t>贸易便利与跨境资金自由流动</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234" name="Text 13"/>
            <p:cNvSpPr/>
            <p:nvPr>
              <p:custDataLst>
                <p:tags r:id="rId49"/>
              </p:custDataLst>
            </p:nvPr>
          </p:nvSpPr>
          <p:spPr>
            <a:xfrm>
              <a:off x="15200" y="6041"/>
              <a:ext cx="9280" cy="520"/>
            </a:xfrm>
            <a:prstGeom prst="rect">
              <a:avLst/>
            </a:prstGeom>
            <a:noFill/>
          </p:spPr>
          <p:txBody>
            <a:bodyPr wrap="square" lIns="0" tIns="0" rIns="0" bIns="0" rtlCol="0" anchor="ctr"/>
            <a:lstStyle/>
            <a:p>
              <a:pPr>
                <a:lnSpc>
                  <a:spcPct val="110000"/>
                </a:lnSpc>
              </a:pPr>
              <a:r>
                <a:rPr lang="en-US" sz="1600" dirty="0">
                  <a:solidFill>
                    <a:schemeClr val="tx1">
                      <a:alpha val="70000"/>
                    </a:schemeClr>
                  </a:solidFill>
                  <a:latin typeface="微软雅黑" panose="020B0503020204020204" charset="-122"/>
                  <a:ea typeface="微软雅黑" panose="020B0503020204020204" charset="-122"/>
                  <a:cs typeface="MiSans" pitchFamily="34" charset="-120"/>
                  <a:sym typeface="+mn-ea"/>
                </a:rPr>
                <a:t>要素自由流动的制度保障与实践路径</a:t>
              </a:r>
              <a:endParaRPr lang="en-US" sz="16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249" name="组合 248"/>
          <p:cNvGrpSpPr/>
          <p:nvPr>
            <p:custDataLst>
              <p:tags r:id="rId50"/>
            </p:custDataLst>
          </p:nvPr>
        </p:nvGrpSpPr>
        <p:grpSpPr>
          <a:xfrm rot="0">
            <a:off x="530225" y="5466715"/>
            <a:ext cx="7442200" cy="1447800"/>
            <a:chOff x="13080" y="4761"/>
            <a:chExt cx="11720" cy="2280"/>
          </a:xfrm>
        </p:grpSpPr>
        <p:sp>
          <p:nvSpPr>
            <p:cNvPr id="250" name="Shape 8"/>
            <p:cNvSpPr/>
            <p:nvPr>
              <p:custDataLst>
                <p:tags r:id="rId51"/>
              </p:custDataLst>
            </p:nvPr>
          </p:nvSpPr>
          <p:spPr>
            <a:xfrm>
              <a:off x="13080" y="4761"/>
              <a:ext cx="11720" cy="2280"/>
            </a:xfrm>
            <a:custGeom>
              <a:avLst/>
              <a:gdLst/>
              <a:ahLst/>
              <a:cxnLst/>
              <a:rect l="l" t="t" r="r" b="b"/>
              <a:pathLst>
                <a:path w="7442200" h="1447800">
                  <a:moveTo>
                    <a:pt x="50800" y="0"/>
                  </a:moveTo>
                  <a:lnTo>
                    <a:pt x="7289805" y="0"/>
                  </a:lnTo>
                  <a:cubicBezTo>
                    <a:pt x="7373914" y="0"/>
                    <a:pt x="7442200" y="68286"/>
                    <a:pt x="7442200" y="152395"/>
                  </a:cubicBezTo>
                  <a:lnTo>
                    <a:pt x="7442200" y="1295405"/>
                  </a:lnTo>
                  <a:cubicBezTo>
                    <a:pt x="7442200" y="1379514"/>
                    <a:pt x="7373914" y="1447800"/>
                    <a:pt x="7289805" y="1447800"/>
                  </a:cubicBezTo>
                  <a:lnTo>
                    <a:pt x="50800" y="1447800"/>
                  </a:lnTo>
                  <a:cubicBezTo>
                    <a:pt x="22744" y="1447800"/>
                    <a:pt x="0" y="1425056"/>
                    <a:pt x="0" y="1397000"/>
                  </a:cubicBezTo>
                  <a:lnTo>
                    <a:pt x="0" y="50800"/>
                  </a:lnTo>
                  <a:cubicBezTo>
                    <a:pt x="0" y="22763"/>
                    <a:pt x="22763" y="0"/>
                    <a:pt x="50800" y="0"/>
                  </a:cubicBezTo>
                  <a:close/>
                </a:path>
              </a:pathLst>
            </a:custGeom>
            <a:solidFill>
              <a:srgbClr val="FFFFFF"/>
            </a:solidFill>
            <a:ln>
              <a:solidFill>
                <a:srgbClr val="EADFCC"/>
              </a:solidFill>
            </a:ln>
            <a:effectLst>
              <a:outerShdw blurRad="190500" dist="127000" dir="5400000" algn="bl" rotWithShape="0">
                <a:srgbClr val="000000">
                  <a:alpha val="10196"/>
                </a:srgbClr>
              </a:outerShdw>
            </a:effectLst>
          </p:spPr>
        </p:sp>
        <p:sp>
          <p:nvSpPr>
            <p:cNvPr id="251" name="Shape 9"/>
            <p:cNvSpPr/>
            <p:nvPr>
              <p:custDataLst>
                <p:tags r:id="rId52"/>
              </p:custDataLst>
            </p:nvPr>
          </p:nvSpPr>
          <p:spPr>
            <a:xfrm>
              <a:off x="13080" y="4761"/>
              <a:ext cx="80" cy="2280"/>
            </a:xfrm>
            <a:custGeom>
              <a:avLst/>
              <a:gdLst/>
              <a:ahLst/>
              <a:cxnLst/>
              <a:rect l="l" t="t" r="r" b="b"/>
              <a:pathLst>
                <a:path w="50800" h="1447800">
                  <a:moveTo>
                    <a:pt x="50800" y="0"/>
                  </a:moveTo>
                  <a:lnTo>
                    <a:pt x="50800" y="0"/>
                  </a:lnTo>
                  <a:lnTo>
                    <a:pt x="50800" y="1447800"/>
                  </a:lnTo>
                  <a:lnTo>
                    <a:pt x="50800" y="1447800"/>
                  </a:lnTo>
                  <a:cubicBezTo>
                    <a:pt x="22763" y="1447800"/>
                    <a:pt x="0" y="1425037"/>
                    <a:pt x="0" y="1397000"/>
                  </a:cubicBezTo>
                  <a:lnTo>
                    <a:pt x="0" y="50800"/>
                  </a:lnTo>
                  <a:cubicBezTo>
                    <a:pt x="0" y="22763"/>
                    <a:pt x="22763" y="0"/>
                    <a:pt x="50800" y="0"/>
                  </a:cubicBezTo>
                  <a:close/>
                </a:path>
              </a:pathLst>
            </a:custGeom>
            <a:solidFill>
              <a:srgbClr val="C59F5E"/>
            </a:solidFill>
          </p:spPr>
        </p:sp>
        <p:sp>
          <p:nvSpPr>
            <p:cNvPr id="252" name="Shape 10"/>
            <p:cNvSpPr/>
            <p:nvPr>
              <p:custDataLst>
                <p:tags r:id="rId53"/>
              </p:custDataLst>
            </p:nvPr>
          </p:nvSpPr>
          <p:spPr>
            <a:xfrm>
              <a:off x="13600" y="5241"/>
              <a:ext cx="1280" cy="1280"/>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59F5E"/>
            </a:solidFill>
          </p:spPr>
        </p:sp>
        <p:sp>
          <p:nvSpPr>
            <p:cNvPr id="253" name="Text 11"/>
            <p:cNvSpPr/>
            <p:nvPr>
              <p:custDataLst>
                <p:tags r:id="rId54"/>
              </p:custDataLst>
            </p:nvPr>
          </p:nvSpPr>
          <p:spPr>
            <a:xfrm>
              <a:off x="13480" y="5241"/>
              <a:ext cx="1520" cy="1280"/>
            </a:xfrm>
            <a:prstGeom prst="rect">
              <a:avLst/>
            </a:prstGeom>
            <a:noFill/>
          </p:spPr>
          <p:txBody>
            <a:bodyPr wrap="square" lIns="0" tIns="0" rIns="0" bIns="0" rtlCol="0" anchor="ctr"/>
            <a:lstStyle/>
            <a:p>
              <a:pPr algn="ctr">
                <a:lnSpc>
                  <a:spcPct val="110000"/>
                </a:lnSpc>
              </a:pPr>
              <a:r>
                <a:rPr lang="en-US" sz="2400" b="1" dirty="0">
                  <a:solidFill>
                    <a:srgbClr val="FFFFFF"/>
                  </a:solidFill>
                  <a:latin typeface="微软雅黑" panose="020B0503020204020204" charset="-122"/>
                  <a:ea typeface="微软雅黑" panose="020B0503020204020204" charset="-122"/>
                  <a:cs typeface="Sitka Text" charset="0"/>
                </a:rPr>
                <a:t>05</a:t>
              </a:r>
              <a:endParaRPr lang="en-US" sz="2400" b="1" dirty="0">
                <a:solidFill>
                  <a:srgbClr val="FFFFFF"/>
                </a:solidFill>
                <a:latin typeface="微软雅黑" panose="020B0503020204020204" charset="-122"/>
                <a:ea typeface="微软雅黑" panose="020B0503020204020204" charset="-122"/>
                <a:cs typeface="Sitka Text" charset="0"/>
              </a:endParaRPr>
            </a:p>
          </p:txBody>
        </p:sp>
        <p:sp>
          <p:nvSpPr>
            <p:cNvPr id="254" name="Text 12"/>
            <p:cNvSpPr/>
            <p:nvPr>
              <p:custDataLst>
                <p:tags r:id="rId55"/>
              </p:custDataLst>
            </p:nvPr>
          </p:nvSpPr>
          <p:spPr>
            <a:xfrm>
              <a:off x="15200" y="5241"/>
              <a:ext cx="9360" cy="640"/>
            </a:xfrm>
            <a:prstGeom prst="rect">
              <a:avLst/>
            </a:prstGeom>
            <a:noFill/>
          </p:spPr>
          <p:txBody>
            <a:bodyPr wrap="square" lIns="0" tIns="0" rIns="0" bIns="0" rtlCol="0" anchor="ctr"/>
            <a:lstStyle/>
            <a:p>
              <a:pPr>
                <a:lnSpc>
                  <a:spcPct val="120000"/>
                </a:lnSpc>
              </a:pPr>
              <a:r>
                <a:rPr lang="en-US" sz="2400" b="1" dirty="0">
                  <a:latin typeface="微软雅黑" panose="020B0503020204020204" charset="-122"/>
                  <a:ea typeface="微软雅黑" panose="020B0503020204020204" charset="-122"/>
                  <a:cs typeface="思源宋体" panose="02020500000000000000" pitchFamily="34" charset="-120"/>
                  <a:sym typeface="+mn-ea"/>
                </a:rPr>
                <a:t>零关税政策优势和机遇全景图</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255" name="Text 13"/>
            <p:cNvSpPr/>
            <p:nvPr>
              <p:custDataLst>
                <p:tags r:id="rId56"/>
              </p:custDataLst>
            </p:nvPr>
          </p:nvSpPr>
          <p:spPr>
            <a:xfrm>
              <a:off x="15200" y="6041"/>
              <a:ext cx="9280" cy="520"/>
            </a:xfrm>
            <a:prstGeom prst="rect">
              <a:avLst/>
            </a:prstGeom>
            <a:noFill/>
          </p:spPr>
          <p:txBody>
            <a:bodyPr wrap="square" lIns="0" tIns="0" rIns="0" bIns="0" rtlCol="0" anchor="ctr"/>
            <a:lstStyle/>
            <a:p>
              <a:pPr>
                <a:lnSpc>
                  <a:spcPct val="110000"/>
                </a:lnSpc>
              </a:pPr>
              <a:r>
                <a:rPr 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sym typeface="+mn-ea"/>
                </a:rPr>
                <a:t>从1900到6600个税目的跨越式开放</a:t>
              </a:r>
              <a:endParaRPr lang="en-US" sz="16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2" name="组合 1"/>
          <p:cNvGrpSpPr/>
          <p:nvPr/>
        </p:nvGrpSpPr>
        <p:grpSpPr>
          <a:xfrm>
            <a:off x="12277090" y="8719820"/>
            <a:ext cx="3610610" cy="312420"/>
            <a:chOff x="19334" y="13732"/>
            <a:chExt cx="5686" cy="492"/>
          </a:xfrm>
        </p:grpSpPr>
        <p:sp>
          <p:nvSpPr>
            <p:cNvPr id="69" name="文本框 68"/>
            <p:cNvSpPr txBox="1"/>
            <p:nvPr/>
          </p:nvSpPr>
          <p:spPr>
            <a:xfrm>
              <a:off x="19334"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19390" y="13784"/>
              <a:ext cx="304" cy="304"/>
            </a:xfrm>
            <a:prstGeom prst="rect">
              <a:avLst/>
            </a:prstGeom>
          </p:spPr>
        </p:pic>
      </p:grpSp>
    </p:spTree>
    <p:custDataLst>
      <p:tags r:id="rId59"/>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行业准入与商品管理:三张清单制度</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明晰边界，落实</a:t>
              </a:r>
              <a:r>
                <a:rPr lang="en-US" altLang="zh-CN"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非禁即入</a:t>
              </a:r>
              <a:r>
                <a:rPr lang="en-US" altLang="zh-CN"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endParaRPr lang="en-US" altLang="zh-CN"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41" name="Shape 27"/>
          <p:cNvSpPr/>
          <p:nvPr/>
        </p:nvSpPr>
        <p:spPr>
          <a:xfrm>
            <a:off x="554990" y="1480185"/>
            <a:ext cx="4679950" cy="3420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10" name="Shape 3"/>
          <p:cNvSpPr/>
          <p:nvPr/>
        </p:nvSpPr>
        <p:spPr>
          <a:xfrm>
            <a:off x="739140" y="1626235"/>
            <a:ext cx="423545" cy="423545"/>
          </a:xfrm>
          <a:custGeom>
            <a:avLst/>
            <a:gdLst/>
            <a:ahLst/>
            <a:cxnLst/>
            <a:rect l="l" t="t" r="r" b="b"/>
            <a:pathLst>
              <a:path w="423333" h="423333">
                <a:moveTo>
                  <a:pt x="42333" y="0"/>
                </a:moveTo>
                <a:lnTo>
                  <a:pt x="381000" y="0"/>
                </a:lnTo>
                <a:cubicBezTo>
                  <a:pt x="404380" y="0"/>
                  <a:pt x="423333" y="18953"/>
                  <a:pt x="423333" y="42333"/>
                </a:cubicBezTo>
                <a:lnTo>
                  <a:pt x="423333" y="381000"/>
                </a:lnTo>
                <a:cubicBezTo>
                  <a:pt x="423333" y="404380"/>
                  <a:pt x="404380" y="423333"/>
                  <a:pt x="381000" y="423333"/>
                </a:cubicBezTo>
                <a:lnTo>
                  <a:pt x="42333" y="423333"/>
                </a:lnTo>
                <a:cubicBezTo>
                  <a:pt x="18953" y="423333"/>
                  <a:pt x="0" y="404380"/>
                  <a:pt x="0" y="381000"/>
                </a:cubicBezTo>
                <a:lnTo>
                  <a:pt x="0" y="42333"/>
                </a:lnTo>
                <a:cubicBezTo>
                  <a:pt x="0" y="18953"/>
                  <a:pt x="18953" y="0"/>
                  <a:pt x="42333" y="0"/>
                </a:cubicBezTo>
                <a:close/>
              </a:path>
            </a:pathLst>
          </a:custGeom>
          <a:solidFill>
            <a:srgbClr val="C09B5A">
              <a:alpha val="20000"/>
            </a:srgbClr>
          </a:solidFill>
        </p:spPr>
      </p:sp>
      <p:sp>
        <p:nvSpPr>
          <p:cNvPr id="11" name="Shape 4"/>
          <p:cNvSpPr/>
          <p:nvPr/>
        </p:nvSpPr>
        <p:spPr>
          <a:xfrm>
            <a:off x="866140" y="1753235"/>
            <a:ext cx="169545" cy="169545"/>
          </a:xfrm>
          <a:custGeom>
            <a:avLst/>
            <a:gdLst/>
            <a:ahLst/>
            <a:cxnLst/>
            <a:rect l="l" t="t" r="r" b="b"/>
            <a:pathLst>
              <a:path w="169333" h="169333">
                <a:moveTo>
                  <a:pt x="121444" y="136426"/>
                </a:moveTo>
                <a:lnTo>
                  <a:pt x="32908" y="47890"/>
                </a:lnTo>
                <a:cubicBezTo>
                  <a:pt x="25499" y="58274"/>
                  <a:pt x="21167" y="70974"/>
                  <a:pt x="21167" y="84667"/>
                </a:cubicBezTo>
                <a:cubicBezTo>
                  <a:pt x="21167" y="119724"/>
                  <a:pt x="49609" y="148167"/>
                  <a:pt x="84667" y="148167"/>
                </a:cubicBezTo>
                <a:cubicBezTo>
                  <a:pt x="98392" y="148167"/>
                  <a:pt x="111092" y="143834"/>
                  <a:pt x="121444" y="136426"/>
                </a:cubicBezTo>
                <a:close/>
                <a:moveTo>
                  <a:pt x="136426" y="121444"/>
                </a:moveTo>
                <a:cubicBezTo>
                  <a:pt x="143834" y="111059"/>
                  <a:pt x="148167" y="98359"/>
                  <a:pt x="148167" y="84667"/>
                </a:cubicBezTo>
                <a:cubicBezTo>
                  <a:pt x="148167" y="49609"/>
                  <a:pt x="119724" y="21167"/>
                  <a:pt x="84667" y="21167"/>
                </a:cubicBezTo>
                <a:cubicBezTo>
                  <a:pt x="70941" y="21167"/>
                  <a:pt x="58241" y="25499"/>
                  <a:pt x="47890" y="32908"/>
                </a:cubicBezTo>
                <a:lnTo>
                  <a:pt x="136426" y="121444"/>
                </a:lnTo>
                <a:close/>
                <a:moveTo>
                  <a:pt x="0" y="84667"/>
                </a:moveTo>
                <a:cubicBezTo>
                  <a:pt x="0" y="37938"/>
                  <a:pt x="37938" y="0"/>
                  <a:pt x="84667" y="0"/>
                </a:cubicBezTo>
                <a:cubicBezTo>
                  <a:pt x="131395" y="0"/>
                  <a:pt x="169333" y="37938"/>
                  <a:pt x="169333" y="84667"/>
                </a:cubicBezTo>
                <a:cubicBezTo>
                  <a:pt x="169333" y="131395"/>
                  <a:pt x="131395" y="169333"/>
                  <a:pt x="84667" y="169333"/>
                </a:cubicBezTo>
                <a:cubicBezTo>
                  <a:pt x="37938" y="169333"/>
                  <a:pt x="0" y="131395"/>
                  <a:pt x="0" y="84667"/>
                </a:cubicBezTo>
                <a:close/>
              </a:path>
            </a:pathLst>
          </a:custGeom>
          <a:solidFill>
            <a:srgbClr val="C09B5A"/>
          </a:solidFill>
        </p:spPr>
      </p:sp>
      <p:sp>
        <p:nvSpPr>
          <p:cNvPr id="12" name="Text 5"/>
          <p:cNvSpPr/>
          <p:nvPr/>
        </p:nvSpPr>
        <p:spPr>
          <a:xfrm>
            <a:off x="1289685" y="1633855"/>
            <a:ext cx="2346325" cy="36004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禁止类行业</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3" name="Text 6"/>
          <p:cNvSpPr/>
          <p:nvPr/>
        </p:nvSpPr>
        <p:spPr>
          <a:xfrm>
            <a:off x="739140" y="2139315"/>
            <a:ext cx="4319905" cy="260985"/>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以下行业无法享受海南自贸港优惠政策</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4" name="Shape 7"/>
          <p:cNvSpPr/>
          <p:nvPr/>
        </p:nvSpPr>
        <p:spPr>
          <a:xfrm>
            <a:off x="739140" y="2470785"/>
            <a:ext cx="4319905" cy="683895"/>
          </a:xfrm>
          <a:custGeom>
            <a:avLst/>
            <a:gdLst/>
            <a:ahLst/>
            <a:cxnLst/>
            <a:rect l="l" t="t" r="r" b="b"/>
            <a:pathLst>
              <a:path w="4667250" h="762000">
                <a:moveTo>
                  <a:pt x="42337" y="0"/>
                </a:moveTo>
                <a:lnTo>
                  <a:pt x="4624913" y="0"/>
                </a:lnTo>
                <a:cubicBezTo>
                  <a:pt x="4648295" y="0"/>
                  <a:pt x="4667250" y="18955"/>
                  <a:pt x="4667250" y="42337"/>
                </a:cubicBezTo>
                <a:lnTo>
                  <a:pt x="4667250" y="719663"/>
                </a:lnTo>
                <a:cubicBezTo>
                  <a:pt x="4667250" y="743045"/>
                  <a:pt x="4648295" y="762000"/>
                  <a:pt x="4624913"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txBody>
          <a:bodyPr/>
          <a:p>
            <a:endParaRPr lang="zh-CN" altLang="en-US"/>
          </a:p>
        </p:txBody>
      </p:sp>
      <p:sp>
        <p:nvSpPr>
          <p:cNvPr id="15" name="Text 8"/>
          <p:cNvSpPr/>
          <p:nvPr/>
        </p:nvSpPr>
        <p:spPr>
          <a:xfrm>
            <a:off x="866140" y="2527935"/>
            <a:ext cx="4289425" cy="2540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房地产</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16" name="Text 9"/>
          <p:cNvSpPr/>
          <p:nvPr/>
        </p:nvSpPr>
        <p:spPr>
          <a:xfrm>
            <a:off x="866140" y="2824480"/>
            <a:ext cx="4279900" cy="21145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房地产开发、销售等</a:t>
            </a:r>
            <a:r>
              <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17" name="Shape 10"/>
          <p:cNvSpPr/>
          <p:nvPr/>
        </p:nvSpPr>
        <p:spPr>
          <a:xfrm>
            <a:off x="739140" y="3261360"/>
            <a:ext cx="4319905" cy="683895"/>
          </a:xfrm>
          <a:custGeom>
            <a:avLst/>
            <a:gdLst/>
            <a:ahLst/>
            <a:cxnLst/>
            <a:rect l="l" t="t" r="r" b="b"/>
            <a:pathLst>
              <a:path w="4667250" h="762000">
                <a:moveTo>
                  <a:pt x="42337" y="0"/>
                </a:moveTo>
                <a:lnTo>
                  <a:pt x="4624913" y="0"/>
                </a:lnTo>
                <a:cubicBezTo>
                  <a:pt x="4648295" y="0"/>
                  <a:pt x="4667250" y="18955"/>
                  <a:pt x="4667250" y="42337"/>
                </a:cubicBezTo>
                <a:lnTo>
                  <a:pt x="4667250" y="719663"/>
                </a:lnTo>
                <a:cubicBezTo>
                  <a:pt x="4667250" y="743045"/>
                  <a:pt x="4648295" y="762000"/>
                  <a:pt x="4624913"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sp>
      <p:sp>
        <p:nvSpPr>
          <p:cNvPr id="18" name="Text 11"/>
          <p:cNvSpPr/>
          <p:nvPr/>
        </p:nvSpPr>
        <p:spPr>
          <a:xfrm>
            <a:off x="866140" y="3318510"/>
            <a:ext cx="4289425" cy="2540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博彩</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19" name="Text 12"/>
          <p:cNvSpPr/>
          <p:nvPr/>
        </p:nvSpPr>
        <p:spPr>
          <a:xfrm>
            <a:off x="866140" y="3615055"/>
            <a:ext cx="4279900" cy="21145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赌博、博彩等相关业务</a:t>
            </a:r>
            <a:r>
              <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20" name="Shape 13"/>
          <p:cNvSpPr/>
          <p:nvPr/>
        </p:nvSpPr>
        <p:spPr>
          <a:xfrm>
            <a:off x="739140" y="4052570"/>
            <a:ext cx="4319905" cy="683895"/>
          </a:xfrm>
          <a:custGeom>
            <a:avLst/>
            <a:gdLst/>
            <a:ahLst/>
            <a:cxnLst/>
            <a:rect l="l" t="t" r="r" b="b"/>
            <a:pathLst>
              <a:path w="4667250" h="762000">
                <a:moveTo>
                  <a:pt x="42337" y="0"/>
                </a:moveTo>
                <a:lnTo>
                  <a:pt x="4624913" y="0"/>
                </a:lnTo>
                <a:cubicBezTo>
                  <a:pt x="4648295" y="0"/>
                  <a:pt x="4667250" y="18955"/>
                  <a:pt x="4667250" y="42337"/>
                </a:cubicBezTo>
                <a:lnTo>
                  <a:pt x="4667250" y="719663"/>
                </a:lnTo>
                <a:cubicBezTo>
                  <a:pt x="4667250" y="743045"/>
                  <a:pt x="4648295" y="762000"/>
                  <a:pt x="4624913"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sp>
      <p:sp>
        <p:nvSpPr>
          <p:cNvPr id="21" name="Text 14"/>
          <p:cNvSpPr/>
          <p:nvPr/>
        </p:nvSpPr>
        <p:spPr>
          <a:xfrm>
            <a:off x="866140" y="4109720"/>
            <a:ext cx="4289425" cy="2540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其他负面清单行业</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22" name="Text 15"/>
          <p:cNvSpPr/>
          <p:nvPr/>
        </p:nvSpPr>
        <p:spPr>
          <a:xfrm>
            <a:off x="866140" y="4405630"/>
            <a:ext cx="4279900" cy="21145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国家明令禁止或限制的行业</a:t>
            </a:r>
            <a:r>
              <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27" name="Text 22"/>
          <p:cNvSpPr/>
          <p:nvPr/>
        </p:nvSpPr>
        <p:spPr>
          <a:xfrm>
            <a:off x="5792470" y="2125345"/>
            <a:ext cx="4751705" cy="274955"/>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跨境电商需符合"三张清单"商品管理要求:</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33" name="Shape 27"/>
          <p:cNvSpPr/>
          <p:nvPr/>
        </p:nvSpPr>
        <p:spPr>
          <a:xfrm>
            <a:off x="5795645" y="1480185"/>
            <a:ext cx="4679950" cy="3420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24" name="Shape 19"/>
          <p:cNvSpPr/>
          <p:nvPr/>
        </p:nvSpPr>
        <p:spPr>
          <a:xfrm>
            <a:off x="5968365" y="1626235"/>
            <a:ext cx="423545" cy="423545"/>
          </a:xfrm>
          <a:custGeom>
            <a:avLst/>
            <a:gdLst/>
            <a:ahLst/>
            <a:cxnLst/>
            <a:rect l="l" t="t" r="r" b="b"/>
            <a:pathLst>
              <a:path w="423333" h="423333">
                <a:moveTo>
                  <a:pt x="42333" y="0"/>
                </a:moveTo>
                <a:lnTo>
                  <a:pt x="381000" y="0"/>
                </a:lnTo>
                <a:cubicBezTo>
                  <a:pt x="404380" y="0"/>
                  <a:pt x="423333" y="18953"/>
                  <a:pt x="423333" y="42333"/>
                </a:cubicBezTo>
                <a:lnTo>
                  <a:pt x="423333" y="381000"/>
                </a:lnTo>
                <a:cubicBezTo>
                  <a:pt x="423333" y="404380"/>
                  <a:pt x="404380" y="423333"/>
                  <a:pt x="381000" y="423333"/>
                </a:cubicBezTo>
                <a:lnTo>
                  <a:pt x="42333" y="423333"/>
                </a:lnTo>
                <a:cubicBezTo>
                  <a:pt x="18953" y="423333"/>
                  <a:pt x="0" y="404380"/>
                  <a:pt x="0" y="381000"/>
                </a:cubicBezTo>
                <a:lnTo>
                  <a:pt x="0" y="42333"/>
                </a:lnTo>
                <a:cubicBezTo>
                  <a:pt x="0" y="18953"/>
                  <a:pt x="18953" y="0"/>
                  <a:pt x="42333" y="0"/>
                </a:cubicBezTo>
                <a:close/>
              </a:path>
            </a:pathLst>
          </a:custGeom>
          <a:solidFill>
            <a:srgbClr val="C09B5A">
              <a:alpha val="20000"/>
            </a:srgbClr>
          </a:solidFill>
        </p:spPr>
      </p:sp>
      <p:sp>
        <p:nvSpPr>
          <p:cNvPr id="25" name="Shape 20"/>
          <p:cNvSpPr/>
          <p:nvPr/>
        </p:nvSpPr>
        <p:spPr>
          <a:xfrm>
            <a:off x="6106160" y="1753235"/>
            <a:ext cx="147955" cy="169545"/>
          </a:xfrm>
          <a:custGeom>
            <a:avLst/>
            <a:gdLst/>
            <a:ahLst/>
            <a:cxnLst/>
            <a:rect l="l" t="t" r="r" b="b"/>
            <a:pathLst>
              <a:path w="148167" h="169333">
                <a:moveTo>
                  <a:pt x="122171" y="42333"/>
                </a:moveTo>
                <a:lnTo>
                  <a:pt x="110827" y="26458"/>
                </a:lnTo>
                <a:lnTo>
                  <a:pt x="37372" y="26458"/>
                </a:lnTo>
                <a:lnTo>
                  <a:pt x="26028" y="42333"/>
                </a:lnTo>
                <a:lnTo>
                  <a:pt x="122171" y="42333"/>
                </a:lnTo>
                <a:close/>
                <a:moveTo>
                  <a:pt x="0" y="49113"/>
                </a:moveTo>
                <a:cubicBezTo>
                  <a:pt x="0" y="44715"/>
                  <a:pt x="1389" y="40415"/>
                  <a:pt x="3936" y="36810"/>
                </a:cubicBezTo>
                <a:lnTo>
                  <a:pt x="20141" y="14155"/>
                </a:lnTo>
                <a:cubicBezTo>
                  <a:pt x="24110" y="8599"/>
                  <a:pt x="30526" y="5292"/>
                  <a:pt x="37339" y="5292"/>
                </a:cubicBezTo>
                <a:lnTo>
                  <a:pt x="110794" y="5292"/>
                </a:lnTo>
                <a:cubicBezTo>
                  <a:pt x="117640" y="5292"/>
                  <a:pt x="124057" y="8599"/>
                  <a:pt x="128025" y="14155"/>
                </a:cubicBezTo>
                <a:lnTo>
                  <a:pt x="144198" y="36810"/>
                </a:lnTo>
                <a:cubicBezTo>
                  <a:pt x="146778" y="40415"/>
                  <a:pt x="148134" y="44715"/>
                  <a:pt x="148134" y="49113"/>
                </a:cubicBezTo>
                <a:lnTo>
                  <a:pt x="148167" y="137583"/>
                </a:lnTo>
                <a:cubicBezTo>
                  <a:pt x="148167" y="149258"/>
                  <a:pt x="138675" y="158750"/>
                  <a:pt x="127000" y="158750"/>
                </a:cubicBezTo>
                <a:lnTo>
                  <a:pt x="21167" y="158750"/>
                </a:lnTo>
                <a:cubicBezTo>
                  <a:pt x="9492" y="158750"/>
                  <a:pt x="0" y="149258"/>
                  <a:pt x="0" y="137583"/>
                </a:cubicBezTo>
                <a:lnTo>
                  <a:pt x="0" y="49113"/>
                </a:lnTo>
                <a:close/>
              </a:path>
            </a:pathLst>
          </a:custGeom>
          <a:solidFill>
            <a:srgbClr val="C09B5A"/>
          </a:solidFill>
        </p:spPr>
      </p:sp>
      <p:sp>
        <p:nvSpPr>
          <p:cNvPr id="26" name="Text 21"/>
          <p:cNvSpPr/>
          <p:nvPr/>
        </p:nvSpPr>
        <p:spPr>
          <a:xfrm>
            <a:off x="6518910" y="1633855"/>
            <a:ext cx="3721100" cy="36004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商品管理:三张清单</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8" name="Shape 23"/>
          <p:cNvSpPr/>
          <p:nvPr/>
        </p:nvSpPr>
        <p:spPr>
          <a:xfrm>
            <a:off x="5968365" y="2470785"/>
            <a:ext cx="4319905" cy="683895"/>
          </a:xfrm>
          <a:custGeom>
            <a:avLst/>
            <a:gdLst/>
            <a:ahLst/>
            <a:cxnLst/>
            <a:rect l="l" t="t" r="r" b="b"/>
            <a:pathLst>
              <a:path w="4667250" h="762000">
                <a:moveTo>
                  <a:pt x="42337" y="0"/>
                </a:moveTo>
                <a:lnTo>
                  <a:pt x="4624913" y="0"/>
                </a:lnTo>
                <a:cubicBezTo>
                  <a:pt x="4648295" y="0"/>
                  <a:pt x="4667250" y="18955"/>
                  <a:pt x="4667250" y="42337"/>
                </a:cubicBezTo>
                <a:lnTo>
                  <a:pt x="4667250" y="719663"/>
                </a:lnTo>
                <a:cubicBezTo>
                  <a:pt x="4667250" y="743045"/>
                  <a:pt x="4648295" y="762000"/>
                  <a:pt x="4624913"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sp>
      <p:sp>
        <p:nvSpPr>
          <p:cNvPr id="29" name="Text 24"/>
          <p:cNvSpPr/>
          <p:nvPr/>
        </p:nvSpPr>
        <p:spPr>
          <a:xfrm>
            <a:off x="6095365" y="2527935"/>
            <a:ext cx="4289425" cy="2540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禁止类</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30" name="Text 25"/>
          <p:cNvSpPr/>
          <p:nvPr/>
        </p:nvSpPr>
        <p:spPr>
          <a:xfrm>
            <a:off x="6095365" y="2824480"/>
            <a:ext cx="4279900" cy="21145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国家明令禁止进口的商品</a:t>
            </a:r>
            <a:r>
              <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31" name="Shape 26"/>
          <p:cNvSpPr/>
          <p:nvPr/>
        </p:nvSpPr>
        <p:spPr>
          <a:xfrm>
            <a:off x="5968365" y="3275330"/>
            <a:ext cx="4319905" cy="683895"/>
          </a:xfrm>
          <a:custGeom>
            <a:avLst/>
            <a:gdLst/>
            <a:ahLst/>
            <a:cxnLst/>
            <a:rect l="l" t="t" r="r" b="b"/>
            <a:pathLst>
              <a:path w="4667250" h="762000">
                <a:moveTo>
                  <a:pt x="42337" y="0"/>
                </a:moveTo>
                <a:lnTo>
                  <a:pt x="4624913" y="0"/>
                </a:lnTo>
                <a:cubicBezTo>
                  <a:pt x="4648295" y="0"/>
                  <a:pt x="4667250" y="18955"/>
                  <a:pt x="4667250" y="42337"/>
                </a:cubicBezTo>
                <a:lnTo>
                  <a:pt x="4667250" y="719663"/>
                </a:lnTo>
                <a:cubicBezTo>
                  <a:pt x="4667250" y="743045"/>
                  <a:pt x="4648295" y="762000"/>
                  <a:pt x="4624913"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sp>
      <p:sp>
        <p:nvSpPr>
          <p:cNvPr id="34" name="Text 27"/>
          <p:cNvSpPr/>
          <p:nvPr/>
        </p:nvSpPr>
        <p:spPr>
          <a:xfrm>
            <a:off x="6095365" y="3332480"/>
            <a:ext cx="4289425" cy="2540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限制类</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35" name="Text 28"/>
          <p:cNvSpPr/>
          <p:nvPr/>
        </p:nvSpPr>
        <p:spPr>
          <a:xfrm>
            <a:off x="6095365" y="3629025"/>
            <a:ext cx="4279900" cy="21145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需特殊许可或配额的商品</a:t>
            </a:r>
            <a:r>
              <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36" name="Shape 29"/>
          <p:cNvSpPr/>
          <p:nvPr/>
        </p:nvSpPr>
        <p:spPr>
          <a:xfrm>
            <a:off x="5968365" y="4066540"/>
            <a:ext cx="4319905" cy="683895"/>
          </a:xfrm>
          <a:custGeom>
            <a:avLst/>
            <a:gdLst/>
            <a:ahLst/>
            <a:cxnLst/>
            <a:rect l="l" t="t" r="r" b="b"/>
            <a:pathLst>
              <a:path w="4667250" h="762000">
                <a:moveTo>
                  <a:pt x="42337" y="0"/>
                </a:moveTo>
                <a:lnTo>
                  <a:pt x="4624913" y="0"/>
                </a:lnTo>
                <a:cubicBezTo>
                  <a:pt x="4648295" y="0"/>
                  <a:pt x="4667250" y="18955"/>
                  <a:pt x="4667250" y="42337"/>
                </a:cubicBezTo>
                <a:lnTo>
                  <a:pt x="4667250" y="719663"/>
                </a:lnTo>
                <a:cubicBezTo>
                  <a:pt x="4667250" y="743045"/>
                  <a:pt x="4648295" y="762000"/>
                  <a:pt x="4624913"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sp>
      <p:sp>
        <p:nvSpPr>
          <p:cNvPr id="37" name="Text 30"/>
          <p:cNvSpPr/>
          <p:nvPr/>
        </p:nvSpPr>
        <p:spPr>
          <a:xfrm>
            <a:off x="6095365" y="4123690"/>
            <a:ext cx="4289425" cy="2540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允许类</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39" name="Text 31"/>
          <p:cNvSpPr/>
          <p:nvPr/>
        </p:nvSpPr>
        <p:spPr>
          <a:xfrm>
            <a:off x="6095365" y="4419600"/>
            <a:ext cx="4279900" cy="21145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可自由进口的商品</a:t>
            </a:r>
            <a:r>
              <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38" name="Shape 27"/>
          <p:cNvSpPr/>
          <p:nvPr/>
        </p:nvSpPr>
        <p:spPr>
          <a:xfrm>
            <a:off x="11036300" y="1480185"/>
            <a:ext cx="4679950" cy="3420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42" name="Shape 33"/>
          <p:cNvSpPr/>
          <p:nvPr/>
        </p:nvSpPr>
        <p:spPr>
          <a:xfrm>
            <a:off x="11209020" y="1626235"/>
            <a:ext cx="423545" cy="423545"/>
          </a:xfrm>
          <a:custGeom>
            <a:avLst/>
            <a:gdLst/>
            <a:ahLst/>
            <a:cxnLst/>
            <a:rect l="l" t="t" r="r" b="b"/>
            <a:pathLst>
              <a:path w="423333" h="423333">
                <a:moveTo>
                  <a:pt x="42333" y="0"/>
                </a:moveTo>
                <a:lnTo>
                  <a:pt x="381000" y="0"/>
                </a:lnTo>
                <a:cubicBezTo>
                  <a:pt x="404380" y="0"/>
                  <a:pt x="423333" y="18953"/>
                  <a:pt x="423333" y="42333"/>
                </a:cubicBezTo>
                <a:lnTo>
                  <a:pt x="423333" y="381000"/>
                </a:lnTo>
                <a:cubicBezTo>
                  <a:pt x="423333" y="404380"/>
                  <a:pt x="404380" y="423333"/>
                  <a:pt x="381000" y="423333"/>
                </a:cubicBezTo>
                <a:lnTo>
                  <a:pt x="42333" y="423333"/>
                </a:lnTo>
                <a:cubicBezTo>
                  <a:pt x="18953" y="423333"/>
                  <a:pt x="0" y="404380"/>
                  <a:pt x="0" y="381000"/>
                </a:cubicBezTo>
                <a:lnTo>
                  <a:pt x="0" y="42333"/>
                </a:lnTo>
                <a:cubicBezTo>
                  <a:pt x="0" y="18953"/>
                  <a:pt x="18953" y="0"/>
                  <a:pt x="42333" y="0"/>
                </a:cubicBezTo>
                <a:close/>
              </a:path>
            </a:pathLst>
          </a:custGeom>
          <a:solidFill>
            <a:srgbClr val="C09B5A">
              <a:alpha val="20000"/>
            </a:srgbClr>
          </a:solidFill>
        </p:spPr>
      </p:sp>
      <p:sp>
        <p:nvSpPr>
          <p:cNvPr id="46" name="Shape 34"/>
          <p:cNvSpPr/>
          <p:nvPr/>
        </p:nvSpPr>
        <p:spPr>
          <a:xfrm>
            <a:off x="11336020" y="1753235"/>
            <a:ext cx="169545" cy="169545"/>
          </a:xfrm>
          <a:custGeom>
            <a:avLst/>
            <a:gdLst/>
            <a:ahLst/>
            <a:cxnLst/>
            <a:rect l="l" t="t" r="r" b="b"/>
            <a:pathLst>
              <a:path w="169333" h="169333">
                <a:moveTo>
                  <a:pt x="155873" y="2216"/>
                </a:moveTo>
                <a:cubicBezTo>
                  <a:pt x="157989" y="198"/>
                  <a:pt x="161065" y="-529"/>
                  <a:pt x="163909" y="397"/>
                </a:cubicBezTo>
                <a:cubicBezTo>
                  <a:pt x="167151" y="1488"/>
                  <a:pt x="169333" y="4531"/>
                  <a:pt x="169333" y="7938"/>
                </a:cubicBezTo>
                <a:lnTo>
                  <a:pt x="169333" y="69751"/>
                </a:lnTo>
                <a:cubicBezTo>
                  <a:pt x="169333" y="113142"/>
                  <a:pt x="133582" y="148167"/>
                  <a:pt x="90355" y="148167"/>
                </a:cubicBezTo>
                <a:cubicBezTo>
                  <a:pt x="64889" y="148167"/>
                  <a:pt x="42929" y="131796"/>
                  <a:pt x="34958" y="108909"/>
                </a:cubicBezTo>
                <a:cubicBezTo>
                  <a:pt x="23250" y="119096"/>
                  <a:pt x="15875" y="134078"/>
                  <a:pt x="15875" y="150813"/>
                </a:cubicBezTo>
                <a:cubicBezTo>
                  <a:pt x="15875" y="155211"/>
                  <a:pt x="12336" y="158750"/>
                  <a:pt x="7937" y="158750"/>
                </a:cubicBezTo>
                <a:cubicBezTo>
                  <a:pt x="3539" y="158750"/>
                  <a:pt x="0" y="155211"/>
                  <a:pt x="0" y="150813"/>
                </a:cubicBezTo>
                <a:cubicBezTo>
                  <a:pt x="0" y="126041"/>
                  <a:pt x="12634" y="104213"/>
                  <a:pt x="31783" y="91380"/>
                </a:cubicBezTo>
                <a:cubicBezTo>
                  <a:pt x="43458" y="83575"/>
                  <a:pt x="57382" y="79375"/>
                  <a:pt x="71438" y="79375"/>
                </a:cubicBezTo>
                <a:lnTo>
                  <a:pt x="97896" y="79375"/>
                </a:lnTo>
                <a:cubicBezTo>
                  <a:pt x="102295" y="79375"/>
                  <a:pt x="105833" y="75836"/>
                  <a:pt x="105833" y="71438"/>
                </a:cubicBezTo>
                <a:cubicBezTo>
                  <a:pt x="105833" y="67039"/>
                  <a:pt x="102295" y="63500"/>
                  <a:pt x="97896" y="63500"/>
                </a:cubicBezTo>
                <a:lnTo>
                  <a:pt x="71438" y="63500"/>
                </a:lnTo>
                <a:cubicBezTo>
                  <a:pt x="58308" y="63500"/>
                  <a:pt x="45872" y="66410"/>
                  <a:pt x="34727" y="71603"/>
                </a:cubicBezTo>
                <a:cubicBezTo>
                  <a:pt x="42433" y="48452"/>
                  <a:pt x="64228" y="31750"/>
                  <a:pt x="89958" y="31750"/>
                </a:cubicBezTo>
                <a:cubicBezTo>
                  <a:pt x="111919" y="31750"/>
                  <a:pt x="128257" y="24441"/>
                  <a:pt x="139138" y="17198"/>
                </a:cubicBezTo>
                <a:cubicBezTo>
                  <a:pt x="145488" y="12965"/>
                  <a:pt x="150879" y="7904"/>
                  <a:pt x="155906" y="2216"/>
                </a:cubicBezTo>
                <a:close/>
              </a:path>
            </a:pathLst>
          </a:custGeom>
          <a:solidFill>
            <a:srgbClr val="C09B5A"/>
          </a:solidFill>
        </p:spPr>
      </p:sp>
      <p:sp>
        <p:nvSpPr>
          <p:cNvPr id="49" name="Text 35"/>
          <p:cNvSpPr/>
          <p:nvPr/>
        </p:nvSpPr>
        <p:spPr>
          <a:xfrm>
            <a:off x="11759565" y="1633855"/>
            <a:ext cx="1919605" cy="36004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环保约束</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51" name="Text 36"/>
          <p:cNvSpPr/>
          <p:nvPr/>
        </p:nvSpPr>
        <p:spPr>
          <a:xfrm>
            <a:off x="11209020" y="2139315"/>
            <a:ext cx="4397375" cy="273050"/>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海南逐步限制高污染包装材料使用,推动绿色物流</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52" name="Shape 37"/>
          <p:cNvSpPr/>
          <p:nvPr/>
        </p:nvSpPr>
        <p:spPr>
          <a:xfrm>
            <a:off x="11209020" y="2470785"/>
            <a:ext cx="4319905" cy="683895"/>
          </a:xfrm>
          <a:custGeom>
            <a:avLst/>
            <a:gdLst/>
            <a:ahLst/>
            <a:cxnLst/>
            <a:rect l="l" t="t" r="r" b="b"/>
            <a:pathLst>
              <a:path w="4667250" h="762000">
                <a:moveTo>
                  <a:pt x="42337" y="0"/>
                </a:moveTo>
                <a:lnTo>
                  <a:pt x="4624913" y="0"/>
                </a:lnTo>
                <a:cubicBezTo>
                  <a:pt x="4648295" y="0"/>
                  <a:pt x="4667250" y="18955"/>
                  <a:pt x="4667250" y="42337"/>
                </a:cubicBezTo>
                <a:lnTo>
                  <a:pt x="4667250" y="719663"/>
                </a:lnTo>
                <a:cubicBezTo>
                  <a:pt x="4667250" y="743045"/>
                  <a:pt x="4648295" y="762000"/>
                  <a:pt x="4624913"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sp>
      <p:sp>
        <p:nvSpPr>
          <p:cNvPr id="53" name="Text 38"/>
          <p:cNvSpPr/>
          <p:nvPr/>
        </p:nvSpPr>
        <p:spPr>
          <a:xfrm>
            <a:off x="11336020" y="2527935"/>
            <a:ext cx="4289425" cy="2540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禁塑名录</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54" name="Text 39"/>
          <p:cNvSpPr/>
          <p:nvPr/>
        </p:nvSpPr>
        <p:spPr>
          <a:xfrm>
            <a:off x="11336020" y="2824480"/>
            <a:ext cx="4279900" cy="21145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符合《海南省禁塑名录》要求</a:t>
            </a:r>
            <a:r>
              <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55" name="Shape 40"/>
          <p:cNvSpPr/>
          <p:nvPr/>
        </p:nvSpPr>
        <p:spPr>
          <a:xfrm>
            <a:off x="11209020" y="3275330"/>
            <a:ext cx="4319905" cy="683895"/>
          </a:xfrm>
          <a:custGeom>
            <a:avLst/>
            <a:gdLst/>
            <a:ahLst/>
            <a:cxnLst/>
            <a:rect l="l" t="t" r="r" b="b"/>
            <a:pathLst>
              <a:path w="4667250" h="762000">
                <a:moveTo>
                  <a:pt x="42337" y="0"/>
                </a:moveTo>
                <a:lnTo>
                  <a:pt x="4624913" y="0"/>
                </a:lnTo>
                <a:cubicBezTo>
                  <a:pt x="4648295" y="0"/>
                  <a:pt x="4667250" y="18955"/>
                  <a:pt x="4667250" y="42337"/>
                </a:cubicBezTo>
                <a:lnTo>
                  <a:pt x="4667250" y="719663"/>
                </a:lnTo>
                <a:cubicBezTo>
                  <a:pt x="4667250" y="743045"/>
                  <a:pt x="4648295" y="762000"/>
                  <a:pt x="4624913"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sp>
      <p:sp>
        <p:nvSpPr>
          <p:cNvPr id="56" name="Text 41"/>
          <p:cNvSpPr/>
          <p:nvPr/>
        </p:nvSpPr>
        <p:spPr>
          <a:xfrm>
            <a:off x="11336020" y="3332480"/>
            <a:ext cx="4289425" cy="2540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绿色包装</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57" name="Text 42"/>
          <p:cNvSpPr/>
          <p:nvPr/>
        </p:nvSpPr>
        <p:spPr>
          <a:xfrm>
            <a:off x="11336020" y="3629025"/>
            <a:ext cx="4279900" cy="21145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推动使用可降解、可回收包装材料</a:t>
            </a:r>
            <a:r>
              <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58" name="Shape 43"/>
          <p:cNvSpPr/>
          <p:nvPr/>
        </p:nvSpPr>
        <p:spPr>
          <a:xfrm>
            <a:off x="11209020" y="4066540"/>
            <a:ext cx="4319905" cy="683895"/>
          </a:xfrm>
          <a:custGeom>
            <a:avLst/>
            <a:gdLst/>
            <a:ahLst/>
            <a:cxnLst/>
            <a:rect l="l" t="t" r="r" b="b"/>
            <a:pathLst>
              <a:path w="4667250" h="762000">
                <a:moveTo>
                  <a:pt x="42337" y="0"/>
                </a:moveTo>
                <a:lnTo>
                  <a:pt x="4624913" y="0"/>
                </a:lnTo>
                <a:cubicBezTo>
                  <a:pt x="4648295" y="0"/>
                  <a:pt x="4667250" y="18955"/>
                  <a:pt x="4667250" y="42337"/>
                </a:cubicBezTo>
                <a:lnTo>
                  <a:pt x="4667250" y="719663"/>
                </a:lnTo>
                <a:cubicBezTo>
                  <a:pt x="4667250" y="743045"/>
                  <a:pt x="4648295" y="762000"/>
                  <a:pt x="4624913"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txBody>
          <a:bodyPr/>
          <a:p>
            <a:endParaRPr lang="zh-CN" altLang="en-US"/>
          </a:p>
        </p:txBody>
      </p:sp>
      <p:sp>
        <p:nvSpPr>
          <p:cNvPr id="59" name="Text 44"/>
          <p:cNvSpPr/>
          <p:nvPr/>
        </p:nvSpPr>
        <p:spPr>
          <a:xfrm>
            <a:off x="11336020" y="4123690"/>
            <a:ext cx="4289425" cy="2540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碳足迹追踪</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60" name="Text 45"/>
          <p:cNvSpPr/>
          <p:nvPr/>
        </p:nvSpPr>
        <p:spPr>
          <a:xfrm>
            <a:off x="11336020" y="4419600"/>
            <a:ext cx="4279900" cy="21145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逐步建立碳足迹追踪体系</a:t>
            </a:r>
            <a:r>
              <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32" name="Shape 27"/>
          <p:cNvSpPr/>
          <p:nvPr/>
        </p:nvSpPr>
        <p:spPr>
          <a:xfrm>
            <a:off x="548005" y="5101590"/>
            <a:ext cx="15173960" cy="1980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63" name="Shape 47"/>
          <p:cNvSpPr/>
          <p:nvPr/>
        </p:nvSpPr>
        <p:spPr>
          <a:xfrm>
            <a:off x="740410" y="5274310"/>
            <a:ext cx="211455" cy="211455"/>
          </a:xfrm>
          <a:custGeom>
            <a:avLst/>
            <a:gdLst/>
            <a:ahLst/>
            <a:cxnLst/>
            <a:rect l="l" t="t" r="r" b="b"/>
            <a:pathLst>
              <a:path w="211667" h="211667">
                <a:moveTo>
                  <a:pt x="26458" y="26458"/>
                </a:moveTo>
                <a:cubicBezTo>
                  <a:pt x="11865" y="26458"/>
                  <a:pt x="0" y="38323"/>
                  <a:pt x="0" y="52917"/>
                </a:cubicBezTo>
                <a:lnTo>
                  <a:pt x="0" y="158750"/>
                </a:lnTo>
                <a:cubicBezTo>
                  <a:pt x="0" y="173343"/>
                  <a:pt x="11865" y="185208"/>
                  <a:pt x="26458" y="185208"/>
                </a:cubicBezTo>
                <a:lnTo>
                  <a:pt x="185208" y="185208"/>
                </a:lnTo>
                <a:cubicBezTo>
                  <a:pt x="199802" y="185208"/>
                  <a:pt x="211667" y="173343"/>
                  <a:pt x="211667" y="158750"/>
                </a:cubicBezTo>
                <a:lnTo>
                  <a:pt x="211667" y="52917"/>
                </a:lnTo>
                <a:cubicBezTo>
                  <a:pt x="211667" y="38323"/>
                  <a:pt x="199802" y="26458"/>
                  <a:pt x="185208" y="26458"/>
                </a:cubicBezTo>
                <a:lnTo>
                  <a:pt x="26458" y="26458"/>
                </a:lnTo>
                <a:close/>
                <a:moveTo>
                  <a:pt x="66146" y="132292"/>
                </a:moveTo>
                <a:cubicBezTo>
                  <a:pt x="66146" y="139593"/>
                  <a:pt x="60218" y="145521"/>
                  <a:pt x="52917" y="145521"/>
                </a:cubicBezTo>
                <a:cubicBezTo>
                  <a:pt x="45615" y="145521"/>
                  <a:pt x="39688" y="139593"/>
                  <a:pt x="39688" y="132292"/>
                </a:cubicBezTo>
                <a:cubicBezTo>
                  <a:pt x="39688" y="124990"/>
                  <a:pt x="45615" y="119063"/>
                  <a:pt x="52917" y="119063"/>
                </a:cubicBezTo>
                <a:cubicBezTo>
                  <a:pt x="60218" y="119063"/>
                  <a:pt x="66146" y="124990"/>
                  <a:pt x="66146" y="132292"/>
                </a:cubicBezTo>
                <a:close/>
                <a:moveTo>
                  <a:pt x="52917" y="92604"/>
                </a:moveTo>
                <a:cubicBezTo>
                  <a:pt x="45615" y="92604"/>
                  <a:pt x="39688" y="86676"/>
                  <a:pt x="39688" y="79375"/>
                </a:cubicBezTo>
                <a:cubicBezTo>
                  <a:pt x="39688" y="72074"/>
                  <a:pt x="45615" y="66146"/>
                  <a:pt x="52917" y="66146"/>
                </a:cubicBezTo>
                <a:cubicBezTo>
                  <a:pt x="60218" y="66146"/>
                  <a:pt x="66146" y="72074"/>
                  <a:pt x="66146" y="79375"/>
                </a:cubicBezTo>
                <a:cubicBezTo>
                  <a:pt x="66146" y="86676"/>
                  <a:pt x="60218" y="92604"/>
                  <a:pt x="52917" y="92604"/>
                </a:cubicBezTo>
                <a:close/>
                <a:moveTo>
                  <a:pt x="102526" y="69453"/>
                </a:moveTo>
                <a:lnTo>
                  <a:pt x="162057" y="69453"/>
                </a:lnTo>
                <a:cubicBezTo>
                  <a:pt x="167556" y="69453"/>
                  <a:pt x="171979" y="73877"/>
                  <a:pt x="171979" y="79375"/>
                </a:cubicBezTo>
                <a:cubicBezTo>
                  <a:pt x="171979" y="84873"/>
                  <a:pt x="167556" y="89297"/>
                  <a:pt x="162057" y="89297"/>
                </a:cubicBezTo>
                <a:lnTo>
                  <a:pt x="102526" y="89297"/>
                </a:lnTo>
                <a:cubicBezTo>
                  <a:pt x="97028" y="89297"/>
                  <a:pt x="92604" y="84873"/>
                  <a:pt x="92604" y="79375"/>
                </a:cubicBezTo>
                <a:cubicBezTo>
                  <a:pt x="92604" y="73877"/>
                  <a:pt x="97028" y="69453"/>
                  <a:pt x="102526" y="69453"/>
                </a:cubicBezTo>
                <a:close/>
                <a:moveTo>
                  <a:pt x="102526" y="122370"/>
                </a:moveTo>
                <a:lnTo>
                  <a:pt x="162057" y="122370"/>
                </a:lnTo>
                <a:cubicBezTo>
                  <a:pt x="167556" y="122370"/>
                  <a:pt x="171979" y="126793"/>
                  <a:pt x="171979" y="132292"/>
                </a:cubicBezTo>
                <a:cubicBezTo>
                  <a:pt x="171979" y="137790"/>
                  <a:pt x="167556" y="142214"/>
                  <a:pt x="162057" y="142214"/>
                </a:cubicBezTo>
                <a:lnTo>
                  <a:pt x="102526" y="142214"/>
                </a:lnTo>
                <a:cubicBezTo>
                  <a:pt x="97028" y="142214"/>
                  <a:pt x="92604" y="137790"/>
                  <a:pt x="92604" y="132292"/>
                </a:cubicBezTo>
                <a:cubicBezTo>
                  <a:pt x="92604" y="126793"/>
                  <a:pt x="97028" y="122370"/>
                  <a:pt x="102526" y="122370"/>
                </a:cubicBezTo>
                <a:close/>
              </a:path>
            </a:pathLst>
          </a:custGeom>
          <a:solidFill>
            <a:srgbClr val="C09B5A"/>
          </a:solidFill>
        </p:spPr>
      </p:sp>
      <p:sp>
        <p:nvSpPr>
          <p:cNvPr id="64" name="Text 48"/>
          <p:cNvSpPr/>
          <p:nvPr/>
        </p:nvSpPr>
        <p:spPr>
          <a:xfrm>
            <a:off x="1028700" y="5206365"/>
            <a:ext cx="6837680" cy="296545"/>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进口征税商品目录(2323个税目中的部分示例)</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61" name="组合 60"/>
          <p:cNvGrpSpPr/>
          <p:nvPr/>
        </p:nvGrpSpPr>
        <p:grpSpPr>
          <a:xfrm rot="0">
            <a:off x="713740" y="5694680"/>
            <a:ext cx="3286760" cy="720090"/>
            <a:chOff x="944" y="9251"/>
            <a:chExt cx="5182" cy="1134"/>
          </a:xfrm>
        </p:grpSpPr>
        <p:sp>
          <p:nvSpPr>
            <p:cNvPr id="65" name="Shape 49"/>
            <p:cNvSpPr/>
            <p:nvPr/>
          </p:nvSpPr>
          <p:spPr>
            <a:xfrm>
              <a:off x="944" y="9251"/>
              <a:ext cx="5102" cy="1134"/>
            </a:xfrm>
            <a:custGeom>
              <a:avLst/>
              <a:gdLst/>
              <a:ahLst/>
              <a:cxnLst/>
              <a:rect l="l" t="t" r="r" b="b"/>
              <a:pathLst>
                <a:path w="3672417" h="804333">
                  <a:moveTo>
                    <a:pt x="42332" y="0"/>
                  </a:moveTo>
                  <a:lnTo>
                    <a:pt x="3630085" y="0"/>
                  </a:lnTo>
                  <a:cubicBezTo>
                    <a:pt x="3653464" y="0"/>
                    <a:pt x="3672417" y="18953"/>
                    <a:pt x="3672417" y="42332"/>
                  </a:cubicBezTo>
                  <a:lnTo>
                    <a:pt x="3672417" y="762001"/>
                  </a:lnTo>
                  <a:cubicBezTo>
                    <a:pt x="3672417" y="785381"/>
                    <a:pt x="3653464" y="804333"/>
                    <a:pt x="3630085" y="804333"/>
                  </a:cubicBezTo>
                  <a:lnTo>
                    <a:pt x="42332" y="804333"/>
                  </a:lnTo>
                  <a:cubicBezTo>
                    <a:pt x="18953" y="804333"/>
                    <a:pt x="0" y="785381"/>
                    <a:pt x="0" y="762001"/>
                  </a:cubicBezTo>
                  <a:lnTo>
                    <a:pt x="0" y="42332"/>
                  </a:lnTo>
                  <a:cubicBezTo>
                    <a:pt x="0" y="18968"/>
                    <a:pt x="18968" y="0"/>
                    <a:pt x="42332" y="0"/>
                  </a:cubicBezTo>
                  <a:close/>
                </a:path>
              </a:pathLst>
            </a:custGeom>
            <a:solidFill>
              <a:srgbClr val="FFFFFF"/>
            </a:solidFill>
          </p:spPr>
        </p:sp>
        <p:sp>
          <p:nvSpPr>
            <p:cNvPr id="66" name="Text 50"/>
            <p:cNvSpPr/>
            <p:nvPr/>
          </p:nvSpPr>
          <p:spPr>
            <a:xfrm>
              <a:off x="1144" y="9351"/>
              <a:ext cx="4983"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冻带鱼</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67" name="Text 51"/>
            <p:cNvSpPr/>
            <p:nvPr/>
          </p:nvSpPr>
          <p:spPr>
            <a:xfrm>
              <a:off x="1144" y="9884"/>
              <a:ext cx="4968" cy="333"/>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部分冷冻水产品</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88" name="组合 87"/>
          <p:cNvGrpSpPr/>
          <p:nvPr/>
        </p:nvGrpSpPr>
        <p:grpSpPr>
          <a:xfrm rot="0">
            <a:off x="4573270" y="5694680"/>
            <a:ext cx="3286760" cy="720090"/>
            <a:chOff x="6922" y="9251"/>
            <a:chExt cx="5182" cy="1134"/>
          </a:xfrm>
        </p:grpSpPr>
        <p:sp>
          <p:nvSpPr>
            <p:cNvPr id="68" name="Shape 52"/>
            <p:cNvSpPr/>
            <p:nvPr/>
          </p:nvSpPr>
          <p:spPr>
            <a:xfrm>
              <a:off x="6922" y="9251"/>
              <a:ext cx="5102" cy="1134"/>
            </a:xfrm>
            <a:custGeom>
              <a:avLst/>
              <a:gdLst/>
              <a:ahLst/>
              <a:cxnLst/>
              <a:rect l="l" t="t" r="r" b="b"/>
              <a:pathLst>
                <a:path w="3672417" h="804333">
                  <a:moveTo>
                    <a:pt x="42332" y="0"/>
                  </a:moveTo>
                  <a:lnTo>
                    <a:pt x="3630085" y="0"/>
                  </a:lnTo>
                  <a:cubicBezTo>
                    <a:pt x="3653464" y="0"/>
                    <a:pt x="3672417" y="18953"/>
                    <a:pt x="3672417" y="42332"/>
                  </a:cubicBezTo>
                  <a:lnTo>
                    <a:pt x="3672417" y="762001"/>
                  </a:lnTo>
                  <a:cubicBezTo>
                    <a:pt x="3672417" y="785381"/>
                    <a:pt x="3653464" y="804333"/>
                    <a:pt x="3630085" y="804333"/>
                  </a:cubicBezTo>
                  <a:lnTo>
                    <a:pt x="42332" y="804333"/>
                  </a:lnTo>
                  <a:cubicBezTo>
                    <a:pt x="18953" y="804333"/>
                    <a:pt x="0" y="785381"/>
                    <a:pt x="0" y="762001"/>
                  </a:cubicBezTo>
                  <a:lnTo>
                    <a:pt x="0" y="42332"/>
                  </a:lnTo>
                  <a:cubicBezTo>
                    <a:pt x="0" y="18968"/>
                    <a:pt x="18968" y="0"/>
                    <a:pt x="42332" y="0"/>
                  </a:cubicBezTo>
                  <a:close/>
                </a:path>
              </a:pathLst>
            </a:custGeom>
            <a:solidFill>
              <a:srgbClr val="FFFFFF"/>
            </a:solidFill>
          </p:spPr>
        </p:sp>
        <p:sp>
          <p:nvSpPr>
            <p:cNvPr id="69" name="Text 53"/>
            <p:cNvSpPr/>
            <p:nvPr/>
          </p:nvSpPr>
          <p:spPr>
            <a:xfrm>
              <a:off x="7122" y="9351"/>
              <a:ext cx="4983"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生物杀虫剂</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70" name="Text 54"/>
            <p:cNvSpPr/>
            <p:nvPr/>
          </p:nvSpPr>
          <p:spPr>
            <a:xfrm>
              <a:off x="7122" y="9884"/>
              <a:ext cx="4968" cy="333"/>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部分农药产品</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89" name="组合 88"/>
          <p:cNvGrpSpPr/>
          <p:nvPr/>
        </p:nvGrpSpPr>
        <p:grpSpPr>
          <a:xfrm rot="0">
            <a:off x="8432800" y="5694680"/>
            <a:ext cx="3286760" cy="720090"/>
            <a:chOff x="12900" y="9251"/>
            <a:chExt cx="5182" cy="1134"/>
          </a:xfrm>
        </p:grpSpPr>
        <p:sp>
          <p:nvSpPr>
            <p:cNvPr id="71" name="Shape 55"/>
            <p:cNvSpPr/>
            <p:nvPr/>
          </p:nvSpPr>
          <p:spPr>
            <a:xfrm>
              <a:off x="12900" y="9251"/>
              <a:ext cx="5102" cy="1134"/>
            </a:xfrm>
            <a:custGeom>
              <a:avLst/>
              <a:gdLst/>
              <a:ahLst/>
              <a:cxnLst/>
              <a:rect l="l" t="t" r="r" b="b"/>
              <a:pathLst>
                <a:path w="3672417" h="804333">
                  <a:moveTo>
                    <a:pt x="42332" y="0"/>
                  </a:moveTo>
                  <a:lnTo>
                    <a:pt x="3630085" y="0"/>
                  </a:lnTo>
                  <a:cubicBezTo>
                    <a:pt x="3653464" y="0"/>
                    <a:pt x="3672417" y="18953"/>
                    <a:pt x="3672417" y="42332"/>
                  </a:cubicBezTo>
                  <a:lnTo>
                    <a:pt x="3672417" y="762001"/>
                  </a:lnTo>
                  <a:cubicBezTo>
                    <a:pt x="3672417" y="785381"/>
                    <a:pt x="3653464" y="804333"/>
                    <a:pt x="3630085" y="804333"/>
                  </a:cubicBezTo>
                  <a:lnTo>
                    <a:pt x="42332" y="804333"/>
                  </a:lnTo>
                  <a:cubicBezTo>
                    <a:pt x="18953" y="804333"/>
                    <a:pt x="0" y="785381"/>
                    <a:pt x="0" y="762001"/>
                  </a:cubicBezTo>
                  <a:lnTo>
                    <a:pt x="0" y="42332"/>
                  </a:lnTo>
                  <a:cubicBezTo>
                    <a:pt x="0" y="18968"/>
                    <a:pt x="18968" y="0"/>
                    <a:pt x="42332" y="0"/>
                  </a:cubicBezTo>
                  <a:close/>
                </a:path>
              </a:pathLst>
            </a:custGeom>
            <a:solidFill>
              <a:srgbClr val="FFFFFF"/>
            </a:solidFill>
          </p:spPr>
        </p:sp>
        <p:sp>
          <p:nvSpPr>
            <p:cNvPr id="72" name="Text 56"/>
            <p:cNvSpPr/>
            <p:nvPr/>
          </p:nvSpPr>
          <p:spPr>
            <a:xfrm>
              <a:off x="13100" y="9351"/>
              <a:ext cx="4983"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电动剃须刀</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73" name="Text 57"/>
            <p:cNvSpPr/>
            <p:nvPr/>
          </p:nvSpPr>
          <p:spPr>
            <a:xfrm>
              <a:off x="13100" y="9884"/>
              <a:ext cx="4968" cy="333"/>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部分小家电产品</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9" name="组合 8"/>
          <p:cNvGrpSpPr/>
          <p:nvPr/>
        </p:nvGrpSpPr>
        <p:grpSpPr>
          <a:xfrm>
            <a:off x="12292330" y="5694680"/>
            <a:ext cx="3235960" cy="720090"/>
            <a:chOff x="19359" y="9111"/>
            <a:chExt cx="5096" cy="1134"/>
          </a:xfrm>
        </p:grpSpPr>
        <p:sp>
          <p:nvSpPr>
            <p:cNvPr id="74" name="Shape 58"/>
            <p:cNvSpPr/>
            <p:nvPr/>
          </p:nvSpPr>
          <p:spPr>
            <a:xfrm>
              <a:off x="19359" y="9111"/>
              <a:ext cx="5096" cy="1134"/>
            </a:xfrm>
            <a:custGeom>
              <a:avLst/>
              <a:gdLst/>
              <a:ahLst/>
              <a:cxnLst/>
              <a:rect l="l" t="t" r="r" b="b"/>
              <a:pathLst>
                <a:path w="3672417" h="804333">
                  <a:moveTo>
                    <a:pt x="42332" y="0"/>
                  </a:moveTo>
                  <a:lnTo>
                    <a:pt x="3630085" y="0"/>
                  </a:lnTo>
                  <a:cubicBezTo>
                    <a:pt x="3653464" y="0"/>
                    <a:pt x="3672417" y="18953"/>
                    <a:pt x="3672417" y="42332"/>
                  </a:cubicBezTo>
                  <a:lnTo>
                    <a:pt x="3672417" y="762001"/>
                  </a:lnTo>
                  <a:cubicBezTo>
                    <a:pt x="3672417" y="785381"/>
                    <a:pt x="3653464" y="804333"/>
                    <a:pt x="3630085" y="804333"/>
                  </a:cubicBezTo>
                  <a:lnTo>
                    <a:pt x="42332" y="804333"/>
                  </a:lnTo>
                  <a:cubicBezTo>
                    <a:pt x="18953" y="804333"/>
                    <a:pt x="0" y="785381"/>
                    <a:pt x="0" y="762001"/>
                  </a:cubicBezTo>
                  <a:lnTo>
                    <a:pt x="0" y="42332"/>
                  </a:lnTo>
                  <a:cubicBezTo>
                    <a:pt x="0" y="18968"/>
                    <a:pt x="18968" y="0"/>
                    <a:pt x="42332" y="0"/>
                  </a:cubicBezTo>
                  <a:close/>
                </a:path>
              </a:pathLst>
            </a:custGeom>
            <a:solidFill>
              <a:srgbClr val="FFFFFF"/>
            </a:solidFill>
          </p:spPr>
        </p:sp>
        <p:sp>
          <p:nvSpPr>
            <p:cNvPr id="75" name="Text 59"/>
            <p:cNvSpPr/>
            <p:nvPr/>
          </p:nvSpPr>
          <p:spPr>
            <a:xfrm>
              <a:off x="19559" y="9211"/>
              <a:ext cx="4251"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其他商品</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76" name="Text 60"/>
            <p:cNvSpPr/>
            <p:nvPr/>
          </p:nvSpPr>
          <p:spPr>
            <a:xfrm>
              <a:off x="19559" y="9744"/>
              <a:ext cx="4238" cy="333"/>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共2323个税目</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sp>
        <p:nvSpPr>
          <p:cNvPr id="77" name="Shape 61"/>
          <p:cNvSpPr/>
          <p:nvPr/>
        </p:nvSpPr>
        <p:spPr>
          <a:xfrm>
            <a:off x="713740" y="6553200"/>
            <a:ext cx="14815185" cy="431800"/>
          </a:xfrm>
          <a:custGeom>
            <a:avLst/>
            <a:gdLst/>
            <a:ahLst/>
            <a:cxnLst/>
            <a:rect l="l" t="t" r="r" b="b"/>
            <a:pathLst>
              <a:path w="15060083" h="529167">
                <a:moveTo>
                  <a:pt x="42333" y="0"/>
                </a:moveTo>
                <a:lnTo>
                  <a:pt x="15017750" y="0"/>
                </a:lnTo>
                <a:cubicBezTo>
                  <a:pt x="15041130" y="0"/>
                  <a:pt x="15060083" y="18953"/>
                  <a:pt x="15060083" y="42333"/>
                </a:cubicBezTo>
                <a:lnTo>
                  <a:pt x="15060083" y="486833"/>
                </a:lnTo>
                <a:cubicBezTo>
                  <a:pt x="15060083" y="510213"/>
                  <a:pt x="15041130" y="529167"/>
                  <a:pt x="15017750" y="529167"/>
                </a:cubicBezTo>
                <a:lnTo>
                  <a:pt x="42333" y="529167"/>
                </a:lnTo>
                <a:cubicBezTo>
                  <a:pt x="18953" y="529167"/>
                  <a:pt x="0" y="510213"/>
                  <a:pt x="0" y="486833"/>
                </a:cubicBezTo>
                <a:lnTo>
                  <a:pt x="0" y="42333"/>
                </a:lnTo>
                <a:cubicBezTo>
                  <a:pt x="0" y="18953"/>
                  <a:pt x="18953" y="0"/>
                  <a:pt x="42333" y="0"/>
                </a:cubicBezTo>
                <a:close/>
              </a:path>
            </a:pathLst>
          </a:custGeom>
          <a:solidFill>
            <a:srgbClr val="C09B5A">
              <a:alpha val="10196"/>
            </a:srgbClr>
          </a:solidFill>
        </p:spPr>
      </p:sp>
      <p:sp>
        <p:nvSpPr>
          <p:cNvPr id="78" name="Text 62"/>
          <p:cNvSpPr/>
          <p:nvPr/>
        </p:nvSpPr>
        <p:spPr>
          <a:xfrm>
            <a:off x="840105" y="6629400"/>
            <a:ext cx="14873605" cy="274955"/>
          </a:xfrm>
          <a:prstGeom prst="rect">
            <a:avLst/>
          </a:prstGeom>
          <a:noFill/>
        </p:spPr>
        <p:txBody>
          <a:bodyPr wrap="square" lIns="0" tIns="0" rIns="0" bIns="0" rtlCol="0" anchor="ctr"/>
          <a:lstStyle/>
          <a:p>
            <a:pPr>
              <a:lnSpc>
                <a:spcPct val="140000"/>
              </a:lnSpc>
            </a:pPr>
            <a:r>
              <a:rPr lang="en-US" sz="1400" b="1" dirty="0">
                <a:solidFill>
                  <a:srgbClr val="C59F5E"/>
                </a:solidFill>
                <a:latin typeface="微软雅黑" panose="020B0503020204020204" charset="-122"/>
                <a:ea typeface="微软雅黑" panose="020B0503020204020204" charset="-122"/>
                <a:cs typeface="微软雅黑" panose="020B0503020204020204" charset="-122"/>
              </a:rPr>
              <a:t>注意</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除了上述2323个征税目录商品</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其余进口商品均实施“零关税”政策。企业应仔细核对商品税则号列</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确保符合政策要求。</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100" name="组合 99"/>
          <p:cNvGrpSpPr/>
          <p:nvPr/>
        </p:nvGrpSpPr>
        <p:grpSpPr>
          <a:xfrm rot="0">
            <a:off x="546100" y="7289800"/>
            <a:ext cx="7379970" cy="1188000"/>
            <a:chOff x="922" y="10975"/>
            <a:chExt cx="11766" cy="2415"/>
          </a:xfrm>
        </p:grpSpPr>
        <p:sp>
          <p:nvSpPr>
            <p:cNvPr id="107"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08"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82" name="Text 65"/>
          <p:cNvSpPr/>
          <p:nvPr/>
        </p:nvSpPr>
        <p:spPr>
          <a:xfrm>
            <a:off x="694055" y="7380605"/>
            <a:ext cx="3589020" cy="2540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合规经营的重要性</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83" name="Text 66"/>
          <p:cNvSpPr/>
          <p:nvPr/>
        </p:nvSpPr>
        <p:spPr>
          <a:xfrm>
            <a:off x="694055" y="7813675"/>
            <a:ext cx="7169785" cy="550545"/>
          </a:xfrm>
          <a:prstGeom prst="rect">
            <a:avLst/>
          </a:prstGeom>
          <a:noFill/>
        </p:spPr>
        <p:txBody>
          <a:bodyPr wrap="square" lIns="0" tIns="0" rIns="0" bIns="0" rtlCol="0" anchor="ctr"/>
          <a:lstStyle/>
          <a:p>
            <a:pPr>
              <a:lnSpc>
                <a:spcPct val="9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企业需严格遵守</a:t>
            </a:r>
            <a:r>
              <a:rPr lang="en-US" sz="1400" dirty="0">
                <a:solidFill>
                  <a:srgbClr val="C59F5E"/>
                </a:solidFill>
                <a:latin typeface="微软雅黑" panose="020B0503020204020204" charset="-122"/>
                <a:ea typeface="微软雅黑" panose="020B0503020204020204" charset="-122"/>
                <a:cs typeface="微软雅黑" panose="020B0503020204020204" charset="-122"/>
              </a:rPr>
              <a:t>税务、海关、外汇管理</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等规定,避免违规风险。任何违规行为都可能导致补贴申请被拒</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甚至已发放的补贴被追回。建议企业定期进行内部合规自查</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建立完善的合规管理体系。</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43" name="组合 42"/>
          <p:cNvGrpSpPr/>
          <p:nvPr/>
        </p:nvGrpSpPr>
        <p:grpSpPr>
          <a:xfrm rot="0">
            <a:off x="8334375" y="7289165"/>
            <a:ext cx="7379970" cy="1188085"/>
            <a:chOff x="922" y="10975"/>
            <a:chExt cx="11766" cy="2415"/>
          </a:xfrm>
        </p:grpSpPr>
        <p:sp>
          <p:nvSpPr>
            <p:cNvPr id="44"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45"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86" name="Text 69"/>
          <p:cNvSpPr/>
          <p:nvPr/>
        </p:nvSpPr>
        <p:spPr>
          <a:xfrm>
            <a:off x="8483600" y="7372985"/>
            <a:ext cx="3449320" cy="2794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政策动态调整</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87" name="Text 70"/>
          <p:cNvSpPr/>
          <p:nvPr/>
        </p:nvSpPr>
        <p:spPr>
          <a:xfrm>
            <a:off x="8483600" y="7849235"/>
            <a:ext cx="7073265" cy="605790"/>
          </a:xfrm>
          <a:prstGeom prst="rect">
            <a:avLst/>
          </a:prstGeom>
          <a:noFill/>
        </p:spPr>
        <p:txBody>
          <a:bodyPr wrap="square" lIns="0" tIns="0" rIns="0" bIns="0" rtlCol="0" anchor="ctr"/>
          <a:lstStyle/>
          <a:p>
            <a:pPr>
              <a:lnSpc>
                <a:spcPct val="9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进口征税商品目录可能</a:t>
            </a:r>
            <a:r>
              <a:rPr lang="en-US" sz="1400" dirty="0">
                <a:solidFill>
                  <a:srgbClr val="C59F5E"/>
                </a:solidFill>
                <a:latin typeface="微软雅黑" panose="020B0503020204020204" charset="-122"/>
                <a:ea typeface="微软雅黑" panose="020B0503020204020204" charset="-122"/>
                <a:cs typeface="微软雅黑" panose="020B0503020204020204" charset="-122"/>
              </a:rPr>
              <a:t>动态调整</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企业应密切关注最新政策变化。财政部将结合海南自贸港建设实际和推进高水平对外开放的需要</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不断扩大“零关税”商品范围</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适时调整进口征税商品目录。</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47" name="组合 46"/>
          <p:cNvGrpSpPr/>
          <p:nvPr/>
        </p:nvGrpSpPr>
        <p:grpSpPr>
          <a:xfrm rot="0">
            <a:off x="545465" y="260350"/>
            <a:ext cx="15386685" cy="8771890"/>
            <a:chOff x="859" y="410"/>
            <a:chExt cx="24231" cy="13814"/>
          </a:xfrm>
        </p:grpSpPr>
        <p:pic>
          <p:nvPicPr>
            <p:cNvPr id="8" name="图片 7"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23" name="组合 22"/>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40"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48" name="直接连接符 47"/>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50" name="组合 49"/>
            <p:cNvGrpSpPr/>
            <p:nvPr/>
          </p:nvGrpSpPr>
          <p:grpSpPr>
            <a:xfrm>
              <a:off x="19334" y="13732"/>
              <a:ext cx="5686" cy="492"/>
              <a:chOff x="19278" y="13732"/>
              <a:chExt cx="5686" cy="492"/>
            </a:xfrm>
          </p:grpSpPr>
          <p:sp>
            <p:nvSpPr>
              <p:cNvPr id="79" name="文本框 7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80" name="图片 7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实质性运营要求:避免"空壳公司"陷阱</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四大标准+税务核查</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确保企业真实运营</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9" name="Shape 3"/>
          <p:cNvSpPr/>
          <p:nvPr/>
        </p:nvSpPr>
        <p:spPr>
          <a:xfrm>
            <a:off x="545465" y="1477645"/>
            <a:ext cx="3600000" cy="2304000"/>
          </a:xfrm>
          <a:custGeom>
            <a:avLst/>
            <a:gdLst/>
            <a:ahLst/>
            <a:cxnLst/>
            <a:rect l="l" t="t" r="r" b="b"/>
            <a:pathLst>
              <a:path w="3673881" h="2088828">
                <a:moveTo>
                  <a:pt x="49149" y="0"/>
                </a:moveTo>
                <a:lnTo>
                  <a:pt x="3624732" y="0"/>
                </a:lnTo>
                <a:cubicBezTo>
                  <a:pt x="3651876" y="0"/>
                  <a:pt x="3673881" y="22005"/>
                  <a:pt x="3673881" y="49149"/>
                </a:cubicBezTo>
                <a:lnTo>
                  <a:pt x="3673881" y="1941378"/>
                </a:lnTo>
                <a:cubicBezTo>
                  <a:pt x="3673881" y="2022813"/>
                  <a:pt x="3607865" y="2088828"/>
                  <a:pt x="3526430" y="2088828"/>
                </a:cubicBezTo>
                <a:lnTo>
                  <a:pt x="147450" y="2088828"/>
                </a:lnTo>
                <a:cubicBezTo>
                  <a:pt x="66016" y="2088828"/>
                  <a:pt x="0" y="2022813"/>
                  <a:pt x="0" y="1941378"/>
                </a:cubicBezTo>
                <a:lnTo>
                  <a:pt x="0" y="49149"/>
                </a:lnTo>
                <a:cubicBezTo>
                  <a:pt x="0" y="22023"/>
                  <a:pt x="22023" y="0"/>
                  <a:pt x="49149" y="0"/>
                </a:cubicBezTo>
                <a:close/>
              </a:path>
            </a:pathLst>
          </a:custGeom>
          <a:solidFill>
            <a:srgbClr val="FFFFFF"/>
          </a:solidFill>
          <a:effectLst>
            <a:outerShdw blurRad="184308" dist="122872" dir="5400000" algn="bl" rotWithShape="0">
              <a:srgbClr val="000000">
                <a:alpha val="10196"/>
              </a:srgbClr>
            </a:outerShdw>
          </a:effectLst>
        </p:spPr>
      </p:sp>
      <p:sp>
        <p:nvSpPr>
          <p:cNvPr id="10" name="Shape 4"/>
          <p:cNvSpPr/>
          <p:nvPr/>
        </p:nvSpPr>
        <p:spPr>
          <a:xfrm>
            <a:off x="542290" y="1477645"/>
            <a:ext cx="3621600" cy="54000"/>
          </a:xfrm>
          <a:custGeom>
            <a:avLst/>
            <a:gdLst/>
            <a:ahLst/>
            <a:cxnLst/>
            <a:rect l="l" t="t" r="r" b="b"/>
            <a:pathLst>
              <a:path w="3673881" h="49149">
                <a:moveTo>
                  <a:pt x="49149" y="0"/>
                </a:moveTo>
                <a:lnTo>
                  <a:pt x="3624732" y="0"/>
                </a:lnTo>
                <a:cubicBezTo>
                  <a:pt x="3651876" y="0"/>
                  <a:pt x="3673881" y="22005"/>
                  <a:pt x="3673881" y="49149"/>
                </a:cubicBezTo>
                <a:lnTo>
                  <a:pt x="3673881" y="49149"/>
                </a:lnTo>
                <a:lnTo>
                  <a:pt x="0" y="49149"/>
                </a:lnTo>
                <a:lnTo>
                  <a:pt x="0" y="49149"/>
                </a:lnTo>
                <a:cubicBezTo>
                  <a:pt x="0" y="22023"/>
                  <a:pt x="22023" y="0"/>
                  <a:pt x="49149" y="0"/>
                </a:cubicBezTo>
                <a:close/>
              </a:path>
            </a:pathLst>
          </a:custGeom>
          <a:solidFill>
            <a:srgbClr val="C59F5E"/>
          </a:solidFill>
        </p:spPr>
      </p:sp>
      <p:sp>
        <p:nvSpPr>
          <p:cNvPr id="11" name="Shape 5"/>
          <p:cNvSpPr/>
          <p:nvPr/>
        </p:nvSpPr>
        <p:spPr>
          <a:xfrm>
            <a:off x="688340" y="1698625"/>
            <a:ext cx="589915" cy="606425"/>
          </a:xfrm>
          <a:custGeom>
            <a:avLst/>
            <a:gdLst/>
            <a:ahLst/>
            <a:cxnLst/>
            <a:rect l="l" t="t" r="r" b="b"/>
            <a:pathLst>
              <a:path w="589787" h="589787">
                <a:moveTo>
                  <a:pt x="294893" y="0"/>
                </a:moveTo>
                <a:lnTo>
                  <a:pt x="294893" y="0"/>
                </a:lnTo>
                <a:cubicBezTo>
                  <a:pt x="457650" y="0"/>
                  <a:pt x="589787" y="132137"/>
                  <a:pt x="589787" y="294893"/>
                </a:cubicBezTo>
                <a:lnTo>
                  <a:pt x="589787" y="294893"/>
                </a:lnTo>
                <a:cubicBezTo>
                  <a:pt x="589787" y="457650"/>
                  <a:pt x="457650" y="589787"/>
                  <a:pt x="294893" y="589787"/>
                </a:cubicBezTo>
                <a:lnTo>
                  <a:pt x="294893" y="589787"/>
                </a:lnTo>
                <a:cubicBezTo>
                  <a:pt x="132137" y="589787"/>
                  <a:pt x="0" y="457650"/>
                  <a:pt x="0" y="294893"/>
                </a:cubicBezTo>
                <a:lnTo>
                  <a:pt x="0" y="294893"/>
                </a:lnTo>
                <a:cubicBezTo>
                  <a:pt x="0" y="132137"/>
                  <a:pt x="132137" y="0"/>
                  <a:pt x="294893" y="0"/>
                </a:cubicBezTo>
                <a:close/>
              </a:path>
            </a:pathLst>
          </a:custGeom>
          <a:solidFill>
            <a:srgbClr val="C59F5E"/>
          </a:solidFill>
        </p:spPr>
      </p:sp>
      <p:sp>
        <p:nvSpPr>
          <p:cNvPr id="12" name="Shape 6"/>
          <p:cNvSpPr/>
          <p:nvPr/>
        </p:nvSpPr>
        <p:spPr>
          <a:xfrm>
            <a:off x="859790" y="1870710"/>
            <a:ext cx="245745" cy="252095"/>
          </a:xfrm>
          <a:custGeom>
            <a:avLst/>
            <a:gdLst/>
            <a:ahLst/>
            <a:cxnLst/>
            <a:rect l="l" t="t" r="r" b="b"/>
            <a:pathLst>
              <a:path w="245745" h="245745">
                <a:moveTo>
                  <a:pt x="15359" y="15359"/>
                </a:moveTo>
                <a:cubicBezTo>
                  <a:pt x="6864" y="15359"/>
                  <a:pt x="0" y="22223"/>
                  <a:pt x="0" y="30718"/>
                </a:cubicBezTo>
                <a:lnTo>
                  <a:pt x="0" y="207347"/>
                </a:lnTo>
                <a:cubicBezTo>
                  <a:pt x="0" y="220066"/>
                  <a:pt x="10319" y="230385"/>
                  <a:pt x="23039" y="230385"/>
                </a:cubicBezTo>
                <a:lnTo>
                  <a:pt x="222706" y="230385"/>
                </a:lnTo>
                <a:cubicBezTo>
                  <a:pt x="235425" y="230385"/>
                  <a:pt x="245745" y="220066"/>
                  <a:pt x="245745" y="207347"/>
                </a:cubicBezTo>
                <a:lnTo>
                  <a:pt x="245745" y="73051"/>
                </a:lnTo>
                <a:cubicBezTo>
                  <a:pt x="245745" y="64316"/>
                  <a:pt x="236433" y="58796"/>
                  <a:pt x="228754" y="62924"/>
                </a:cubicBezTo>
                <a:lnTo>
                  <a:pt x="153590" y="103385"/>
                </a:lnTo>
                <a:lnTo>
                  <a:pt x="153590" y="73051"/>
                </a:lnTo>
                <a:cubicBezTo>
                  <a:pt x="153590" y="64316"/>
                  <a:pt x="144279" y="58796"/>
                  <a:pt x="136599" y="62924"/>
                </a:cubicBezTo>
                <a:lnTo>
                  <a:pt x="61436" y="103385"/>
                </a:lnTo>
                <a:lnTo>
                  <a:pt x="61436" y="30718"/>
                </a:lnTo>
                <a:cubicBezTo>
                  <a:pt x="61436" y="22223"/>
                  <a:pt x="54573" y="15359"/>
                  <a:pt x="46077" y="15359"/>
                </a:cubicBezTo>
                <a:lnTo>
                  <a:pt x="15359" y="15359"/>
                </a:lnTo>
                <a:close/>
              </a:path>
            </a:pathLst>
          </a:custGeom>
          <a:solidFill>
            <a:srgbClr val="FFFFFF"/>
          </a:solidFill>
        </p:spPr>
      </p:sp>
      <p:sp>
        <p:nvSpPr>
          <p:cNvPr id="13" name="Text 7"/>
          <p:cNvSpPr/>
          <p:nvPr/>
        </p:nvSpPr>
        <p:spPr>
          <a:xfrm>
            <a:off x="1425575" y="1821815"/>
            <a:ext cx="2567305" cy="35369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生产经营在海南</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20" name="Shape 14"/>
          <p:cNvSpPr/>
          <p:nvPr/>
        </p:nvSpPr>
        <p:spPr>
          <a:xfrm>
            <a:off x="4358005" y="1477645"/>
            <a:ext cx="3674110" cy="2304000"/>
          </a:xfrm>
          <a:custGeom>
            <a:avLst/>
            <a:gdLst/>
            <a:ahLst/>
            <a:cxnLst/>
            <a:rect l="l" t="t" r="r" b="b"/>
            <a:pathLst>
              <a:path w="3673881" h="2088828">
                <a:moveTo>
                  <a:pt x="49149" y="0"/>
                </a:moveTo>
                <a:lnTo>
                  <a:pt x="3624732" y="0"/>
                </a:lnTo>
                <a:cubicBezTo>
                  <a:pt x="3651876" y="0"/>
                  <a:pt x="3673881" y="22005"/>
                  <a:pt x="3673881" y="49149"/>
                </a:cubicBezTo>
                <a:lnTo>
                  <a:pt x="3673881" y="1941378"/>
                </a:lnTo>
                <a:cubicBezTo>
                  <a:pt x="3673881" y="2022813"/>
                  <a:pt x="3607865" y="2088828"/>
                  <a:pt x="3526430" y="2088828"/>
                </a:cubicBezTo>
                <a:lnTo>
                  <a:pt x="147450" y="2088828"/>
                </a:lnTo>
                <a:cubicBezTo>
                  <a:pt x="66016" y="2088828"/>
                  <a:pt x="0" y="2022813"/>
                  <a:pt x="0" y="1941378"/>
                </a:cubicBezTo>
                <a:lnTo>
                  <a:pt x="0" y="49149"/>
                </a:lnTo>
                <a:cubicBezTo>
                  <a:pt x="0" y="22023"/>
                  <a:pt x="22023" y="0"/>
                  <a:pt x="49149" y="0"/>
                </a:cubicBezTo>
                <a:close/>
              </a:path>
            </a:pathLst>
          </a:custGeom>
          <a:solidFill>
            <a:srgbClr val="FFFFFF"/>
          </a:solidFill>
          <a:effectLst>
            <a:outerShdw blurRad="184308" dist="122872" dir="5400000" algn="bl" rotWithShape="0">
              <a:srgbClr val="000000">
                <a:alpha val="10196"/>
              </a:srgbClr>
            </a:outerShdw>
          </a:effectLst>
        </p:spPr>
      </p:sp>
      <p:sp>
        <p:nvSpPr>
          <p:cNvPr id="21" name="Shape 15"/>
          <p:cNvSpPr/>
          <p:nvPr/>
        </p:nvSpPr>
        <p:spPr>
          <a:xfrm>
            <a:off x="4358005" y="1477645"/>
            <a:ext cx="3674110" cy="54000"/>
          </a:xfrm>
          <a:custGeom>
            <a:avLst/>
            <a:gdLst/>
            <a:ahLst/>
            <a:cxnLst/>
            <a:rect l="l" t="t" r="r" b="b"/>
            <a:pathLst>
              <a:path w="3673881" h="49149">
                <a:moveTo>
                  <a:pt x="49149" y="0"/>
                </a:moveTo>
                <a:lnTo>
                  <a:pt x="3624732" y="0"/>
                </a:lnTo>
                <a:cubicBezTo>
                  <a:pt x="3651876" y="0"/>
                  <a:pt x="3673881" y="22005"/>
                  <a:pt x="3673881" y="49149"/>
                </a:cubicBezTo>
                <a:lnTo>
                  <a:pt x="3673881" y="49149"/>
                </a:lnTo>
                <a:lnTo>
                  <a:pt x="0" y="49149"/>
                </a:lnTo>
                <a:lnTo>
                  <a:pt x="0" y="49149"/>
                </a:lnTo>
                <a:cubicBezTo>
                  <a:pt x="0" y="22023"/>
                  <a:pt x="22023" y="0"/>
                  <a:pt x="49149" y="0"/>
                </a:cubicBezTo>
                <a:close/>
              </a:path>
            </a:pathLst>
          </a:custGeom>
          <a:solidFill>
            <a:srgbClr val="C59F5E"/>
          </a:solidFill>
        </p:spPr>
      </p:sp>
      <p:sp>
        <p:nvSpPr>
          <p:cNvPr id="22" name="Shape 16"/>
          <p:cNvSpPr/>
          <p:nvPr/>
        </p:nvSpPr>
        <p:spPr>
          <a:xfrm>
            <a:off x="4554220" y="1698625"/>
            <a:ext cx="589915" cy="606425"/>
          </a:xfrm>
          <a:custGeom>
            <a:avLst/>
            <a:gdLst/>
            <a:ahLst/>
            <a:cxnLst/>
            <a:rect l="l" t="t" r="r" b="b"/>
            <a:pathLst>
              <a:path w="589787" h="589787">
                <a:moveTo>
                  <a:pt x="294893" y="0"/>
                </a:moveTo>
                <a:lnTo>
                  <a:pt x="294893" y="0"/>
                </a:lnTo>
                <a:cubicBezTo>
                  <a:pt x="457650" y="0"/>
                  <a:pt x="589787" y="132137"/>
                  <a:pt x="589787" y="294893"/>
                </a:cubicBezTo>
                <a:lnTo>
                  <a:pt x="589787" y="294893"/>
                </a:lnTo>
                <a:cubicBezTo>
                  <a:pt x="589787" y="457650"/>
                  <a:pt x="457650" y="589787"/>
                  <a:pt x="294893" y="589787"/>
                </a:cubicBezTo>
                <a:lnTo>
                  <a:pt x="294893" y="589787"/>
                </a:lnTo>
                <a:cubicBezTo>
                  <a:pt x="132137" y="589787"/>
                  <a:pt x="0" y="457650"/>
                  <a:pt x="0" y="294893"/>
                </a:cubicBezTo>
                <a:lnTo>
                  <a:pt x="0" y="294893"/>
                </a:lnTo>
                <a:cubicBezTo>
                  <a:pt x="0" y="132137"/>
                  <a:pt x="132137" y="0"/>
                  <a:pt x="294893" y="0"/>
                </a:cubicBezTo>
                <a:close/>
              </a:path>
            </a:pathLst>
          </a:custGeom>
          <a:solidFill>
            <a:srgbClr val="C59F5E"/>
          </a:solidFill>
        </p:spPr>
      </p:sp>
      <p:sp>
        <p:nvSpPr>
          <p:cNvPr id="23" name="Shape 17"/>
          <p:cNvSpPr/>
          <p:nvPr/>
        </p:nvSpPr>
        <p:spPr>
          <a:xfrm>
            <a:off x="4757420" y="1870710"/>
            <a:ext cx="184150" cy="252095"/>
          </a:xfrm>
          <a:custGeom>
            <a:avLst/>
            <a:gdLst/>
            <a:ahLst/>
            <a:cxnLst/>
            <a:rect l="l" t="t" r="r" b="b"/>
            <a:pathLst>
              <a:path w="184308" h="245745">
                <a:moveTo>
                  <a:pt x="30718" y="0"/>
                </a:moveTo>
                <a:cubicBezTo>
                  <a:pt x="13775" y="0"/>
                  <a:pt x="0" y="13775"/>
                  <a:pt x="0" y="30718"/>
                </a:cubicBezTo>
                <a:lnTo>
                  <a:pt x="0" y="215026"/>
                </a:lnTo>
                <a:cubicBezTo>
                  <a:pt x="0" y="231969"/>
                  <a:pt x="13775" y="245745"/>
                  <a:pt x="30718" y="245745"/>
                </a:cubicBezTo>
                <a:lnTo>
                  <a:pt x="153590" y="245745"/>
                </a:lnTo>
                <a:cubicBezTo>
                  <a:pt x="170533" y="245745"/>
                  <a:pt x="184308" y="231969"/>
                  <a:pt x="184308" y="215026"/>
                </a:cubicBezTo>
                <a:lnTo>
                  <a:pt x="184308" y="30718"/>
                </a:lnTo>
                <a:cubicBezTo>
                  <a:pt x="184308" y="13775"/>
                  <a:pt x="170533" y="0"/>
                  <a:pt x="153590" y="0"/>
                </a:cubicBezTo>
                <a:lnTo>
                  <a:pt x="30718" y="0"/>
                </a:lnTo>
                <a:close/>
                <a:moveTo>
                  <a:pt x="46077" y="30718"/>
                </a:moveTo>
                <a:lnTo>
                  <a:pt x="138231" y="30718"/>
                </a:lnTo>
                <a:cubicBezTo>
                  <a:pt x="146727" y="30718"/>
                  <a:pt x="153590" y="37582"/>
                  <a:pt x="153590" y="46077"/>
                </a:cubicBezTo>
                <a:lnTo>
                  <a:pt x="153590" y="61436"/>
                </a:lnTo>
                <a:cubicBezTo>
                  <a:pt x="153590" y="69932"/>
                  <a:pt x="146727" y="76795"/>
                  <a:pt x="138231" y="76795"/>
                </a:cubicBezTo>
                <a:lnTo>
                  <a:pt x="46077" y="76795"/>
                </a:lnTo>
                <a:cubicBezTo>
                  <a:pt x="37582" y="76795"/>
                  <a:pt x="30718" y="69932"/>
                  <a:pt x="30718" y="61436"/>
                </a:cubicBezTo>
                <a:lnTo>
                  <a:pt x="30718" y="46077"/>
                </a:lnTo>
                <a:cubicBezTo>
                  <a:pt x="30718" y="37582"/>
                  <a:pt x="37582" y="30718"/>
                  <a:pt x="46077" y="30718"/>
                </a:cubicBezTo>
                <a:close/>
                <a:moveTo>
                  <a:pt x="53757" y="111353"/>
                </a:moveTo>
                <a:cubicBezTo>
                  <a:pt x="53757" y="117711"/>
                  <a:pt x="48595" y="122872"/>
                  <a:pt x="42237" y="122872"/>
                </a:cubicBezTo>
                <a:cubicBezTo>
                  <a:pt x="35880" y="122872"/>
                  <a:pt x="30718" y="117711"/>
                  <a:pt x="30718" y="111353"/>
                </a:cubicBezTo>
                <a:cubicBezTo>
                  <a:pt x="30718" y="104995"/>
                  <a:pt x="35880" y="99834"/>
                  <a:pt x="42237" y="99834"/>
                </a:cubicBezTo>
                <a:cubicBezTo>
                  <a:pt x="48595" y="99834"/>
                  <a:pt x="53757" y="104995"/>
                  <a:pt x="53757" y="111353"/>
                </a:cubicBezTo>
                <a:close/>
                <a:moveTo>
                  <a:pt x="92154" y="122872"/>
                </a:moveTo>
                <a:cubicBezTo>
                  <a:pt x="85797" y="122872"/>
                  <a:pt x="80635" y="117711"/>
                  <a:pt x="80635" y="111353"/>
                </a:cubicBezTo>
                <a:cubicBezTo>
                  <a:pt x="80635" y="104995"/>
                  <a:pt x="85797" y="99834"/>
                  <a:pt x="92154" y="99834"/>
                </a:cubicBezTo>
                <a:cubicBezTo>
                  <a:pt x="98512" y="99834"/>
                  <a:pt x="103673" y="104995"/>
                  <a:pt x="103673" y="111353"/>
                </a:cubicBezTo>
                <a:cubicBezTo>
                  <a:pt x="103673" y="117711"/>
                  <a:pt x="98512" y="122872"/>
                  <a:pt x="92154" y="122872"/>
                </a:cubicBezTo>
                <a:close/>
                <a:moveTo>
                  <a:pt x="153590" y="111353"/>
                </a:moveTo>
                <a:cubicBezTo>
                  <a:pt x="153590" y="117711"/>
                  <a:pt x="148429" y="122872"/>
                  <a:pt x="142071" y="122872"/>
                </a:cubicBezTo>
                <a:cubicBezTo>
                  <a:pt x="135713" y="122872"/>
                  <a:pt x="130552" y="117711"/>
                  <a:pt x="130552" y="111353"/>
                </a:cubicBezTo>
                <a:cubicBezTo>
                  <a:pt x="130552" y="104995"/>
                  <a:pt x="135713" y="99834"/>
                  <a:pt x="142071" y="99834"/>
                </a:cubicBezTo>
                <a:cubicBezTo>
                  <a:pt x="148429" y="99834"/>
                  <a:pt x="153590" y="104995"/>
                  <a:pt x="153590" y="111353"/>
                </a:cubicBezTo>
                <a:close/>
                <a:moveTo>
                  <a:pt x="42237" y="168949"/>
                </a:moveTo>
                <a:cubicBezTo>
                  <a:pt x="35880" y="168949"/>
                  <a:pt x="30718" y="163788"/>
                  <a:pt x="30718" y="157430"/>
                </a:cubicBezTo>
                <a:cubicBezTo>
                  <a:pt x="30718" y="151072"/>
                  <a:pt x="35880" y="145911"/>
                  <a:pt x="42237" y="145911"/>
                </a:cubicBezTo>
                <a:cubicBezTo>
                  <a:pt x="48595" y="145911"/>
                  <a:pt x="53757" y="151072"/>
                  <a:pt x="53757" y="157430"/>
                </a:cubicBezTo>
                <a:cubicBezTo>
                  <a:pt x="53757" y="163788"/>
                  <a:pt x="48595" y="168949"/>
                  <a:pt x="42237" y="168949"/>
                </a:cubicBezTo>
                <a:close/>
                <a:moveTo>
                  <a:pt x="103673" y="157430"/>
                </a:moveTo>
                <a:cubicBezTo>
                  <a:pt x="103673" y="163788"/>
                  <a:pt x="98512" y="168949"/>
                  <a:pt x="92154" y="168949"/>
                </a:cubicBezTo>
                <a:cubicBezTo>
                  <a:pt x="85797" y="168949"/>
                  <a:pt x="80635" y="163788"/>
                  <a:pt x="80635" y="157430"/>
                </a:cubicBezTo>
                <a:cubicBezTo>
                  <a:pt x="80635" y="151072"/>
                  <a:pt x="85797" y="145911"/>
                  <a:pt x="92154" y="145911"/>
                </a:cubicBezTo>
                <a:cubicBezTo>
                  <a:pt x="98512" y="145911"/>
                  <a:pt x="103673" y="151072"/>
                  <a:pt x="103673" y="157430"/>
                </a:cubicBezTo>
                <a:close/>
                <a:moveTo>
                  <a:pt x="142071" y="168949"/>
                </a:moveTo>
                <a:cubicBezTo>
                  <a:pt x="135713" y="168949"/>
                  <a:pt x="130552" y="163788"/>
                  <a:pt x="130552" y="157430"/>
                </a:cubicBezTo>
                <a:cubicBezTo>
                  <a:pt x="130552" y="151072"/>
                  <a:pt x="135713" y="145911"/>
                  <a:pt x="142071" y="145911"/>
                </a:cubicBezTo>
                <a:cubicBezTo>
                  <a:pt x="148429" y="145911"/>
                  <a:pt x="153590" y="151072"/>
                  <a:pt x="153590" y="157430"/>
                </a:cubicBezTo>
                <a:cubicBezTo>
                  <a:pt x="153590" y="163788"/>
                  <a:pt x="148429" y="168949"/>
                  <a:pt x="142071" y="168949"/>
                </a:cubicBezTo>
                <a:close/>
                <a:moveTo>
                  <a:pt x="30718" y="203507"/>
                </a:moveTo>
                <a:cubicBezTo>
                  <a:pt x="30718" y="197124"/>
                  <a:pt x="35854" y="191988"/>
                  <a:pt x="42237" y="191988"/>
                </a:cubicBezTo>
                <a:lnTo>
                  <a:pt x="95994" y="191988"/>
                </a:lnTo>
                <a:cubicBezTo>
                  <a:pt x="102378" y="191988"/>
                  <a:pt x="107513" y="197124"/>
                  <a:pt x="107513" y="203507"/>
                </a:cubicBezTo>
                <a:cubicBezTo>
                  <a:pt x="107513" y="209891"/>
                  <a:pt x="102378" y="215026"/>
                  <a:pt x="95994" y="215026"/>
                </a:cubicBezTo>
                <a:lnTo>
                  <a:pt x="42237" y="215026"/>
                </a:lnTo>
                <a:cubicBezTo>
                  <a:pt x="35854" y="215026"/>
                  <a:pt x="30718" y="209891"/>
                  <a:pt x="30718" y="203507"/>
                </a:cubicBezTo>
                <a:close/>
                <a:moveTo>
                  <a:pt x="142071" y="191988"/>
                </a:moveTo>
                <a:cubicBezTo>
                  <a:pt x="148455" y="191988"/>
                  <a:pt x="153590" y="197124"/>
                  <a:pt x="153590" y="203507"/>
                </a:cubicBezTo>
                <a:cubicBezTo>
                  <a:pt x="153590" y="209891"/>
                  <a:pt x="148455" y="215026"/>
                  <a:pt x="142071" y="215026"/>
                </a:cubicBezTo>
                <a:cubicBezTo>
                  <a:pt x="135687" y="215026"/>
                  <a:pt x="130552" y="209891"/>
                  <a:pt x="130552" y="203507"/>
                </a:cubicBezTo>
                <a:cubicBezTo>
                  <a:pt x="130552" y="197124"/>
                  <a:pt x="135687" y="191988"/>
                  <a:pt x="142071" y="191988"/>
                </a:cubicBezTo>
                <a:close/>
              </a:path>
            </a:pathLst>
          </a:custGeom>
          <a:solidFill>
            <a:srgbClr val="FFFFFF"/>
          </a:solidFill>
        </p:spPr>
      </p:sp>
      <p:sp>
        <p:nvSpPr>
          <p:cNvPr id="24" name="Text 18"/>
          <p:cNvSpPr/>
          <p:nvPr/>
        </p:nvSpPr>
        <p:spPr>
          <a:xfrm>
            <a:off x="5291455" y="1821815"/>
            <a:ext cx="1883410" cy="35369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账务在海南</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31" name="Shape 25"/>
          <p:cNvSpPr/>
          <p:nvPr/>
        </p:nvSpPr>
        <p:spPr>
          <a:xfrm>
            <a:off x="8224520" y="1477645"/>
            <a:ext cx="3674745" cy="2304000"/>
          </a:xfrm>
          <a:custGeom>
            <a:avLst/>
            <a:gdLst/>
            <a:ahLst/>
            <a:cxnLst/>
            <a:rect l="l" t="t" r="r" b="b"/>
            <a:pathLst>
              <a:path w="3673881" h="2088828">
                <a:moveTo>
                  <a:pt x="49149" y="0"/>
                </a:moveTo>
                <a:lnTo>
                  <a:pt x="3624732" y="0"/>
                </a:lnTo>
                <a:cubicBezTo>
                  <a:pt x="3651876" y="0"/>
                  <a:pt x="3673881" y="22005"/>
                  <a:pt x="3673881" y="49149"/>
                </a:cubicBezTo>
                <a:lnTo>
                  <a:pt x="3673881" y="1941378"/>
                </a:lnTo>
                <a:cubicBezTo>
                  <a:pt x="3673881" y="2022813"/>
                  <a:pt x="3607865" y="2088828"/>
                  <a:pt x="3526430" y="2088828"/>
                </a:cubicBezTo>
                <a:lnTo>
                  <a:pt x="147450" y="2088828"/>
                </a:lnTo>
                <a:cubicBezTo>
                  <a:pt x="66016" y="2088828"/>
                  <a:pt x="0" y="2022813"/>
                  <a:pt x="0" y="1941378"/>
                </a:cubicBezTo>
                <a:lnTo>
                  <a:pt x="0" y="49149"/>
                </a:lnTo>
                <a:cubicBezTo>
                  <a:pt x="0" y="22023"/>
                  <a:pt x="22023" y="0"/>
                  <a:pt x="49149" y="0"/>
                </a:cubicBezTo>
                <a:close/>
              </a:path>
            </a:pathLst>
          </a:custGeom>
          <a:solidFill>
            <a:srgbClr val="FFFFFF"/>
          </a:solidFill>
          <a:effectLst>
            <a:outerShdw blurRad="184308" dist="122872" dir="5400000" algn="bl" rotWithShape="0">
              <a:srgbClr val="000000">
                <a:alpha val="10196"/>
              </a:srgbClr>
            </a:outerShdw>
          </a:effectLst>
        </p:spPr>
      </p:sp>
      <p:sp>
        <p:nvSpPr>
          <p:cNvPr id="32" name="Shape 26"/>
          <p:cNvSpPr/>
          <p:nvPr/>
        </p:nvSpPr>
        <p:spPr>
          <a:xfrm>
            <a:off x="8224520" y="1477645"/>
            <a:ext cx="3674110" cy="54000"/>
          </a:xfrm>
          <a:custGeom>
            <a:avLst/>
            <a:gdLst/>
            <a:ahLst/>
            <a:cxnLst/>
            <a:rect l="l" t="t" r="r" b="b"/>
            <a:pathLst>
              <a:path w="3673881" h="49149">
                <a:moveTo>
                  <a:pt x="49149" y="0"/>
                </a:moveTo>
                <a:lnTo>
                  <a:pt x="3624732" y="0"/>
                </a:lnTo>
                <a:cubicBezTo>
                  <a:pt x="3651876" y="0"/>
                  <a:pt x="3673881" y="22005"/>
                  <a:pt x="3673881" y="49149"/>
                </a:cubicBezTo>
                <a:lnTo>
                  <a:pt x="3673881" y="49149"/>
                </a:lnTo>
                <a:lnTo>
                  <a:pt x="0" y="49149"/>
                </a:lnTo>
                <a:lnTo>
                  <a:pt x="0" y="49149"/>
                </a:lnTo>
                <a:cubicBezTo>
                  <a:pt x="0" y="22023"/>
                  <a:pt x="22023" y="0"/>
                  <a:pt x="49149" y="0"/>
                </a:cubicBezTo>
                <a:close/>
              </a:path>
            </a:pathLst>
          </a:custGeom>
          <a:solidFill>
            <a:srgbClr val="C5A06D"/>
          </a:solidFill>
        </p:spPr>
      </p:sp>
      <p:sp>
        <p:nvSpPr>
          <p:cNvPr id="33" name="Shape 27"/>
          <p:cNvSpPr/>
          <p:nvPr/>
        </p:nvSpPr>
        <p:spPr>
          <a:xfrm>
            <a:off x="8420735" y="1698625"/>
            <a:ext cx="589915" cy="606425"/>
          </a:xfrm>
          <a:custGeom>
            <a:avLst/>
            <a:gdLst/>
            <a:ahLst/>
            <a:cxnLst/>
            <a:rect l="l" t="t" r="r" b="b"/>
            <a:pathLst>
              <a:path w="589787" h="589787">
                <a:moveTo>
                  <a:pt x="294893" y="0"/>
                </a:moveTo>
                <a:lnTo>
                  <a:pt x="294893" y="0"/>
                </a:lnTo>
                <a:cubicBezTo>
                  <a:pt x="457650" y="0"/>
                  <a:pt x="589787" y="132137"/>
                  <a:pt x="589787" y="294893"/>
                </a:cubicBezTo>
                <a:lnTo>
                  <a:pt x="589787" y="294893"/>
                </a:lnTo>
                <a:cubicBezTo>
                  <a:pt x="589787" y="457650"/>
                  <a:pt x="457650" y="589787"/>
                  <a:pt x="294893" y="589787"/>
                </a:cubicBezTo>
                <a:lnTo>
                  <a:pt x="294893" y="589787"/>
                </a:lnTo>
                <a:cubicBezTo>
                  <a:pt x="132137" y="589787"/>
                  <a:pt x="0" y="457650"/>
                  <a:pt x="0" y="294893"/>
                </a:cubicBezTo>
                <a:lnTo>
                  <a:pt x="0" y="294893"/>
                </a:lnTo>
                <a:cubicBezTo>
                  <a:pt x="0" y="132137"/>
                  <a:pt x="132137" y="0"/>
                  <a:pt x="294893" y="0"/>
                </a:cubicBezTo>
                <a:close/>
              </a:path>
            </a:pathLst>
          </a:custGeom>
          <a:solidFill>
            <a:srgbClr val="C5A06D"/>
          </a:solidFill>
        </p:spPr>
      </p:sp>
      <p:sp>
        <p:nvSpPr>
          <p:cNvPr id="34" name="Shape 28"/>
          <p:cNvSpPr/>
          <p:nvPr/>
        </p:nvSpPr>
        <p:spPr>
          <a:xfrm>
            <a:off x="8562340" y="1870710"/>
            <a:ext cx="307340" cy="252095"/>
          </a:xfrm>
          <a:custGeom>
            <a:avLst/>
            <a:gdLst/>
            <a:ahLst/>
            <a:cxnLst/>
            <a:rect l="l" t="t" r="r" b="b"/>
            <a:pathLst>
              <a:path w="307181" h="245745">
                <a:moveTo>
                  <a:pt x="153590" y="7680"/>
                </a:moveTo>
                <a:cubicBezTo>
                  <a:pt x="181140" y="7680"/>
                  <a:pt x="203507" y="30047"/>
                  <a:pt x="203507" y="57596"/>
                </a:cubicBezTo>
                <a:cubicBezTo>
                  <a:pt x="203507" y="85146"/>
                  <a:pt x="181140" y="107513"/>
                  <a:pt x="153590" y="107513"/>
                </a:cubicBezTo>
                <a:cubicBezTo>
                  <a:pt x="126040" y="107513"/>
                  <a:pt x="103673" y="85146"/>
                  <a:pt x="103673" y="57596"/>
                </a:cubicBezTo>
                <a:cubicBezTo>
                  <a:pt x="103673" y="30047"/>
                  <a:pt x="126040" y="7680"/>
                  <a:pt x="153590" y="7680"/>
                </a:cubicBezTo>
                <a:close/>
                <a:moveTo>
                  <a:pt x="46077" y="42237"/>
                </a:moveTo>
                <a:cubicBezTo>
                  <a:pt x="65150" y="42237"/>
                  <a:pt x="80635" y="57722"/>
                  <a:pt x="80635" y="76795"/>
                </a:cubicBezTo>
                <a:cubicBezTo>
                  <a:pt x="80635" y="95868"/>
                  <a:pt x="65150" y="111353"/>
                  <a:pt x="46077" y="111353"/>
                </a:cubicBezTo>
                <a:cubicBezTo>
                  <a:pt x="27004" y="111353"/>
                  <a:pt x="11519" y="95868"/>
                  <a:pt x="11519" y="76795"/>
                </a:cubicBezTo>
                <a:cubicBezTo>
                  <a:pt x="11519" y="57722"/>
                  <a:pt x="27004" y="42237"/>
                  <a:pt x="46077" y="42237"/>
                </a:cubicBezTo>
                <a:close/>
                <a:moveTo>
                  <a:pt x="0" y="199667"/>
                </a:moveTo>
                <a:cubicBezTo>
                  <a:pt x="0" y="165734"/>
                  <a:pt x="27502" y="138231"/>
                  <a:pt x="61436" y="138231"/>
                </a:cubicBezTo>
                <a:cubicBezTo>
                  <a:pt x="67580" y="138231"/>
                  <a:pt x="73531" y="139143"/>
                  <a:pt x="79147" y="140823"/>
                </a:cubicBezTo>
                <a:cubicBezTo>
                  <a:pt x="63356" y="158486"/>
                  <a:pt x="53757" y="181813"/>
                  <a:pt x="53757" y="207347"/>
                </a:cubicBezTo>
                <a:lnTo>
                  <a:pt x="53757" y="215026"/>
                </a:lnTo>
                <a:cubicBezTo>
                  <a:pt x="53757" y="220498"/>
                  <a:pt x="54909" y="225682"/>
                  <a:pt x="56972" y="230385"/>
                </a:cubicBezTo>
                <a:lnTo>
                  <a:pt x="15359" y="230385"/>
                </a:lnTo>
                <a:cubicBezTo>
                  <a:pt x="6864" y="230385"/>
                  <a:pt x="0" y="223522"/>
                  <a:pt x="0" y="215026"/>
                </a:cubicBezTo>
                <a:lnTo>
                  <a:pt x="0" y="199667"/>
                </a:lnTo>
                <a:close/>
                <a:moveTo>
                  <a:pt x="250208" y="230385"/>
                </a:moveTo>
                <a:cubicBezTo>
                  <a:pt x="252272" y="225682"/>
                  <a:pt x="253424" y="220498"/>
                  <a:pt x="253424" y="215026"/>
                </a:cubicBezTo>
                <a:lnTo>
                  <a:pt x="253424" y="207347"/>
                </a:lnTo>
                <a:cubicBezTo>
                  <a:pt x="253424" y="181813"/>
                  <a:pt x="243825" y="158486"/>
                  <a:pt x="228034" y="140823"/>
                </a:cubicBezTo>
                <a:cubicBezTo>
                  <a:pt x="233649" y="139143"/>
                  <a:pt x="239601" y="138231"/>
                  <a:pt x="245745" y="138231"/>
                </a:cubicBezTo>
                <a:cubicBezTo>
                  <a:pt x="279678" y="138231"/>
                  <a:pt x="307181" y="165734"/>
                  <a:pt x="307181" y="199667"/>
                </a:cubicBezTo>
                <a:lnTo>
                  <a:pt x="307181" y="215026"/>
                </a:lnTo>
                <a:cubicBezTo>
                  <a:pt x="307181" y="223522"/>
                  <a:pt x="300317" y="230385"/>
                  <a:pt x="291822" y="230385"/>
                </a:cubicBezTo>
                <a:lnTo>
                  <a:pt x="250208" y="230385"/>
                </a:lnTo>
                <a:close/>
                <a:moveTo>
                  <a:pt x="226546" y="76795"/>
                </a:moveTo>
                <a:cubicBezTo>
                  <a:pt x="226546" y="57722"/>
                  <a:pt x="242031" y="42237"/>
                  <a:pt x="261104" y="42237"/>
                </a:cubicBezTo>
                <a:cubicBezTo>
                  <a:pt x="280177" y="42237"/>
                  <a:pt x="295661" y="57722"/>
                  <a:pt x="295661" y="76795"/>
                </a:cubicBezTo>
                <a:cubicBezTo>
                  <a:pt x="295661" y="95868"/>
                  <a:pt x="280177" y="111353"/>
                  <a:pt x="261104" y="111353"/>
                </a:cubicBezTo>
                <a:cubicBezTo>
                  <a:pt x="242031" y="111353"/>
                  <a:pt x="226546" y="95868"/>
                  <a:pt x="226546" y="76795"/>
                </a:cubicBezTo>
                <a:close/>
                <a:moveTo>
                  <a:pt x="76795" y="207347"/>
                </a:moveTo>
                <a:cubicBezTo>
                  <a:pt x="76795" y="164918"/>
                  <a:pt x="111161" y="130552"/>
                  <a:pt x="153590" y="130552"/>
                </a:cubicBezTo>
                <a:cubicBezTo>
                  <a:pt x="196020" y="130552"/>
                  <a:pt x="230385" y="164918"/>
                  <a:pt x="230385" y="207347"/>
                </a:cubicBezTo>
                <a:lnTo>
                  <a:pt x="230385" y="215026"/>
                </a:lnTo>
                <a:cubicBezTo>
                  <a:pt x="230385" y="223522"/>
                  <a:pt x="223522" y="230385"/>
                  <a:pt x="215026" y="230385"/>
                </a:cubicBezTo>
                <a:lnTo>
                  <a:pt x="92154" y="230385"/>
                </a:lnTo>
                <a:cubicBezTo>
                  <a:pt x="83659" y="230385"/>
                  <a:pt x="76795" y="223522"/>
                  <a:pt x="76795" y="215026"/>
                </a:cubicBezTo>
                <a:lnTo>
                  <a:pt x="76795" y="207347"/>
                </a:lnTo>
                <a:close/>
              </a:path>
            </a:pathLst>
          </a:custGeom>
          <a:solidFill>
            <a:srgbClr val="FFFFFF"/>
          </a:solidFill>
        </p:spPr>
      </p:sp>
      <p:sp>
        <p:nvSpPr>
          <p:cNvPr id="35" name="Text 29"/>
          <p:cNvSpPr/>
          <p:nvPr/>
        </p:nvSpPr>
        <p:spPr>
          <a:xfrm>
            <a:off x="9157970" y="1821815"/>
            <a:ext cx="1883410" cy="35369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人员在海南</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42" name="Shape 36"/>
          <p:cNvSpPr/>
          <p:nvPr/>
        </p:nvSpPr>
        <p:spPr>
          <a:xfrm>
            <a:off x="12090400" y="1477645"/>
            <a:ext cx="3674745" cy="2304000"/>
          </a:xfrm>
          <a:custGeom>
            <a:avLst/>
            <a:gdLst/>
            <a:ahLst/>
            <a:cxnLst/>
            <a:rect l="l" t="t" r="r" b="b"/>
            <a:pathLst>
              <a:path w="3673881" h="2088828">
                <a:moveTo>
                  <a:pt x="49149" y="0"/>
                </a:moveTo>
                <a:lnTo>
                  <a:pt x="3624732" y="0"/>
                </a:lnTo>
                <a:cubicBezTo>
                  <a:pt x="3651876" y="0"/>
                  <a:pt x="3673881" y="22005"/>
                  <a:pt x="3673881" y="49149"/>
                </a:cubicBezTo>
                <a:lnTo>
                  <a:pt x="3673881" y="1941378"/>
                </a:lnTo>
                <a:cubicBezTo>
                  <a:pt x="3673881" y="2022813"/>
                  <a:pt x="3607865" y="2088828"/>
                  <a:pt x="3526430" y="2088828"/>
                </a:cubicBezTo>
                <a:lnTo>
                  <a:pt x="147450" y="2088828"/>
                </a:lnTo>
                <a:cubicBezTo>
                  <a:pt x="66016" y="2088828"/>
                  <a:pt x="0" y="2022813"/>
                  <a:pt x="0" y="1941378"/>
                </a:cubicBezTo>
                <a:lnTo>
                  <a:pt x="0" y="49149"/>
                </a:lnTo>
                <a:cubicBezTo>
                  <a:pt x="0" y="22023"/>
                  <a:pt x="22023" y="0"/>
                  <a:pt x="49149" y="0"/>
                </a:cubicBezTo>
                <a:close/>
              </a:path>
            </a:pathLst>
          </a:custGeom>
          <a:solidFill>
            <a:srgbClr val="FFFFFF"/>
          </a:solidFill>
          <a:effectLst>
            <a:outerShdw blurRad="184308" dist="122872" dir="5400000" algn="bl" rotWithShape="0">
              <a:srgbClr val="000000">
                <a:alpha val="10196"/>
              </a:srgbClr>
            </a:outerShdw>
          </a:effectLst>
        </p:spPr>
      </p:sp>
      <p:sp>
        <p:nvSpPr>
          <p:cNvPr id="43" name="Shape 37"/>
          <p:cNvSpPr/>
          <p:nvPr/>
        </p:nvSpPr>
        <p:spPr>
          <a:xfrm>
            <a:off x="12090400" y="1477645"/>
            <a:ext cx="3674110" cy="54000"/>
          </a:xfrm>
          <a:custGeom>
            <a:avLst/>
            <a:gdLst/>
            <a:ahLst/>
            <a:cxnLst/>
            <a:rect l="l" t="t" r="r" b="b"/>
            <a:pathLst>
              <a:path w="3673881" h="49149">
                <a:moveTo>
                  <a:pt x="49149" y="0"/>
                </a:moveTo>
                <a:lnTo>
                  <a:pt x="3624732" y="0"/>
                </a:lnTo>
                <a:cubicBezTo>
                  <a:pt x="3651876" y="0"/>
                  <a:pt x="3673881" y="22005"/>
                  <a:pt x="3673881" y="49149"/>
                </a:cubicBezTo>
                <a:lnTo>
                  <a:pt x="3673881" y="49149"/>
                </a:lnTo>
                <a:lnTo>
                  <a:pt x="0" y="49149"/>
                </a:lnTo>
                <a:lnTo>
                  <a:pt x="0" y="49149"/>
                </a:lnTo>
                <a:cubicBezTo>
                  <a:pt x="0" y="22023"/>
                  <a:pt x="22023" y="0"/>
                  <a:pt x="49149" y="0"/>
                </a:cubicBezTo>
                <a:close/>
              </a:path>
            </a:pathLst>
          </a:custGeom>
          <a:solidFill>
            <a:srgbClr val="C59F5E"/>
          </a:solidFill>
        </p:spPr>
      </p:sp>
      <p:sp>
        <p:nvSpPr>
          <p:cNvPr id="44" name="Shape 38"/>
          <p:cNvSpPr/>
          <p:nvPr/>
        </p:nvSpPr>
        <p:spPr>
          <a:xfrm>
            <a:off x="12287250" y="1698625"/>
            <a:ext cx="589915" cy="606425"/>
          </a:xfrm>
          <a:custGeom>
            <a:avLst/>
            <a:gdLst/>
            <a:ahLst/>
            <a:cxnLst/>
            <a:rect l="l" t="t" r="r" b="b"/>
            <a:pathLst>
              <a:path w="589787" h="589787">
                <a:moveTo>
                  <a:pt x="294893" y="0"/>
                </a:moveTo>
                <a:lnTo>
                  <a:pt x="294893" y="0"/>
                </a:lnTo>
                <a:cubicBezTo>
                  <a:pt x="457650" y="0"/>
                  <a:pt x="589787" y="132137"/>
                  <a:pt x="589787" y="294893"/>
                </a:cubicBezTo>
                <a:lnTo>
                  <a:pt x="589787" y="294893"/>
                </a:lnTo>
                <a:cubicBezTo>
                  <a:pt x="589787" y="457650"/>
                  <a:pt x="457650" y="589787"/>
                  <a:pt x="294893" y="589787"/>
                </a:cubicBezTo>
                <a:lnTo>
                  <a:pt x="294893" y="589787"/>
                </a:lnTo>
                <a:cubicBezTo>
                  <a:pt x="132137" y="589787"/>
                  <a:pt x="0" y="457650"/>
                  <a:pt x="0" y="294893"/>
                </a:cubicBezTo>
                <a:lnTo>
                  <a:pt x="0" y="294893"/>
                </a:lnTo>
                <a:cubicBezTo>
                  <a:pt x="0" y="132137"/>
                  <a:pt x="132137" y="0"/>
                  <a:pt x="294893" y="0"/>
                </a:cubicBezTo>
                <a:close/>
              </a:path>
            </a:pathLst>
          </a:custGeom>
          <a:solidFill>
            <a:srgbClr val="C59F5E"/>
          </a:solidFill>
        </p:spPr>
      </p:sp>
      <p:sp>
        <p:nvSpPr>
          <p:cNvPr id="45" name="Shape 39"/>
          <p:cNvSpPr/>
          <p:nvPr/>
        </p:nvSpPr>
        <p:spPr>
          <a:xfrm>
            <a:off x="12489815" y="1870710"/>
            <a:ext cx="184150" cy="252095"/>
          </a:xfrm>
          <a:custGeom>
            <a:avLst/>
            <a:gdLst/>
            <a:ahLst/>
            <a:cxnLst/>
            <a:rect l="l" t="t" r="r" b="b"/>
            <a:pathLst>
              <a:path w="184308" h="245745">
                <a:moveTo>
                  <a:pt x="30718" y="0"/>
                </a:moveTo>
                <a:cubicBezTo>
                  <a:pt x="13775" y="0"/>
                  <a:pt x="0" y="13775"/>
                  <a:pt x="0" y="30718"/>
                </a:cubicBezTo>
                <a:lnTo>
                  <a:pt x="0" y="215026"/>
                </a:lnTo>
                <a:cubicBezTo>
                  <a:pt x="0" y="231969"/>
                  <a:pt x="13775" y="245745"/>
                  <a:pt x="30718" y="245745"/>
                </a:cubicBezTo>
                <a:lnTo>
                  <a:pt x="153590" y="245745"/>
                </a:lnTo>
                <a:cubicBezTo>
                  <a:pt x="170533" y="245745"/>
                  <a:pt x="184308" y="231969"/>
                  <a:pt x="184308" y="215026"/>
                </a:cubicBezTo>
                <a:lnTo>
                  <a:pt x="184308" y="30718"/>
                </a:lnTo>
                <a:cubicBezTo>
                  <a:pt x="184308" y="13775"/>
                  <a:pt x="170533" y="0"/>
                  <a:pt x="153590" y="0"/>
                </a:cubicBezTo>
                <a:lnTo>
                  <a:pt x="30718" y="0"/>
                </a:lnTo>
                <a:close/>
                <a:moveTo>
                  <a:pt x="84475" y="168949"/>
                </a:moveTo>
                <a:lnTo>
                  <a:pt x="99834" y="168949"/>
                </a:lnTo>
                <a:cubicBezTo>
                  <a:pt x="108329" y="168949"/>
                  <a:pt x="115193" y="175813"/>
                  <a:pt x="115193" y="184308"/>
                </a:cubicBezTo>
                <a:lnTo>
                  <a:pt x="115193" y="222706"/>
                </a:lnTo>
                <a:lnTo>
                  <a:pt x="69116" y="222706"/>
                </a:lnTo>
                <a:lnTo>
                  <a:pt x="69116" y="184308"/>
                </a:lnTo>
                <a:cubicBezTo>
                  <a:pt x="69116" y="175813"/>
                  <a:pt x="75979" y="168949"/>
                  <a:pt x="84475" y="168949"/>
                </a:cubicBezTo>
                <a:close/>
                <a:moveTo>
                  <a:pt x="46077" y="53757"/>
                </a:moveTo>
                <a:cubicBezTo>
                  <a:pt x="46077" y="49533"/>
                  <a:pt x="49533" y="46077"/>
                  <a:pt x="53757" y="46077"/>
                </a:cubicBezTo>
                <a:lnTo>
                  <a:pt x="69116" y="46077"/>
                </a:lnTo>
                <a:cubicBezTo>
                  <a:pt x="73339" y="46077"/>
                  <a:pt x="76795" y="49533"/>
                  <a:pt x="76795" y="53757"/>
                </a:cubicBezTo>
                <a:lnTo>
                  <a:pt x="76795" y="69116"/>
                </a:lnTo>
                <a:cubicBezTo>
                  <a:pt x="76795" y="73339"/>
                  <a:pt x="73339" y="76795"/>
                  <a:pt x="69116" y="76795"/>
                </a:cubicBezTo>
                <a:lnTo>
                  <a:pt x="53757" y="76795"/>
                </a:lnTo>
                <a:cubicBezTo>
                  <a:pt x="49533" y="76795"/>
                  <a:pt x="46077" y="73339"/>
                  <a:pt x="46077" y="69116"/>
                </a:cubicBezTo>
                <a:lnTo>
                  <a:pt x="46077" y="53757"/>
                </a:lnTo>
                <a:close/>
                <a:moveTo>
                  <a:pt x="115193" y="46077"/>
                </a:moveTo>
                <a:lnTo>
                  <a:pt x="130552" y="46077"/>
                </a:lnTo>
                <a:cubicBezTo>
                  <a:pt x="134776" y="46077"/>
                  <a:pt x="138231" y="49533"/>
                  <a:pt x="138231" y="53757"/>
                </a:cubicBezTo>
                <a:lnTo>
                  <a:pt x="138231" y="69116"/>
                </a:lnTo>
                <a:cubicBezTo>
                  <a:pt x="138231" y="73339"/>
                  <a:pt x="134776" y="76795"/>
                  <a:pt x="130552" y="76795"/>
                </a:cubicBezTo>
                <a:lnTo>
                  <a:pt x="115193" y="76795"/>
                </a:lnTo>
                <a:cubicBezTo>
                  <a:pt x="110969" y="76795"/>
                  <a:pt x="107513" y="73339"/>
                  <a:pt x="107513" y="69116"/>
                </a:cubicBezTo>
                <a:lnTo>
                  <a:pt x="107513" y="53757"/>
                </a:lnTo>
                <a:cubicBezTo>
                  <a:pt x="107513" y="49533"/>
                  <a:pt x="110969" y="46077"/>
                  <a:pt x="115193" y="46077"/>
                </a:cubicBezTo>
                <a:close/>
                <a:moveTo>
                  <a:pt x="46077" y="115193"/>
                </a:moveTo>
                <a:cubicBezTo>
                  <a:pt x="46077" y="110969"/>
                  <a:pt x="49533" y="107513"/>
                  <a:pt x="53757" y="107513"/>
                </a:cubicBezTo>
                <a:lnTo>
                  <a:pt x="69116" y="107513"/>
                </a:lnTo>
                <a:cubicBezTo>
                  <a:pt x="73339" y="107513"/>
                  <a:pt x="76795" y="110969"/>
                  <a:pt x="76795" y="115193"/>
                </a:cubicBezTo>
                <a:lnTo>
                  <a:pt x="76795" y="130552"/>
                </a:lnTo>
                <a:cubicBezTo>
                  <a:pt x="76795" y="134776"/>
                  <a:pt x="73339" y="138231"/>
                  <a:pt x="69116" y="138231"/>
                </a:cubicBezTo>
                <a:lnTo>
                  <a:pt x="53757" y="138231"/>
                </a:lnTo>
                <a:cubicBezTo>
                  <a:pt x="49533" y="138231"/>
                  <a:pt x="46077" y="134776"/>
                  <a:pt x="46077" y="130552"/>
                </a:cubicBezTo>
                <a:lnTo>
                  <a:pt x="46077" y="115193"/>
                </a:lnTo>
                <a:close/>
                <a:moveTo>
                  <a:pt x="115193" y="107513"/>
                </a:moveTo>
                <a:lnTo>
                  <a:pt x="130552" y="107513"/>
                </a:lnTo>
                <a:cubicBezTo>
                  <a:pt x="134776" y="107513"/>
                  <a:pt x="138231" y="110969"/>
                  <a:pt x="138231" y="115193"/>
                </a:cubicBezTo>
                <a:lnTo>
                  <a:pt x="138231" y="130552"/>
                </a:lnTo>
                <a:cubicBezTo>
                  <a:pt x="138231" y="134776"/>
                  <a:pt x="134776" y="138231"/>
                  <a:pt x="130552" y="138231"/>
                </a:cubicBezTo>
                <a:lnTo>
                  <a:pt x="115193" y="138231"/>
                </a:lnTo>
                <a:cubicBezTo>
                  <a:pt x="110969" y="138231"/>
                  <a:pt x="107513" y="134776"/>
                  <a:pt x="107513" y="130552"/>
                </a:cubicBezTo>
                <a:lnTo>
                  <a:pt x="107513" y="115193"/>
                </a:lnTo>
                <a:cubicBezTo>
                  <a:pt x="107513" y="110969"/>
                  <a:pt x="110969" y="107513"/>
                  <a:pt x="115193" y="107513"/>
                </a:cubicBezTo>
                <a:close/>
              </a:path>
            </a:pathLst>
          </a:custGeom>
          <a:solidFill>
            <a:srgbClr val="FFFFFF"/>
          </a:solidFill>
        </p:spPr>
      </p:sp>
      <p:sp>
        <p:nvSpPr>
          <p:cNvPr id="46" name="Text 40"/>
          <p:cNvSpPr/>
          <p:nvPr/>
        </p:nvSpPr>
        <p:spPr>
          <a:xfrm>
            <a:off x="13024485" y="1821815"/>
            <a:ext cx="1883410" cy="35369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财产在海南</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nvGrpSpPr>
          <p:cNvPr id="93" name="组合 92"/>
          <p:cNvGrpSpPr/>
          <p:nvPr/>
        </p:nvGrpSpPr>
        <p:grpSpPr>
          <a:xfrm>
            <a:off x="723265" y="2435860"/>
            <a:ext cx="13167360" cy="251460"/>
            <a:chOff x="1139" y="3836"/>
            <a:chExt cx="20736" cy="396"/>
          </a:xfrm>
        </p:grpSpPr>
        <p:sp>
          <p:nvSpPr>
            <p:cNvPr id="14" name="Shape 8"/>
            <p:cNvSpPr/>
            <p:nvPr/>
          </p:nvSpPr>
          <p:spPr>
            <a:xfrm>
              <a:off x="1139" y="3914"/>
              <a:ext cx="237" cy="278"/>
            </a:xfrm>
            <a:custGeom>
              <a:avLst/>
              <a:gdLst/>
              <a:ahLst/>
              <a:cxnLst/>
              <a:rect l="l" t="t" r="r" b="b"/>
              <a:pathLst>
                <a:path w="150519" h="172021">
                  <a:moveTo>
                    <a:pt x="146084" y="23552"/>
                  </a:moveTo>
                  <a:cubicBezTo>
                    <a:pt x="150888" y="27046"/>
                    <a:pt x="151963" y="33766"/>
                    <a:pt x="148469" y="38570"/>
                  </a:cubicBezTo>
                  <a:lnTo>
                    <a:pt x="62458" y="156835"/>
                  </a:lnTo>
                  <a:cubicBezTo>
                    <a:pt x="60611" y="159388"/>
                    <a:pt x="57755" y="160967"/>
                    <a:pt x="54597" y="161236"/>
                  </a:cubicBezTo>
                  <a:cubicBezTo>
                    <a:pt x="51438" y="161505"/>
                    <a:pt x="48381" y="160329"/>
                    <a:pt x="46163" y="158112"/>
                  </a:cubicBezTo>
                  <a:lnTo>
                    <a:pt x="3158" y="115106"/>
                  </a:lnTo>
                  <a:cubicBezTo>
                    <a:pt x="-1042" y="110907"/>
                    <a:pt x="-1042" y="104086"/>
                    <a:pt x="3158" y="99887"/>
                  </a:cubicBezTo>
                  <a:cubicBezTo>
                    <a:pt x="7358" y="95687"/>
                    <a:pt x="14178" y="95687"/>
                    <a:pt x="18378" y="99887"/>
                  </a:cubicBezTo>
                  <a:lnTo>
                    <a:pt x="52480" y="133988"/>
                  </a:lnTo>
                  <a:lnTo>
                    <a:pt x="131099" y="25904"/>
                  </a:lnTo>
                  <a:cubicBezTo>
                    <a:pt x="134593" y="21099"/>
                    <a:pt x="141313" y="20024"/>
                    <a:pt x="146117" y="23519"/>
                  </a:cubicBezTo>
                  <a:close/>
                </a:path>
              </a:pathLst>
            </a:custGeom>
            <a:solidFill>
              <a:srgbClr val="C59F5E"/>
            </a:solidFill>
          </p:spPr>
        </p:sp>
        <p:sp>
          <p:nvSpPr>
            <p:cNvPr id="15" name="Text 9"/>
            <p:cNvSpPr/>
            <p:nvPr/>
          </p:nvSpPr>
          <p:spPr>
            <a:xfrm>
              <a:off x="1577" y="3836"/>
              <a:ext cx="3115" cy="397"/>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主要业务环节在海南进行</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5" name="Shape 19"/>
            <p:cNvSpPr/>
            <p:nvPr/>
          </p:nvSpPr>
          <p:spPr>
            <a:xfrm>
              <a:off x="7228" y="3914"/>
              <a:ext cx="237" cy="278"/>
            </a:xfrm>
            <a:custGeom>
              <a:avLst/>
              <a:gdLst/>
              <a:ahLst/>
              <a:cxnLst/>
              <a:rect l="l" t="t" r="r" b="b"/>
              <a:pathLst>
                <a:path w="150519" h="172021">
                  <a:moveTo>
                    <a:pt x="146084" y="23552"/>
                  </a:moveTo>
                  <a:cubicBezTo>
                    <a:pt x="150888" y="27046"/>
                    <a:pt x="151963" y="33766"/>
                    <a:pt x="148469" y="38570"/>
                  </a:cubicBezTo>
                  <a:lnTo>
                    <a:pt x="62458" y="156835"/>
                  </a:lnTo>
                  <a:cubicBezTo>
                    <a:pt x="60611" y="159388"/>
                    <a:pt x="57755" y="160967"/>
                    <a:pt x="54597" y="161236"/>
                  </a:cubicBezTo>
                  <a:cubicBezTo>
                    <a:pt x="51438" y="161505"/>
                    <a:pt x="48381" y="160329"/>
                    <a:pt x="46163" y="158112"/>
                  </a:cubicBezTo>
                  <a:lnTo>
                    <a:pt x="3158" y="115106"/>
                  </a:lnTo>
                  <a:cubicBezTo>
                    <a:pt x="-1042" y="110907"/>
                    <a:pt x="-1042" y="104086"/>
                    <a:pt x="3158" y="99887"/>
                  </a:cubicBezTo>
                  <a:cubicBezTo>
                    <a:pt x="7358" y="95687"/>
                    <a:pt x="14178" y="95687"/>
                    <a:pt x="18378" y="99887"/>
                  </a:cubicBezTo>
                  <a:lnTo>
                    <a:pt x="52480" y="133988"/>
                  </a:lnTo>
                  <a:lnTo>
                    <a:pt x="131099" y="25904"/>
                  </a:lnTo>
                  <a:cubicBezTo>
                    <a:pt x="134593" y="21099"/>
                    <a:pt x="141313" y="20024"/>
                    <a:pt x="146117" y="23519"/>
                  </a:cubicBezTo>
                  <a:close/>
                </a:path>
              </a:pathLst>
            </a:custGeom>
            <a:solidFill>
              <a:srgbClr val="C59F5E"/>
            </a:solidFill>
          </p:spPr>
        </p:sp>
        <p:sp>
          <p:nvSpPr>
            <p:cNvPr id="26" name="Text 20"/>
            <p:cNvSpPr/>
            <p:nvPr/>
          </p:nvSpPr>
          <p:spPr>
            <a:xfrm>
              <a:off x="7666" y="3836"/>
              <a:ext cx="2574" cy="397"/>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财务核算在海南进行</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36" name="Shape 30"/>
            <p:cNvSpPr/>
            <p:nvPr/>
          </p:nvSpPr>
          <p:spPr>
            <a:xfrm>
              <a:off x="13317" y="3914"/>
              <a:ext cx="237" cy="278"/>
            </a:xfrm>
            <a:custGeom>
              <a:avLst/>
              <a:gdLst/>
              <a:ahLst/>
              <a:cxnLst/>
              <a:rect l="l" t="t" r="r" b="b"/>
              <a:pathLst>
                <a:path w="150519" h="172021">
                  <a:moveTo>
                    <a:pt x="146084" y="23552"/>
                  </a:moveTo>
                  <a:cubicBezTo>
                    <a:pt x="150888" y="27046"/>
                    <a:pt x="151963" y="33766"/>
                    <a:pt x="148469" y="38570"/>
                  </a:cubicBezTo>
                  <a:lnTo>
                    <a:pt x="62458" y="156835"/>
                  </a:lnTo>
                  <a:cubicBezTo>
                    <a:pt x="60611" y="159388"/>
                    <a:pt x="57755" y="160967"/>
                    <a:pt x="54597" y="161236"/>
                  </a:cubicBezTo>
                  <a:cubicBezTo>
                    <a:pt x="51438" y="161505"/>
                    <a:pt x="48381" y="160329"/>
                    <a:pt x="46163" y="158112"/>
                  </a:cubicBezTo>
                  <a:lnTo>
                    <a:pt x="3158" y="115106"/>
                  </a:lnTo>
                  <a:cubicBezTo>
                    <a:pt x="-1042" y="110907"/>
                    <a:pt x="-1042" y="104086"/>
                    <a:pt x="3158" y="99887"/>
                  </a:cubicBezTo>
                  <a:cubicBezTo>
                    <a:pt x="7358" y="95687"/>
                    <a:pt x="14178" y="95687"/>
                    <a:pt x="18378" y="99887"/>
                  </a:cubicBezTo>
                  <a:lnTo>
                    <a:pt x="52480" y="133988"/>
                  </a:lnTo>
                  <a:lnTo>
                    <a:pt x="131099" y="25904"/>
                  </a:lnTo>
                  <a:cubicBezTo>
                    <a:pt x="134593" y="21099"/>
                    <a:pt x="141313" y="20024"/>
                    <a:pt x="146117" y="23519"/>
                  </a:cubicBezTo>
                  <a:close/>
                </a:path>
              </a:pathLst>
            </a:custGeom>
            <a:solidFill>
              <a:srgbClr val="C59F5E"/>
            </a:solidFill>
          </p:spPr>
        </p:sp>
        <p:sp>
          <p:nvSpPr>
            <p:cNvPr id="37" name="Text 31"/>
            <p:cNvSpPr/>
            <p:nvPr/>
          </p:nvSpPr>
          <p:spPr>
            <a:xfrm>
              <a:off x="13755" y="3836"/>
              <a:ext cx="2728" cy="397"/>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至少3名本地参保员工</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47" name="Shape 41"/>
            <p:cNvSpPr/>
            <p:nvPr/>
          </p:nvSpPr>
          <p:spPr>
            <a:xfrm>
              <a:off x="19406" y="3914"/>
              <a:ext cx="237" cy="278"/>
            </a:xfrm>
            <a:custGeom>
              <a:avLst/>
              <a:gdLst/>
              <a:ahLst/>
              <a:cxnLst/>
              <a:rect l="l" t="t" r="r" b="b"/>
              <a:pathLst>
                <a:path w="150519" h="172021">
                  <a:moveTo>
                    <a:pt x="146084" y="23552"/>
                  </a:moveTo>
                  <a:cubicBezTo>
                    <a:pt x="150888" y="27046"/>
                    <a:pt x="151963" y="33766"/>
                    <a:pt x="148469" y="38570"/>
                  </a:cubicBezTo>
                  <a:lnTo>
                    <a:pt x="62458" y="156835"/>
                  </a:lnTo>
                  <a:cubicBezTo>
                    <a:pt x="60611" y="159388"/>
                    <a:pt x="57755" y="160967"/>
                    <a:pt x="54597" y="161236"/>
                  </a:cubicBezTo>
                  <a:cubicBezTo>
                    <a:pt x="51438" y="161505"/>
                    <a:pt x="48381" y="160329"/>
                    <a:pt x="46163" y="158112"/>
                  </a:cubicBezTo>
                  <a:lnTo>
                    <a:pt x="3158" y="115106"/>
                  </a:lnTo>
                  <a:cubicBezTo>
                    <a:pt x="-1042" y="110907"/>
                    <a:pt x="-1042" y="104086"/>
                    <a:pt x="3158" y="99887"/>
                  </a:cubicBezTo>
                  <a:cubicBezTo>
                    <a:pt x="7358" y="95687"/>
                    <a:pt x="14178" y="95687"/>
                    <a:pt x="18378" y="99887"/>
                  </a:cubicBezTo>
                  <a:lnTo>
                    <a:pt x="52480" y="133988"/>
                  </a:lnTo>
                  <a:lnTo>
                    <a:pt x="131099" y="25904"/>
                  </a:lnTo>
                  <a:cubicBezTo>
                    <a:pt x="134593" y="21099"/>
                    <a:pt x="141313" y="20024"/>
                    <a:pt x="146117" y="23519"/>
                  </a:cubicBezTo>
                  <a:close/>
                </a:path>
              </a:pathLst>
            </a:custGeom>
            <a:solidFill>
              <a:srgbClr val="C59F5E"/>
            </a:solidFill>
          </p:spPr>
        </p:sp>
        <p:sp>
          <p:nvSpPr>
            <p:cNvPr id="48" name="Text 42"/>
            <p:cNvSpPr/>
            <p:nvPr/>
          </p:nvSpPr>
          <p:spPr>
            <a:xfrm>
              <a:off x="19843" y="3836"/>
              <a:ext cx="2032" cy="397"/>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主要资产在海南</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95" name="组合 94"/>
          <p:cNvGrpSpPr/>
          <p:nvPr/>
        </p:nvGrpSpPr>
        <p:grpSpPr>
          <a:xfrm>
            <a:off x="723265" y="2883535"/>
            <a:ext cx="14027150" cy="251460"/>
            <a:chOff x="1139" y="4378"/>
            <a:chExt cx="22090" cy="396"/>
          </a:xfrm>
        </p:grpSpPr>
        <p:sp>
          <p:nvSpPr>
            <p:cNvPr id="16" name="Shape 10"/>
            <p:cNvSpPr/>
            <p:nvPr/>
          </p:nvSpPr>
          <p:spPr>
            <a:xfrm>
              <a:off x="1139" y="4455"/>
              <a:ext cx="237" cy="278"/>
            </a:xfrm>
            <a:custGeom>
              <a:avLst/>
              <a:gdLst/>
              <a:ahLst/>
              <a:cxnLst/>
              <a:rect l="l" t="t" r="r" b="b"/>
              <a:pathLst>
                <a:path w="150519" h="172021">
                  <a:moveTo>
                    <a:pt x="146084" y="23552"/>
                  </a:moveTo>
                  <a:cubicBezTo>
                    <a:pt x="150888" y="27046"/>
                    <a:pt x="151963" y="33766"/>
                    <a:pt x="148469" y="38570"/>
                  </a:cubicBezTo>
                  <a:lnTo>
                    <a:pt x="62458" y="156835"/>
                  </a:lnTo>
                  <a:cubicBezTo>
                    <a:pt x="60611" y="159388"/>
                    <a:pt x="57755" y="160967"/>
                    <a:pt x="54597" y="161236"/>
                  </a:cubicBezTo>
                  <a:cubicBezTo>
                    <a:pt x="51438" y="161505"/>
                    <a:pt x="48381" y="160329"/>
                    <a:pt x="46163" y="158112"/>
                  </a:cubicBezTo>
                  <a:lnTo>
                    <a:pt x="3158" y="115106"/>
                  </a:lnTo>
                  <a:cubicBezTo>
                    <a:pt x="-1042" y="110907"/>
                    <a:pt x="-1042" y="104086"/>
                    <a:pt x="3158" y="99887"/>
                  </a:cubicBezTo>
                  <a:cubicBezTo>
                    <a:pt x="7358" y="95687"/>
                    <a:pt x="14178" y="95687"/>
                    <a:pt x="18378" y="99887"/>
                  </a:cubicBezTo>
                  <a:lnTo>
                    <a:pt x="52480" y="133988"/>
                  </a:lnTo>
                  <a:lnTo>
                    <a:pt x="131099" y="25904"/>
                  </a:lnTo>
                  <a:cubicBezTo>
                    <a:pt x="134593" y="21099"/>
                    <a:pt x="141313" y="20024"/>
                    <a:pt x="146117" y="23519"/>
                  </a:cubicBezTo>
                  <a:close/>
                </a:path>
              </a:pathLst>
            </a:custGeom>
            <a:solidFill>
              <a:srgbClr val="C59F5E"/>
            </a:solidFill>
          </p:spPr>
        </p:sp>
        <p:sp>
          <p:nvSpPr>
            <p:cNvPr id="17" name="Text 11"/>
            <p:cNvSpPr/>
            <p:nvPr/>
          </p:nvSpPr>
          <p:spPr>
            <a:xfrm>
              <a:off x="1577" y="4378"/>
              <a:ext cx="2844" cy="397"/>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订单处理、仓储在海南</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7" name="Shape 21"/>
            <p:cNvSpPr/>
            <p:nvPr/>
          </p:nvSpPr>
          <p:spPr>
            <a:xfrm>
              <a:off x="7228" y="4455"/>
              <a:ext cx="237" cy="278"/>
            </a:xfrm>
            <a:custGeom>
              <a:avLst/>
              <a:gdLst/>
              <a:ahLst/>
              <a:cxnLst/>
              <a:rect l="l" t="t" r="r" b="b"/>
              <a:pathLst>
                <a:path w="150519" h="172021">
                  <a:moveTo>
                    <a:pt x="146084" y="23552"/>
                  </a:moveTo>
                  <a:cubicBezTo>
                    <a:pt x="150888" y="27046"/>
                    <a:pt x="151963" y="33766"/>
                    <a:pt x="148469" y="38570"/>
                  </a:cubicBezTo>
                  <a:lnTo>
                    <a:pt x="62458" y="156835"/>
                  </a:lnTo>
                  <a:cubicBezTo>
                    <a:pt x="60611" y="159388"/>
                    <a:pt x="57755" y="160967"/>
                    <a:pt x="54597" y="161236"/>
                  </a:cubicBezTo>
                  <a:cubicBezTo>
                    <a:pt x="51438" y="161505"/>
                    <a:pt x="48381" y="160329"/>
                    <a:pt x="46163" y="158112"/>
                  </a:cubicBezTo>
                  <a:lnTo>
                    <a:pt x="3158" y="115106"/>
                  </a:lnTo>
                  <a:cubicBezTo>
                    <a:pt x="-1042" y="110907"/>
                    <a:pt x="-1042" y="104086"/>
                    <a:pt x="3158" y="99887"/>
                  </a:cubicBezTo>
                  <a:cubicBezTo>
                    <a:pt x="7358" y="95687"/>
                    <a:pt x="14178" y="95687"/>
                    <a:pt x="18378" y="99887"/>
                  </a:cubicBezTo>
                  <a:lnTo>
                    <a:pt x="52480" y="133988"/>
                  </a:lnTo>
                  <a:lnTo>
                    <a:pt x="131099" y="25904"/>
                  </a:lnTo>
                  <a:cubicBezTo>
                    <a:pt x="134593" y="21099"/>
                    <a:pt x="141313" y="20024"/>
                    <a:pt x="146117" y="23519"/>
                  </a:cubicBezTo>
                  <a:close/>
                </a:path>
              </a:pathLst>
            </a:custGeom>
            <a:solidFill>
              <a:srgbClr val="C59F5E"/>
            </a:solidFill>
          </p:spPr>
        </p:sp>
        <p:sp>
          <p:nvSpPr>
            <p:cNvPr id="28" name="Text 22"/>
            <p:cNvSpPr/>
            <p:nvPr/>
          </p:nvSpPr>
          <p:spPr>
            <a:xfrm>
              <a:off x="7666" y="4378"/>
              <a:ext cx="2844" cy="397"/>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税务申报通过海南账户</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38" name="Shape 32"/>
            <p:cNvSpPr/>
            <p:nvPr/>
          </p:nvSpPr>
          <p:spPr>
            <a:xfrm>
              <a:off x="13317" y="4455"/>
              <a:ext cx="237" cy="278"/>
            </a:xfrm>
            <a:custGeom>
              <a:avLst/>
              <a:gdLst/>
              <a:ahLst/>
              <a:cxnLst/>
              <a:rect l="l" t="t" r="r" b="b"/>
              <a:pathLst>
                <a:path w="150519" h="172021">
                  <a:moveTo>
                    <a:pt x="146084" y="23552"/>
                  </a:moveTo>
                  <a:cubicBezTo>
                    <a:pt x="150888" y="27046"/>
                    <a:pt x="151963" y="33766"/>
                    <a:pt x="148469" y="38570"/>
                  </a:cubicBezTo>
                  <a:lnTo>
                    <a:pt x="62458" y="156835"/>
                  </a:lnTo>
                  <a:cubicBezTo>
                    <a:pt x="60611" y="159388"/>
                    <a:pt x="57755" y="160967"/>
                    <a:pt x="54597" y="161236"/>
                  </a:cubicBezTo>
                  <a:cubicBezTo>
                    <a:pt x="51438" y="161505"/>
                    <a:pt x="48381" y="160329"/>
                    <a:pt x="46163" y="158112"/>
                  </a:cubicBezTo>
                  <a:lnTo>
                    <a:pt x="3158" y="115106"/>
                  </a:lnTo>
                  <a:cubicBezTo>
                    <a:pt x="-1042" y="110907"/>
                    <a:pt x="-1042" y="104086"/>
                    <a:pt x="3158" y="99887"/>
                  </a:cubicBezTo>
                  <a:cubicBezTo>
                    <a:pt x="7358" y="95687"/>
                    <a:pt x="14178" y="95687"/>
                    <a:pt x="18378" y="99887"/>
                  </a:cubicBezTo>
                  <a:lnTo>
                    <a:pt x="52480" y="133988"/>
                  </a:lnTo>
                  <a:lnTo>
                    <a:pt x="131099" y="25904"/>
                  </a:lnTo>
                  <a:cubicBezTo>
                    <a:pt x="134593" y="21099"/>
                    <a:pt x="141313" y="20024"/>
                    <a:pt x="146117" y="23519"/>
                  </a:cubicBezTo>
                  <a:close/>
                </a:path>
              </a:pathLst>
            </a:custGeom>
            <a:solidFill>
              <a:srgbClr val="C59F5E"/>
            </a:solidFill>
          </p:spPr>
        </p:sp>
        <p:sp>
          <p:nvSpPr>
            <p:cNvPr id="39" name="Text 33"/>
            <p:cNvSpPr/>
            <p:nvPr/>
          </p:nvSpPr>
          <p:spPr>
            <a:xfrm>
              <a:off x="13755" y="4378"/>
              <a:ext cx="3657" cy="397"/>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一定比例员工在海南工作居住</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49" name="Shape 43"/>
            <p:cNvSpPr/>
            <p:nvPr/>
          </p:nvSpPr>
          <p:spPr>
            <a:xfrm>
              <a:off x="19406" y="4455"/>
              <a:ext cx="237" cy="278"/>
            </a:xfrm>
            <a:custGeom>
              <a:avLst/>
              <a:gdLst/>
              <a:ahLst/>
              <a:cxnLst/>
              <a:rect l="l" t="t" r="r" b="b"/>
              <a:pathLst>
                <a:path w="150519" h="172021">
                  <a:moveTo>
                    <a:pt x="146084" y="23552"/>
                  </a:moveTo>
                  <a:cubicBezTo>
                    <a:pt x="150888" y="27046"/>
                    <a:pt x="151963" y="33766"/>
                    <a:pt x="148469" y="38570"/>
                  </a:cubicBezTo>
                  <a:lnTo>
                    <a:pt x="62458" y="156835"/>
                  </a:lnTo>
                  <a:cubicBezTo>
                    <a:pt x="60611" y="159388"/>
                    <a:pt x="57755" y="160967"/>
                    <a:pt x="54597" y="161236"/>
                  </a:cubicBezTo>
                  <a:cubicBezTo>
                    <a:pt x="51438" y="161505"/>
                    <a:pt x="48381" y="160329"/>
                    <a:pt x="46163" y="158112"/>
                  </a:cubicBezTo>
                  <a:lnTo>
                    <a:pt x="3158" y="115106"/>
                  </a:lnTo>
                  <a:cubicBezTo>
                    <a:pt x="-1042" y="110907"/>
                    <a:pt x="-1042" y="104086"/>
                    <a:pt x="3158" y="99887"/>
                  </a:cubicBezTo>
                  <a:cubicBezTo>
                    <a:pt x="7358" y="95687"/>
                    <a:pt x="14178" y="95687"/>
                    <a:pt x="18378" y="99887"/>
                  </a:cubicBezTo>
                  <a:lnTo>
                    <a:pt x="52480" y="133988"/>
                  </a:lnTo>
                  <a:lnTo>
                    <a:pt x="131099" y="25904"/>
                  </a:lnTo>
                  <a:cubicBezTo>
                    <a:pt x="134593" y="21099"/>
                    <a:pt x="141313" y="20024"/>
                    <a:pt x="146117" y="23519"/>
                  </a:cubicBezTo>
                  <a:close/>
                </a:path>
              </a:pathLst>
            </a:custGeom>
            <a:solidFill>
              <a:srgbClr val="C59F5E"/>
            </a:solidFill>
          </p:spPr>
        </p:sp>
        <p:sp>
          <p:nvSpPr>
            <p:cNvPr id="50" name="Text 44"/>
            <p:cNvSpPr/>
            <p:nvPr/>
          </p:nvSpPr>
          <p:spPr>
            <a:xfrm>
              <a:off x="19843" y="4378"/>
              <a:ext cx="3386" cy="397"/>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固定资产、无形资产在海南</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94" name="组合 93"/>
          <p:cNvGrpSpPr/>
          <p:nvPr/>
        </p:nvGrpSpPr>
        <p:grpSpPr>
          <a:xfrm>
            <a:off x="723265" y="3331210"/>
            <a:ext cx="13511530" cy="251460"/>
            <a:chOff x="1139" y="4920"/>
            <a:chExt cx="21278" cy="396"/>
          </a:xfrm>
        </p:grpSpPr>
        <p:sp>
          <p:nvSpPr>
            <p:cNvPr id="18" name="Shape 12"/>
            <p:cNvSpPr/>
            <p:nvPr/>
          </p:nvSpPr>
          <p:spPr>
            <a:xfrm>
              <a:off x="1139" y="4997"/>
              <a:ext cx="237" cy="278"/>
            </a:xfrm>
            <a:custGeom>
              <a:avLst/>
              <a:gdLst/>
              <a:ahLst/>
              <a:cxnLst/>
              <a:rect l="l" t="t" r="r" b="b"/>
              <a:pathLst>
                <a:path w="150519" h="172021">
                  <a:moveTo>
                    <a:pt x="146084" y="23552"/>
                  </a:moveTo>
                  <a:cubicBezTo>
                    <a:pt x="150888" y="27046"/>
                    <a:pt x="151963" y="33766"/>
                    <a:pt x="148469" y="38570"/>
                  </a:cubicBezTo>
                  <a:lnTo>
                    <a:pt x="62458" y="156835"/>
                  </a:lnTo>
                  <a:cubicBezTo>
                    <a:pt x="60611" y="159388"/>
                    <a:pt x="57755" y="160967"/>
                    <a:pt x="54597" y="161236"/>
                  </a:cubicBezTo>
                  <a:cubicBezTo>
                    <a:pt x="51438" y="161505"/>
                    <a:pt x="48381" y="160329"/>
                    <a:pt x="46163" y="158112"/>
                  </a:cubicBezTo>
                  <a:lnTo>
                    <a:pt x="3158" y="115106"/>
                  </a:lnTo>
                  <a:cubicBezTo>
                    <a:pt x="-1042" y="110907"/>
                    <a:pt x="-1042" y="104086"/>
                    <a:pt x="3158" y="99887"/>
                  </a:cubicBezTo>
                  <a:cubicBezTo>
                    <a:pt x="7358" y="95687"/>
                    <a:pt x="14178" y="95687"/>
                    <a:pt x="18378" y="99887"/>
                  </a:cubicBezTo>
                  <a:lnTo>
                    <a:pt x="52480" y="133988"/>
                  </a:lnTo>
                  <a:lnTo>
                    <a:pt x="131099" y="25904"/>
                  </a:lnTo>
                  <a:cubicBezTo>
                    <a:pt x="134593" y="21099"/>
                    <a:pt x="141313" y="20024"/>
                    <a:pt x="146117" y="23519"/>
                  </a:cubicBezTo>
                  <a:close/>
                </a:path>
              </a:pathLst>
            </a:custGeom>
            <a:solidFill>
              <a:srgbClr val="C59F5E"/>
            </a:solidFill>
          </p:spPr>
        </p:sp>
        <p:sp>
          <p:nvSpPr>
            <p:cNvPr id="19" name="Text 13"/>
            <p:cNvSpPr/>
            <p:nvPr/>
          </p:nvSpPr>
          <p:spPr>
            <a:xfrm>
              <a:off x="1577" y="4920"/>
              <a:ext cx="2303" cy="397"/>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有真实的经营活动</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9" name="Shape 23"/>
            <p:cNvSpPr/>
            <p:nvPr/>
          </p:nvSpPr>
          <p:spPr>
            <a:xfrm>
              <a:off x="7228" y="4997"/>
              <a:ext cx="237" cy="278"/>
            </a:xfrm>
            <a:custGeom>
              <a:avLst/>
              <a:gdLst/>
              <a:ahLst/>
              <a:cxnLst/>
              <a:rect l="l" t="t" r="r" b="b"/>
              <a:pathLst>
                <a:path w="150519" h="172021">
                  <a:moveTo>
                    <a:pt x="146084" y="23552"/>
                  </a:moveTo>
                  <a:cubicBezTo>
                    <a:pt x="150888" y="27046"/>
                    <a:pt x="151963" y="33766"/>
                    <a:pt x="148469" y="38570"/>
                  </a:cubicBezTo>
                  <a:lnTo>
                    <a:pt x="62458" y="156835"/>
                  </a:lnTo>
                  <a:cubicBezTo>
                    <a:pt x="60611" y="159388"/>
                    <a:pt x="57755" y="160967"/>
                    <a:pt x="54597" y="161236"/>
                  </a:cubicBezTo>
                  <a:cubicBezTo>
                    <a:pt x="51438" y="161505"/>
                    <a:pt x="48381" y="160329"/>
                    <a:pt x="46163" y="158112"/>
                  </a:cubicBezTo>
                  <a:lnTo>
                    <a:pt x="3158" y="115106"/>
                  </a:lnTo>
                  <a:cubicBezTo>
                    <a:pt x="-1042" y="110907"/>
                    <a:pt x="-1042" y="104086"/>
                    <a:pt x="3158" y="99887"/>
                  </a:cubicBezTo>
                  <a:cubicBezTo>
                    <a:pt x="7358" y="95687"/>
                    <a:pt x="14178" y="95687"/>
                    <a:pt x="18378" y="99887"/>
                  </a:cubicBezTo>
                  <a:lnTo>
                    <a:pt x="52480" y="133988"/>
                  </a:lnTo>
                  <a:lnTo>
                    <a:pt x="131099" y="25904"/>
                  </a:lnTo>
                  <a:cubicBezTo>
                    <a:pt x="134593" y="21099"/>
                    <a:pt x="141313" y="20024"/>
                    <a:pt x="146117" y="23519"/>
                  </a:cubicBezTo>
                  <a:close/>
                </a:path>
              </a:pathLst>
            </a:custGeom>
            <a:solidFill>
              <a:srgbClr val="C59F5E"/>
            </a:solidFill>
          </p:spPr>
        </p:sp>
        <p:sp>
          <p:nvSpPr>
            <p:cNvPr id="30" name="Text 24"/>
            <p:cNvSpPr/>
            <p:nvPr/>
          </p:nvSpPr>
          <p:spPr>
            <a:xfrm>
              <a:off x="7666" y="4920"/>
              <a:ext cx="2303" cy="397"/>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有完整的财务账册</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40" name="Shape 34"/>
            <p:cNvSpPr/>
            <p:nvPr/>
          </p:nvSpPr>
          <p:spPr>
            <a:xfrm>
              <a:off x="13317" y="4997"/>
              <a:ext cx="237" cy="278"/>
            </a:xfrm>
            <a:custGeom>
              <a:avLst/>
              <a:gdLst/>
              <a:ahLst/>
              <a:cxnLst/>
              <a:rect l="l" t="t" r="r" b="b"/>
              <a:pathLst>
                <a:path w="150519" h="172021">
                  <a:moveTo>
                    <a:pt x="146084" y="23552"/>
                  </a:moveTo>
                  <a:cubicBezTo>
                    <a:pt x="150888" y="27046"/>
                    <a:pt x="151963" y="33766"/>
                    <a:pt x="148469" y="38570"/>
                  </a:cubicBezTo>
                  <a:lnTo>
                    <a:pt x="62458" y="156835"/>
                  </a:lnTo>
                  <a:cubicBezTo>
                    <a:pt x="60611" y="159388"/>
                    <a:pt x="57755" y="160967"/>
                    <a:pt x="54597" y="161236"/>
                  </a:cubicBezTo>
                  <a:cubicBezTo>
                    <a:pt x="51438" y="161505"/>
                    <a:pt x="48381" y="160329"/>
                    <a:pt x="46163" y="158112"/>
                  </a:cubicBezTo>
                  <a:lnTo>
                    <a:pt x="3158" y="115106"/>
                  </a:lnTo>
                  <a:cubicBezTo>
                    <a:pt x="-1042" y="110907"/>
                    <a:pt x="-1042" y="104086"/>
                    <a:pt x="3158" y="99887"/>
                  </a:cubicBezTo>
                  <a:cubicBezTo>
                    <a:pt x="7358" y="95687"/>
                    <a:pt x="14178" y="95687"/>
                    <a:pt x="18378" y="99887"/>
                  </a:cubicBezTo>
                  <a:lnTo>
                    <a:pt x="52480" y="133988"/>
                  </a:lnTo>
                  <a:lnTo>
                    <a:pt x="131099" y="25904"/>
                  </a:lnTo>
                  <a:cubicBezTo>
                    <a:pt x="134593" y="21099"/>
                    <a:pt x="141313" y="20024"/>
                    <a:pt x="146117" y="23519"/>
                  </a:cubicBezTo>
                  <a:close/>
                </a:path>
              </a:pathLst>
            </a:custGeom>
            <a:solidFill>
              <a:srgbClr val="C59F5E"/>
            </a:solidFill>
          </p:spPr>
        </p:sp>
        <p:sp>
          <p:nvSpPr>
            <p:cNvPr id="41" name="Text 35"/>
            <p:cNvSpPr/>
            <p:nvPr/>
          </p:nvSpPr>
          <p:spPr>
            <a:xfrm>
              <a:off x="13755" y="4920"/>
              <a:ext cx="2574" cy="397"/>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关键管理人员在海南</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51" name="Shape 45"/>
            <p:cNvSpPr/>
            <p:nvPr/>
          </p:nvSpPr>
          <p:spPr>
            <a:xfrm>
              <a:off x="19406" y="4997"/>
              <a:ext cx="237" cy="278"/>
            </a:xfrm>
            <a:custGeom>
              <a:avLst/>
              <a:gdLst/>
              <a:ahLst/>
              <a:cxnLst/>
              <a:rect l="l" t="t" r="r" b="b"/>
              <a:pathLst>
                <a:path w="150519" h="172021">
                  <a:moveTo>
                    <a:pt x="146084" y="23552"/>
                  </a:moveTo>
                  <a:cubicBezTo>
                    <a:pt x="150888" y="27046"/>
                    <a:pt x="151963" y="33766"/>
                    <a:pt x="148469" y="38570"/>
                  </a:cubicBezTo>
                  <a:lnTo>
                    <a:pt x="62458" y="156835"/>
                  </a:lnTo>
                  <a:cubicBezTo>
                    <a:pt x="60611" y="159388"/>
                    <a:pt x="57755" y="160967"/>
                    <a:pt x="54597" y="161236"/>
                  </a:cubicBezTo>
                  <a:cubicBezTo>
                    <a:pt x="51438" y="161505"/>
                    <a:pt x="48381" y="160329"/>
                    <a:pt x="46163" y="158112"/>
                  </a:cubicBezTo>
                  <a:lnTo>
                    <a:pt x="3158" y="115106"/>
                  </a:lnTo>
                  <a:cubicBezTo>
                    <a:pt x="-1042" y="110907"/>
                    <a:pt x="-1042" y="104086"/>
                    <a:pt x="3158" y="99887"/>
                  </a:cubicBezTo>
                  <a:cubicBezTo>
                    <a:pt x="7358" y="95687"/>
                    <a:pt x="14178" y="95687"/>
                    <a:pt x="18378" y="99887"/>
                  </a:cubicBezTo>
                  <a:lnTo>
                    <a:pt x="52480" y="133988"/>
                  </a:lnTo>
                  <a:lnTo>
                    <a:pt x="131099" y="25904"/>
                  </a:lnTo>
                  <a:cubicBezTo>
                    <a:pt x="134593" y="21099"/>
                    <a:pt x="141313" y="20024"/>
                    <a:pt x="146117" y="23519"/>
                  </a:cubicBezTo>
                  <a:close/>
                </a:path>
              </a:pathLst>
            </a:custGeom>
            <a:solidFill>
              <a:srgbClr val="C59F5E"/>
            </a:solidFill>
          </p:spPr>
        </p:sp>
        <p:sp>
          <p:nvSpPr>
            <p:cNvPr id="52" name="Text 46"/>
            <p:cNvSpPr/>
            <p:nvPr/>
          </p:nvSpPr>
          <p:spPr>
            <a:xfrm>
              <a:off x="19843" y="4920"/>
              <a:ext cx="2574" cy="397"/>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有实际的投资和资产</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sp>
        <p:nvSpPr>
          <p:cNvPr id="53" name="Shape 47"/>
          <p:cNvSpPr/>
          <p:nvPr/>
        </p:nvSpPr>
        <p:spPr>
          <a:xfrm>
            <a:off x="563880" y="4004310"/>
            <a:ext cx="7468235" cy="4464050"/>
          </a:xfrm>
          <a:custGeom>
            <a:avLst/>
            <a:gdLst/>
            <a:ahLst/>
            <a:cxnLst/>
            <a:rect l="l" t="t" r="r" b="b"/>
            <a:pathLst>
              <a:path w="7507495" h="4718295">
                <a:moveTo>
                  <a:pt x="147447" y="0"/>
                </a:moveTo>
                <a:lnTo>
                  <a:pt x="7360048" y="0"/>
                </a:lnTo>
                <a:cubicBezTo>
                  <a:pt x="7441481" y="0"/>
                  <a:pt x="7507495" y="66014"/>
                  <a:pt x="7507495" y="147447"/>
                </a:cubicBezTo>
                <a:lnTo>
                  <a:pt x="7507495" y="4570848"/>
                </a:lnTo>
                <a:cubicBezTo>
                  <a:pt x="7507495" y="4652281"/>
                  <a:pt x="7441481" y="4718295"/>
                  <a:pt x="7360048" y="4718295"/>
                </a:cubicBezTo>
                <a:lnTo>
                  <a:pt x="147447" y="4718295"/>
                </a:lnTo>
                <a:cubicBezTo>
                  <a:pt x="66014" y="4718295"/>
                  <a:pt x="0" y="4652281"/>
                  <a:pt x="0" y="4570848"/>
                </a:cubicBezTo>
                <a:lnTo>
                  <a:pt x="0" y="147447"/>
                </a:lnTo>
                <a:cubicBezTo>
                  <a:pt x="0" y="66069"/>
                  <a:pt x="66069" y="0"/>
                  <a:pt x="147447" y="0"/>
                </a:cubicBezTo>
                <a:close/>
              </a:path>
            </a:pathLst>
          </a:custGeom>
          <a:solidFill>
            <a:srgbClr val="FFFFFF"/>
          </a:solidFill>
          <a:ln>
            <a:solidFill>
              <a:srgbClr val="F0EEEA"/>
            </a:solidFill>
          </a:ln>
          <a:effectLst>
            <a:outerShdw blurRad="184308" dist="122872" dir="5400000" algn="bl" rotWithShape="0">
              <a:srgbClr val="000000">
                <a:alpha val="10196"/>
              </a:srgbClr>
            </a:outerShdw>
          </a:effectLst>
        </p:spPr>
      </p:sp>
      <p:sp>
        <p:nvSpPr>
          <p:cNvPr id="54" name="Shape 48"/>
          <p:cNvSpPr/>
          <p:nvPr/>
        </p:nvSpPr>
        <p:spPr>
          <a:xfrm>
            <a:off x="774095" y="4201406"/>
            <a:ext cx="294893" cy="294893"/>
          </a:xfrm>
          <a:custGeom>
            <a:avLst/>
            <a:gdLst/>
            <a:ahLst/>
            <a:cxnLst/>
            <a:rect l="l" t="t" r="r" b="b"/>
            <a:pathLst>
              <a:path w="294893" h="294893">
                <a:moveTo>
                  <a:pt x="239601" y="119800"/>
                </a:moveTo>
                <a:cubicBezTo>
                  <a:pt x="239601" y="146237"/>
                  <a:pt x="231019" y="170658"/>
                  <a:pt x="216562" y="190471"/>
                </a:cubicBezTo>
                <a:lnTo>
                  <a:pt x="289479" y="263446"/>
                </a:lnTo>
                <a:cubicBezTo>
                  <a:pt x="296679" y="270645"/>
                  <a:pt x="296679" y="282337"/>
                  <a:pt x="289479" y="289537"/>
                </a:cubicBezTo>
                <a:cubicBezTo>
                  <a:pt x="282280" y="296737"/>
                  <a:pt x="270588" y="296737"/>
                  <a:pt x="263388" y="289537"/>
                </a:cubicBezTo>
                <a:lnTo>
                  <a:pt x="190471" y="216562"/>
                </a:lnTo>
                <a:cubicBezTo>
                  <a:pt x="170658" y="231019"/>
                  <a:pt x="146237" y="239601"/>
                  <a:pt x="119800" y="239601"/>
                </a:cubicBezTo>
                <a:cubicBezTo>
                  <a:pt x="53622" y="239601"/>
                  <a:pt x="0" y="185979"/>
                  <a:pt x="0" y="119800"/>
                </a:cubicBezTo>
                <a:cubicBezTo>
                  <a:pt x="0" y="53622"/>
                  <a:pt x="53622" y="0"/>
                  <a:pt x="119800" y="0"/>
                </a:cubicBezTo>
                <a:cubicBezTo>
                  <a:pt x="185979" y="0"/>
                  <a:pt x="239601" y="53622"/>
                  <a:pt x="239601" y="119800"/>
                </a:cubicBezTo>
                <a:close/>
                <a:moveTo>
                  <a:pt x="119800" y="202739"/>
                </a:moveTo>
                <a:cubicBezTo>
                  <a:pt x="165576" y="202739"/>
                  <a:pt x="202739" y="165576"/>
                  <a:pt x="202739" y="119800"/>
                </a:cubicBezTo>
                <a:cubicBezTo>
                  <a:pt x="202739" y="74025"/>
                  <a:pt x="165576" y="36862"/>
                  <a:pt x="119800" y="36862"/>
                </a:cubicBezTo>
                <a:cubicBezTo>
                  <a:pt x="74025" y="36862"/>
                  <a:pt x="36862" y="74025"/>
                  <a:pt x="36862" y="119800"/>
                </a:cubicBezTo>
                <a:cubicBezTo>
                  <a:pt x="36862" y="165576"/>
                  <a:pt x="74025" y="202739"/>
                  <a:pt x="119800" y="202739"/>
                </a:cubicBezTo>
                <a:close/>
              </a:path>
            </a:pathLst>
          </a:custGeom>
          <a:solidFill>
            <a:srgbClr val="C5A06D"/>
          </a:solidFill>
        </p:spPr>
      </p:sp>
      <p:sp>
        <p:nvSpPr>
          <p:cNvPr id="55" name="Text 49"/>
          <p:cNvSpPr/>
          <p:nvPr/>
        </p:nvSpPr>
        <p:spPr>
          <a:xfrm>
            <a:off x="1105850" y="4152257"/>
            <a:ext cx="6794836" cy="393191"/>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税务部门核查机制</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nvGrpSpPr>
          <p:cNvPr id="92" name="组合 91"/>
          <p:cNvGrpSpPr/>
          <p:nvPr/>
        </p:nvGrpSpPr>
        <p:grpSpPr>
          <a:xfrm>
            <a:off x="737235" y="5048250"/>
            <a:ext cx="504000" cy="504000"/>
            <a:chOff x="1161" y="7950"/>
            <a:chExt cx="852" cy="774"/>
          </a:xfrm>
        </p:grpSpPr>
        <p:sp>
          <p:nvSpPr>
            <p:cNvPr id="57" name="Shape 50"/>
            <p:cNvSpPr/>
            <p:nvPr/>
          </p:nvSpPr>
          <p:spPr>
            <a:xfrm>
              <a:off x="1161" y="7950"/>
              <a:ext cx="853" cy="774"/>
            </a:xfrm>
            <a:custGeom>
              <a:avLst/>
              <a:gdLst/>
              <a:ahLst/>
              <a:cxnLst/>
              <a:rect l="l" t="t" r="r" b="b"/>
              <a:pathLst>
                <a:path w="491489" h="491489">
                  <a:moveTo>
                    <a:pt x="245745" y="0"/>
                  </a:moveTo>
                  <a:lnTo>
                    <a:pt x="245745" y="0"/>
                  </a:lnTo>
                  <a:cubicBezTo>
                    <a:pt x="381375" y="0"/>
                    <a:pt x="491489" y="110114"/>
                    <a:pt x="491489" y="245745"/>
                  </a:cubicBezTo>
                  <a:lnTo>
                    <a:pt x="491489" y="245745"/>
                  </a:lnTo>
                  <a:cubicBezTo>
                    <a:pt x="491489" y="381375"/>
                    <a:pt x="381375" y="491489"/>
                    <a:pt x="245745" y="491489"/>
                  </a:cubicBezTo>
                  <a:lnTo>
                    <a:pt x="245745" y="491489"/>
                  </a:lnTo>
                  <a:cubicBezTo>
                    <a:pt x="110114" y="491489"/>
                    <a:pt x="0" y="381375"/>
                    <a:pt x="0" y="245745"/>
                  </a:cubicBezTo>
                  <a:lnTo>
                    <a:pt x="0" y="245745"/>
                  </a:lnTo>
                  <a:cubicBezTo>
                    <a:pt x="0" y="110114"/>
                    <a:pt x="110114" y="0"/>
                    <a:pt x="245745" y="0"/>
                  </a:cubicBezTo>
                  <a:close/>
                </a:path>
              </a:pathLst>
            </a:custGeom>
            <a:solidFill>
              <a:srgbClr val="C59F5E"/>
            </a:solidFill>
          </p:spPr>
        </p:sp>
        <p:sp>
          <p:nvSpPr>
            <p:cNvPr id="58" name="Shape 51"/>
            <p:cNvSpPr/>
            <p:nvPr/>
          </p:nvSpPr>
          <p:spPr>
            <a:xfrm>
              <a:off x="1396" y="8182"/>
              <a:ext cx="384" cy="310"/>
            </a:xfrm>
            <a:custGeom>
              <a:avLst/>
              <a:gdLst/>
              <a:ahLst/>
              <a:cxnLst/>
              <a:rect l="l" t="t" r="r" b="b"/>
              <a:pathLst>
                <a:path w="221170" h="196596">
                  <a:moveTo>
                    <a:pt x="161078" y="36862"/>
                  </a:moveTo>
                  <a:cubicBezTo>
                    <a:pt x="154704" y="36862"/>
                    <a:pt x="148522" y="38590"/>
                    <a:pt x="143108" y="41738"/>
                  </a:cubicBezTo>
                  <a:cubicBezTo>
                    <a:pt x="137041" y="35595"/>
                    <a:pt x="129976" y="30449"/>
                    <a:pt x="122181" y="26571"/>
                  </a:cubicBezTo>
                  <a:cubicBezTo>
                    <a:pt x="133009" y="17356"/>
                    <a:pt x="146794" y="12287"/>
                    <a:pt x="161078" y="12287"/>
                  </a:cubicBezTo>
                  <a:cubicBezTo>
                    <a:pt x="194253" y="12287"/>
                    <a:pt x="221170" y="39166"/>
                    <a:pt x="221170" y="72379"/>
                  </a:cubicBezTo>
                  <a:cubicBezTo>
                    <a:pt x="221170" y="88314"/>
                    <a:pt x="214834" y="103597"/>
                    <a:pt x="203584" y="114847"/>
                  </a:cubicBezTo>
                  <a:lnTo>
                    <a:pt x="176283" y="142148"/>
                  </a:lnTo>
                  <a:cubicBezTo>
                    <a:pt x="165033" y="153398"/>
                    <a:pt x="149751" y="159734"/>
                    <a:pt x="133816" y="159734"/>
                  </a:cubicBezTo>
                  <a:cubicBezTo>
                    <a:pt x="100640" y="159734"/>
                    <a:pt x="73723" y="132856"/>
                    <a:pt x="73723" y="99642"/>
                  </a:cubicBezTo>
                  <a:cubicBezTo>
                    <a:pt x="73723" y="99066"/>
                    <a:pt x="73723" y="98490"/>
                    <a:pt x="73762" y="97914"/>
                  </a:cubicBezTo>
                  <a:cubicBezTo>
                    <a:pt x="73954" y="91117"/>
                    <a:pt x="79598" y="85780"/>
                    <a:pt x="86395" y="85972"/>
                  </a:cubicBezTo>
                  <a:cubicBezTo>
                    <a:pt x="93191" y="86164"/>
                    <a:pt x="98528" y="91809"/>
                    <a:pt x="98336" y="98605"/>
                  </a:cubicBezTo>
                  <a:cubicBezTo>
                    <a:pt x="98336" y="98951"/>
                    <a:pt x="98336" y="99296"/>
                    <a:pt x="98336" y="99603"/>
                  </a:cubicBezTo>
                  <a:cubicBezTo>
                    <a:pt x="98336" y="119224"/>
                    <a:pt x="114233" y="135121"/>
                    <a:pt x="133854" y="135121"/>
                  </a:cubicBezTo>
                  <a:cubicBezTo>
                    <a:pt x="143261" y="135121"/>
                    <a:pt x="152285" y="131397"/>
                    <a:pt x="158966" y="124715"/>
                  </a:cubicBezTo>
                  <a:lnTo>
                    <a:pt x="186267" y="97415"/>
                  </a:lnTo>
                  <a:cubicBezTo>
                    <a:pt x="192909" y="90772"/>
                    <a:pt x="196672" y="81710"/>
                    <a:pt x="196672" y="72303"/>
                  </a:cubicBezTo>
                  <a:cubicBezTo>
                    <a:pt x="196672" y="52681"/>
                    <a:pt x="180776" y="36785"/>
                    <a:pt x="161155" y="36785"/>
                  </a:cubicBezTo>
                  <a:close/>
                  <a:moveTo>
                    <a:pt x="105670" y="66543"/>
                  </a:moveTo>
                  <a:cubicBezTo>
                    <a:pt x="104941" y="66236"/>
                    <a:pt x="104211" y="65813"/>
                    <a:pt x="103558" y="65353"/>
                  </a:cubicBezTo>
                  <a:cubicBezTo>
                    <a:pt x="98720" y="62857"/>
                    <a:pt x="93191" y="61436"/>
                    <a:pt x="87393" y="61436"/>
                  </a:cubicBezTo>
                  <a:cubicBezTo>
                    <a:pt x="77985" y="61436"/>
                    <a:pt x="68962" y="65161"/>
                    <a:pt x="62281" y="71842"/>
                  </a:cubicBezTo>
                  <a:lnTo>
                    <a:pt x="34980" y="99143"/>
                  </a:lnTo>
                  <a:cubicBezTo>
                    <a:pt x="28337" y="105785"/>
                    <a:pt x="24574" y="114847"/>
                    <a:pt x="24574" y="124255"/>
                  </a:cubicBezTo>
                  <a:cubicBezTo>
                    <a:pt x="24574" y="143876"/>
                    <a:pt x="40471" y="159772"/>
                    <a:pt x="60092" y="159772"/>
                  </a:cubicBezTo>
                  <a:cubicBezTo>
                    <a:pt x="66428" y="159772"/>
                    <a:pt x="72610" y="158083"/>
                    <a:pt x="78024" y="154934"/>
                  </a:cubicBezTo>
                  <a:cubicBezTo>
                    <a:pt x="84091" y="161078"/>
                    <a:pt x="91156" y="166223"/>
                    <a:pt x="98989" y="170101"/>
                  </a:cubicBezTo>
                  <a:cubicBezTo>
                    <a:pt x="88161" y="179278"/>
                    <a:pt x="74415" y="184385"/>
                    <a:pt x="60092" y="184385"/>
                  </a:cubicBezTo>
                  <a:cubicBezTo>
                    <a:pt x="26917" y="184385"/>
                    <a:pt x="0" y="157507"/>
                    <a:pt x="0" y="124293"/>
                  </a:cubicBezTo>
                  <a:cubicBezTo>
                    <a:pt x="0" y="108358"/>
                    <a:pt x="6336" y="93076"/>
                    <a:pt x="17586" y="81825"/>
                  </a:cubicBezTo>
                  <a:lnTo>
                    <a:pt x="44887" y="54525"/>
                  </a:lnTo>
                  <a:cubicBezTo>
                    <a:pt x="56137" y="43274"/>
                    <a:pt x="71420" y="36938"/>
                    <a:pt x="87354" y="36938"/>
                  </a:cubicBezTo>
                  <a:cubicBezTo>
                    <a:pt x="120607" y="36938"/>
                    <a:pt x="147447" y="64047"/>
                    <a:pt x="147447" y="97184"/>
                  </a:cubicBezTo>
                  <a:cubicBezTo>
                    <a:pt x="147447" y="97683"/>
                    <a:pt x="147447" y="98183"/>
                    <a:pt x="147447" y="98682"/>
                  </a:cubicBezTo>
                  <a:cubicBezTo>
                    <a:pt x="147293" y="105478"/>
                    <a:pt x="141649" y="110815"/>
                    <a:pt x="134852" y="110662"/>
                  </a:cubicBezTo>
                  <a:cubicBezTo>
                    <a:pt x="128056" y="110508"/>
                    <a:pt x="122719" y="104864"/>
                    <a:pt x="122872" y="98067"/>
                  </a:cubicBezTo>
                  <a:cubicBezTo>
                    <a:pt x="122872" y="97760"/>
                    <a:pt x="122872" y="97491"/>
                    <a:pt x="122872" y="97184"/>
                  </a:cubicBezTo>
                  <a:cubicBezTo>
                    <a:pt x="122872" y="84244"/>
                    <a:pt x="115961" y="72879"/>
                    <a:pt x="105670" y="66620"/>
                  </a:cubicBezTo>
                  <a:close/>
                </a:path>
              </a:pathLst>
            </a:custGeom>
            <a:solidFill>
              <a:srgbClr val="FFFFFF"/>
            </a:solidFill>
          </p:spPr>
        </p:sp>
      </p:grpSp>
      <p:sp>
        <p:nvSpPr>
          <p:cNvPr id="59" name="Text 52"/>
          <p:cNvSpPr/>
          <p:nvPr/>
        </p:nvSpPr>
        <p:spPr>
          <a:xfrm>
            <a:off x="1441450" y="5048250"/>
            <a:ext cx="5986145" cy="294640"/>
          </a:xfrm>
          <a:prstGeom prst="rect">
            <a:avLst/>
          </a:prstGeom>
          <a:noFill/>
        </p:spPr>
        <p:txBody>
          <a:bodyPr wrap="square" lIns="0" tIns="0" rIns="0" bIns="0" rtlCol="0" anchor="ctr"/>
          <a:lstStyle/>
          <a:p>
            <a:pPr>
              <a:lnSpc>
                <a:spcPct val="13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联动核查</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60" name="Text 53"/>
          <p:cNvSpPr/>
          <p:nvPr/>
        </p:nvSpPr>
        <p:spPr>
          <a:xfrm>
            <a:off x="1441450" y="5392420"/>
            <a:ext cx="5972175" cy="24574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税务部门、工商部门、社保部门等多部门联动核查企业实质性运营情况</a:t>
            </a:r>
            <a:r>
              <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nvGrpSpPr>
          <p:cNvPr id="91" name="组合 90"/>
          <p:cNvGrpSpPr/>
          <p:nvPr/>
        </p:nvGrpSpPr>
        <p:grpSpPr>
          <a:xfrm>
            <a:off x="737235" y="6300470"/>
            <a:ext cx="504000" cy="504000"/>
            <a:chOff x="1161" y="9922"/>
            <a:chExt cx="830" cy="774"/>
          </a:xfrm>
        </p:grpSpPr>
        <p:sp>
          <p:nvSpPr>
            <p:cNvPr id="62" name="Shape 54"/>
            <p:cNvSpPr/>
            <p:nvPr/>
          </p:nvSpPr>
          <p:spPr>
            <a:xfrm>
              <a:off x="1161" y="9922"/>
              <a:ext cx="830" cy="774"/>
            </a:xfrm>
            <a:custGeom>
              <a:avLst/>
              <a:gdLst/>
              <a:ahLst/>
              <a:cxnLst/>
              <a:rect l="l" t="t" r="r" b="b"/>
              <a:pathLst>
                <a:path w="491489" h="491489">
                  <a:moveTo>
                    <a:pt x="245745" y="0"/>
                  </a:moveTo>
                  <a:lnTo>
                    <a:pt x="245745" y="0"/>
                  </a:lnTo>
                  <a:cubicBezTo>
                    <a:pt x="381375" y="0"/>
                    <a:pt x="491489" y="110114"/>
                    <a:pt x="491489" y="245745"/>
                  </a:cubicBezTo>
                  <a:lnTo>
                    <a:pt x="491489" y="245745"/>
                  </a:lnTo>
                  <a:cubicBezTo>
                    <a:pt x="491489" y="381375"/>
                    <a:pt x="381375" y="491489"/>
                    <a:pt x="245745" y="491489"/>
                  </a:cubicBezTo>
                  <a:lnTo>
                    <a:pt x="245745" y="491489"/>
                  </a:lnTo>
                  <a:cubicBezTo>
                    <a:pt x="110114" y="491489"/>
                    <a:pt x="0" y="381375"/>
                    <a:pt x="0" y="245745"/>
                  </a:cubicBezTo>
                  <a:lnTo>
                    <a:pt x="0" y="245745"/>
                  </a:lnTo>
                  <a:cubicBezTo>
                    <a:pt x="0" y="110114"/>
                    <a:pt x="110114" y="0"/>
                    <a:pt x="245745" y="0"/>
                  </a:cubicBezTo>
                  <a:close/>
                </a:path>
              </a:pathLst>
            </a:custGeom>
            <a:solidFill>
              <a:srgbClr val="C59F5E"/>
            </a:solidFill>
          </p:spPr>
        </p:sp>
        <p:sp>
          <p:nvSpPr>
            <p:cNvPr id="63" name="Shape 55"/>
            <p:cNvSpPr/>
            <p:nvPr/>
          </p:nvSpPr>
          <p:spPr>
            <a:xfrm>
              <a:off x="1389" y="10154"/>
              <a:ext cx="373" cy="310"/>
            </a:xfrm>
            <a:custGeom>
              <a:avLst/>
              <a:gdLst/>
              <a:ahLst/>
              <a:cxnLst/>
              <a:rect l="l" t="t" r="r" b="b"/>
              <a:pathLst>
                <a:path w="221170" h="196596">
                  <a:moveTo>
                    <a:pt x="110585" y="12287"/>
                  </a:moveTo>
                  <a:cubicBezTo>
                    <a:pt x="79560" y="12287"/>
                    <a:pt x="54717" y="26418"/>
                    <a:pt x="36631" y="43236"/>
                  </a:cubicBezTo>
                  <a:cubicBezTo>
                    <a:pt x="18661" y="59939"/>
                    <a:pt x="6643" y="79867"/>
                    <a:pt x="922" y="93575"/>
                  </a:cubicBezTo>
                  <a:cubicBezTo>
                    <a:pt x="-346" y="96608"/>
                    <a:pt x="-346" y="99987"/>
                    <a:pt x="922" y="103021"/>
                  </a:cubicBezTo>
                  <a:cubicBezTo>
                    <a:pt x="6643" y="116729"/>
                    <a:pt x="18661" y="136695"/>
                    <a:pt x="36631" y="153360"/>
                  </a:cubicBezTo>
                  <a:cubicBezTo>
                    <a:pt x="54717" y="170140"/>
                    <a:pt x="79560" y="184308"/>
                    <a:pt x="110585" y="184308"/>
                  </a:cubicBezTo>
                  <a:cubicBezTo>
                    <a:pt x="141610" y="184308"/>
                    <a:pt x="166454" y="170178"/>
                    <a:pt x="184539" y="153360"/>
                  </a:cubicBezTo>
                  <a:cubicBezTo>
                    <a:pt x="202509" y="136657"/>
                    <a:pt x="214527" y="116729"/>
                    <a:pt x="220249" y="103021"/>
                  </a:cubicBezTo>
                  <a:cubicBezTo>
                    <a:pt x="221516" y="99987"/>
                    <a:pt x="221516" y="96608"/>
                    <a:pt x="220249" y="93575"/>
                  </a:cubicBezTo>
                  <a:cubicBezTo>
                    <a:pt x="214527" y="79867"/>
                    <a:pt x="202509" y="59900"/>
                    <a:pt x="184539" y="43236"/>
                  </a:cubicBezTo>
                  <a:cubicBezTo>
                    <a:pt x="166454" y="26456"/>
                    <a:pt x="141610" y="12287"/>
                    <a:pt x="110585" y="12287"/>
                  </a:cubicBezTo>
                  <a:close/>
                  <a:moveTo>
                    <a:pt x="55293" y="98298"/>
                  </a:moveTo>
                  <a:cubicBezTo>
                    <a:pt x="55293" y="67781"/>
                    <a:pt x="80068" y="43005"/>
                    <a:pt x="110585" y="43005"/>
                  </a:cubicBezTo>
                  <a:cubicBezTo>
                    <a:pt x="141102" y="43005"/>
                    <a:pt x="165878" y="67781"/>
                    <a:pt x="165878" y="98298"/>
                  </a:cubicBezTo>
                  <a:cubicBezTo>
                    <a:pt x="165878" y="128815"/>
                    <a:pt x="141102" y="153590"/>
                    <a:pt x="110585" y="153590"/>
                  </a:cubicBezTo>
                  <a:cubicBezTo>
                    <a:pt x="80068" y="153590"/>
                    <a:pt x="55293" y="128815"/>
                    <a:pt x="55293" y="98298"/>
                  </a:cubicBezTo>
                  <a:close/>
                  <a:moveTo>
                    <a:pt x="110585" y="73723"/>
                  </a:moveTo>
                  <a:cubicBezTo>
                    <a:pt x="110585" y="87278"/>
                    <a:pt x="99565" y="98298"/>
                    <a:pt x="86011" y="98298"/>
                  </a:cubicBezTo>
                  <a:cubicBezTo>
                    <a:pt x="81595" y="98298"/>
                    <a:pt x="77448" y="97146"/>
                    <a:pt x="73839" y="95072"/>
                  </a:cubicBezTo>
                  <a:cubicBezTo>
                    <a:pt x="73455" y="99258"/>
                    <a:pt x="73800" y="103558"/>
                    <a:pt x="74952" y="107820"/>
                  </a:cubicBezTo>
                  <a:cubicBezTo>
                    <a:pt x="80213" y="127480"/>
                    <a:pt x="100448" y="139153"/>
                    <a:pt x="120108" y="133892"/>
                  </a:cubicBezTo>
                  <a:cubicBezTo>
                    <a:pt x="139767" y="128632"/>
                    <a:pt x="151440" y="108396"/>
                    <a:pt x="146180" y="88737"/>
                  </a:cubicBezTo>
                  <a:cubicBezTo>
                    <a:pt x="141495" y="71189"/>
                    <a:pt x="124869" y="60015"/>
                    <a:pt x="107360" y="61551"/>
                  </a:cubicBezTo>
                  <a:cubicBezTo>
                    <a:pt x="109395" y="65122"/>
                    <a:pt x="110585" y="69269"/>
                    <a:pt x="110585" y="73723"/>
                  </a:cubicBezTo>
                  <a:close/>
                </a:path>
              </a:pathLst>
            </a:custGeom>
            <a:solidFill>
              <a:srgbClr val="FFFFFF"/>
            </a:solidFill>
          </p:spPr>
        </p:sp>
      </p:grpSp>
      <p:sp>
        <p:nvSpPr>
          <p:cNvPr id="64" name="Text 56"/>
          <p:cNvSpPr/>
          <p:nvPr/>
        </p:nvSpPr>
        <p:spPr>
          <a:xfrm>
            <a:off x="1421765" y="6300470"/>
            <a:ext cx="6005830" cy="294640"/>
          </a:xfrm>
          <a:prstGeom prst="rect">
            <a:avLst/>
          </a:prstGeom>
          <a:noFill/>
        </p:spPr>
        <p:txBody>
          <a:bodyPr wrap="square" lIns="0" tIns="0" rIns="0" bIns="0" rtlCol="0" anchor="ctr"/>
          <a:lstStyle/>
          <a:p>
            <a:pPr>
              <a:lnSpc>
                <a:spcPct val="13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实地检查</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65" name="Text 57"/>
          <p:cNvSpPr/>
          <p:nvPr/>
        </p:nvSpPr>
        <p:spPr>
          <a:xfrm>
            <a:off x="1421765" y="6644640"/>
            <a:ext cx="5991860" cy="24574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实地查看企业办公场所、与员工面谈、检查财务账册等方式核实运营情况</a:t>
            </a:r>
            <a:r>
              <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nvGrpSpPr>
          <p:cNvPr id="87" name="组合 86"/>
          <p:cNvGrpSpPr/>
          <p:nvPr/>
        </p:nvGrpSpPr>
        <p:grpSpPr>
          <a:xfrm>
            <a:off x="737235" y="7552690"/>
            <a:ext cx="504000" cy="504000"/>
            <a:chOff x="1161" y="11894"/>
            <a:chExt cx="800" cy="774"/>
          </a:xfrm>
        </p:grpSpPr>
        <p:sp>
          <p:nvSpPr>
            <p:cNvPr id="66" name="Shape 58"/>
            <p:cNvSpPr/>
            <p:nvPr/>
          </p:nvSpPr>
          <p:spPr>
            <a:xfrm>
              <a:off x="1161" y="11894"/>
              <a:ext cx="801" cy="774"/>
            </a:xfrm>
            <a:custGeom>
              <a:avLst/>
              <a:gdLst/>
              <a:ahLst/>
              <a:cxnLst/>
              <a:rect l="l" t="t" r="r" b="b"/>
              <a:pathLst>
                <a:path w="491489" h="491489">
                  <a:moveTo>
                    <a:pt x="245745" y="0"/>
                  </a:moveTo>
                  <a:lnTo>
                    <a:pt x="245745" y="0"/>
                  </a:lnTo>
                  <a:cubicBezTo>
                    <a:pt x="381375" y="0"/>
                    <a:pt x="491489" y="110114"/>
                    <a:pt x="491489" y="245745"/>
                  </a:cubicBezTo>
                  <a:lnTo>
                    <a:pt x="491489" y="245745"/>
                  </a:lnTo>
                  <a:cubicBezTo>
                    <a:pt x="491489" y="381375"/>
                    <a:pt x="381375" y="491489"/>
                    <a:pt x="245745" y="491489"/>
                  </a:cubicBezTo>
                  <a:lnTo>
                    <a:pt x="245745" y="491489"/>
                  </a:lnTo>
                  <a:cubicBezTo>
                    <a:pt x="110114" y="491489"/>
                    <a:pt x="0" y="381375"/>
                    <a:pt x="0" y="245745"/>
                  </a:cubicBezTo>
                  <a:lnTo>
                    <a:pt x="0" y="245745"/>
                  </a:lnTo>
                  <a:cubicBezTo>
                    <a:pt x="0" y="110114"/>
                    <a:pt x="110114" y="0"/>
                    <a:pt x="245745" y="0"/>
                  </a:cubicBezTo>
                  <a:close/>
                </a:path>
              </a:pathLst>
            </a:custGeom>
            <a:solidFill>
              <a:srgbClr val="C5A06D"/>
            </a:solidFill>
          </p:spPr>
        </p:sp>
        <p:sp>
          <p:nvSpPr>
            <p:cNvPr id="67" name="Shape 59"/>
            <p:cNvSpPr/>
            <p:nvPr/>
          </p:nvSpPr>
          <p:spPr>
            <a:xfrm>
              <a:off x="1422" y="12126"/>
              <a:ext cx="281" cy="310"/>
            </a:xfrm>
            <a:custGeom>
              <a:avLst/>
              <a:gdLst/>
              <a:ahLst/>
              <a:cxnLst/>
              <a:rect l="l" t="t" r="r" b="b"/>
              <a:pathLst>
                <a:path w="172021" h="196596">
                  <a:moveTo>
                    <a:pt x="172021" y="79022"/>
                  </a:moveTo>
                  <a:cubicBezTo>
                    <a:pt x="166338" y="82785"/>
                    <a:pt x="159811" y="85819"/>
                    <a:pt x="153014" y="88238"/>
                  </a:cubicBezTo>
                  <a:cubicBezTo>
                    <a:pt x="134967" y="94688"/>
                    <a:pt x="111276" y="98298"/>
                    <a:pt x="86011" y="98298"/>
                  </a:cubicBezTo>
                  <a:cubicBezTo>
                    <a:pt x="60745" y="98298"/>
                    <a:pt x="37015" y="94650"/>
                    <a:pt x="19007" y="88238"/>
                  </a:cubicBezTo>
                  <a:cubicBezTo>
                    <a:pt x="12249" y="85819"/>
                    <a:pt x="5683" y="82785"/>
                    <a:pt x="0" y="79022"/>
                  </a:cubicBezTo>
                  <a:lnTo>
                    <a:pt x="0" y="110585"/>
                  </a:lnTo>
                  <a:cubicBezTo>
                    <a:pt x="0" y="127557"/>
                    <a:pt x="38513" y="141303"/>
                    <a:pt x="86011" y="141303"/>
                  </a:cubicBezTo>
                  <a:cubicBezTo>
                    <a:pt x="133508" y="141303"/>
                    <a:pt x="172021" y="127557"/>
                    <a:pt x="172021" y="110585"/>
                  </a:cubicBezTo>
                  <a:lnTo>
                    <a:pt x="172021" y="79022"/>
                  </a:lnTo>
                  <a:close/>
                  <a:moveTo>
                    <a:pt x="172021" y="49149"/>
                  </a:moveTo>
                  <a:lnTo>
                    <a:pt x="172021" y="30718"/>
                  </a:lnTo>
                  <a:cubicBezTo>
                    <a:pt x="172021" y="13746"/>
                    <a:pt x="133508" y="0"/>
                    <a:pt x="86011" y="0"/>
                  </a:cubicBezTo>
                  <a:cubicBezTo>
                    <a:pt x="38513" y="0"/>
                    <a:pt x="0" y="13746"/>
                    <a:pt x="0" y="30718"/>
                  </a:cubicBezTo>
                  <a:lnTo>
                    <a:pt x="0" y="49149"/>
                  </a:lnTo>
                  <a:cubicBezTo>
                    <a:pt x="0" y="66121"/>
                    <a:pt x="38513" y="79867"/>
                    <a:pt x="86011" y="79867"/>
                  </a:cubicBezTo>
                  <a:cubicBezTo>
                    <a:pt x="133508" y="79867"/>
                    <a:pt x="172021" y="66121"/>
                    <a:pt x="172021" y="49149"/>
                  </a:cubicBezTo>
                  <a:close/>
                  <a:moveTo>
                    <a:pt x="153014" y="149674"/>
                  </a:moveTo>
                  <a:cubicBezTo>
                    <a:pt x="135006" y="156086"/>
                    <a:pt x="111315" y="159734"/>
                    <a:pt x="86011" y="159734"/>
                  </a:cubicBezTo>
                  <a:cubicBezTo>
                    <a:pt x="60707" y="159734"/>
                    <a:pt x="37015" y="156086"/>
                    <a:pt x="19007" y="149674"/>
                  </a:cubicBezTo>
                  <a:cubicBezTo>
                    <a:pt x="12249" y="147255"/>
                    <a:pt x="5683" y="144221"/>
                    <a:pt x="0" y="140458"/>
                  </a:cubicBezTo>
                  <a:lnTo>
                    <a:pt x="0" y="165878"/>
                  </a:lnTo>
                  <a:cubicBezTo>
                    <a:pt x="0" y="182849"/>
                    <a:pt x="38513" y="196596"/>
                    <a:pt x="86011" y="196596"/>
                  </a:cubicBezTo>
                  <a:cubicBezTo>
                    <a:pt x="133508" y="196596"/>
                    <a:pt x="172021" y="182849"/>
                    <a:pt x="172021" y="165878"/>
                  </a:cubicBezTo>
                  <a:lnTo>
                    <a:pt x="172021" y="140458"/>
                  </a:lnTo>
                  <a:cubicBezTo>
                    <a:pt x="166338" y="144221"/>
                    <a:pt x="159811" y="147255"/>
                    <a:pt x="153014" y="149674"/>
                  </a:cubicBezTo>
                  <a:close/>
                </a:path>
              </a:pathLst>
            </a:custGeom>
            <a:solidFill>
              <a:srgbClr val="FFFFFF"/>
            </a:solidFill>
          </p:spPr>
        </p:sp>
      </p:grpSp>
      <p:sp>
        <p:nvSpPr>
          <p:cNvPr id="68" name="Text 60"/>
          <p:cNvSpPr/>
          <p:nvPr/>
        </p:nvSpPr>
        <p:spPr>
          <a:xfrm>
            <a:off x="1398270" y="7552690"/>
            <a:ext cx="6028690" cy="294640"/>
          </a:xfrm>
          <a:prstGeom prst="rect">
            <a:avLst/>
          </a:prstGeom>
          <a:noFill/>
        </p:spPr>
        <p:txBody>
          <a:bodyPr wrap="square" lIns="0" tIns="0" rIns="0" bIns="0" rtlCol="0" anchor="ctr"/>
          <a:lstStyle/>
          <a:p>
            <a:pPr>
              <a:lnSpc>
                <a:spcPct val="13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数据比对</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69" name="Text 61"/>
          <p:cNvSpPr/>
          <p:nvPr/>
        </p:nvSpPr>
        <p:spPr>
          <a:xfrm>
            <a:off x="1398270" y="7896860"/>
            <a:ext cx="6054725" cy="23304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通过大数据比对分析企业的经营数据、财务数据、人员数据等</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识别异常情况</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70" name="Shape 62"/>
          <p:cNvSpPr/>
          <p:nvPr/>
        </p:nvSpPr>
        <p:spPr>
          <a:xfrm>
            <a:off x="8224520" y="4004310"/>
            <a:ext cx="7539990" cy="4464050"/>
          </a:xfrm>
          <a:custGeom>
            <a:avLst/>
            <a:gdLst/>
            <a:ahLst/>
            <a:cxnLst/>
            <a:rect l="l" t="t" r="r" b="b"/>
            <a:pathLst>
              <a:path w="7507495" h="4718295">
                <a:moveTo>
                  <a:pt x="147447" y="0"/>
                </a:moveTo>
                <a:lnTo>
                  <a:pt x="7360048" y="0"/>
                </a:lnTo>
                <a:cubicBezTo>
                  <a:pt x="7441481" y="0"/>
                  <a:pt x="7507495" y="66014"/>
                  <a:pt x="7507495" y="147447"/>
                </a:cubicBezTo>
                <a:lnTo>
                  <a:pt x="7507495" y="4570848"/>
                </a:lnTo>
                <a:cubicBezTo>
                  <a:pt x="7507495" y="4652281"/>
                  <a:pt x="7441481" y="4718295"/>
                  <a:pt x="7360048" y="4718295"/>
                </a:cubicBezTo>
                <a:lnTo>
                  <a:pt x="147447" y="4718295"/>
                </a:lnTo>
                <a:cubicBezTo>
                  <a:pt x="66014" y="4718295"/>
                  <a:pt x="0" y="4652281"/>
                  <a:pt x="0" y="4570848"/>
                </a:cubicBezTo>
                <a:lnTo>
                  <a:pt x="0" y="147447"/>
                </a:lnTo>
                <a:cubicBezTo>
                  <a:pt x="0" y="66069"/>
                  <a:pt x="66069" y="0"/>
                  <a:pt x="147447" y="0"/>
                </a:cubicBezTo>
                <a:close/>
              </a:path>
            </a:pathLst>
          </a:custGeom>
          <a:solidFill>
            <a:srgbClr val="FFFFFF"/>
          </a:solidFill>
          <a:ln>
            <a:solidFill>
              <a:srgbClr val="F0EEEA"/>
            </a:solidFill>
          </a:ln>
          <a:effectLst>
            <a:outerShdw blurRad="184308" dist="122872" dir="5400000" algn="bl" rotWithShape="0">
              <a:srgbClr val="000000">
                <a:alpha val="10196"/>
              </a:srgbClr>
            </a:outerShdw>
          </a:effectLst>
        </p:spPr>
      </p:sp>
      <p:sp>
        <p:nvSpPr>
          <p:cNvPr id="71" name="Shape 63"/>
          <p:cNvSpPr/>
          <p:nvPr/>
        </p:nvSpPr>
        <p:spPr>
          <a:xfrm>
            <a:off x="8615251" y="4201406"/>
            <a:ext cx="294893" cy="294893"/>
          </a:xfrm>
          <a:custGeom>
            <a:avLst/>
            <a:gdLst/>
            <a:ahLst/>
            <a:cxnLst/>
            <a:rect l="l" t="t" r="r" b="b"/>
            <a:pathLst>
              <a:path w="294893" h="294893">
                <a:moveTo>
                  <a:pt x="147447" y="0"/>
                </a:moveTo>
                <a:cubicBezTo>
                  <a:pt x="155913" y="0"/>
                  <a:pt x="163689" y="4665"/>
                  <a:pt x="167721" y="12095"/>
                </a:cubicBezTo>
                <a:lnTo>
                  <a:pt x="292129" y="242481"/>
                </a:lnTo>
                <a:cubicBezTo>
                  <a:pt x="295988" y="249623"/>
                  <a:pt x="295815" y="258262"/>
                  <a:pt x="291668" y="265231"/>
                </a:cubicBezTo>
                <a:cubicBezTo>
                  <a:pt x="287521" y="272200"/>
                  <a:pt x="279976" y="276463"/>
                  <a:pt x="271855" y="276463"/>
                </a:cubicBezTo>
                <a:lnTo>
                  <a:pt x="23039" y="276463"/>
                </a:lnTo>
                <a:cubicBezTo>
                  <a:pt x="14917" y="276463"/>
                  <a:pt x="7430" y="272200"/>
                  <a:pt x="3225" y="265231"/>
                </a:cubicBezTo>
                <a:cubicBezTo>
                  <a:pt x="-979" y="258262"/>
                  <a:pt x="-1094" y="249623"/>
                  <a:pt x="2765" y="242481"/>
                </a:cubicBezTo>
                <a:lnTo>
                  <a:pt x="127173" y="12095"/>
                </a:lnTo>
                <a:cubicBezTo>
                  <a:pt x="131205" y="4665"/>
                  <a:pt x="138980" y="0"/>
                  <a:pt x="147447" y="0"/>
                </a:cubicBezTo>
                <a:close/>
                <a:moveTo>
                  <a:pt x="147447" y="96762"/>
                </a:moveTo>
                <a:cubicBezTo>
                  <a:pt x="139786" y="96762"/>
                  <a:pt x="133624" y="102925"/>
                  <a:pt x="133624" y="110585"/>
                </a:cubicBezTo>
                <a:lnTo>
                  <a:pt x="133624" y="175093"/>
                </a:lnTo>
                <a:cubicBezTo>
                  <a:pt x="133624" y="182753"/>
                  <a:pt x="139786" y="188916"/>
                  <a:pt x="147447" y="188916"/>
                </a:cubicBezTo>
                <a:cubicBezTo>
                  <a:pt x="155107" y="188916"/>
                  <a:pt x="161270" y="182753"/>
                  <a:pt x="161270" y="175093"/>
                </a:cubicBezTo>
                <a:lnTo>
                  <a:pt x="161270" y="110585"/>
                </a:lnTo>
                <a:cubicBezTo>
                  <a:pt x="161270" y="102925"/>
                  <a:pt x="155107" y="96762"/>
                  <a:pt x="147447" y="96762"/>
                </a:cubicBezTo>
                <a:close/>
                <a:moveTo>
                  <a:pt x="162825" y="221170"/>
                </a:moveTo>
                <a:cubicBezTo>
                  <a:pt x="163175" y="215462"/>
                  <a:pt x="160328" y="210031"/>
                  <a:pt x="155435" y="207071"/>
                </a:cubicBezTo>
                <a:cubicBezTo>
                  <a:pt x="150541" y="204111"/>
                  <a:pt x="144410" y="204111"/>
                  <a:pt x="139516" y="207071"/>
                </a:cubicBezTo>
                <a:cubicBezTo>
                  <a:pt x="134623" y="210031"/>
                  <a:pt x="131776" y="215462"/>
                  <a:pt x="132126" y="221170"/>
                </a:cubicBezTo>
                <a:cubicBezTo>
                  <a:pt x="131776" y="226878"/>
                  <a:pt x="134623" y="232309"/>
                  <a:pt x="139516" y="235269"/>
                </a:cubicBezTo>
                <a:cubicBezTo>
                  <a:pt x="144410" y="238229"/>
                  <a:pt x="150541" y="238229"/>
                  <a:pt x="155435" y="235269"/>
                </a:cubicBezTo>
                <a:cubicBezTo>
                  <a:pt x="160328" y="232309"/>
                  <a:pt x="163175" y="226878"/>
                  <a:pt x="162825" y="221170"/>
                </a:cubicBezTo>
                <a:close/>
              </a:path>
            </a:pathLst>
          </a:custGeom>
          <a:solidFill>
            <a:srgbClr val="C5A06D"/>
          </a:solidFill>
        </p:spPr>
      </p:sp>
      <p:sp>
        <p:nvSpPr>
          <p:cNvPr id="72" name="Text 64"/>
          <p:cNvSpPr/>
          <p:nvPr/>
        </p:nvSpPr>
        <p:spPr>
          <a:xfrm>
            <a:off x="8947150" y="4152265"/>
            <a:ext cx="4077335" cy="39306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不符合实质性运营的后果</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nvGrpSpPr>
          <p:cNvPr id="8" name="组合 7"/>
          <p:cNvGrpSpPr/>
          <p:nvPr/>
        </p:nvGrpSpPr>
        <p:grpSpPr>
          <a:xfrm>
            <a:off x="8502650" y="4856480"/>
            <a:ext cx="6983730" cy="1043940"/>
            <a:chOff x="13392" y="7648"/>
            <a:chExt cx="10998" cy="1644"/>
          </a:xfrm>
        </p:grpSpPr>
        <p:sp>
          <p:nvSpPr>
            <p:cNvPr id="73" name="Shape 65"/>
            <p:cNvSpPr/>
            <p:nvPr/>
          </p:nvSpPr>
          <p:spPr>
            <a:xfrm>
              <a:off x="13392" y="7648"/>
              <a:ext cx="10998" cy="1644"/>
            </a:xfrm>
            <a:custGeom>
              <a:avLst/>
              <a:gdLst/>
              <a:ahLst/>
              <a:cxnLst/>
              <a:rect l="l" t="t" r="r" b="b"/>
              <a:pathLst>
                <a:path w="6991432" h="1277872">
                  <a:moveTo>
                    <a:pt x="49149" y="0"/>
                  </a:moveTo>
                  <a:lnTo>
                    <a:pt x="6893138" y="0"/>
                  </a:lnTo>
                  <a:cubicBezTo>
                    <a:pt x="6947424" y="0"/>
                    <a:pt x="6991432" y="44008"/>
                    <a:pt x="6991432" y="98294"/>
                  </a:cubicBezTo>
                  <a:lnTo>
                    <a:pt x="6991432" y="1179578"/>
                  </a:lnTo>
                  <a:cubicBezTo>
                    <a:pt x="6991432" y="1233864"/>
                    <a:pt x="6947424" y="1277872"/>
                    <a:pt x="6893138" y="1277872"/>
                  </a:cubicBezTo>
                  <a:lnTo>
                    <a:pt x="49149" y="1277872"/>
                  </a:lnTo>
                  <a:cubicBezTo>
                    <a:pt x="22005" y="1277872"/>
                    <a:pt x="0" y="1255867"/>
                    <a:pt x="0" y="1228723"/>
                  </a:cubicBezTo>
                  <a:lnTo>
                    <a:pt x="0" y="49149"/>
                  </a:lnTo>
                  <a:cubicBezTo>
                    <a:pt x="0" y="22023"/>
                    <a:pt x="22023" y="0"/>
                    <a:pt x="49149" y="0"/>
                  </a:cubicBezTo>
                  <a:close/>
                </a:path>
              </a:pathLst>
            </a:custGeom>
            <a:solidFill>
              <a:srgbClr val="FEF2F2"/>
            </a:solidFill>
          </p:spPr>
        </p:sp>
        <p:sp>
          <p:nvSpPr>
            <p:cNvPr id="74" name="Shape 66"/>
            <p:cNvSpPr/>
            <p:nvPr/>
          </p:nvSpPr>
          <p:spPr>
            <a:xfrm>
              <a:off x="13392" y="7648"/>
              <a:ext cx="85" cy="1644"/>
            </a:xfrm>
            <a:custGeom>
              <a:avLst/>
              <a:gdLst/>
              <a:ahLst/>
              <a:cxnLst/>
              <a:rect l="l" t="t" r="r" b="b"/>
              <a:pathLst>
                <a:path w="49149" h="1277872">
                  <a:moveTo>
                    <a:pt x="49149" y="0"/>
                  </a:moveTo>
                  <a:lnTo>
                    <a:pt x="49149" y="0"/>
                  </a:lnTo>
                  <a:lnTo>
                    <a:pt x="49149" y="1277872"/>
                  </a:lnTo>
                  <a:lnTo>
                    <a:pt x="49149" y="1277872"/>
                  </a:lnTo>
                  <a:cubicBezTo>
                    <a:pt x="22005" y="1277872"/>
                    <a:pt x="0" y="1255867"/>
                    <a:pt x="0" y="1228723"/>
                  </a:cubicBezTo>
                  <a:lnTo>
                    <a:pt x="0" y="49149"/>
                  </a:lnTo>
                  <a:cubicBezTo>
                    <a:pt x="0" y="22023"/>
                    <a:pt x="22023" y="0"/>
                    <a:pt x="49149" y="0"/>
                  </a:cubicBezTo>
                  <a:close/>
                </a:path>
              </a:pathLst>
            </a:custGeom>
            <a:solidFill>
              <a:srgbClr val="FB2C36"/>
            </a:solidFill>
          </p:spPr>
        </p:sp>
        <p:sp>
          <p:nvSpPr>
            <p:cNvPr id="75" name="Text 67"/>
            <p:cNvSpPr/>
            <p:nvPr/>
          </p:nvSpPr>
          <p:spPr>
            <a:xfrm>
              <a:off x="13740" y="7741"/>
              <a:ext cx="10507" cy="464"/>
            </a:xfrm>
            <a:prstGeom prst="rect">
              <a:avLst/>
            </a:prstGeom>
            <a:noFill/>
          </p:spPr>
          <p:txBody>
            <a:bodyPr wrap="square" lIns="0" tIns="0" rIns="0" bIns="0" rtlCol="0" anchor="ctr"/>
            <a:lstStyle/>
            <a:p>
              <a:pPr>
                <a:lnSpc>
                  <a:spcPct val="130000"/>
                </a:lnSpc>
              </a:pPr>
              <a:r>
                <a:rPr lang="en-US" sz="1400" b="1" dirty="0">
                  <a:solidFill>
                    <a:srgbClr val="C10007"/>
                  </a:solidFill>
                  <a:latin typeface="微软雅黑" panose="020B0503020204020204" charset="-122"/>
                  <a:ea typeface="微软雅黑" panose="020B0503020204020204" charset="-122"/>
                  <a:cs typeface="MiSans Semibold" panose="00000700000000000000" charset="-122"/>
                </a:rPr>
                <a:t>无法享受税收优惠</a:t>
              </a:r>
              <a:endParaRPr lang="en-US" sz="1400" b="1" dirty="0">
                <a:solidFill>
                  <a:srgbClr val="C10007"/>
                </a:solidFill>
                <a:latin typeface="微软雅黑" panose="020B0503020204020204" charset="-122"/>
                <a:ea typeface="微软雅黑" panose="020B0503020204020204" charset="-122"/>
                <a:cs typeface="MiSans Semibold" panose="00000700000000000000" charset="-122"/>
              </a:endParaRPr>
            </a:p>
          </p:txBody>
        </p:sp>
        <p:sp>
          <p:nvSpPr>
            <p:cNvPr id="76" name="Text 68"/>
            <p:cNvSpPr/>
            <p:nvPr/>
          </p:nvSpPr>
          <p:spPr>
            <a:xfrm>
              <a:off x="13740" y="8397"/>
              <a:ext cx="10488" cy="774"/>
            </a:xfrm>
            <a:prstGeom prst="rect">
              <a:avLst/>
            </a:prstGeom>
            <a:noFill/>
          </p:spPr>
          <p:txBody>
            <a:bodyPr wrap="square" lIns="0" tIns="0" rIns="0" bIns="0" rtlCol="0" anchor="ctr"/>
            <a:lstStyle/>
            <a:p>
              <a:pPr>
                <a:lnSpc>
                  <a:spcPct val="120000"/>
                </a:lnSpc>
              </a:pPr>
              <a:r>
                <a:rPr lang="en-US" sz="1400" dirty="0">
                  <a:solidFill>
                    <a:srgbClr val="E7000B"/>
                  </a:solidFill>
                  <a:latin typeface="微软雅黑" panose="020B0503020204020204" charset="-122"/>
                  <a:ea typeface="微软雅黑" panose="020B0503020204020204" charset="-122"/>
                  <a:cs typeface="微软雅黑" panose="020B0503020204020204" charset="-122"/>
                </a:rPr>
                <a:t>不符合实质性运营要求的企业</a:t>
              </a:r>
              <a:r>
                <a:rPr lang="zh-CN" altLang="en-US" sz="1400" dirty="0">
                  <a:solidFill>
                    <a:srgbClr val="E7000B"/>
                  </a:solidFill>
                  <a:latin typeface="微软雅黑" panose="020B0503020204020204" charset="-122"/>
                  <a:ea typeface="微软雅黑" panose="020B0503020204020204" charset="-122"/>
                  <a:cs typeface="微软雅黑" panose="020B0503020204020204" charset="-122"/>
                </a:rPr>
                <a:t>，</a:t>
              </a:r>
              <a:r>
                <a:rPr lang="en-US" sz="1400" dirty="0">
                  <a:solidFill>
                    <a:srgbClr val="E7000B"/>
                  </a:solidFill>
                  <a:latin typeface="微软雅黑" panose="020B0503020204020204" charset="-122"/>
                  <a:ea typeface="微软雅黑" panose="020B0503020204020204" charset="-122"/>
                  <a:cs typeface="微软雅黑" panose="020B0503020204020204" charset="-122"/>
                </a:rPr>
                <a:t>将无法享受企业所得税15%、个人所得税15%等税收优惠政策</a:t>
              </a:r>
              <a:r>
                <a:rPr lang="zh-CN" altLang="en-US" sz="1400" dirty="0">
                  <a:solidFill>
                    <a:srgbClr val="E7000B"/>
                  </a:solidFill>
                  <a:latin typeface="微软雅黑" panose="020B0503020204020204" charset="-122"/>
                  <a:ea typeface="微软雅黑" panose="020B0503020204020204" charset="-122"/>
                  <a:cs typeface="微软雅黑" panose="020B0503020204020204" charset="-122"/>
                </a:rPr>
                <a:t>。</a:t>
              </a:r>
              <a:endParaRPr lang="zh-CN" altLang="en-US" sz="1400" dirty="0">
                <a:solidFill>
                  <a:srgbClr val="E7000B"/>
                </a:solidFill>
                <a:latin typeface="微软雅黑" panose="020B0503020204020204" charset="-122"/>
                <a:ea typeface="微软雅黑" panose="020B0503020204020204" charset="-122"/>
                <a:cs typeface="微软雅黑" panose="020B0503020204020204" charset="-122"/>
              </a:endParaRPr>
            </a:p>
          </p:txBody>
        </p:sp>
      </p:grpSp>
      <p:grpSp>
        <p:nvGrpSpPr>
          <p:cNvPr id="85" name="组合 84"/>
          <p:cNvGrpSpPr/>
          <p:nvPr/>
        </p:nvGrpSpPr>
        <p:grpSpPr>
          <a:xfrm>
            <a:off x="8502650" y="6052820"/>
            <a:ext cx="6983730" cy="1043940"/>
            <a:chOff x="13392" y="9532"/>
            <a:chExt cx="10998" cy="1644"/>
          </a:xfrm>
        </p:grpSpPr>
        <p:sp>
          <p:nvSpPr>
            <p:cNvPr id="77" name="Shape 69"/>
            <p:cNvSpPr/>
            <p:nvPr/>
          </p:nvSpPr>
          <p:spPr>
            <a:xfrm>
              <a:off x="13392" y="9532"/>
              <a:ext cx="10998" cy="1644"/>
            </a:xfrm>
            <a:custGeom>
              <a:avLst/>
              <a:gdLst/>
              <a:ahLst/>
              <a:cxnLst/>
              <a:rect l="l" t="t" r="r" b="b"/>
              <a:pathLst>
                <a:path w="6991432" h="1032127">
                  <a:moveTo>
                    <a:pt x="49149" y="0"/>
                  </a:moveTo>
                  <a:lnTo>
                    <a:pt x="6893132" y="0"/>
                  </a:lnTo>
                  <a:cubicBezTo>
                    <a:pt x="6947421" y="0"/>
                    <a:pt x="6991432" y="44010"/>
                    <a:pt x="6991432" y="98300"/>
                  </a:cubicBezTo>
                  <a:lnTo>
                    <a:pt x="6991432" y="933827"/>
                  </a:lnTo>
                  <a:cubicBezTo>
                    <a:pt x="6991432" y="988117"/>
                    <a:pt x="6947421" y="1032127"/>
                    <a:pt x="6893132" y="1032127"/>
                  </a:cubicBezTo>
                  <a:lnTo>
                    <a:pt x="49149" y="1032127"/>
                  </a:lnTo>
                  <a:cubicBezTo>
                    <a:pt x="22005" y="1032127"/>
                    <a:pt x="0" y="1010122"/>
                    <a:pt x="0" y="982978"/>
                  </a:cubicBezTo>
                  <a:lnTo>
                    <a:pt x="0" y="49149"/>
                  </a:lnTo>
                  <a:cubicBezTo>
                    <a:pt x="0" y="22023"/>
                    <a:pt x="22023" y="0"/>
                    <a:pt x="49149" y="0"/>
                  </a:cubicBezTo>
                  <a:close/>
                </a:path>
              </a:pathLst>
            </a:custGeom>
            <a:solidFill>
              <a:srgbClr val="FEF2F2"/>
            </a:solidFill>
          </p:spPr>
        </p:sp>
        <p:sp>
          <p:nvSpPr>
            <p:cNvPr id="79" name="Shape 70"/>
            <p:cNvSpPr/>
            <p:nvPr/>
          </p:nvSpPr>
          <p:spPr>
            <a:xfrm>
              <a:off x="13392" y="9532"/>
              <a:ext cx="85" cy="1625"/>
            </a:xfrm>
            <a:custGeom>
              <a:avLst/>
              <a:gdLst/>
              <a:ahLst/>
              <a:cxnLst/>
              <a:rect l="l" t="t" r="r" b="b"/>
              <a:pathLst>
                <a:path w="49149" h="1032127">
                  <a:moveTo>
                    <a:pt x="49149" y="0"/>
                  </a:moveTo>
                  <a:lnTo>
                    <a:pt x="49149" y="0"/>
                  </a:lnTo>
                  <a:lnTo>
                    <a:pt x="49149" y="1032127"/>
                  </a:lnTo>
                  <a:lnTo>
                    <a:pt x="49149" y="1032127"/>
                  </a:lnTo>
                  <a:cubicBezTo>
                    <a:pt x="22005" y="1032127"/>
                    <a:pt x="0" y="1010122"/>
                    <a:pt x="0" y="982978"/>
                  </a:cubicBezTo>
                  <a:lnTo>
                    <a:pt x="0" y="49149"/>
                  </a:lnTo>
                  <a:cubicBezTo>
                    <a:pt x="0" y="22023"/>
                    <a:pt x="22023" y="0"/>
                    <a:pt x="49149" y="0"/>
                  </a:cubicBezTo>
                  <a:close/>
                </a:path>
              </a:pathLst>
            </a:custGeom>
            <a:solidFill>
              <a:srgbClr val="FB2C36"/>
            </a:solidFill>
          </p:spPr>
        </p:sp>
        <p:sp>
          <p:nvSpPr>
            <p:cNvPr id="80" name="Text 71"/>
            <p:cNvSpPr/>
            <p:nvPr/>
          </p:nvSpPr>
          <p:spPr>
            <a:xfrm>
              <a:off x="13740" y="9680"/>
              <a:ext cx="10507" cy="464"/>
            </a:xfrm>
            <a:prstGeom prst="rect">
              <a:avLst/>
            </a:prstGeom>
            <a:noFill/>
          </p:spPr>
          <p:txBody>
            <a:bodyPr wrap="square" lIns="0" tIns="0" rIns="0" bIns="0" rtlCol="0" anchor="ctr"/>
            <a:lstStyle/>
            <a:p>
              <a:pPr>
                <a:lnSpc>
                  <a:spcPct val="130000"/>
                </a:lnSpc>
              </a:pPr>
              <a:r>
                <a:rPr lang="en-US" sz="1400" b="1" dirty="0">
                  <a:solidFill>
                    <a:srgbClr val="C10007"/>
                  </a:solidFill>
                  <a:latin typeface="微软雅黑" panose="020B0503020204020204" charset="-122"/>
                  <a:ea typeface="微软雅黑" panose="020B0503020204020204" charset="-122"/>
                  <a:cs typeface="MiSans Semibold" panose="00000700000000000000" charset="-122"/>
                </a:rPr>
                <a:t>补税并缴纳滞纳金</a:t>
              </a:r>
              <a:endParaRPr lang="en-US" sz="1400" b="1" dirty="0">
                <a:solidFill>
                  <a:srgbClr val="C10007"/>
                </a:solidFill>
                <a:latin typeface="微软雅黑" panose="020B0503020204020204" charset="-122"/>
                <a:ea typeface="微软雅黑" panose="020B0503020204020204" charset="-122"/>
                <a:cs typeface="MiSans Semibold" panose="00000700000000000000" charset="-122"/>
              </a:endParaRPr>
            </a:p>
          </p:txBody>
        </p:sp>
        <p:sp>
          <p:nvSpPr>
            <p:cNvPr id="81" name="Text 72"/>
            <p:cNvSpPr/>
            <p:nvPr/>
          </p:nvSpPr>
          <p:spPr>
            <a:xfrm>
              <a:off x="13740" y="10461"/>
              <a:ext cx="10488" cy="387"/>
            </a:xfrm>
            <a:prstGeom prst="rect">
              <a:avLst/>
            </a:prstGeom>
            <a:noFill/>
          </p:spPr>
          <p:txBody>
            <a:bodyPr wrap="square" lIns="0" tIns="0" rIns="0" bIns="0" rtlCol="0" anchor="ctr"/>
            <a:lstStyle/>
            <a:p>
              <a:pPr>
                <a:lnSpc>
                  <a:spcPct val="120000"/>
                </a:lnSpc>
              </a:pPr>
              <a:r>
                <a:rPr lang="en-US" sz="1400" dirty="0">
                  <a:solidFill>
                    <a:srgbClr val="E7000B"/>
                  </a:solidFill>
                  <a:latin typeface="微软雅黑" panose="020B0503020204020204" charset="-122"/>
                  <a:ea typeface="微软雅黑" panose="020B0503020204020204" charset="-122"/>
                  <a:cs typeface="微软雅黑" panose="020B0503020204020204" charset="-122"/>
                </a:rPr>
                <a:t>已享受税收优惠但不符合实质性运营要求的</a:t>
              </a:r>
              <a:r>
                <a:rPr lang="zh-CN" altLang="en-US" sz="1400" dirty="0">
                  <a:solidFill>
                    <a:srgbClr val="E7000B"/>
                  </a:solidFill>
                  <a:latin typeface="微软雅黑" panose="020B0503020204020204" charset="-122"/>
                  <a:ea typeface="微软雅黑" panose="020B0503020204020204" charset="-122"/>
                  <a:cs typeface="微软雅黑" panose="020B0503020204020204" charset="-122"/>
                </a:rPr>
                <a:t>，</a:t>
              </a:r>
              <a:r>
                <a:rPr lang="en-US" sz="1400" dirty="0">
                  <a:solidFill>
                    <a:srgbClr val="E7000B"/>
                  </a:solidFill>
                  <a:latin typeface="微软雅黑" panose="020B0503020204020204" charset="-122"/>
                  <a:ea typeface="微软雅黑" panose="020B0503020204020204" charset="-122"/>
                  <a:cs typeface="微软雅黑" panose="020B0503020204020204" charset="-122"/>
                </a:rPr>
                <a:t>需补缴税款并缴纳滞纳金</a:t>
              </a:r>
              <a:r>
                <a:rPr lang="zh-CN" altLang="en-US" sz="1400" dirty="0">
                  <a:solidFill>
                    <a:srgbClr val="E7000B"/>
                  </a:solidFill>
                  <a:latin typeface="微软雅黑" panose="020B0503020204020204" charset="-122"/>
                  <a:ea typeface="微软雅黑" panose="020B0503020204020204" charset="-122"/>
                  <a:cs typeface="微软雅黑" panose="020B0503020204020204" charset="-122"/>
                </a:rPr>
                <a:t>，</a:t>
              </a:r>
              <a:r>
                <a:rPr lang="en-US" sz="1400" dirty="0">
                  <a:solidFill>
                    <a:srgbClr val="E7000B"/>
                  </a:solidFill>
                  <a:latin typeface="微软雅黑" panose="020B0503020204020204" charset="-122"/>
                  <a:ea typeface="微软雅黑" panose="020B0503020204020204" charset="-122"/>
                  <a:cs typeface="微软雅黑" panose="020B0503020204020204" charset="-122"/>
                </a:rPr>
                <a:t>可能面临罚款</a:t>
              </a:r>
              <a:r>
                <a:rPr lang="zh-CN" altLang="en-US" sz="1400" dirty="0">
                  <a:solidFill>
                    <a:srgbClr val="E7000B"/>
                  </a:solidFill>
                  <a:latin typeface="微软雅黑" panose="020B0503020204020204" charset="-122"/>
                  <a:ea typeface="微软雅黑" panose="020B0503020204020204" charset="-122"/>
                  <a:cs typeface="微软雅黑" panose="020B0503020204020204" charset="-122"/>
                </a:rPr>
                <a:t>。</a:t>
              </a:r>
              <a:endParaRPr lang="zh-CN" altLang="en-US" sz="1400" dirty="0">
                <a:solidFill>
                  <a:srgbClr val="E7000B"/>
                </a:solidFill>
                <a:latin typeface="微软雅黑" panose="020B0503020204020204" charset="-122"/>
                <a:ea typeface="微软雅黑" panose="020B0503020204020204" charset="-122"/>
                <a:cs typeface="微软雅黑" panose="020B0503020204020204" charset="-122"/>
              </a:endParaRPr>
            </a:p>
          </p:txBody>
        </p:sp>
      </p:grpSp>
      <p:grpSp>
        <p:nvGrpSpPr>
          <p:cNvPr id="86" name="组合 85"/>
          <p:cNvGrpSpPr/>
          <p:nvPr/>
        </p:nvGrpSpPr>
        <p:grpSpPr>
          <a:xfrm>
            <a:off x="8486775" y="7289800"/>
            <a:ext cx="7015480" cy="1031240"/>
            <a:chOff x="13353" y="11480"/>
            <a:chExt cx="11048" cy="1624"/>
          </a:xfrm>
        </p:grpSpPr>
        <p:sp>
          <p:nvSpPr>
            <p:cNvPr id="82" name="Shape 73"/>
            <p:cNvSpPr/>
            <p:nvPr/>
          </p:nvSpPr>
          <p:spPr>
            <a:xfrm>
              <a:off x="13353" y="11480"/>
              <a:ext cx="11049" cy="1625"/>
            </a:xfrm>
            <a:custGeom>
              <a:avLst/>
              <a:gdLst/>
              <a:ahLst/>
              <a:cxnLst/>
              <a:rect l="l" t="t" r="r" b="b"/>
              <a:pathLst>
                <a:path w="7016006" h="1032127">
                  <a:moveTo>
                    <a:pt x="98300" y="0"/>
                  </a:moveTo>
                  <a:lnTo>
                    <a:pt x="6917706" y="0"/>
                  </a:lnTo>
                  <a:cubicBezTo>
                    <a:pt x="6971996" y="0"/>
                    <a:pt x="7016006" y="44010"/>
                    <a:pt x="7016006" y="98300"/>
                  </a:cubicBezTo>
                  <a:lnTo>
                    <a:pt x="7016006" y="933827"/>
                  </a:lnTo>
                  <a:cubicBezTo>
                    <a:pt x="7016006" y="988117"/>
                    <a:pt x="6971996" y="1032127"/>
                    <a:pt x="6917706" y="1032127"/>
                  </a:cubicBezTo>
                  <a:lnTo>
                    <a:pt x="98300" y="1032127"/>
                  </a:lnTo>
                  <a:cubicBezTo>
                    <a:pt x="44010" y="1032127"/>
                    <a:pt x="0" y="988117"/>
                    <a:pt x="0" y="933827"/>
                  </a:cubicBezTo>
                  <a:lnTo>
                    <a:pt x="0" y="98300"/>
                  </a:lnTo>
                  <a:cubicBezTo>
                    <a:pt x="0" y="44047"/>
                    <a:pt x="44047" y="0"/>
                    <a:pt x="98300" y="0"/>
                  </a:cubicBezTo>
                  <a:close/>
                </a:path>
              </a:pathLst>
            </a:custGeom>
            <a:solidFill>
              <a:srgbClr val="F9F5EE"/>
            </a:solidFill>
          </p:spPr>
        </p:sp>
        <p:sp>
          <p:nvSpPr>
            <p:cNvPr id="83" name="Text 74"/>
            <p:cNvSpPr/>
            <p:nvPr/>
          </p:nvSpPr>
          <p:spPr>
            <a:xfrm>
              <a:off x="13663" y="11790"/>
              <a:ext cx="10584" cy="464"/>
            </a:xfrm>
            <a:prstGeom prst="rect">
              <a:avLst/>
            </a:prstGeom>
            <a:noFill/>
          </p:spPr>
          <p:txBody>
            <a:bodyPr wrap="square" lIns="0" tIns="0" rIns="0" bIns="0" rtlCol="0" anchor="ctr"/>
            <a:lstStyle/>
            <a:p>
              <a:pPr>
                <a:lnSpc>
                  <a:spcPct val="13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建立实质性运营的建议</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84" name="Text 75"/>
            <p:cNvSpPr/>
            <p:nvPr/>
          </p:nvSpPr>
          <p:spPr>
            <a:xfrm>
              <a:off x="13663" y="12409"/>
              <a:ext cx="10565" cy="387"/>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租赁真实办公场所、招聘本地员工、建立财务核算体系、将核心业务环节转移至海南</a:t>
              </a:r>
              <a:r>
                <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56" name="组合 55"/>
          <p:cNvGrpSpPr/>
          <p:nvPr/>
        </p:nvGrpSpPr>
        <p:grpSpPr>
          <a:xfrm rot="0">
            <a:off x="545465" y="260350"/>
            <a:ext cx="15386685" cy="8771890"/>
            <a:chOff x="859" y="410"/>
            <a:chExt cx="24231" cy="13814"/>
          </a:xfrm>
        </p:grpSpPr>
        <p:pic>
          <p:nvPicPr>
            <p:cNvPr id="61" name="图片 60"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78" name="组合 77"/>
            <p:cNvGrpSpPr/>
            <p:nvPr/>
          </p:nvGrpSpPr>
          <p:grpSpPr>
            <a:xfrm rot="0">
              <a:off x="21095" y="410"/>
              <a:ext cx="3995" cy="1345"/>
              <a:chOff x="2704" y="1289"/>
              <a:chExt cx="3995" cy="1345"/>
            </a:xfrm>
          </p:grpSpPr>
          <p:sp>
            <p:nvSpPr>
              <p:cNvPr id="88"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89"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90" name="直接连接符 89"/>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96" name="组合 95"/>
            <p:cNvGrpSpPr/>
            <p:nvPr/>
          </p:nvGrpSpPr>
          <p:grpSpPr>
            <a:xfrm>
              <a:off x="19334" y="13732"/>
              <a:ext cx="5686" cy="492"/>
              <a:chOff x="19278" y="13732"/>
              <a:chExt cx="5686" cy="492"/>
            </a:xfrm>
          </p:grpSpPr>
          <p:sp>
            <p:nvSpPr>
              <p:cNvPr id="97" name="文本框 96"/>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98" name="图片 97"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downloaded-image"/>
          <p:cNvPicPr>
            <a:picLocks noChangeAspect="1"/>
          </p:cNvPicPr>
          <p:nvPr/>
        </p:nvPicPr>
        <p:blipFill>
          <a:blip r:embed="rId1">
            <a:alphaModFix amt="20000"/>
          </a:blip>
          <a:stretch>
            <a:fillRect/>
          </a:stretch>
        </p:blipFill>
        <p:spPr>
          <a:xfrm flipH="1">
            <a:off x="0" y="0"/>
            <a:ext cx="16256000" cy="9143365"/>
          </a:xfrm>
          <a:prstGeom prst="rect">
            <a:avLst/>
          </a:prstGeom>
        </p:spPr>
      </p:pic>
      <p:sp>
        <p:nvSpPr>
          <p:cNvPr id="84" name="Shape 0"/>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gradFill flip="none" rotWithShape="1">
            <a:gsLst>
              <a:gs pos="0">
                <a:schemeClr val="bg1">
                  <a:lumMod val="85000"/>
                </a:schemeClr>
              </a:gs>
              <a:gs pos="40000">
                <a:srgbClr val="C59F5E">
                  <a:alpha val="31000"/>
                </a:srgbClr>
              </a:gs>
            </a:gsLst>
            <a:lin ang="2700000" scaled="1"/>
          </a:gradFill>
        </p:spPr>
      </p:sp>
      <p:sp>
        <p:nvSpPr>
          <p:cNvPr id="80" name="Text 2"/>
          <p:cNvSpPr/>
          <p:nvPr/>
        </p:nvSpPr>
        <p:spPr>
          <a:xfrm>
            <a:off x="508000" y="3544570"/>
            <a:ext cx="8915400" cy="11671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72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企业所得税与</a:t>
            </a:r>
            <a:endParaRPr lang="en-US" sz="72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sp>
        <p:nvSpPr>
          <p:cNvPr id="81" name="Shape 3"/>
          <p:cNvSpPr/>
          <p:nvPr/>
        </p:nvSpPr>
        <p:spPr>
          <a:xfrm>
            <a:off x="508000" y="6332220"/>
            <a:ext cx="1625600" cy="50800"/>
          </a:xfrm>
          <a:custGeom>
            <a:avLst/>
            <a:gdLst/>
            <a:ahLst/>
            <a:cxnLst/>
            <a:rect l="l" t="t" r="r" b="b"/>
            <a:pathLst>
              <a:path w="1625600" h="50800">
                <a:moveTo>
                  <a:pt x="0" y="0"/>
                </a:moveTo>
                <a:lnTo>
                  <a:pt x="1625600" y="0"/>
                </a:lnTo>
                <a:lnTo>
                  <a:pt x="1625600" y="50800"/>
                </a:lnTo>
                <a:lnTo>
                  <a:pt x="0" y="50800"/>
                </a:lnTo>
                <a:lnTo>
                  <a:pt x="0" y="0"/>
                </a:lnTo>
                <a:close/>
              </a:path>
            </a:pathLst>
          </a:custGeom>
          <a:solidFill>
            <a:srgbClr val="C5A06D"/>
          </a:solidFill>
          <a:effectLst>
            <a:outerShdw blurRad="50800" dist="38100" dir="2700000" algn="tl" rotWithShape="0">
              <a:prstClr val="black">
                <a:alpha val="40000"/>
              </a:prstClr>
            </a:outerShdw>
          </a:effectLst>
        </p:spPr>
      </p:sp>
      <p:sp>
        <p:nvSpPr>
          <p:cNvPr id="82" name="Text 4"/>
          <p:cNvSpPr/>
          <p:nvPr/>
        </p:nvSpPr>
        <p:spPr>
          <a:xfrm>
            <a:off x="508000" y="6789420"/>
            <a:ext cx="8914765" cy="4572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40000"/>
              </a:lnSpc>
            </a:pPr>
            <a:r>
              <a:rPr lang="en-US" sz="28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全球极具吸引力的税收政策洼地</a:t>
            </a:r>
            <a:endParaRPr lang="en-US" sz="28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endParaRPr>
          </a:p>
        </p:txBody>
      </p:sp>
      <p:sp>
        <p:nvSpPr>
          <p:cNvPr id="83" name="Text 1"/>
          <p:cNvSpPr/>
          <p:nvPr/>
        </p:nvSpPr>
        <p:spPr>
          <a:xfrm>
            <a:off x="508000" y="1352550"/>
            <a:ext cx="8915400" cy="16256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10000"/>
              </a:lnSpc>
            </a:pPr>
            <a:r>
              <a:rPr lang="en-US" sz="154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rPr>
              <a:t>03</a:t>
            </a:r>
            <a:endParaRPr lang="en-US" sz="154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endParaRPr>
          </a:p>
        </p:txBody>
      </p:sp>
      <p:sp>
        <p:nvSpPr>
          <p:cNvPr id="86" name="Text 2"/>
          <p:cNvSpPr/>
          <p:nvPr/>
        </p:nvSpPr>
        <p:spPr>
          <a:xfrm>
            <a:off x="508000" y="4854575"/>
            <a:ext cx="8915400" cy="11671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72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个人所得税优惠</a:t>
            </a:r>
            <a:endParaRPr lang="en-US" sz="72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grpSp>
        <p:nvGrpSpPr>
          <p:cNvPr id="3" name="组合 2"/>
          <p:cNvGrpSpPr/>
          <p:nvPr/>
        </p:nvGrpSpPr>
        <p:grpSpPr>
          <a:xfrm>
            <a:off x="12272010" y="8698230"/>
            <a:ext cx="3610610" cy="312420"/>
            <a:chOff x="19326" y="13698"/>
            <a:chExt cx="5686" cy="492"/>
          </a:xfrm>
        </p:grpSpPr>
        <p:sp>
          <p:nvSpPr>
            <p:cNvPr id="4" name="文本框 3"/>
            <p:cNvSpPr txBox="1"/>
            <p:nvPr/>
          </p:nvSpPr>
          <p:spPr>
            <a:xfrm>
              <a:off x="19326" y="13698"/>
              <a:ext cx="5686" cy="492"/>
            </a:xfrm>
            <a:prstGeom prst="rect">
              <a:avLst/>
            </a:prstGeom>
            <a:noFill/>
          </p:spPr>
          <p:txBody>
            <a:bodyPr wrap="square" rtlCol="0">
              <a:spAutoFit/>
            </a:bodyPr>
            <a:p>
              <a:pPr algn="ctr">
                <a:lnSpc>
                  <a:spcPct val="90000"/>
                </a:lnSpc>
              </a:pPr>
              <a:r>
                <a:rPr lang="en-US" altLang="zh-CN" sz="1600">
                  <a:solidFill>
                    <a:schemeClr val="bg1"/>
                  </a:solidFill>
                  <a:latin typeface="黑体" panose="02010609060101010101" charset="-122"/>
                  <a:ea typeface="黑体" panose="02010609060101010101" charset="-122"/>
                  <a:cs typeface="方正粗黑宋简体" panose="02000000000000000000" charset="-122"/>
                </a:rPr>
                <a:t>2025 </a:t>
              </a:r>
              <a:r>
                <a:rPr lang="zh-CN" altLang="en-US" sz="1600">
                  <a:solidFill>
                    <a:schemeClr val="bg1"/>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chemeClr val="bg1"/>
                  </a:solidFill>
                  <a:latin typeface="黑体" panose="02010609060101010101" charset="-122"/>
                  <a:ea typeface="黑体" panose="02010609060101010101" charset="-122"/>
                  <a:cs typeface="方正粗黑宋简体" panose="02000000000000000000" charset="-122"/>
                </a:rPr>
                <a:t> </a:t>
              </a:r>
              <a:endParaRPr lang="en-US" altLang="zh-CN" sz="1600">
                <a:solidFill>
                  <a:schemeClr val="bg1"/>
                </a:solidFill>
                <a:latin typeface="黑体" panose="02010609060101010101" charset="-122"/>
                <a:ea typeface="黑体" panose="02010609060101010101" charset="-122"/>
                <a:cs typeface="方正粗黑宋简体" panose="02000000000000000000" charset="-122"/>
              </a:endParaRPr>
            </a:p>
          </p:txBody>
        </p:sp>
        <p:pic>
          <p:nvPicPr>
            <p:cNvPr id="5" name="图片 4"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414" y="13792"/>
              <a:ext cx="304" cy="304"/>
            </a:xfrm>
            <a:prstGeom prst="rect">
              <a:avLst/>
            </a:prstGeom>
          </p:spPr>
        </p:pic>
      </p:grpSp>
    </p:spTree>
    <p:custDataLst>
      <p:tags r:id="rId4"/>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Shape 3"/>
          <p:cNvSpPr/>
          <p:nvPr/>
        </p:nvSpPr>
        <p:spPr>
          <a:xfrm>
            <a:off x="9764395" y="1447165"/>
            <a:ext cx="5962015" cy="5259705"/>
          </a:xfrm>
          <a:prstGeom prst="roundRect">
            <a:avLst>
              <a:gd name="adj" fmla="val 2064"/>
            </a:avLst>
          </a:prstGeom>
          <a:solidFill>
            <a:srgbClr val="F9F5EE"/>
          </a:solidFill>
          <a:effectLst>
            <a:outerShdw blurRad="176058" dist="117372" dir="5400000" algn="bl" rotWithShape="0">
              <a:srgbClr val="000000">
                <a:alpha val="10196"/>
              </a:srgbClr>
            </a:outerShdw>
          </a:effectLst>
        </p:spPr>
      </p:sp>
      <p:sp>
        <p:nvSpPr>
          <p:cNvPr id="69" name="Shape 3"/>
          <p:cNvSpPr/>
          <p:nvPr/>
        </p:nvSpPr>
        <p:spPr>
          <a:xfrm>
            <a:off x="9774555" y="6939280"/>
            <a:ext cx="5962015" cy="1560195"/>
          </a:xfrm>
          <a:prstGeom prst="roundRect">
            <a:avLst>
              <a:gd name="adj" fmla="val 5413"/>
            </a:avLst>
          </a:prstGeom>
          <a:solidFill>
            <a:srgbClr val="F9F5EE"/>
          </a:solidFill>
          <a:effectLst>
            <a:outerShdw blurRad="176058" dist="117372" dir="5400000" algn="bl" rotWithShape="0">
              <a:srgbClr val="000000">
                <a:alpha val="10196"/>
              </a:srgbClr>
            </a:outerShdw>
          </a:effectLst>
        </p:spPr>
      </p:sp>
      <p:sp>
        <p:nvSpPr>
          <p:cNvPr id="133" name="Shape 3"/>
          <p:cNvSpPr/>
          <p:nvPr/>
        </p:nvSpPr>
        <p:spPr>
          <a:xfrm>
            <a:off x="567055" y="6947535"/>
            <a:ext cx="8917305" cy="1560195"/>
          </a:xfrm>
          <a:prstGeom prst="roundRect">
            <a:avLst>
              <a:gd name="adj" fmla="val 7488"/>
            </a:avLst>
          </a:prstGeom>
          <a:solidFill>
            <a:srgbClr val="F9F5EE"/>
          </a:solidFill>
          <a:effectLst>
            <a:outerShdw blurRad="176058" dist="117372" dir="5400000" algn="bl" rotWithShape="0">
              <a:srgbClr val="000000">
                <a:alpha val="10196"/>
              </a:srgbClr>
            </a:outerShdw>
          </a:effectLst>
        </p:spPr>
      </p:sp>
      <p:grpSp>
        <p:nvGrpSpPr>
          <p:cNvPr id="66" name="组合 65"/>
          <p:cNvGrpSpPr/>
          <p:nvPr/>
        </p:nvGrpSpPr>
        <p:grpSpPr>
          <a:xfrm>
            <a:off x="559435" y="1446530"/>
            <a:ext cx="8924925" cy="5261073"/>
            <a:chOff x="1089" y="2478"/>
            <a:chExt cx="14055" cy="3847"/>
          </a:xfrm>
        </p:grpSpPr>
        <p:sp>
          <p:nvSpPr>
            <p:cNvPr id="67" name="Shape 3"/>
            <p:cNvSpPr/>
            <p:nvPr/>
          </p:nvSpPr>
          <p:spPr>
            <a:xfrm>
              <a:off x="1089" y="2478"/>
              <a:ext cx="14055" cy="3847"/>
            </a:xfrm>
            <a:prstGeom prst="roundRect">
              <a:avLst>
                <a:gd name="adj" fmla="val 2800"/>
              </a:avLst>
            </a:prstGeom>
            <a:solidFill>
              <a:srgbClr val="FFFFFF"/>
            </a:solidFill>
            <a:ln>
              <a:solidFill>
                <a:srgbClr val="F0EEEA"/>
              </a:solidFill>
            </a:ln>
            <a:effectLst>
              <a:outerShdw blurRad="190500" dist="127000" dir="5400000" algn="bl" rotWithShape="0">
                <a:srgbClr val="000000">
                  <a:alpha val="10196"/>
                </a:srgbClr>
              </a:outerShdw>
            </a:effectLst>
          </p:spPr>
        </p:sp>
        <p:sp>
          <p:nvSpPr>
            <p:cNvPr id="68" name="Shape 4"/>
            <p:cNvSpPr/>
            <p:nvPr/>
          </p:nvSpPr>
          <p:spPr>
            <a:xfrm>
              <a:off x="1089" y="2478"/>
              <a:ext cx="80" cy="3847"/>
            </a:xfrm>
            <a:custGeom>
              <a:avLst/>
              <a:gdLst/>
              <a:ahLst/>
              <a:cxnLst/>
              <a:rect l="l" t="t" r="r" b="b"/>
              <a:pathLst>
                <a:path w="50800" h="2057400">
                  <a:moveTo>
                    <a:pt x="50800" y="0"/>
                  </a:moveTo>
                  <a:lnTo>
                    <a:pt x="50800" y="0"/>
                  </a:lnTo>
                  <a:lnTo>
                    <a:pt x="50800" y="2057400"/>
                  </a:lnTo>
                  <a:lnTo>
                    <a:pt x="50800" y="2057400"/>
                  </a:lnTo>
                  <a:cubicBezTo>
                    <a:pt x="22763" y="2057400"/>
                    <a:pt x="0" y="2034637"/>
                    <a:pt x="0" y="2006600"/>
                  </a:cubicBezTo>
                  <a:lnTo>
                    <a:pt x="0" y="50800"/>
                  </a:lnTo>
                  <a:cubicBezTo>
                    <a:pt x="0" y="22763"/>
                    <a:pt x="22763" y="0"/>
                    <a:pt x="50800" y="0"/>
                  </a:cubicBezTo>
                  <a:close/>
                </a:path>
              </a:pathLst>
            </a:custGeom>
            <a:solidFill>
              <a:srgbClr val="C0A062"/>
            </a:solidFill>
          </p:spPr>
        </p:sp>
      </p:gr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rPr>
                <a:t>企业所得税优惠</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15%</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所得税</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率政策</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10" name="Shape 6"/>
          <p:cNvSpPr/>
          <p:nvPr/>
        </p:nvSpPr>
        <p:spPr>
          <a:xfrm>
            <a:off x="872490" y="1727200"/>
            <a:ext cx="266700" cy="304800"/>
          </a:xfrm>
          <a:custGeom>
            <a:avLst/>
            <a:gdLst/>
            <a:ahLst/>
            <a:cxnLst/>
            <a:rect l="l" t="t" r="r" b="b"/>
            <a:pathLst>
              <a:path w="266700" h="304800">
                <a:moveTo>
                  <a:pt x="114300" y="76200"/>
                </a:moveTo>
                <a:cubicBezTo>
                  <a:pt x="114300" y="44658"/>
                  <a:pt x="88692" y="19050"/>
                  <a:pt x="57150" y="19050"/>
                </a:cubicBezTo>
                <a:cubicBezTo>
                  <a:pt x="25608" y="19050"/>
                  <a:pt x="0" y="44658"/>
                  <a:pt x="0" y="76200"/>
                </a:cubicBezTo>
                <a:cubicBezTo>
                  <a:pt x="0" y="107742"/>
                  <a:pt x="25608" y="133350"/>
                  <a:pt x="57150" y="133350"/>
                </a:cubicBezTo>
                <a:cubicBezTo>
                  <a:pt x="88692" y="133350"/>
                  <a:pt x="114300" y="107742"/>
                  <a:pt x="114300" y="76200"/>
                </a:cubicBezTo>
                <a:close/>
                <a:moveTo>
                  <a:pt x="266700" y="228600"/>
                </a:moveTo>
                <a:cubicBezTo>
                  <a:pt x="266700" y="197058"/>
                  <a:pt x="241092" y="171450"/>
                  <a:pt x="209550" y="171450"/>
                </a:cubicBezTo>
                <a:cubicBezTo>
                  <a:pt x="178008" y="171450"/>
                  <a:pt x="152400" y="197058"/>
                  <a:pt x="152400" y="228600"/>
                </a:cubicBezTo>
                <a:cubicBezTo>
                  <a:pt x="152400" y="260142"/>
                  <a:pt x="178008" y="285750"/>
                  <a:pt x="209550" y="285750"/>
                </a:cubicBezTo>
                <a:cubicBezTo>
                  <a:pt x="241092" y="285750"/>
                  <a:pt x="266700" y="260142"/>
                  <a:pt x="266700" y="228600"/>
                </a:cubicBezTo>
                <a:close/>
                <a:moveTo>
                  <a:pt x="261104" y="51554"/>
                </a:moveTo>
                <a:cubicBezTo>
                  <a:pt x="268545" y="44113"/>
                  <a:pt x="268545" y="32028"/>
                  <a:pt x="261104" y="24586"/>
                </a:cubicBezTo>
                <a:cubicBezTo>
                  <a:pt x="253663" y="17145"/>
                  <a:pt x="241578" y="17145"/>
                  <a:pt x="234136" y="24586"/>
                </a:cubicBezTo>
                <a:lnTo>
                  <a:pt x="5536" y="253186"/>
                </a:lnTo>
                <a:cubicBezTo>
                  <a:pt x="-1905" y="260628"/>
                  <a:pt x="-1905" y="272713"/>
                  <a:pt x="5536" y="280154"/>
                </a:cubicBezTo>
                <a:cubicBezTo>
                  <a:pt x="12978" y="287595"/>
                  <a:pt x="25063" y="287595"/>
                  <a:pt x="32504" y="280154"/>
                </a:cubicBezTo>
                <a:lnTo>
                  <a:pt x="261104" y="51554"/>
                </a:lnTo>
                <a:close/>
              </a:path>
            </a:pathLst>
          </a:custGeom>
          <a:solidFill>
            <a:srgbClr val="C0A062"/>
          </a:solidFill>
        </p:spPr>
      </p:sp>
      <p:sp>
        <p:nvSpPr>
          <p:cNvPr id="11" name="Text 7"/>
          <p:cNvSpPr/>
          <p:nvPr/>
        </p:nvSpPr>
        <p:spPr>
          <a:xfrm>
            <a:off x="1189355" y="1676400"/>
            <a:ext cx="8039735" cy="40640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15%企业所得税优惠政策</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61" name="组合 60"/>
          <p:cNvGrpSpPr/>
          <p:nvPr/>
        </p:nvGrpSpPr>
        <p:grpSpPr>
          <a:xfrm>
            <a:off x="821055" y="2286000"/>
            <a:ext cx="8407400" cy="1193800"/>
            <a:chOff x="1293" y="3600"/>
            <a:chExt cx="13240" cy="1880"/>
          </a:xfrm>
        </p:grpSpPr>
        <p:sp>
          <p:nvSpPr>
            <p:cNvPr id="12" name="Shape 8"/>
            <p:cNvSpPr/>
            <p:nvPr/>
          </p:nvSpPr>
          <p:spPr>
            <a:xfrm>
              <a:off x="1293" y="3600"/>
              <a:ext cx="13240" cy="1880"/>
            </a:xfrm>
            <a:custGeom>
              <a:avLst/>
              <a:gdLst/>
              <a:ahLst/>
              <a:cxnLst/>
              <a:rect l="l" t="t" r="r" b="b"/>
              <a:pathLst>
                <a:path w="8407400" h="1193800">
                  <a:moveTo>
                    <a:pt x="50796" y="0"/>
                  </a:moveTo>
                  <a:lnTo>
                    <a:pt x="8356604" y="0"/>
                  </a:lnTo>
                  <a:cubicBezTo>
                    <a:pt x="8384658" y="0"/>
                    <a:pt x="8407400" y="22742"/>
                    <a:pt x="8407400" y="50796"/>
                  </a:cubicBezTo>
                  <a:lnTo>
                    <a:pt x="8407400" y="1143004"/>
                  </a:lnTo>
                  <a:cubicBezTo>
                    <a:pt x="8407400" y="1171058"/>
                    <a:pt x="8384658" y="1193800"/>
                    <a:pt x="8356604" y="1193800"/>
                  </a:cubicBezTo>
                  <a:lnTo>
                    <a:pt x="50796" y="1193800"/>
                  </a:lnTo>
                  <a:cubicBezTo>
                    <a:pt x="22742" y="1193800"/>
                    <a:pt x="0" y="1171058"/>
                    <a:pt x="0" y="1143004"/>
                  </a:cubicBezTo>
                  <a:lnTo>
                    <a:pt x="0" y="50796"/>
                  </a:lnTo>
                  <a:cubicBezTo>
                    <a:pt x="0" y="22761"/>
                    <a:pt x="22761" y="0"/>
                    <a:pt x="50796" y="0"/>
                  </a:cubicBezTo>
                  <a:close/>
                </a:path>
              </a:pathLst>
            </a:custGeom>
            <a:solidFill>
              <a:srgbClr val="F9F5EE"/>
            </a:solidFill>
          </p:spPr>
        </p:sp>
        <p:sp>
          <p:nvSpPr>
            <p:cNvPr id="13" name="Text 9"/>
            <p:cNvSpPr/>
            <p:nvPr/>
          </p:nvSpPr>
          <p:spPr>
            <a:xfrm>
              <a:off x="1613" y="3920"/>
              <a:ext cx="12780" cy="56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享惠主体</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4" name="Text 10"/>
            <p:cNvSpPr/>
            <p:nvPr/>
          </p:nvSpPr>
          <p:spPr>
            <a:xfrm>
              <a:off x="1613" y="4640"/>
              <a:ext cx="12760" cy="520"/>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注册在海南自贸港并</a:t>
              </a:r>
              <a:r>
                <a:rPr lang="en-US" sz="1400" dirty="0">
                  <a:solidFill>
                    <a:srgbClr val="C59F5E"/>
                  </a:solidFill>
                  <a:latin typeface="微软雅黑" panose="020B0503020204020204" charset="-122"/>
                  <a:ea typeface="微软雅黑" panose="020B0503020204020204" charset="-122"/>
                  <a:cs typeface="MiSans" pitchFamily="34" charset="-120"/>
                </a:rPr>
                <a:t>实质性运营</a:t>
              </a: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的</a:t>
              </a:r>
              <a:r>
                <a:rPr lang="en-US" sz="1400" dirty="0">
                  <a:solidFill>
                    <a:srgbClr val="C59F5E"/>
                  </a:solidFill>
                  <a:latin typeface="微软雅黑" panose="020B0503020204020204" charset="-122"/>
                  <a:ea typeface="微软雅黑" panose="020B0503020204020204" charset="-122"/>
                  <a:cs typeface="MiSans" pitchFamily="34" charset="-120"/>
                </a:rPr>
                <a:t>鼓励类产业企业</a:t>
              </a:r>
              <a:r>
                <a:rPr lang="zh-CN" altLang="en-US" sz="1400" dirty="0">
                  <a:solidFill>
                    <a:srgbClr val="C59F5E"/>
                  </a:solidFill>
                  <a:latin typeface="微软雅黑" panose="020B0503020204020204" charset="-122"/>
                  <a:ea typeface="微软雅黑" panose="020B0503020204020204" charset="-122"/>
                  <a:cs typeface="MiSans" pitchFamily="34" charset="-120"/>
                </a:rPr>
                <a:t>。</a:t>
              </a:r>
              <a:endParaRPr lang="zh-CN" altLang="en-US" sz="1400"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60" name="组合 59"/>
          <p:cNvGrpSpPr/>
          <p:nvPr/>
        </p:nvGrpSpPr>
        <p:grpSpPr>
          <a:xfrm>
            <a:off x="821055" y="3753485"/>
            <a:ext cx="8404860" cy="1205230"/>
            <a:chOff x="1293" y="5694"/>
            <a:chExt cx="13236" cy="1898"/>
          </a:xfrm>
        </p:grpSpPr>
        <p:grpSp>
          <p:nvGrpSpPr>
            <p:cNvPr id="57" name="组合 56"/>
            <p:cNvGrpSpPr/>
            <p:nvPr/>
          </p:nvGrpSpPr>
          <p:grpSpPr>
            <a:xfrm>
              <a:off x="1293" y="5694"/>
              <a:ext cx="6500" cy="1899"/>
              <a:chOff x="1293" y="5694"/>
              <a:chExt cx="6500" cy="1899"/>
            </a:xfrm>
          </p:grpSpPr>
          <p:sp>
            <p:nvSpPr>
              <p:cNvPr id="15" name="Shape 11"/>
              <p:cNvSpPr/>
              <p:nvPr/>
            </p:nvSpPr>
            <p:spPr>
              <a:xfrm>
                <a:off x="1293" y="5694"/>
                <a:ext cx="6500" cy="1899"/>
              </a:xfrm>
              <a:custGeom>
                <a:avLst/>
                <a:gdLst/>
                <a:ahLst/>
                <a:cxnLst/>
                <a:rect l="l" t="t" r="r" b="b"/>
                <a:pathLst>
                  <a:path w="4127500" h="1206500">
                    <a:moveTo>
                      <a:pt x="50806" y="0"/>
                    </a:moveTo>
                    <a:lnTo>
                      <a:pt x="4076694" y="0"/>
                    </a:lnTo>
                    <a:cubicBezTo>
                      <a:pt x="4104754" y="0"/>
                      <a:pt x="4127500" y="22746"/>
                      <a:pt x="4127500" y="50806"/>
                    </a:cubicBezTo>
                    <a:lnTo>
                      <a:pt x="4127500" y="1155694"/>
                    </a:lnTo>
                    <a:cubicBezTo>
                      <a:pt x="4127500" y="1183754"/>
                      <a:pt x="4104754" y="1206500"/>
                      <a:pt x="4076694" y="1206500"/>
                    </a:cubicBezTo>
                    <a:lnTo>
                      <a:pt x="50806" y="1206500"/>
                    </a:lnTo>
                    <a:cubicBezTo>
                      <a:pt x="22746" y="1206500"/>
                      <a:pt x="0" y="1183754"/>
                      <a:pt x="0" y="1155694"/>
                    </a:cubicBezTo>
                    <a:lnTo>
                      <a:pt x="0" y="50806"/>
                    </a:lnTo>
                    <a:cubicBezTo>
                      <a:pt x="0" y="22746"/>
                      <a:pt x="22746" y="0"/>
                      <a:pt x="50806" y="0"/>
                    </a:cubicBezTo>
                    <a:close/>
                  </a:path>
                </a:pathLst>
              </a:custGeom>
              <a:solidFill>
                <a:srgbClr val="F9F5EE"/>
              </a:solidFill>
            </p:spPr>
          </p:sp>
          <p:sp>
            <p:nvSpPr>
              <p:cNvPr id="16" name="Text 12"/>
              <p:cNvSpPr/>
              <p:nvPr/>
            </p:nvSpPr>
            <p:spPr>
              <a:xfrm>
                <a:off x="1533" y="5869"/>
                <a:ext cx="5877" cy="48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实质性运营</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7" name="Text 13"/>
              <p:cNvSpPr/>
              <p:nvPr/>
            </p:nvSpPr>
            <p:spPr>
              <a:xfrm>
                <a:off x="1533" y="6509"/>
                <a:ext cx="5857" cy="780"/>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实际管理机构设在海南，对生产经营、人员、账务、财产等实施实质性全面管理和控制</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58" name="组合 57"/>
            <p:cNvGrpSpPr/>
            <p:nvPr/>
          </p:nvGrpSpPr>
          <p:grpSpPr>
            <a:xfrm>
              <a:off x="8029" y="5702"/>
              <a:ext cx="6500" cy="1883"/>
              <a:chOff x="8029" y="5694"/>
              <a:chExt cx="6500" cy="1883"/>
            </a:xfrm>
          </p:grpSpPr>
          <p:sp>
            <p:nvSpPr>
              <p:cNvPr id="18" name="Shape 14"/>
              <p:cNvSpPr/>
              <p:nvPr/>
            </p:nvSpPr>
            <p:spPr>
              <a:xfrm>
                <a:off x="8029" y="5694"/>
                <a:ext cx="6500" cy="1883"/>
              </a:xfrm>
              <a:custGeom>
                <a:avLst/>
                <a:gdLst/>
                <a:ahLst/>
                <a:cxnLst/>
                <a:rect l="l" t="t" r="r" b="b"/>
                <a:pathLst>
                  <a:path w="4127500" h="1206500">
                    <a:moveTo>
                      <a:pt x="50806" y="0"/>
                    </a:moveTo>
                    <a:lnTo>
                      <a:pt x="4076694" y="0"/>
                    </a:lnTo>
                    <a:cubicBezTo>
                      <a:pt x="4104754" y="0"/>
                      <a:pt x="4127500" y="22746"/>
                      <a:pt x="4127500" y="50806"/>
                    </a:cubicBezTo>
                    <a:lnTo>
                      <a:pt x="4127500" y="1155694"/>
                    </a:lnTo>
                    <a:cubicBezTo>
                      <a:pt x="4127500" y="1183754"/>
                      <a:pt x="4104754" y="1206500"/>
                      <a:pt x="4076694" y="1206500"/>
                    </a:cubicBezTo>
                    <a:lnTo>
                      <a:pt x="50806" y="1206500"/>
                    </a:lnTo>
                    <a:cubicBezTo>
                      <a:pt x="22746" y="1206500"/>
                      <a:pt x="0" y="1183754"/>
                      <a:pt x="0" y="1155694"/>
                    </a:cubicBezTo>
                    <a:lnTo>
                      <a:pt x="0" y="50806"/>
                    </a:lnTo>
                    <a:cubicBezTo>
                      <a:pt x="0" y="22746"/>
                      <a:pt x="22746" y="0"/>
                      <a:pt x="50806" y="0"/>
                    </a:cubicBezTo>
                    <a:close/>
                  </a:path>
                </a:pathLst>
              </a:custGeom>
              <a:solidFill>
                <a:srgbClr val="F9F5EE"/>
              </a:solidFill>
            </p:spPr>
          </p:sp>
          <p:sp>
            <p:nvSpPr>
              <p:cNvPr id="19" name="Text 15"/>
              <p:cNvSpPr/>
              <p:nvPr/>
            </p:nvSpPr>
            <p:spPr>
              <a:xfrm>
                <a:off x="8269" y="5856"/>
                <a:ext cx="5877" cy="48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鼓励类产业</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20" name="Text 16"/>
              <p:cNvSpPr/>
              <p:nvPr/>
            </p:nvSpPr>
            <p:spPr>
              <a:xfrm>
                <a:off x="8269" y="6496"/>
                <a:ext cx="5857" cy="780"/>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主营业务属于《海南自由贸易港鼓励类产业目录》且主营业务收入占企业收入总额60%以上</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grpSp>
        <p:nvGrpSpPr>
          <p:cNvPr id="59" name="组合 58"/>
          <p:cNvGrpSpPr/>
          <p:nvPr/>
        </p:nvGrpSpPr>
        <p:grpSpPr>
          <a:xfrm>
            <a:off x="821055" y="5232400"/>
            <a:ext cx="8407400" cy="1278890"/>
            <a:chOff x="1293" y="7928"/>
            <a:chExt cx="13240" cy="2014"/>
          </a:xfrm>
          <a:solidFill>
            <a:srgbClr val="F9F5EE"/>
          </a:solidFill>
        </p:grpSpPr>
        <p:sp>
          <p:nvSpPr>
            <p:cNvPr id="21" name="Shape 17"/>
            <p:cNvSpPr/>
            <p:nvPr/>
          </p:nvSpPr>
          <p:spPr>
            <a:xfrm>
              <a:off x="1293" y="7928"/>
              <a:ext cx="13240" cy="2014"/>
            </a:xfrm>
            <a:custGeom>
              <a:avLst/>
              <a:gdLst/>
              <a:ahLst/>
              <a:cxnLst/>
              <a:rect l="l" t="t" r="r" b="b"/>
              <a:pathLst>
                <a:path w="8407400" h="1524000">
                  <a:moveTo>
                    <a:pt x="50795" y="0"/>
                  </a:moveTo>
                  <a:lnTo>
                    <a:pt x="8356605" y="0"/>
                  </a:lnTo>
                  <a:cubicBezTo>
                    <a:pt x="8384658" y="0"/>
                    <a:pt x="8407400" y="22742"/>
                    <a:pt x="8407400" y="50795"/>
                  </a:cubicBezTo>
                  <a:lnTo>
                    <a:pt x="8407400" y="1473205"/>
                  </a:lnTo>
                  <a:cubicBezTo>
                    <a:pt x="8407400" y="1501258"/>
                    <a:pt x="8384658" y="1524000"/>
                    <a:pt x="8356605" y="1524000"/>
                  </a:cubicBezTo>
                  <a:lnTo>
                    <a:pt x="50795" y="1524000"/>
                  </a:lnTo>
                  <a:cubicBezTo>
                    <a:pt x="22742" y="1524000"/>
                    <a:pt x="0" y="1501258"/>
                    <a:pt x="0" y="1473205"/>
                  </a:cubicBezTo>
                  <a:lnTo>
                    <a:pt x="0" y="50795"/>
                  </a:lnTo>
                  <a:cubicBezTo>
                    <a:pt x="0" y="22760"/>
                    <a:pt x="22760" y="0"/>
                    <a:pt x="50795" y="0"/>
                  </a:cubicBezTo>
                  <a:close/>
                </a:path>
              </a:pathLst>
            </a:custGeom>
            <a:grpFill/>
          </p:spPr>
        </p:sp>
        <p:sp>
          <p:nvSpPr>
            <p:cNvPr id="22" name="Text 18"/>
            <p:cNvSpPr/>
            <p:nvPr/>
          </p:nvSpPr>
          <p:spPr>
            <a:xfrm>
              <a:off x="1613" y="8014"/>
              <a:ext cx="12780" cy="560"/>
            </a:xfrm>
            <a:prstGeom prst="rect">
              <a:avLst/>
            </a:prstGeom>
            <a:grp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新增境外直接投资所得免征企业所得税</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23" name="Text 19"/>
            <p:cNvSpPr/>
            <p:nvPr/>
          </p:nvSpPr>
          <p:spPr>
            <a:xfrm>
              <a:off x="1613" y="8734"/>
              <a:ext cx="12514" cy="1040"/>
            </a:xfrm>
            <a:prstGeom prst="rect">
              <a:avLst/>
            </a:prstGeom>
            <a:grp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对在海南设立的</a:t>
              </a:r>
              <a:r>
                <a:rPr lang="en-US" sz="1400" dirty="0">
                  <a:solidFill>
                    <a:srgbClr val="C59F5E"/>
                  </a:solidFill>
                  <a:latin typeface="微软雅黑" panose="020B0503020204020204" charset="-122"/>
                  <a:ea typeface="微软雅黑" panose="020B0503020204020204" charset="-122"/>
                  <a:cs typeface="MiSans" pitchFamily="34" charset="-120"/>
                </a:rPr>
                <a:t>旅游业、现代服务业、高新技术产业企业</a:t>
              </a: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新增境外直接投资取得的所得，免征企业所得税</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grpSp>
      <p:sp>
        <p:nvSpPr>
          <p:cNvPr id="27" name="Text 23"/>
          <p:cNvSpPr/>
          <p:nvPr/>
        </p:nvSpPr>
        <p:spPr>
          <a:xfrm>
            <a:off x="1127125" y="7499985"/>
            <a:ext cx="4267200" cy="258445"/>
          </a:xfrm>
          <a:prstGeom prst="rect">
            <a:avLst/>
          </a:prstGeom>
          <a:noFill/>
        </p:spPr>
        <p:txBody>
          <a:bodyPr wrap="square" lIns="0" tIns="0" rIns="0" bIns="0" rtlCol="0" anchor="ctr"/>
          <a:lstStyle/>
          <a:p>
            <a:pPr algn="ctr">
              <a:lnSpc>
                <a:spcPct val="130000"/>
              </a:lnSpc>
            </a:pPr>
            <a:r>
              <a:rPr lang="en-US" sz="1600" dirty="0">
                <a:solidFill>
                  <a:schemeClr val="tx1">
                    <a:alpha val="70000"/>
                  </a:schemeClr>
                </a:solidFill>
                <a:latin typeface="微软雅黑" panose="020B0503020204020204" charset="-122"/>
                <a:ea typeface="微软雅黑" panose="020B0503020204020204" charset="-122"/>
                <a:cs typeface="MiSans" pitchFamily="34" charset="-120"/>
              </a:rPr>
              <a:t>海南自贸港</a:t>
            </a:r>
            <a:endParaRPr lang="en-US" sz="16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28" name="Text 24"/>
          <p:cNvSpPr/>
          <p:nvPr/>
        </p:nvSpPr>
        <p:spPr>
          <a:xfrm>
            <a:off x="1025525" y="8027035"/>
            <a:ext cx="4470400" cy="516890"/>
          </a:xfrm>
          <a:prstGeom prst="rect">
            <a:avLst/>
          </a:prstGeom>
          <a:noFill/>
        </p:spPr>
        <p:txBody>
          <a:bodyPr wrap="square" lIns="0" tIns="0" rIns="0" bIns="0" rtlCol="0" anchor="ctr"/>
          <a:lstStyle/>
          <a:p>
            <a:pPr algn="ctr">
              <a:lnSpc>
                <a:spcPct val="80000"/>
              </a:lnSpc>
            </a:pPr>
            <a:r>
              <a:rPr lang="en-US" sz="4800" b="1" dirty="0">
                <a:solidFill>
                  <a:srgbClr val="C59F5E"/>
                </a:solidFill>
                <a:latin typeface="微软雅黑" panose="020B0503020204020204" charset="-122"/>
                <a:ea typeface="微软雅黑" panose="020B0503020204020204" charset="-122"/>
                <a:cs typeface="思源宋体" panose="02020500000000000000" pitchFamily="34" charset="-120"/>
              </a:rPr>
              <a:t>15%</a:t>
            </a:r>
            <a:endParaRPr lang="en-US" sz="4800" b="1" dirty="0">
              <a:solidFill>
                <a:srgbClr val="C59F5E"/>
              </a:solidFill>
              <a:latin typeface="微软雅黑" panose="020B0503020204020204" charset="-122"/>
              <a:ea typeface="微软雅黑" panose="020B0503020204020204" charset="-122"/>
              <a:cs typeface="思源宋体" panose="02020500000000000000" pitchFamily="34" charset="-120"/>
            </a:endParaRPr>
          </a:p>
        </p:txBody>
      </p:sp>
      <p:sp>
        <p:nvSpPr>
          <p:cNvPr id="29" name="Text 25"/>
          <p:cNvSpPr/>
          <p:nvPr/>
        </p:nvSpPr>
        <p:spPr>
          <a:xfrm>
            <a:off x="5017770" y="7499985"/>
            <a:ext cx="4267200" cy="258445"/>
          </a:xfrm>
          <a:prstGeom prst="rect">
            <a:avLst/>
          </a:prstGeom>
          <a:noFill/>
        </p:spPr>
        <p:txBody>
          <a:bodyPr wrap="square" lIns="0" tIns="0" rIns="0" bIns="0" rtlCol="0" anchor="ctr"/>
          <a:lstStyle/>
          <a:p>
            <a:pPr algn="ctr">
              <a:lnSpc>
                <a:spcPct val="130000"/>
              </a:lnSpc>
            </a:pPr>
            <a:r>
              <a:rPr lang="en-US" sz="1600" dirty="0">
                <a:solidFill>
                  <a:schemeClr val="tx1">
                    <a:alpha val="70000"/>
                  </a:schemeClr>
                </a:solidFill>
                <a:latin typeface="微软雅黑" panose="020B0503020204020204" charset="-122"/>
                <a:ea typeface="微软雅黑" panose="020B0503020204020204" charset="-122"/>
                <a:cs typeface="MiSans" pitchFamily="34" charset="-120"/>
              </a:rPr>
              <a:t>内地一般税率</a:t>
            </a:r>
            <a:endParaRPr lang="en-US" sz="16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30" name="Text 26"/>
          <p:cNvSpPr/>
          <p:nvPr/>
        </p:nvSpPr>
        <p:spPr>
          <a:xfrm>
            <a:off x="4918710" y="7982585"/>
            <a:ext cx="4470400" cy="516890"/>
          </a:xfrm>
          <a:prstGeom prst="rect">
            <a:avLst/>
          </a:prstGeom>
          <a:noFill/>
        </p:spPr>
        <p:txBody>
          <a:bodyPr wrap="square" lIns="0" tIns="0" rIns="0" bIns="0" rtlCol="0" anchor="ctr"/>
          <a:lstStyle/>
          <a:p>
            <a:pPr algn="ctr">
              <a:lnSpc>
                <a:spcPct val="80000"/>
              </a:lnSpc>
            </a:pPr>
            <a:r>
              <a:rPr lang="en-US" sz="4800" b="1" dirty="0">
                <a:solidFill>
                  <a:schemeClr val="tx1"/>
                </a:solidFill>
                <a:latin typeface="微软雅黑" panose="020B0503020204020204" charset="-122"/>
                <a:ea typeface="微软雅黑" panose="020B0503020204020204" charset="-122"/>
                <a:cs typeface="思源宋体" panose="02020500000000000000" pitchFamily="34" charset="-120"/>
              </a:rPr>
              <a:t>25%</a:t>
            </a:r>
            <a:endParaRPr lang="en-US" sz="48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32" name="Shape 28"/>
          <p:cNvSpPr/>
          <p:nvPr/>
        </p:nvSpPr>
        <p:spPr>
          <a:xfrm>
            <a:off x="10018673" y="1727200"/>
            <a:ext cx="254000" cy="254000"/>
          </a:xfrm>
          <a:custGeom>
            <a:avLst/>
            <a:gdLst/>
            <a:ahLst/>
            <a:cxnLst/>
            <a:rect l="l" t="t" r="r" b="b"/>
            <a:pathLst>
              <a:path w="254000" h="254000">
                <a:moveTo>
                  <a:pt x="23812" y="71438"/>
                </a:moveTo>
                <a:cubicBezTo>
                  <a:pt x="36955" y="71438"/>
                  <a:pt x="47625" y="60767"/>
                  <a:pt x="47625" y="47625"/>
                </a:cubicBezTo>
                <a:cubicBezTo>
                  <a:pt x="47625" y="34483"/>
                  <a:pt x="36955" y="23812"/>
                  <a:pt x="23812" y="23812"/>
                </a:cubicBezTo>
                <a:cubicBezTo>
                  <a:pt x="10670" y="23812"/>
                  <a:pt x="0" y="34483"/>
                  <a:pt x="0" y="47625"/>
                </a:cubicBezTo>
                <a:cubicBezTo>
                  <a:pt x="0" y="60767"/>
                  <a:pt x="10670" y="71438"/>
                  <a:pt x="23812" y="71438"/>
                </a:cubicBezTo>
                <a:close/>
                <a:moveTo>
                  <a:pt x="95250" y="31750"/>
                </a:moveTo>
                <a:cubicBezTo>
                  <a:pt x="86469" y="31750"/>
                  <a:pt x="79375" y="38844"/>
                  <a:pt x="79375" y="47625"/>
                </a:cubicBezTo>
                <a:cubicBezTo>
                  <a:pt x="79375" y="56406"/>
                  <a:pt x="86469" y="63500"/>
                  <a:pt x="95250" y="63500"/>
                </a:cubicBezTo>
                <a:lnTo>
                  <a:pt x="238125" y="63500"/>
                </a:lnTo>
                <a:cubicBezTo>
                  <a:pt x="246906" y="63500"/>
                  <a:pt x="254000" y="56406"/>
                  <a:pt x="254000" y="47625"/>
                </a:cubicBezTo>
                <a:cubicBezTo>
                  <a:pt x="254000" y="38844"/>
                  <a:pt x="246906" y="31750"/>
                  <a:pt x="238125" y="31750"/>
                </a:cubicBezTo>
                <a:lnTo>
                  <a:pt x="95250" y="31750"/>
                </a:lnTo>
                <a:close/>
                <a:moveTo>
                  <a:pt x="95250" y="111125"/>
                </a:moveTo>
                <a:cubicBezTo>
                  <a:pt x="86469" y="111125"/>
                  <a:pt x="79375" y="118219"/>
                  <a:pt x="79375" y="127000"/>
                </a:cubicBezTo>
                <a:cubicBezTo>
                  <a:pt x="79375" y="135781"/>
                  <a:pt x="86469" y="142875"/>
                  <a:pt x="95250" y="142875"/>
                </a:cubicBezTo>
                <a:lnTo>
                  <a:pt x="238125" y="142875"/>
                </a:lnTo>
                <a:cubicBezTo>
                  <a:pt x="246906" y="142875"/>
                  <a:pt x="254000" y="135781"/>
                  <a:pt x="254000" y="127000"/>
                </a:cubicBezTo>
                <a:cubicBezTo>
                  <a:pt x="254000" y="118219"/>
                  <a:pt x="246906" y="111125"/>
                  <a:pt x="238125" y="111125"/>
                </a:cubicBezTo>
                <a:lnTo>
                  <a:pt x="95250" y="111125"/>
                </a:lnTo>
                <a:close/>
                <a:moveTo>
                  <a:pt x="95250" y="190500"/>
                </a:moveTo>
                <a:cubicBezTo>
                  <a:pt x="86469" y="190500"/>
                  <a:pt x="79375" y="197594"/>
                  <a:pt x="79375" y="206375"/>
                </a:cubicBezTo>
                <a:cubicBezTo>
                  <a:pt x="79375" y="215156"/>
                  <a:pt x="86469" y="222250"/>
                  <a:pt x="95250" y="222250"/>
                </a:cubicBezTo>
                <a:lnTo>
                  <a:pt x="238125" y="222250"/>
                </a:lnTo>
                <a:cubicBezTo>
                  <a:pt x="246906" y="222250"/>
                  <a:pt x="254000" y="215156"/>
                  <a:pt x="254000" y="206375"/>
                </a:cubicBezTo>
                <a:cubicBezTo>
                  <a:pt x="254000" y="197594"/>
                  <a:pt x="246906" y="190500"/>
                  <a:pt x="238125" y="190500"/>
                </a:cubicBezTo>
                <a:lnTo>
                  <a:pt x="95250" y="190500"/>
                </a:lnTo>
                <a:close/>
                <a:moveTo>
                  <a:pt x="23812" y="230188"/>
                </a:moveTo>
                <a:cubicBezTo>
                  <a:pt x="36955" y="230188"/>
                  <a:pt x="47625" y="219517"/>
                  <a:pt x="47625" y="206375"/>
                </a:cubicBezTo>
                <a:cubicBezTo>
                  <a:pt x="47625" y="193233"/>
                  <a:pt x="36955" y="182563"/>
                  <a:pt x="23812" y="182563"/>
                </a:cubicBezTo>
                <a:cubicBezTo>
                  <a:pt x="10670" y="182563"/>
                  <a:pt x="0" y="193233"/>
                  <a:pt x="0" y="206375"/>
                </a:cubicBezTo>
                <a:cubicBezTo>
                  <a:pt x="0" y="219517"/>
                  <a:pt x="10670" y="230188"/>
                  <a:pt x="23812" y="230188"/>
                </a:cubicBezTo>
                <a:close/>
                <a:moveTo>
                  <a:pt x="47625" y="127000"/>
                </a:moveTo>
                <a:cubicBezTo>
                  <a:pt x="47625" y="113858"/>
                  <a:pt x="36955" y="103188"/>
                  <a:pt x="23812" y="103188"/>
                </a:cubicBezTo>
                <a:cubicBezTo>
                  <a:pt x="10670" y="103188"/>
                  <a:pt x="0" y="113858"/>
                  <a:pt x="0" y="127000"/>
                </a:cubicBezTo>
                <a:cubicBezTo>
                  <a:pt x="0" y="140142"/>
                  <a:pt x="10670" y="150813"/>
                  <a:pt x="23812" y="150813"/>
                </a:cubicBezTo>
                <a:cubicBezTo>
                  <a:pt x="36955" y="150813"/>
                  <a:pt x="47625" y="140142"/>
                  <a:pt x="47625" y="127000"/>
                </a:cubicBezTo>
                <a:close/>
              </a:path>
            </a:pathLst>
          </a:custGeom>
          <a:solidFill>
            <a:srgbClr val="C0A062"/>
          </a:solidFill>
        </p:spPr>
      </p:sp>
      <p:sp>
        <p:nvSpPr>
          <p:cNvPr id="33" name="Text 29"/>
          <p:cNvSpPr/>
          <p:nvPr/>
        </p:nvSpPr>
        <p:spPr>
          <a:xfrm>
            <a:off x="10372725" y="1676400"/>
            <a:ext cx="5099050" cy="35560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鼓励类产业目录</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nvGrpSpPr>
          <p:cNvPr id="65" name="组合 64"/>
          <p:cNvGrpSpPr/>
          <p:nvPr/>
        </p:nvGrpSpPr>
        <p:grpSpPr>
          <a:xfrm>
            <a:off x="10011410" y="2235200"/>
            <a:ext cx="5461000" cy="952500"/>
            <a:chOff x="15792" y="3520"/>
            <a:chExt cx="8600" cy="1500"/>
          </a:xfrm>
        </p:grpSpPr>
        <p:sp>
          <p:nvSpPr>
            <p:cNvPr id="34" name="Shape 30"/>
            <p:cNvSpPr/>
            <p:nvPr/>
          </p:nvSpPr>
          <p:spPr>
            <a:xfrm>
              <a:off x="15792" y="3520"/>
              <a:ext cx="8600" cy="1500"/>
            </a:xfrm>
            <a:custGeom>
              <a:avLst/>
              <a:gdLst/>
              <a:ahLst/>
              <a:cxnLst/>
              <a:rect l="l" t="t" r="r" b="b"/>
              <a:pathLst>
                <a:path w="5461000" h="952500">
                  <a:moveTo>
                    <a:pt x="50797" y="0"/>
                  </a:moveTo>
                  <a:lnTo>
                    <a:pt x="5410203" y="0"/>
                  </a:lnTo>
                  <a:cubicBezTo>
                    <a:pt x="5438257" y="0"/>
                    <a:pt x="5461000" y="22743"/>
                    <a:pt x="5461000" y="50797"/>
                  </a:cubicBezTo>
                  <a:lnTo>
                    <a:pt x="5461000" y="901703"/>
                  </a:lnTo>
                  <a:cubicBezTo>
                    <a:pt x="5461000" y="929757"/>
                    <a:pt x="5438257" y="952500"/>
                    <a:pt x="5410203" y="952500"/>
                  </a:cubicBezTo>
                  <a:lnTo>
                    <a:pt x="50797" y="952500"/>
                  </a:lnTo>
                  <a:cubicBezTo>
                    <a:pt x="22743" y="952500"/>
                    <a:pt x="0" y="929757"/>
                    <a:pt x="0" y="901703"/>
                  </a:cubicBezTo>
                  <a:lnTo>
                    <a:pt x="0" y="50797"/>
                  </a:lnTo>
                  <a:cubicBezTo>
                    <a:pt x="0" y="22761"/>
                    <a:pt x="22761" y="0"/>
                    <a:pt x="50797" y="0"/>
                  </a:cubicBezTo>
                  <a:close/>
                </a:path>
              </a:pathLst>
            </a:custGeom>
            <a:solidFill>
              <a:srgbClr val="FFFFFF"/>
            </a:solidFill>
          </p:spPr>
        </p:sp>
        <p:sp>
          <p:nvSpPr>
            <p:cNvPr id="35" name="Text 31"/>
            <p:cNvSpPr/>
            <p:nvPr/>
          </p:nvSpPr>
          <p:spPr>
            <a:xfrm>
              <a:off x="16032" y="3760"/>
              <a:ext cx="8280" cy="48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旅游业</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36" name="Text 32"/>
            <p:cNvSpPr/>
            <p:nvPr/>
          </p:nvSpPr>
          <p:spPr>
            <a:xfrm>
              <a:off x="16032" y="4400"/>
              <a:ext cx="8260" cy="380"/>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医疗旅游、文化旅游、体育旅游、邮轮游艇旅游等</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62" name="组合 61"/>
          <p:cNvGrpSpPr/>
          <p:nvPr/>
        </p:nvGrpSpPr>
        <p:grpSpPr>
          <a:xfrm>
            <a:off x="10011410" y="3298825"/>
            <a:ext cx="5461000" cy="1074420"/>
            <a:chOff x="15792" y="5473"/>
            <a:chExt cx="8600" cy="1692"/>
          </a:xfrm>
        </p:grpSpPr>
        <p:sp>
          <p:nvSpPr>
            <p:cNvPr id="37" name="Shape 33"/>
            <p:cNvSpPr/>
            <p:nvPr/>
          </p:nvSpPr>
          <p:spPr>
            <a:xfrm>
              <a:off x="15792" y="5473"/>
              <a:ext cx="8600" cy="1692"/>
            </a:xfrm>
            <a:custGeom>
              <a:avLst/>
              <a:gdLst/>
              <a:ahLst/>
              <a:cxnLst/>
              <a:rect l="l" t="t" r="r" b="b"/>
              <a:pathLst>
                <a:path w="5461000" h="1206500">
                  <a:moveTo>
                    <a:pt x="50806" y="0"/>
                  </a:moveTo>
                  <a:lnTo>
                    <a:pt x="5410194" y="0"/>
                  </a:lnTo>
                  <a:cubicBezTo>
                    <a:pt x="5438254" y="0"/>
                    <a:pt x="5461000" y="22746"/>
                    <a:pt x="5461000" y="50806"/>
                  </a:cubicBezTo>
                  <a:lnTo>
                    <a:pt x="5461000" y="1155694"/>
                  </a:lnTo>
                  <a:cubicBezTo>
                    <a:pt x="5461000" y="1183754"/>
                    <a:pt x="5438254" y="1206500"/>
                    <a:pt x="5410194" y="1206500"/>
                  </a:cubicBezTo>
                  <a:lnTo>
                    <a:pt x="50806" y="1206500"/>
                  </a:lnTo>
                  <a:cubicBezTo>
                    <a:pt x="22746" y="1206500"/>
                    <a:pt x="0" y="1183754"/>
                    <a:pt x="0" y="1155694"/>
                  </a:cubicBezTo>
                  <a:lnTo>
                    <a:pt x="0" y="50806"/>
                  </a:lnTo>
                  <a:cubicBezTo>
                    <a:pt x="0" y="22746"/>
                    <a:pt x="22746" y="0"/>
                    <a:pt x="50806" y="0"/>
                  </a:cubicBezTo>
                  <a:close/>
                </a:path>
              </a:pathLst>
            </a:custGeom>
            <a:solidFill>
              <a:srgbClr val="FFFFFF"/>
            </a:solidFill>
          </p:spPr>
        </p:sp>
        <p:sp>
          <p:nvSpPr>
            <p:cNvPr id="38" name="Text 34"/>
            <p:cNvSpPr/>
            <p:nvPr/>
          </p:nvSpPr>
          <p:spPr>
            <a:xfrm>
              <a:off x="16032" y="5622"/>
              <a:ext cx="8280" cy="48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现代服务业</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39" name="Text 35"/>
            <p:cNvSpPr/>
            <p:nvPr/>
          </p:nvSpPr>
          <p:spPr>
            <a:xfrm>
              <a:off x="16032" y="6262"/>
              <a:ext cx="7943" cy="780"/>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现代物流、国际航运、飞机维修、离岸贸易、跨境金融、专业服务等</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63" name="组合 62"/>
          <p:cNvGrpSpPr/>
          <p:nvPr/>
        </p:nvGrpSpPr>
        <p:grpSpPr>
          <a:xfrm>
            <a:off x="10011410" y="4484370"/>
            <a:ext cx="5461000" cy="952500"/>
            <a:chOff x="15792" y="7395"/>
            <a:chExt cx="8600" cy="1500"/>
          </a:xfrm>
        </p:grpSpPr>
        <p:sp>
          <p:nvSpPr>
            <p:cNvPr id="40" name="Shape 36"/>
            <p:cNvSpPr/>
            <p:nvPr/>
          </p:nvSpPr>
          <p:spPr>
            <a:xfrm>
              <a:off x="15792" y="7395"/>
              <a:ext cx="8600" cy="1500"/>
            </a:xfrm>
            <a:custGeom>
              <a:avLst/>
              <a:gdLst/>
              <a:ahLst/>
              <a:cxnLst/>
              <a:rect l="l" t="t" r="r" b="b"/>
              <a:pathLst>
                <a:path w="5461000" h="952500">
                  <a:moveTo>
                    <a:pt x="50797" y="0"/>
                  </a:moveTo>
                  <a:lnTo>
                    <a:pt x="5410203" y="0"/>
                  </a:lnTo>
                  <a:cubicBezTo>
                    <a:pt x="5438257" y="0"/>
                    <a:pt x="5461000" y="22743"/>
                    <a:pt x="5461000" y="50797"/>
                  </a:cubicBezTo>
                  <a:lnTo>
                    <a:pt x="5461000" y="901703"/>
                  </a:lnTo>
                  <a:cubicBezTo>
                    <a:pt x="5461000" y="929757"/>
                    <a:pt x="5438257" y="952500"/>
                    <a:pt x="5410203" y="952500"/>
                  </a:cubicBezTo>
                  <a:lnTo>
                    <a:pt x="50797" y="952500"/>
                  </a:lnTo>
                  <a:cubicBezTo>
                    <a:pt x="22743" y="952500"/>
                    <a:pt x="0" y="929757"/>
                    <a:pt x="0" y="901703"/>
                  </a:cubicBezTo>
                  <a:lnTo>
                    <a:pt x="0" y="50797"/>
                  </a:lnTo>
                  <a:cubicBezTo>
                    <a:pt x="0" y="22761"/>
                    <a:pt x="22761" y="0"/>
                    <a:pt x="50797" y="0"/>
                  </a:cubicBezTo>
                  <a:close/>
                </a:path>
              </a:pathLst>
            </a:custGeom>
            <a:solidFill>
              <a:srgbClr val="FFFFFF"/>
            </a:solidFill>
          </p:spPr>
        </p:sp>
        <p:sp>
          <p:nvSpPr>
            <p:cNvPr id="41" name="Text 37"/>
            <p:cNvSpPr/>
            <p:nvPr/>
          </p:nvSpPr>
          <p:spPr>
            <a:xfrm>
              <a:off x="16032" y="7635"/>
              <a:ext cx="8280" cy="48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高新技术产业</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42" name="Text 38"/>
            <p:cNvSpPr/>
            <p:nvPr/>
          </p:nvSpPr>
          <p:spPr>
            <a:xfrm>
              <a:off x="16032" y="8275"/>
              <a:ext cx="8260" cy="380"/>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数字经济、生物医药、航天产业、新材料、新能源、海洋科技等</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64" name="组合 63"/>
          <p:cNvGrpSpPr/>
          <p:nvPr/>
        </p:nvGrpSpPr>
        <p:grpSpPr>
          <a:xfrm>
            <a:off x="10011410" y="5547995"/>
            <a:ext cx="5461000" cy="952500"/>
            <a:chOff x="15792" y="9062"/>
            <a:chExt cx="8600" cy="1500"/>
          </a:xfrm>
        </p:grpSpPr>
        <p:sp>
          <p:nvSpPr>
            <p:cNvPr id="43" name="Shape 39"/>
            <p:cNvSpPr/>
            <p:nvPr/>
          </p:nvSpPr>
          <p:spPr>
            <a:xfrm>
              <a:off x="15792" y="9062"/>
              <a:ext cx="8600" cy="1500"/>
            </a:xfrm>
            <a:custGeom>
              <a:avLst/>
              <a:gdLst/>
              <a:ahLst/>
              <a:cxnLst/>
              <a:rect l="l" t="t" r="r" b="b"/>
              <a:pathLst>
                <a:path w="5461000" h="952500">
                  <a:moveTo>
                    <a:pt x="50797" y="0"/>
                  </a:moveTo>
                  <a:lnTo>
                    <a:pt x="5410203" y="0"/>
                  </a:lnTo>
                  <a:cubicBezTo>
                    <a:pt x="5438257" y="0"/>
                    <a:pt x="5461000" y="22743"/>
                    <a:pt x="5461000" y="50797"/>
                  </a:cubicBezTo>
                  <a:lnTo>
                    <a:pt x="5461000" y="901703"/>
                  </a:lnTo>
                  <a:cubicBezTo>
                    <a:pt x="5461000" y="929757"/>
                    <a:pt x="5438257" y="952500"/>
                    <a:pt x="5410203" y="952500"/>
                  </a:cubicBezTo>
                  <a:lnTo>
                    <a:pt x="50797" y="952500"/>
                  </a:lnTo>
                  <a:cubicBezTo>
                    <a:pt x="22743" y="952500"/>
                    <a:pt x="0" y="929757"/>
                    <a:pt x="0" y="901703"/>
                  </a:cubicBezTo>
                  <a:lnTo>
                    <a:pt x="0" y="50797"/>
                  </a:lnTo>
                  <a:cubicBezTo>
                    <a:pt x="0" y="22761"/>
                    <a:pt x="22761" y="0"/>
                    <a:pt x="50797" y="0"/>
                  </a:cubicBezTo>
                  <a:close/>
                </a:path>
              </a:pathLst>
            </a:custGeom>
            <a:solidFill>
              <a:srgbClr val="FFFFFF"/>
            </a:solidFill>
          </p:spPr>
        </p:sp>
        <p:sp>
          <p:nvSpPr>
            <p:cNvPr id="44" name="Text 40"/>
            <p:cNvSpPr/>
            <p:nvPr/>
          </p:nvSpPr>
          <p:spPr>
            <a:xfrm>
              <a:off x="16032" y="9302"/>
              <a:ext cx="8280" cy="48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热带特色高效农业</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45" name="Text 41"/>
            <p:cNvSpPr/>
            <p:nvPr/>
          </p:nvSpPr>
          <p:spPr>
            <a:xfrm>
              <a:off x="16032" y="9942"/>
              <a:ext cx="8260" cy="380"/>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南繁育种、热带水果、农产品加工、海洋渔业等</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sp>
        <p:nvSpPr>
          <p:cNvPr id="25" name="Shape 21"/>
          <p:cNvSpPr/>
          <p:nvPr/>
        </p:nvSpPr>
        <p:spPr>
          <a:xfrm>
            <a:off x="920115" y="7193915"/>
            <a:ext cx="171450" cy="228600"/>
          </a:xfrm>
          <a:custGeom>
            <a:avLst/>
            <a:gdLst/>
            <a:ahLst/>
            <a:cxnLst/>
            <a:rect l="l" t="t" r="r" b="b"/>
            <a:pathLst>
              <a:path w="171450" h="228600">
                <a:moveTo>
                  <a:pt x="28575" y="0"/>
                </a:moveTo>
                <a:cubicBezTo>
                  <a:pt x="12814" y="0"/>
                  <a:pt x="0" y="12814"/>
                  <a:pt x="0" y="28575"/>
                </a:cubicBezTo>
                <a:lnTo>
                  <a:pt x="0" y="200025"/>
                </a:lnTo>
                <a:cubicBezTo>
                  <a:pt x="0" y="215786"/>
                  <a:pt x="12814" y="228600"/>
                  <a:pt x="28575" y="228600"/>
                </a:cubicBezTo>
                <a:lnTo>
                  <a:pt x="142875" y="228600"/>
                </a:lnTo>
                <a:cubicBezTo>
                  <a:pt x="158636" y="228600"/>
                  <a:pt x="171450" y="215786"/>
                  <a:pt x="171450" y="200025"/>
                </a:cubicBezTo>
                <a:lnTo>
                  <a:pt x="171450" y="28575"/>
                </a:lnTo>
                <a:cubicBezTo>
                  <a:pt x="171450" y="12814"/>
                  <a:pt x="158636" y="0"/>
                  <a:pt x="142875" y="0"/>
                </a:cubicBezTo>
                <a:lnTo>
                  <a:pt x="28575" y="0"/>
                </a:lnTo>
                <a:close/>
                <a:moveTo>
                  <a:pt x="42863" y="28575"/>
                </a:moveTo>
                <a:lnTo>
                  <a:pt x="128588" y="28575"/>
                </a:lnTo>
                <a:cubicBezTo>
                  <a:pt x="136490" y="28575"/>
                  <a:pt x="142875" y="34960"/>
                  <a:pt x="142875" y="42863"/>
                </a:cubicBezTo>
                <a:lnTo>
                  <a:pt x="142875" y="57150"/>
                </a:lnTo>
                <a:cubicBezTo>
                  <a:pt x="142875" y="65053"/>
                  <a:pt x="136490" y="71438"/>
                  <a:pt x="128588" y="71438"/>
                </a:cubicBezTo>
                <a:lnTo>
                  <a:pt x="42863" y="71438"/>
                </a:lnTo>
                <a:cubicBezTo>
                  <a:pt x="34960" y="71438"/>
                  <a:pt x="28575" y="65053"/>
                  <a:pt x="28575" y="57150"/>
                </a:cubicBezTo>
                <a:lnTo>
                  <a:pt x="28575" y="42863"/>
                </a:lnTo>
                <a:cubicBezTo>
                  <a:pt x="28575" y="34960"/>
                  <a:pt x="34960" y="28575"/>
                  <a:pt x="42863" y="28575"/>
                </a:cubicBezTo>
                <a:close/>
                <a:moveTo>
                  <a:pt x="50006" y="103584"/>
                </a:moveTo>
                <a:cubicBezTo>
                  <a:pt x="50006" y="109498"/>
                  <a:pt x="45205" y="114300"/>
                  <a:pt x="39291" y="114300"/>
                </a:cubicBezTo>
                <a:cubicBezTo>
                  <a:pt x="33377" y="114300"/>
                  <a:pt x="28575" y="109498"/>
                  <a:pt x="28575" y="103584"/>
                </a:cubicBezTo>
                <a:cubicBezTo>
                  <a:pt x="28575" y="97670"/>
                  <a:pt x="33377" y="92869"/>
                  <a:pt x="39291" y="92869"/>
                </a:cubicBezTo>
                <a:cubicBezTo>
                  <a:pt x="45205" y="92869"/>
                  <a:pt x="50006" y="97670"/>
                  <a:pt x="50006" y="103584"/>
                </a:cubicBezTo>
                <a:close/>
                <a:moveTo>
                  <a:pt x="85725" y="114300"/>
                </a:moveTo>
                <a:cubicBezTo>
                  <a:pt x="79811" y="114300"/>
                  <a:pt x="75009" y="109498"/>
                  <a:pt x="75009" y="103584"/>
                </a:cubicBezTo>
                <a:cubicBezTo>
                  <a:pt x="75009" y="97670"/>
                  <a:pt x="79811" y="92869"/>
                  <a:pt x="85725" y="92869"/>
                </a:cubicBezTo>
                <a:cubicBezTo>
                  <a:pt x="91639" y="92869"/>
                  <a:pt x="96441" y="97670"/>
                  <a:pt x="96441" y="103584"/>
                </a:cubicBezTo>
                <a:cubicBezTo>
                  <a:pt x="96441" y="109498"/>
                  <a:pt x="91639" y="114300"/>
                  <a:pt x="85725" y="114300"/>
                </a:cubicBezTo>
                <a:close/>
                <a:moveTo>
                  <a:pt x="142875" y="103584"/>
                </a:moveTo>
                <a:cubicBezTo>
                  <a:pt x="142875" y="109498"/>
                  <a:pt x="138073" y="114300"/>
                  <a:pt x="132159" y="114300"/>
                </a:cubicBezTo>
                <a:cubicBezTo>
                  <a:pt x="126245" y="114300"/>
                  <a:pt x="121444" y="109498"/>
                  <a:pt x="121444" y="103584"/>
                </a:cubicBezTo>
                <a:cubicBezTo>
                  <a:pt x="121444" y="97670"/>
                  <a:pt x="126245" y="92869"/>
                  <a:pt x="132159" y="92869"/>
                </a:cubicBezTo>
                <a:cubicBezTo>
                  <a:pt x="138073" y="92869"/>
                  <a:pt x="142875" y="97670"/>
                  <a:pt x="142875" y="103584"/>
                </a:cubicBezTo>
                <a:close/>
                <a:moveTo>
                  <a:pt x="39291" y="157163"/>
                </a:moveTo>
                <a:cubicBezTo>
                  <a:pt x="33377" y="157163"/>
                  <a:pt x="28575" y="152361"/>
                  <a:pt x="28575" y="146447"/>
                </a:cubicBezTo>
                <a:cubicBezTo>
                  <a:pt x="28575" y="140533"/>
                  <a:pt x="33377" y="135731"/>
                  <a:pt x="39291" y="135731"/>
                </a:cubicBezTo>
                <a:cubicBezTo>
                  <a:pt x="45205" y="135731"/>
                  <a:pt x="50006" y="140533"/>
                  <a:pt x="50006" y="146447"/>
                </a:cubicBezTo>
                <a:cubicBezTo>
                  <a:pt x="50006" y="152361"/>
                  <a:pt x="45205" y="157163"/>
                  <a:pt x="39291" y="157163"/>
                </a:cubicBezTo>
                <a:close/>
                <a:moveTo>
                  <a:pt x="96441" y="146447"/>
                </a:moveTo>
                <a:cubicBezTo>
                  <a:pt x="96441" y="152361"/>
                  <a:pt x="91639" y="157163"/>
                  <a:pt x="85725" y="157163"/>
                </a:cubicBezTo>
                <a:cubicBezTo>
                  <a:pt x="79811" y="157163"/>
                  <a:pt x="75009" y="152361"/>
                  <a:pt x="75009" y="146447"/>
                </a:cubicBezTo>
                <a:cubicBezTo>
                  <a:pt x="75009" y="140533"/>
                  <a:pt x="79811" y="135731"/>
                  <a:pt x="85725" y="135731"/>
                </a:cubicBezTo>
                <a:cubicBezTo>
                  <a:pt x="91639" y="135731"/>
                  <a:pt x="96441" y="140533"/>
                  <a:pt x="96441" y="146447"/>
                </a:cubicBezTo>
                <a:close/>
                <a:moveTo>
                  <a:pt x="132159" y="157163"/>
                </a:moveTo>
                <a:cubicBezTo>
                  <a:pt x="126245" y="157163"/>
                  <a:pt x="121444" y="152361"/>
                  <a:pt x="121444" y="146447"/>
                </a:cubicBezTo>
                <a:cubicBezTo>
                  <a:pt x="121444" y="140533"/>
                  <a:pt x="126245" y="135731"/>
                  <a:pt x="132159" y="135731"/>
                </a:cubicBezTo>
                <a:cubicBezTo>
                  <a:pt x="138073" y="135731"/>
                  <a:pt x="142875" y="140533"/>
                  <a:pt x="142875" y="146447"/>
                </a:cubicBezTo>
                <a:cubicBezTo>
                  <a:pt x="142875" y="152361"/>
                  <a:pt x="138073" y="157163"/>
                  <a:pt x="132159" y="157163"/>
                </a:cubicBezTo>
                <a:close/>
                <a:moveTo>
                  <a:pt x="28575" y="189309"/>
                </a:moveTo>
                <a:cubicBezTo>
                  <a:pt x="28575" y="183371"/>
                  <a:pt x="33352" y="178594"/>
                  <a:pt x="39291" y="178594"/>
                </a:cubicBezTo>
                <a:lnTo>
                  <a:pt x="89297" y="178594"/>
                </a:lnTo>
                <a:cubicBezTo>
                  <a:pt x="95235" y="178594"/>
                  <a:pt x="100013" y="183371"/>
                  <a:pt x="100013" y="189309"/>
                </a:cubicBezTo>
                <a:cubicBezTo>
                  <a:pt x="100013" y="195248"/>
                  <a:pt x="95235" y="200025"/>
                  <a:pt x="89297" y="200025"/>
                </a:cubicBezTo>
                <a:lnTo>
                  <a:pt x="39291" y="200025"/>
                </a:lnTo>
                <a:cubicBezTo>
                  <a:pt x="33352" y="200025"/>
                  <a:pt x="28575" y="195248"/>
                  <a:pt x="28575" y="189309"/>
                </a:cubicBezTo>
                <a:close/>
                <a:moveTo>
                  <a:pt x="132159" y="178594"/>
                </a:moveTo>
                <a:cubicBezTo>
                  <a:pt x="138098" y="178594"/>
                  <a:pt x="142875" y="183371"/>
                  <a:pt x="142875" y="189309"/>
                </a:cubicBezTo>
                <a:cubicBezTo>
                  <a:pt x="142875" y="195248"/>
                  <a:pt x="138098" y="200025"/>
                  <a:pt x="132159" y="200025"/>
                </a:cubicBezTo>
                <a:cubicBezTo>
                  <a:pt x="126221" y="200025"/>
                  <a:pt x="121444" y="195248"/>
                  <a:pt x="121444" y="189309"/>
                </a:cubicBezTo>
                <a:cubicBezTo>
                  <a:pt x="121444" y="183371"/>
                  <a:pt x="126221" y="178594"/>
                  <a:pt x="132159" y="178594"/>
                </a:cubicBezTo>
                <a:close/>
              </a:path>
            </a:pathLst>
          </a:custGeom>
          <a:solidFill>
            <a:srgbClr val="C0A062"/>
          </a:solidFill>
        </p:spPr>
      </p:sp>
      <p:sp>
        <p:nvSpPr>
          <p:cNvPr id="26" name="Text 22"/>
          <p:cNvSpPr/>
          <p:nvPr/>
        </p:nvSpPr>
        <p:spPr>
          <a:xfrm>
            <a:off x="1189355" y="7157085"/>
            <a:ext cx="8036560" cy="30162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MiSans" pitchFamily="34" charset="-120"/>
              </a:rPr>
              <a:t>税负对比</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47" name="Shape 43"/>
          <p:cNvSpPr/>
          <p:nvPr/>
        </p:nvSpPr>
        <p:spPr>
          <a:xfrm>
            <a:off x="10033596" y="7176135"/>
            <a:ext cx="257175" cy="255905"/>
          </a:xfrm>
          <a:custGeom>
            <a:avLst/>
            <a:gdLst/>
            <a:ahLst/>
            <a:cxnLst/>
            <a:rect l="l" t="t" r="r" b="b"/>
            <a:pathLst>
              <a:path w="257175" h="228600">
                <a:moveTo>
                  <a:pt x="228779" y="107156"/>
                </a:moveTo>
                <a:lnTo>
                  <a:pt x="150197" y="107156"/>
                </a:lnTo>
                <a:cubicBezTo>
                  <a:pt x="142295" y="107156"/>
                  <a:pt x="135910" y="100772"/>
                  <a:pt x="135910" y="92869"/>
                </a:cubicBezTo>
                <a:lnTo>
                  <a:pt x="135910" y="14288"/>
                </a:lnTo>
                <a:cubicBezTo>
                  <a:pt x="135910" y="6385"/>
                  <a:pt x="142339" y="-89"/>
                  <a:pt x="150153" y="938"/>
                </a:cubicBezTo>
                <a:cubicBezTo>
                  <a:pt x="197927" y="7278"/>
                  <a:pt x="235788" y="45140"/>
                  <a:pt x="242128" y="92913"/>
                </a:cubicBezTo>
                <a:cubicBezTo>
                  <a:pt x="243155" y="100727"/>
                  <a:pt x="236681" y="107156"/>
                  <a:pt x="228779" y="107156"/>
                </a:cubicBezTo>
                <a:close/>
                <a:moveTo>
                  <a:pt x="99387" y="16609"/>
                </a:moveTo>
                <a:cubicBezTo>
                  <a:pt x="107469" y="14913"/>
                  <a:pt x="114479" y="21521"/>
                  <a:pt x="114479" y="29781"/>
                </a:cubicBezTo>
                <a:lnTo>
                  <a:pt x="114479" y="117872"/>
                </a:lnTo>
                <a:cubicBezTo>
                  <a:pt x="114479" y="120372"/>
                  <a:pt x="115372" y="122783"/>
                  <a:pt x="116934" y="124703"/>
                </a:cubicBezTo>
                <a:lnTo>
                  <a:pt x="175915" y="195873"/>
                </a:lnTo>
                <a:cubicBezTo>
                  <a:pt x="181139" y="202168"/>
                  <a:pt x="180023" y="211678"/>
                  <a:pt x="172834" y="215563"/>
                </a:cubicBezTo>
                <a:cubicBezTo>
                  <a:pt x="157609" y="223867"/>
                  <a:pt x="140151" y="228600"/>
                  <a:pt x="121622" y="228600"/>
                </a:cubicBezTo>
                <a:cubicBezTo>
                  <a:pt x="62463" y="228600"/>
                  <a:pt x="14466" y="180603"/>
                  <a:pt x="14466" y="121444"/>
                </a:cubicBezTo>
                <a:cubicBezTo>
                  <a:pt x="14466" y="69875"/>
                  <a:pt x="50855" y="26834"/>
                  <a:pt x="99387" y="16609"/>
                </a:cubicBezTo>
                <a:close/>
                <a:moveTo>
                  <a:pt x="213330" y="128588"/>
                </a:moveTo>
                <a:lnTo>
                  <a:pt x="241905" y="128588"/>
                </a:lnTo>
                <a:cubicBezTo>
                  <a:pt x="250165" y="128588"/>
                  <a:pt x="256773" y="135597"/>
                  <a:pt x="255077" y="143679"/>
                </a:cubicBezTo>
                <a:cubicBezTo>
                  <a:pt x="250522" y="165289"/>
                  <a:pt x="239450" y="184487"/>
                  <a:pt x="224001" y="199132"/>
                </a:cubicBezTo>
                <a:cubicBezTo>
                  <a:pt x="218509" y="204356"/>
                  <a:pt x="209892" y="203240"/>
                  <a:pt x="205070" y="197391"/>
                </a:cubicBezTo>
                <a:lnTo>
                  <a:pt x="167387" y="151983"/>
                </a:lnTo>
                <a:cubicBezTo>
                  <a:pt x="159663" y="142652"/>
                  <a:pt x="166315" y="128588"/>
                  <a:pt x="178371" y="128588"/>
                </a:cubicBezTo>
                <a:lnTo>
                  <a:pt x="213286" y="128588"/>
                </a:lnTo>
                <a:close/>
              </a:path>
            </a:pathLst>
          </a:custGeom>
          <a:solidFill>
            <a:srgbClr val="C0A062"/>
          </a:solidFill>
        </p:spPr>
      </p:sp>
      <p:sp>
        <p:nvSpPr>
          <p:cNvPr id="48" name="Text 44"/>
          <p:cNvSpPr/>
          <p:nvPr/>
        </p:nvSpPr>
        <p:spPr>
          <a:xfrm>
            <a:off x="10389235" y="7157085"/>
            <a:ext cx="5099685" cy="294005"/>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MiSans" pitchFamily="34" charset="-120"/>
              </a:rPr>
              <a:t>政策红利</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49" name="Text 45"/>
          <p:cNvSpPr/>
          <p:nvPr/>
        </p:nvSpPr>
        <p:spPr>
          <a:xfrm>
            <a:off x="9989820" y="7770495"/>
            <a:ext cx="5481955" cy="545465"/>
          </a:xfrm>
          <a:prstGeom prst="rect">
            <a:avLst/>
          </a:prstGeom>
          <a:noFill/>
        </p:spPr>
        <p:txBody>
          <a:bodyPr wrap="square" lIns="0" tIns="0" rIns="0" bIns="0" rtlCol="0" anchor="ctr"/>
          <a:lstStyle/>
          <a:p>
            <a:pPr>
              <a:lnSpc>
                <a:spcPct val="140000"/>
              </a:lnSpc>
            </a:pPr>
            <a:r>
              <a:rPr 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rPr>
              <a:t>海南15%的企业所得税率可为企业</a:t>
            </a:r>
            <a:r>
              <a:rPr lang="en-US" sz="1600" dirty="0">
                <a:solidFill>
                  <a:schemeClr val="tx1"/>
                </a:solidFill>
                <a:latin typeface="微软雅黑" panose="020B0503020204020204" charset="-122"/>
                <a:ea typeface="微软雅黑" panose="020B0503020204020204" charset="-122"/>
                <a:cs typeface="微软雅黑" panose="020B0503020204020204" charset="-122"/>
              </a:rPr>
              <a:t> </a:t>
            </a:r>
            <a:r>
              <a:rPr lang="en-US" sz="1600" dirty="0">
                <a:solidFill>
                  <a:srgbClr val="C59F5E"/>
                </a:solidFill>
                <a:latin typeface="微软雅黑" panose="020B0503020204020204" charset="-122"/>
                <a:ea typeface="微软雅黑" panose="020B0503020204020204" charset="-122"/>
                <a:cs typeface="微软雅黑" panose="020B0503020204020204" charset="-122"/>
              </a:rPr>
              <a:t>节省40%的税负</a:t>
            </a:r>
            <a:r>
              <a:rPr lang="en-US" sz="1600" dirty="0">
                <a:solidFill>
                  <a:schemeClr val="tx1"/>
                </a:solidFill>
                <a:latin typeface="微软雅黑" panose="020B0503020204020204" charset="-122"/>
                <a:ea typeface="微软雅黑" panose="020B0503020204020204" charset="-122"/>
                <a:cs typeface="微软雅黑" panose="020B0503020204020204" charset="-122"/>
              </a:rPr>
              <a:t> </a:t>
            </a:r>
            <a:r>
              <a:rPr 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rPr>
              <a:t>，极大提升企业盈利能力和竞争力</a:t>
            </a:r>
            <a:r>
              <a:rPr lang="zh-CN" alt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nvGrpSpPr>
          <p:cNvPr id="8" name="组合 7"/>
          <p:cNvGrpSpPr/>
          <p:nvPr/>
        </p:nvGrpSpPr>
        <p:grpSpPr>
          <a:xfrm rot="0">
            <a:off x="545465" y="260350"/>
            <a:ext cx="15386685" cy="8771890"/>
            <a:chOff x="859" y="410"/>
            <a:chExt cx="24231" cy="13814"/>
          </a:xfrm>
        </p:grpSpPr>
        <p:pic>
          <p:nvPicPr>
            <p:cNvPr id="9" name="图片 8"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24" name="组合 23"/>
            <p:cNvGrpSpPr/>
            <p:nvPr/>
          </p:nvGrpSpPr>
          <p:grpSpPr>
            <a:xfrm rot="0">
              <a:off x="21095" y="410"/>
              <a:ext cx="3995" cy="1345"/>
              <a:chOff x="2704" y="1289"/>
              <a:chExt cx="3995" cy="1345"/>
            </a:xfrm>
          </p:grpSpPr>
          <p:sp>
            <p:nvSpPr>
              <p:cNvPr id="31"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46"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50" name="直接连接符 49"/>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51" name="组合 50"/>
            <p:cNvGrpSpPr/>
            <p:nvPr/>
          </p:nvGrpSpPr>
          <p:grpSpPr>
            <a:xfrm>
              <a:off x="19334" y="13732"/>
              <a:ext cx="5686" cy="492"/>
              <a:chOff x="19278" y="13732"/>
              <a:chExt cx="5686" cy="492"/>
            </a:xfrm>
          </p:grpSpPr>
          <p:sp>
            <p:nvSpPr>
              <p:cNvPr id="52" name="文本框 51"/>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53" name="图片 52"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Shape 3"/>
          <p:cNvSpPr/>
          <p:nvPr/>
        </p:nvSpPr>
        <p:spPr>
          <a:xfrm>
            <a:off x="10848340" y="1487170"/>
            <a:ext cx="4876800" cy="2439670"/>
          </a:xfrm>
          <a:prstGeom prst="roundRect">
            <a:avLst>
              <a:gd name="adj" fmla="val 4738"/>
            </a:avLst>
          </a:prstGeom>
          <a:solidFill>
            <a:srgbClr val="F9F5EE"/>
          </a:solidFill>
          <a:effectLst>
            <a:outerShdw blurRad="176058" dist="117372" dir="5400000" algn="bl" rotWithShape="0">
              <a:srgbClr val="000000">
                <a:alpha val="10196"/>
              </a:srgbClr>
            </a:outerShdw>
          </a:effectLst>
        </p:spPr>
      </p:sp>
      <p:sp>
        <p:nvSpPr>
          <p:cNvPr id="94" name="Shape 3"/>
          <p:cNvSpPr/>
          <p:nvPr/>
        </p:nvSpPr>
        <p:spPr>
          <a:xfrm>
            <a:off x="10848340" y="6528435"/>
            <a:ext cx="4876800" cy="1976755"/>
          </a:xfrm>
          <a:prstGeom prst="roundRect">
            <a:avLst>
              <a:gd name="adj" fmla="val 3662"/>
            </a:avLst>
          </a:prstGeom>
          <a:solidFill>
            <a:srgbClr val="F9F5EE"/>
          </a:solidFill>
          <a:effectLst>
            <a:outerShdw blurRad="176058" dist="117372" dir="5400000" algn="bl" rotWithShape="0">
              <a:srgbClr val="000000">
                <a:alpha val="10196"/>
              </a:srgbClr>
            </a:outerShdw>
          </a:effectLst>
        </p:spPr>
      </p:sp>
      <p:sp>
        <p:nvSpPr>
          <p:cNvPr id="95" name="Shape 3"/>
          <p:cNvSpPr/>
          <p:nvPr/>
        </p:nvSpPr>
        <p:spPr>
          <a:xfrm>
            <a:off x="10848340" y="4129405"/>
            <a:ext cx="4876800" cy="2162175"/>
          </a:xfrm>
          <a:prstGeom prst="roundRect">
            <a:avLst>
              <a:gd name="adj" fmla="val 4522"/>
            </a:avLst>
          </a:prstGeom>
          <a:solidFill>
            <a:srgbClr val="F9F5EE"/>
          </a:solidFill>
          <a:effectLst>
            <a:outerShdw blurRad="176058" dist="117372" dir="5400000" algn="bl" rotWithShape="0">
              <a:srgbClr val="000000">
                <a:alpha val="10196"/>
              </a:srgbClr>
            </a:outerShdw>
          </a:effectLst>
        </p:spPr>
      </p:sp>
      <p:sp>
        <p:nvSpPr>
          <p:cNvPr id="133" name="Shape 3"/>
          <p:cNvSpPr/>
          <p:nvPr/>
        </p:nvSpPr>
        <p:spPr>
          <a:xfrm>
            <a:off x="541020" y="1487805"/>
            <a:ext cx="4876800" cy="7017385"/>
          </a:xfrm>
          <a:prstGeom prst="roundRect">
            <a:avLst>
              <a:gd name="adj" fmla="val 273"/>
            </a:avLst>
          </a:prstGeom>
          <a:solidFill>
            <a:srgbClr val="F9F5EE"/>
          </a:solidFill>
          <a:effectLst>
            <a:outerShdw blurRad="176058" dist="117372" dir="5400000" algn="bl" rotWithShape="0">
              <a:srgbClr val="000000">
                <a:alpha val="10196"/>
              </a:srgbClr>
            </a:outerShdw>
          </a:effectLst>
        </p:spPr>
      </p:sp>
      <p:sp>
        <p:nvSpPr>
          <p:cNvPr id="92" name="Shape 3"/>
          <p:cNvSpPr/>
          <p:nvPr/>
        </p:nvSpPr>
        <p:spPr>
          <a:xfrm>
            <a:off x="5689600" y="1487805"/>
            <a:ext cx="4876800" cy="7017385"/>
          </a:xfrm>
          <a:prstGeom prst="roundRect">
            <a:avLst>
              <a:gd name="adj" fmla="val 273"/>
            </a:avLst>
          </a:prstGeom>
          <a:solidFill>
            <a:srgbClr val="F9F5EE"/>
          </a:solidFill>
          <a:effectLst>
            <a:outerShdw blurRad="176058" dist="117372" dir="5400000" algn="bl" rotWithShape="0">
              <a:srgbClr val="000000">
                <a:alpha val="10196"/>
              </a:srgbClr>
            </a:outerShdw>
          </a:effectLst>
        </p:spPr>
      </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rPr>
                <a:t>个人所得税优惠</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高端紧缺人才税负封顶3%</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9" name="Shape 5"/>
          <p:cNvSpPr/>
          <p:nvPr/>
        </p:nvSpPr>
        <p:spPr>
          <a:xfrm>
            <a:off x="541020" y="1475740"/>
            <a:ext cx="4876800" cy="50800"/>
          </a:xfrm>
          <a:custGeom>
            <a:avLst/>
            <a:gdLst/>
            <a:ahLst/>
            <a:cxnLst/>
            <a:rect l="l" t="t" r="r" b="b"/>
            <a:pathLst>
              <a:path w="4876800" h="50800">
                <a:moveTo>
                  <a:pt x="50800" y="0"/>
                </a:moveTo>
                <a:lnTo>
                  <a:pt x="4826000" y="0"/>
                </a:lnTo>
                <a:cubicBezTo>
                  <a:pt x="4854037" y="0"/>
                  <a:pt x="4876800" y="22763"/>
                  <a:pt x="4876800" y="50800"/>
                </a:cubicBezTo>
                <a:lnTo>
                  <a:pt x="4876800" y="50800"/>
                </a:lnTo>
                <a:lnTo>
                  <a:pt x="0" y="50800"/>
                </a:lnTo>
                <a:lnTo>
                  <a:pt x="0" y="50800"/>
                </a:lnTo>
                <a:cubicBezTo>
                  <a:pt x="0" y="22763"/>
                  <a:pt x="22763" y="0"/>
                  <a:pt x="50800" y="0"/>
                </a:cubicBezTo>
                <a:close/>
              </a:path>
            </a:pathLst>
          </a:custGeom>
          <a:solidFill>
            <a:srgbClr val="C0A062"/>
          </a:solidFill>
        </p:spPr>
      </p:sp>
      <p:sp>
        <p:nvSpPr>
          <p:cNvPr id="12" name="Text 8"/>
          <p:cNvSpPr/>
          <p:nvPr/>
        </p:nvSpPr>
        <p:spPr>
          <a:xfrm>
            <a:off x="718820" y="2941320"/>
            <a:ext cx="4521200" cy="406400"/>
          </a:xfrm>
          <a:prstGeom prst="rect">
            <a:avLst/>
          </a:prstGeom>
          <a:noFill/>
        </p:spPr>
        <p:txBody>
          <a:bodyPr wrap="square" lIns="0" tIns="0" rIns="0" bIns="0" rtlCol="0" anchor="ctr"/>
          <a:lstStyle/>
          <a:p>
            <a:pPr algn="ctr">
              <a:lnSpc>
                <a:spcPct val="11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核心政策</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nvGrpSpPr>
          <p:cNvPr id="80" name="组合 79"/>
          <p:cNvGrpSpPr/>
          <p:nvPr/>
        </p:nvGrpSpPr>
        <p:grpSpPr>
          <a:xfrm>
            <a:off x="795020" y="3541395"/>
            <a:ext cx="4368800" cy="1955800"/>
            <a:chOff x="1252" y="5577"/>
            <a:chExt cx="6880" cy="3080"/>
          </a:xfrm>
        </p:grpSpPr>
        <p:sp>
          <p:nvSpPr>
            <p:cNvPr id="13" name="Shape 9"/>
            <p:cNvSpPr/>
            <p:nvPr/>
          </p:nvSpPr>
          <p:spPr>
            <a:xfrm>
              <a:off x="1252" y="5577"/>
              <a:ext cx="6880" cy="3080"/>
            </a:xfrm>
            <a:custGeom>
              <a:avLst/>
              <a:gdLst/>
              <a:ahLst/>
              <a:cxnLst/>
              <a:rect l="l" t="t" r="r" b="b"/>
              <a:pathLst>
                <a:path w="4368800" h="1955800">
                  <a:moveTo>
                    <a:pt x="50792" y="0"/>
                  </a:moveTo>
                  <a:lnTo>
                    <a:pt x="4318008" y="0"/>
                  </a:lnTo>
                  <a:cubicBezTo>
                    <a:pt x="4346060" y="0"/>
                    <a:pt x="4368800" y="22740"/>
                    <a:pt x="4368800" y="50792"/>
                  </a:cubicBezTo>
                  <a:lnTo>
                    <a:pt x="4368800" y="1905008"/>
                  </a:lnTo>
                  <a:cubicBezTo>
                    <a:pt x="4368800" y="1933060"/>
                    <a:pt x="4346060" y="1955800"/>
                    <a:pt x="4318008" y="1955800"/>
                  </a:cubicBezTo>
                  <a:lnTo>
                    <a:pt x="50792" y="1955800"/>
                  </a:lnTo>
                  <a:cubicBezTo>
                    <a:pt x="22740" y="1955800"/>
                    <a:pt x="0" y="1933060"/>
                    <a:pt x="0" y="1905008"/>
                  </a:cubicBezTo>
                  <a:lnTo>
                    <a:pt x="0" y="50792"/>
                  </a:lnTo>
                  <a:cubicBezTo>
                    <a:pt x="0" y="22740"/>
                    <a:pt x="22740" y="0"/>
                    <a:pt x="50792" y="0"/>
                  </a:cubicBezTo>
                  <a:close/>
                </a:path>
              </a:pathLst>
            </a:custGeom>
            <a:solidFill>
              <a:srgbClr val="FFFFFF"/>
            </a:solidFill>
          </p:spPr>
        </p:sp>
        <p:sp>
          <p:nvSpPr>
            <p:cNvPr id="14" name="Text 10"/>
            <p:cNvSpPr/>
            <p:nvPr/>
          </p:nvSpPr>
          <p:spPr>
            <a:xfrm>
              <a:off x="1422" y="5897"/>
              <a:ext cx="6540" cy="720"/>
            </a:xfrm>
            <a:prstGeom prst="rect">
              <a:avLst/>
            </a:prstGeom>
            <a:noFill/>
          </p:spPr>
          <p:txBody>
            <a:bodyPr wrap="square" lIns="0" tIns="0" rIns="0" bIns="0" rtlCol="0" anchor="ctr"/>
            <a:lstStyle/>
            <a:p>
              <a:pPr algn="ctr">
                <a:lnSpc>
                  <a:spcPct val="100000"/>
                </a:lnSpc>
              </a:pPr>
              <a:r>
                <a:rPr lang="en-US" sz="3200" b="1" dirty="0">
                  <a:solidFill>
                    <a:srgbClr val="C59F5E"/>
                  </a:solidFill>
                  <a:latin typeface="微软雅黑" panose="020B0503020204020204" charset="-122"/>
                  <a:ea typeface="微软雅黑" panose="020B0503020204020204" charset="-122"/>
                  <a:cs typeface="思源宋体" panose="02020500000000000000" pitchFamily="34" charset="-120"/>
                </a:rPr>
                <a:t>15%</a:t>
              </a:r>
              <a:endParaRPr lang="en-US" sz="3200" b="1" dirty="0">
                <a:solidFill>
                  <a:srgbClr val="C59F5E"/>
                </a:solidFill>
                <a:latin typeface="微软雅黑" panose="020B0503020204020204" charset="-122"/>
                <a:ea typeface="微软雅黑" panose="020B0503020204020204" charset="-122"/>
                <a:cs typeface="思源宋体" panose="02020500000000000000" pitchFamily="34" charset="-120"/>
              </a:endParaRPr>
            </a:p>
          </p:txBody>
        </p:sp>
        <p:sp>
          <p:nvSpPr>
            <p:cNvPr id="15" name="Text 11"/>
            <p:cNvSpPr/>
            <p:nvPr/>
          </p:nvSpPr>
          <p:spPr>
            <a:xfrm>
              <a:off x="1492" y="6777"/>
              <a:ext cx="6400" cy="1560"/>
            </a:xfrm>
            <a:prstGeom prst="rect">
              <a:avLst/>
            </a:prstGeom>
            <a:noFill/>
          </p:spPr>
          <p:txBody>
            <a:bodyPr wrap="square" lIns="0" tIns="0" rIns="0" bIns="0" rtlCol="0" anchor="ctr"/>
            <a:lstStyle/>
            <a:p>
              <a:pPr algn="ct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对在海南自贸港工作的高端人才和紧缺人才，其个人所得税实际税负超过15%的部分予以免征</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sp>
        <p:nvSpPr>
          <p:cNvPr id="16" name="Shape 12"/>
          <p:cNvSpPr/>
          <p:nvPr/>
        </p:nvSpPr>
        <p:spPr>
          <a:xfrm>
            <a:off x="795020" y="5849620"/>
            <a:ext cx="4368800" cy="2494915"/>
          </a:xfrm>
          <a:custGeom>
            <a:avLst/>
            <a:gdLst/>
            <a:ahLst/>
            <a:cxnLst/>
            <a:rect l="l" t="t" r="r" b="b"/>
            <a:pathLst>
              <a:path w="4368800" h="2768600">
                <a:moveTo>
                  <a:pt x="50804" y="0"/>
                </a:moveTo>
                <a:lnTo>
                  <a:pt x="4317996" y="0"/>
                </a:lnTo>
                <a:cubicBezTo>
                  <a:pt x="4346054" y="0"/>
                  <a:pt x="4368800" y="22746"/>
                  <a:pt x="4368800" y="50804"/>
                </a:cubicBezTo>
                <a:lnTo>
                  <a:pt x="4368800" y="2717796"/>
                </a:lnTo>
                <a:cubicBezTo>
                  <a:pt x="4368800" y="2745854"/>
                  <a:pt x="4346054" y="2768600"/>
                  <a:pt x="4317996" y="2768600"/>
                </a:cubicBezTo>
                <a:lnTo>
                  <a:pt x="50804" y="2768600"/>
                </a:lnTo>
                <a:cubicBezTo>
                  <a:pt x="22746" y="2768600"/>
                  <a:pt x="0" y="2745854"/>
                  <a:pt x="0" y="2717796"/>
                </a:cubicBezTo>
                <a:lnTo>
                  <a:pt x="0" y="50804"/>
                </a:lnTo>
                <a:cubicBezTo>
                  <a:pt x="0" y="22764"/>
                  <a:pt x="22764" y="0"/>
                  <a:pt x="50804" y="0"/>
                </a:cubicBezTo>
                <a:close/>
              </a:path>
            </a:pathLst>
          </a:custGeom>
          <a:solidFill>
            <a:srgbClr val="FFFFFF"/>
          </a:solidFill>
        </p:spPr>
      </p:sp>
      <p:sp>
        <p:nvSpPr>
          <p:cNvPr id="17" name="Text 13"/>
          <p:cNvSpPr/>
          <p:nvPr/>
        </p:nvSpPr>
        <p:spPr>
          <a:xfrm>
            <a:off x="998220" y="5948680"/>
            <a:ext cx="4165600" cy="30480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享惠所得包括</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grpSp>
        <p:nvGrpSpPr>
          <p:cNvPr id="81" name="组合 80"/>
          <p:cNvGrpSpPr/>
          <p:nvPr/>
        </p:nvGrpSpPr>
        <p:grpSpPr>
          <a:xfrm>
            <a:off x="966470" y="6475730"/>
            <a:ext cx="4089400" cy="508000"/>
            <a:chOff x="1522" y="10198"/>
            <a:chExt cx="6440" cy="800"/>
          </a:xfrm>
        </p:grpSpPr>
        <p:sp>
          <p:nvSpPr>
            <p:cNvPr id="18" name="Shape 14"/>
            <p:cNvSpPr/>
            <p:nvPr/>
          </p:nvSpPr>
          <p:spPr>
            <a:xfrm>
              <a:off x="1522" y="10318"/>
              <a:ext cx="240" cy="240"/>
            </a:xfrm>
            <a:custGeom>
              <a:avLst/>
              <a:gdLst/>
              <a:ahLst/>
              <a:cxnLst/>
              <a:rect l="l" t="t" r="r" b="b"/>
              <a:pathLst>
                <a:path w="152400" h="152400">
                  <a:moveTo>
                    <a:pt x="0" y="76200"/>
                  </a:moveTo>
                  <a:cubicBezTo>
                    <a:pt x="0" y="34144"/>
                    <a:pt x="34144" y="0"/>
                    <a:pt x="76200" y="0"/>
                  </a:cubicBezTo>
                  <a:cubicBezTo>
                    <a:pt x="118256" y="0"/>
                    <a:pt x="152400" y="34144"/>
                    <a:pt x="152400" y="76200"/>
                  </a:cubicBezTo>
                  <a:cubicBezTo>
                    <a:pt x="152400" y="118256"/>
                    <a:pt x="118256" y="152400"/>
                    <a:pt x="76200" y="152400"/>
                  </a:cubicBezTo>
                  <a:cubicBezTo>
                    <a:pt x="34144" y="152400"/>
                    <a:pt x="0" y="118256"/>
                    <a:pt x="0" y="76200"/>
                  </a:cubicBezTo>
                  <a:close/>
                </a:path>
              </a:pathLst>
            </a:custGeom>
            <a:solidFill>
              <a:srgbClr val="C0A062"/>
            </a:solidFill>
          </p:spPr>
        </p:sp>
        <p:sp>
          <p:nvSpPr>
            <p:cNvPr id="19" name="Text 15"/>
            <p:cNvSpPr/>
            <p:nvPr/>
          </p:nvSpPr>
          <p:spPr>
            <a:xfrm>
              <a:off x="1952" y="10198"/>
              <a:ext cx="6011" cy="800"/>
            </a:xfrm>
            <a:prstGeom prst="rect">
              <a:avLst/>
            </a:prstGeom>
            <a:noFill/>
          </p:spPr>
          <p:txBody>
            <a:bodyPr wrap="square" lIns="0" tIns="0" rIns="0" bIns="0" rtlCol="0" anchor="ctr"/>
            <a:lstStyle/>
            <a:p>
              <a:pPr>
                <a:lnSpc>
                  <a:spcPct val="120000"/>
                </a:lnSpc>
              </a:pPr>
              <a:r>
                <a:rPr lang="en-US" sz="1400" b="1" dirty="0">
                  <a:solidFill>
                    <a:schemeClr val="tx1">
                      <a:alpha val="80000"/>
                    </a:schemeClr>
                  </a:solidFill>
                  <a:latin typeface="微软雅黑" panose="020B0503020204020204" charset="-122"/>
                  <a:ea typeface="微软雅黑" panose="020B0503020204020204" charset="-122"/>
                  <a:cs typeface="MiSans" pitchFamily="34" charset="-120"/>
                </a:rPr>
                <a:t>综合所得</a:t>
              </a: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：工资薪金、劳务报酬、稿酬、特许权使用费</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82" name="组合 81"/>
          <p:cNvGrpSpPr/>
          <p:nvPr/>
        </p:nvGrpSpPr>
        <p:grpSpPr>
          <a:xfrm>
            <a:off x="966470" y="7275195"/>
            <a:ext cx="3740150" cy="254000"/>
            <a:chOff x="1522" y="11457"/>
            <a:chExt cx="5890" cy="400"/>
          </a:xfrm>
        </p:grpSpPr>
        <p:sp>
          <p:nvSpPr>
            <p:cNvPr id="20" name="Shape 16"/>
            <p:cNvSpPr/>
            <p:nvPr/>
          </p:nvSpPr>
          <p:spPr>
            <a:xfrm>
              <a:off x="1522" y="11577"/>
              <a:ext cx="240" cy="240"/>
            </a:xfrm>
            <a:custGeom>
              <a:avLst/>
              <a:gdLst/>
              <a:ahLst/>
              <a:cxnLst/>
              <a:rect l="l" t="t" r="r" b="b"/>
              <a:pathLst>
                <a:path w="152400" h="152400">
                  <a:moveTo>
                    <a:pt x="0" y="76200"/>
                  </a:moveTo>
                  <a:cubicBezTo>
                    <a:pt x="0" y="34144"/>
                    <a:pt x="34144" y="0"/>
                    <a:pt x="76200" y="0"/>
                  </a:cubicBezTo>
                  <a:cubicBezTo>
                    <a:pt x="118256" y="0"/>
                    <a:pt x="152400" y="34144"/>
                    <a:pt x="152400" y="76200"/>
                  </a:cubicBezTo>
                  <a:cubicBezTo>
                    <a:pt x="152400" y="118256"/>
                    <a:pt x="118256" y="152400"/>
                    <a:pt x="76200" y="152400"/>
                  </a:cubicBezTo>
                  <a:cubicBezTo>
                    <a:pt x="34144" y="152400"/>
                    <a:pt x="0" y="118256"/>
                    <a:pt x="0" y="76200"/>
                  </a:cubicBezTo>
                  <a:close/>
                </a:path>
              </a:pathLst>
            </a:custGeom>
            <a:solidFill>
              <a:srgbClr val="C0A062"/>
            </a:solidFill>
          </p:spPr>
        </p:sp>
        <p:sp>
          <p:nvSpPr>
            <p:cNvPr id="21" name="Text 17"/>
            <p:cNvSpPr/>
            <p:nvPr/>
          </p:nvSpPr>
          <p:spPr>
            <a:xfrm>
              <a:off x="1952" y="11457"/>
              <a:ext cx="5460" cy="400"/>
            </a:xfrm>
            <a:prstGeom prst="rect">
              <a:avLst/>
            </a:prstGeom>
            <a:noFill/>
          </p:spPr>
          <p:txBody>
            <a:bodyPr wrap="square" lIns="0" tIns="0" rIns="0" bIns="0" rtlCol="0" anchor="ctr"/>
            <a:lstStyle/>
            <a:p>
              <a:pPr>
                <a:lnSpc>
                  <a:spcPct val="120000"/>
                </a:lnSpc>
              </a:pPr>
              <a:r>
                <a:rPr lang="en-US" sz="1400" b="1" dirty="0">
                  <a:solidFill>
                    <a:schemeClr val="tx1">
                      <a:alpha val="80000"/>
                    </a:schemeClr>
                  </a:solidFill>
                  <a:latin typeface="微软雅黑" panose="020B0503020204020204" charset="-122"/>
                  <a:ea typeface="微软雅黑" panose="020B0503020204020204" charset="-122"/>
                  <a:cs typeface="MiSans" pitchFamily="34" charset="-120"/>
                </a:rPr>
                <a:t>经营所得</a:t>
              </a: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：个体工商户的生产、经营所得等</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83" name="组合 82"/>
          <p:cNvGrpSpPr/>
          <p:nvPr/>
        </p:nvGrpSpPr>
        <p:grpSpPr>
          <a:xfrm>
            <a:off x="966470" y="7820660"/>
            <a:ext cx="3740150" cy="254000"/>
            <a:chOff x="1522" y="12017"/>
            <a:chExt cx="5890" cy="400"/>
          </a:xfrm>
        </p:grpSpPr>
        <p:sp>
          <p:nvSpPr>
            <p:cNvPr id="22" name="Shape 18"/>
            <p:cNvSpPr/>
            <p:nvPr/>
          </p:nvSpPr>
          <p:spPr>
            <a:xfrm>
              <a:off x="1522" y="12137"/>
              <a:ext cx="240" cy="240"/>
            </a:xfrm>
            <a:custGeom>
              <a:avLst/>
              <a:gdLst/>
              <a:ahLst/>
              <a:cxnLst/>
              <a:rect l="l" t="t" r="r" b="b"/>
              <a:pathLst>
                <a:path w="152400" h="152400">
                  <a:moveTo>
                    <a:pt x="0" y="76200"/>
                  </a:moveTo>
                  <a:cubicBezTo>
                    <a:pt x="0" y="34144"/>
                    <a:pt x="34144" y="0"/>
                    <a:pt x="76200" y="0"/>
                  </a:cubicBezTo>
                  <a:cubicBezTo>
                    <a:pt x="118256" y="0"/>
                    <a:pt x="152400" y="34144"/>
                    <a:pt x="152400" y="76200"/>
                  </a:cubicBezTo>
                  <a:cubicBezTo>
                    <a:pt x="152400" y="118256"/>
                    <a:pt x="118256" y="152400"/>
                    <a:pt x="76200" y="152400"/>
                  </a:cubicBezTo>
                  <a:cubicBezTo>
                    <a:pt x="34144" y="152400"/>
                    <a:pt x="0" y="118256"/>
                    <a:pt x="0" y="76200"/>
                  </a:cubicBezTo>
                  <a:close/>
                </a:path>
              </a:pathLst>
            </a:custGeom>
            <a:solidFill>
              <a:srgbClr val="C0A062"/>
            </a:solidFill>
          </p:spPr>
        </p:sp>
        <p:sp>
          <p:nvSpPr>
            <p:cNvPr id="23" name="Text 19"/>
            <p:cNvSpPr/>
            <p:nvPr/>
          </p:nvSpPr>
          <p:spPr>
            <a:xfrm>
              <a:off x="1952" y="12017"/>
              <a:ext cx="5460" cy="400"/>
            </a:xfrm>
            <a:prstGeom prst="rect">
              <a:avLst/>
            </a:prstGeom>
            <a:noFill/>
          </p:spPr>
          <p:txBody>
            <a:bodyPr wrap="square" lIns="0" tIns="0" rIns="0" bIns="0" rtlCol="0" anchor="ctr"/>
            <a:lstStyle/>
            <a:p>
              <a:pPr>
                <a:lnSpc>
                  <a:spcPct val="120000"/>
                </a:lnSpc>
              </a:pPr>
              <a:r>
                <a:rPr lang="en-US" sz="1400" b="1" dirty="0">
                  <a:solidFill>
                    <a:schemeClr val="tx1">
                      <a:alpha val="80000"/>
                    </a:schemeClr>
                  </a:solidFill>
                  <a:latin typeface="微软雅黑" panose="020B0503020204020204" charset="-122"/>
                  <a:ea typeface="微软雅黑" panose="020B0503020204020204" charset="-122"/>
                  <a:cs typeface="MiSans" pitchFamily="34" charset="-120"/>
                </a:rPr>
                <a:t>人才补贴性所得</a:t>
              </a: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：经海南省认定的人才补贴</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sp>
        <p:nvSpPr>
          <p:cNvPr id="25" name="Shape 21"/>
          <p:cNvSpPr/>
          <p:nvPr/>
        </p:nvSpPr>
        <p:spPr>
          <a:xfrm>
            <a:off x="5689600" y="1472565"/>
            <a:ext cx="4876800" cy="50800"/>
          </a:xfrm>
          <a:custGeom>
            <a:avLst/>
            <a:gdLst/>
            <a:ahLst/>
            <a:cxnLst/>
            <a:rect l="l" t="t" r="r" b="b"/>
            <a:pathLst>
              <a:path w="4876800" h="50800">
                <a:moveTo>
                  <a:pt x="50800" y="0"/>
                </a:moveTo>
                <a:lnTo>
                  <a:pt x="4826000" y="0"/>
                </a:lnTo>
                <a:cubicBezTo>
                  <a:pt x="4854037" y="0"/>
                  <a:pt x="4876800" y="22763"/>
                  <a:pt x="4876800" y="50800"/>
                </a:cubicBezTo>
                <a:lnTo>
                  <a:pt x="4876800" y="50800"/>
                </a:lnTo>
                <a:lnTo>
                  <a:pt x="0" y="50800"/>
                </a:lnTo>
                <a:lnTo>
                  <a:pt x="0" y="50800"/>
                </a:lnTo>
                <a:cubicBezTo>
                  <a:pt x="0" y="22763"/>
                  <a:pt x="22763" y="0"/>
                  <a:pt x="50800" y="0"/>
                </a:cubicBezTo>
                <a:close/>
              </a:path>
            </a:pathLst>
          </a:custGeom>
          <a:solidFill>
            <a:srgbClr val="C0A062"/>
          </a:solidFill>
        </p:spPr>
      </p:sp>
      <p:sp>
        <p:nvSpPr>
          <p:cNvPr id="26" name="Shape 22"/>
          <p:cNvSpPr/>
          <p:nvPr/>
        </p:nvSpPr>
        <p:spPr>
          <a:xfrm>
            <a:off x="6007100" y="1769745"/>
            <a:ext cx="190500" cy="254000"/>
          </a:xfrm>
          <a:custGeom>
            <a:avLst/>
            <a:gdLst/>
            <a:ahLst/>
            <a:cxnLst/>
            <a:rect l="l" t="t" r="r" b="b"/>
            <a:pathLst>
              <a:path w="190500" h="254000">
                <a:moveTo>
                  <a:pt x="154484" y="15875"/>
                </a:moveTo>
                <a:lnTo>
                  <a:pt x="158750" y="15875"/>
                </a:lnTo>
                <a:cubicBezTo>
                  <a:pt x="176262" y="15875"/>
                  <a:pt x="190500" y="30113"/>
                  <a:pt x="190500" y="47625"/>
                </a:cubicBezTo>
                <a:lnTo>
                  <a:pt x="190500" y="222250"/>
                </a:lnTo>
                <a:cubicBezTo>
                  <a:pt x="190500" y="239762"/>
                  <a:pt x="176262" y="254000"/>
                  <a:pt x="158750" y="254000"/>
                </a:cubicBezTo>
                <a:lnTo>
                  <a:pt x="31750" y="254000"/>
                </a:lnTo>
                <a:cubicBezTo>
                  <a:pt x="14238" y="254000"/>
                  <a:pt x="0" y="239762"/>
                  <a:pt x="0" y="222250"/>
                </a:cubicBezTo>
                <a:lnTo>
                  <a:pt x="0" y="47625"/>
                </a:lnTo>
                <a:cubicBezTo>
                  <a:pt x="0" y="30113"/>
                  <a:pt x="14238" y="15875"/>
                  <a:pt x="31750" y="15875"/>
                </a:cubicBezTo>
                <a:lnTo>
                  <a:pt x="36016" y="15875"/>
                </a:lnTo>
                <a:cubicBezTo>
                  <a:pt x="41473" y="6400"/>
                  <a:pt x="51743" y="0"/>
                  <a:pt x="63500" y="0"/>
                </a:cubicBezTo>
                <a:lnTo>
                  <a:pt x="127000" y="0"/>
                </a:lnTo>
                <a:cubicBezTo>
                  <a:pt x="138757" y="0"/>
                  <a:pt x="149027" y="6400"/>
                  <a:pt x="154484" y="15875"/>
                </a:cubicBezTo>
                <a:close/>
                <a:moveTo>
                  <a:pt x="123031" y="55563"/>
                </a:moveTo>
                <a:cubicBezTo>
                  <a:pt x="129629" y="55563"/>
                  <a:pt x="134938" y="50254"/>
                  <a:pt x="134938" y="43656"/>
                </a:cubicBezTo>
                <a:cubicBezTo>
                  <a:pt x="134938" y="37058"/>
                  <a:pt x="129629" y="31750"/>
                  <a:pt x="123031" y="31750"/>
                </a:cubicBezTo>
                <a:lnTo>
                  <a:pt x="67469" y="31750"/>
                </a:lnTo>
                <a:cubicBezTo>
                  <a:pt x="60871" y="31750"/>
                  <a:pt x="55563" y="37058"/>
                  <a:pt x="55563" y="43656"/>
                </a:cubicBezTo>
                <a:cubicBezTo>
                  <a:pt x="55563" y="50254"/>
                  <a:pt x="60871" y="55563"/>
                  <a:pt x="67469" y="55563"/>
                </a:cubicBezTo>
                <a:lnTo>
                  <a:pt x="123031" y="55563"/>
                </a:lnTo>
                <a:close/>
                <a:moveTo>
                  <a:pt x="137120" y="129332"/>
                </a:moveTo>
                <a:cubicBezTo>
                  <a:pt x="140593" y="123775"/>
                  <a:pt x="138906" y="116433"/>
                  <a:pt x="133350" y="112911"/>
                </a:cubicBezTo>
                <a:cubicBezTo>
                  <a:pt x="127794" y="109389"/>
                  <a:pt x="120452" y="111125"/>
                  <a:pt x="116929" y="116681"/>
                </a:cubicBezTo>
                <a:lnTo>
                  <a:pt x="86469" y="165447"/>
                </a:lnTo>
                <a:lnTo>
                  <a:pt x="73075" y="147588"/>
                </a:lnTo>
                <a:cubicBezTo>
                  <a:pt x="69106" y="142329"/>
                  <a:pt x="61664" y="141238"/>
                  <a:pt x="56406" y="145207"/>
                </a:cubicBezTo>
                <a:cubicBezTo>
                  <a:pt x="51147" y="149175"/>
                  <a:pt x="50056" y="156617"/>
                  <a:pt x="54025" y="161875"/>
                </a:cubicBezTo>
                <a:lnTo>
                  <a:pt x="77837" y="193625"/>
                </a:lnTo>
                <a:cubicBezTo>
                  <a:pt x="80169" y="196751"/>
                  <a:pt x="83939" y="198537"/>
                  <a:pt x="87858" y="198388"/>
                </a:cubicBezTo>
                <a:cubicBezTo>
                  <a:pt x="91777" y="198239"/>
                  <a:pt x="95349" y="196155"/>
                  <a:pt x="97433" y="192782"/>
                </a:cubicBezTo>
                <a:lnTo>
                  <a:pt x="137120" y="129282"/>
                </a:lnTo>
                <a:close/>
              </a:path>
            </a:pathLst>
          </a:custGeom>
          <a:solidFill>
            <a:srgbClr val="C59F5E"/>
          </a:solidFill>
        </p:spPr>
      </p:sp>
      <p:sp>
        <p:nvSpPr>
          <p:cNvPr id="27" name="Text 23"/>
          <p:cNvSpPr/>
          <p:nvPr/>
        </p:nvSpPr>
        <p:spPr>
          <a:xfrm>
            <a:off x="6261100" y="1718945"/>
            <a:ext cx="4178300" cy="355600"/>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享惠条件（一般情形）</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nvGrpSpPr>
          <p:cNvPr id="88" name="组合 87"/>
          <p:cNvGrpSpPr/>
          <p:nvPr/>
        </p:nvGrpSpPr>
        <p:grpSpPr>
          <a:xfrm>
            <a:off x="5943600" y="2539365"/>
            <a:ext cx="4368800" cy="1668780"/>
            <a:chOff x="9360" y="3999"/>
            <a:chExt cx="6880" cy="2628"/>
          </a:xfrm>
        </p:grpSpPr>
        <p:sp>
          <p:nvSpPr>
            <p:cNvPr id="28" name="Shape 24"/>
            <p:cNvSpPr/>
            <p:nvPr/>
          </p:nvSpPr>
          <p:spPr>
            <a:xfrm>
              <a:off x="9360" y="3999"/>
              <a:ext cx="6880" cy="2628"/>
            </a:xfrm>
            <a:custGeom>
              <a:avLst/>
              <a:gdLst/>
              <a:ahLst/>
              <a:cxnLst/>
              <a:rect l="l" t="t" r="r" b="b"/>
              <a:pathLst>
                <a:path w="4368800" h="1930400">
                  <a:moveTo>
                    <a:pt x="50808" y="0"/>
                  </a:moveTo>
                  <a:lnTo>
                    <a:pt x="4317992" y="0"/>
                  </a:lnTo>
                  <a:cubicBezTo>
                    <a:pt x="4346052" y="0"/>
                    <a:pt x="4368800" y="22748"/>
                    <a:pt x="4368800" y="50808"/>
                  </a:cubicBezTo>
                  <a:lnTo>
                    <a:pt x="4368800" y="1879592"/>
                  </a:lnTo>
                  <a:cubicBezTo>
                    <a:pt x="4368800" y="1907652"/>
                    <a:pt x="4346052" y="1930400"/>
                    <a:pt x="4317992" y="1930400"/>
                  </a:cubicBezTo>
                  <a:lnTo>
                    <a:pt x="50808" y="1930400"/>
                  </a:lnTo>
                  <a:cubicBezTo>
                    <a:pt x="22748" y="1930400"/>
                    <a:pt x="0" y="1907652"/>
                    <a:pt x="0" y="1879592"/>
                  </a:cubicBezTo>
                  <a:lnTo>
                    <a:pt x="0" y="50808"/>
                  </a:lnTo>
                  <a:cubicBezTo>
                    <a:pt x="0" y="22766"/>
                    <a:pt x="22766" y="0"/>
                    <a:pt x="50808" y="0"/>
                  </a:cubicBezTo>
                  <a:close/>
                </a:path>
              </a:pathLst>
            </a:custGeom>
            <a:solidFill>
              <a:srgbClr val="FFFFFF"/>
            </a:solidFill>
          </p:spPr>
        </p:sp>
        <p:grpSp>
          <p:nvGrpSpPr>
            <p:cNvPr id="84" name="组合 83"/>
            <p:cNvGrpSpPr/>
            <p:nvPr/>
          </p:nvGrpSpPr>
          <p:grpSpPr>
            <a:xfrm>
              <a:off x="9680" y="4221"/>
              <a:ext cx="2800" cy="560"/>
              <a:chOff x="9680" y="4065"/>
              <a:chExt cx="2800" cy="560"/>
            </a:xfrm>
          </p:grpSpPr>
          <p:sp>
            <p:nvSpPr>
              <p:cNvPr id="29" name="Shape 25"/>
              <p:cNvSpPr/>
              <p:nvPr/>
            </p:nvSpPr>
            <p:spPr>
              <a:xfrm>
                <a:off x="9680" y="4065"/>
                <a:ext cx="560" cy="560"/>
              </a:xfrm>
              <a:custGeom>
                <a:avLst/>
                <a:gdLst/>
                <a:ahLst/>
                <a:cxnLst/>
                <a:rect l="l" t="t" r="r" b="b"/>
                <a:pathLst>
                  <a:path w="355600" h="355600">
                    <a:moveTo>
                      <a:pt x="177800" y="0"/>
                    </a:moveTo>
                    <a:lnTo>
                      <a:pt x="177800" y="0"/>
                    </a:lnTo>
                    <a:cubicBezTo>
                      <a:pt x="275930" y="0"/>
                      <a:pt x="355600" y="79670"/>
                      <a:pt x="355600" y="177800"/>
                    </a:cubicBezTo>
                    <a:lnTo>
                      <a:pt x="355600" y="177800"/>
                    </a:lnTo>
                    <a:cubicBezTo>
                      <a:pt x="355600" y="275930"/>
                      <a:pt x="275930" y="355600"/>
                      <a:pt x="177800" y="355600"/>
                    </a:cubicBezTo>
                    <a:lnTo>
                      <a:pt x="177800" y="355600"/>
                    </a:lnTo>
                    <a:cubicBezTo>
                      <a:pt x="79670" y="355600"/>
                      <a:pt x="0" y="275930"/>
                      <a:pt x="0" y="177800"/>
                    </a:cubicBezTo>
                    <a:lnTo>
                      <a:pt x="0" y="177800"/>
                    </a:lnTo>
                    <a:cubicBezTo>
                      <a:pt x="0" y="79670"/>
                      <a:pt x="79670" y="0"/>
                      <a:pt x="177800" y="0"/>
                    </a:cubicBezTo>
                    <a:close/>
                  </a:path>
                </a:pathLst>
              </a:custGeom>
              <a:solidFill>
                <a:srgbClr val="A98E77"/>
              </a:solidFill>
            </p:spPr>
          </p:sp>
          <p:sp>
            <p:nvSpPr>
              <p:cNvPr id="30" name="Text 26"/>
              <p:cNvSpPr/>
              <p:nvPr/>
            </p:nvSpPr>
            <p:spPr>
              <a:xfrm>
                <a:off x="9680" y="4065"/>
                <a:ext cx="560" cy="560"/>
              </a:xfrm>
              <a:prstGeom prst="ellipse">
                <a:avLst/>
              </a:prstGeom>
              <a:solidFill>
                <a:srgbClr val="C59F5E"/>
              </a:solidFill>
            </p:spPr>
            <p:txBody>
              <a:bodyPr wrap="square" lIns="0" tIns="0" rIns="0" bIns="0" rtlCol="0" anchor="ctr"/>
              <a:lstStyle/>
              <a:p>
                <a:pPr algn="ctr">
                  <a:lnSpc>
                    <a:spcPct val="120000"/>
                  </a:lnSpc>
                </a:pPr>
                <a:r>
                  <a:rPr lang="en-US" sz="1400" b="1" dirty="0">
                    <a:solidFill>
                      <a:schemeClr val="tx1"/>
                    </a:solidFill>
                    <a:latin typeface="微软雅黑" panose="020B0503020204020204" charset="-122"/>
                    <a:ea typeface="微软雅黑" panose="020B0503020204020204" charset="-122"/>
                    <a:cs typeface="MiSans" pitchFamily="34" charset="-120"/>
                  </a:rPr>
                  <a:t>1</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31" name="Text 27"/>
              <p:cNvSpPr/>
              <p:nvPr/>
            </p:nvSpPr>
            <p:spPr>
              <a:xfrm>
                <a:off x="10400" y="4105"/>
                <a:ext cx="2080" cy="480"/>
              </a:xfrm>
              <a:prstGeom prst="rect">
                <a:avLst/>
              </a:prstGeom>
              <a:noFill/>
            </p:spPr>
            <p:txBody>
              <a:bodyPr wrap="square" lIns="0" tIns="0" rIns="0" bIns="0" rtlCol="0" anchor="ctr"/>
              <a:lstStyle/>
              <a:p>
                <a:pPr>
                  <a:lnSpc>
                    <a:spcPct val="110000"/>
                  </a:lnSpc>
                </a:pPr>
                <a:r>
                  <a:rPr lang="en-US" sz="1400" b="1" dirty="0">
                    <a:solidFill>
                      <a:srgbClr val="C29B5C"/>
                    </a:solidFill>
                    <a:latin typeface="微软雅黑" panose="020B0503020204020204" charset="-122"/>
                    <a:ea typeface="微软雅黑" panose="020B0503020204020204" charset="-122"/>
                    <a:cs typeface="MiSans" pitchFamily="34" charset="-120"/>
                  </a:rPr>
                  <a:t>居住天数要求</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grpSp>
        <p:sp>
          <p:nvSpPr>
            <p:cNvPr id="32" name="Text 28"/>
            <p:cNvSpPr/>
            <p:nvPr/>
          </p:nvSpPr>
          <p:spPr>
            <a:xfrm>
              <a:off x="9680" y="5071"/>
              <a:ext cx="6380" cy="1360"/>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一个纳税年度内在海南累计居住满</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183天</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（含合理离岛出差、休假、学习培训天数，且实际居住不少于90天）</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89" name="组合 88"/>
          <p:cNvGrpSpPr/>
          <p:nvPr/>
        </p:nvGrpSpPr>
        <p:grpSpPr>
          <a:xfrm>
            <a:off x="5943600" y="4607560"/>
            <a:ext cx="4368800" cy="1668780"/>
            <a:chOff x="9360" y="7279"/>
            <a:chExt cx="6880" cy="2628"/>
          </a:xfrm>
        </p:grpSpPr>
        <p:sp>
          <p:nvSpPr>
            <p:cNvPr id="33" name="Shape 29"/>
            <p:cNvSpPr/>
            <p:nvPr/>
          </p:nvSpPr>
          <p:spPr>
            <a:xfrm>
              <a:off x="9360" y="7279"/>
              <a:ext cx="6880" cy="2628"/>
            </a:xfrm>
            <a:custGeom>
              <a:avLst/>
              <a:gdLst/>
              <a:ahLst/>
              <a:cxnLst/>
              <a:rect l="l" t="t" r="r" b="b"/>
              <a:pathLst>
                <a:path w="4368800" h="1930400">
                  <a:moveTo>
                    <a:pt x="50808" y="0"/>
                  </a:moveTo>
                  <a:lnTo>
                    <a:pt x="4317992" y="0"/>
                  </a:lnTo>
                  <a:cubicBezTo>
                    <a:pt x="4346052" y="0"/>
                    <a:pt x="4368800" y="22748"/>
                    <a:pt x="4368800" y="50808"/>
                  </a:cubicBezTo>
                  <a:lnTo>
                    <a:pt x="4368800" y="1879592"/>
                  </a:lnTo>
                  <a:cubicBezTo>
                    <a:pt x="4368800" y="1907652"/>
                    <a:pt x="4346052" y="1930400"/>
                    <a:pt x="4317992" y="1930400"/>
                  </a:cubicBezTo>
                  <a:lnTo>
                    <a:pt x="50808" y="1930400"/>
                  </a:lnTo>
                  <a:cubicBezTo>
                    <a:pt x="22748" y="1930400"/>
                    <a:pt x="0" y="1907652"/>
                    <a:pt x="0" y="1879592"/>
                  </a:cubicBezTo>
                  <a:lnTo>
                    <a:pt x="0" y="50808"/>
                  </a:lnTo>
                  <a:cubicBezTo>
                    <a:pt x="0" y="22766"/>
                    <a:pt x="22766" y="0"/>
                    <a:pt x="50808" y="0"/>
                  </a:cubicBezTo>
                  <a:close/>
                </a:path>
              </a:pathLst>
            </a:custGeom>
            <a:solidFill>
              <a:srgbClr val="FFFFFF"/>
            </a:solidFill>
          </p:spPr>
        </p:sp>
        <p:grpSp>
          <p:nvGrpSpPr>
            <p:cNvPr id="85" name="组合 84"/>
            <p:cNvGrpSpPr/>
            <p:nvPr/>
          </p:nvGrpSpPr>
          <p:grpSpPr>
            <a:xfrm>
              <a:off x="9610" y="7572"/>
              <a:ext cx="2870" cy="560"/>
              <a:chOff x="9610" y="7572"/>
              <a:chExt cx="2870" cy="560"/>
            </a:xfrm>
          </p:grpSpPr>
          <p:sp>
            <p:nvSpPr>
              <p:cNvPr id="34" name="Shape 30"/>
              <p:cNvSpPr/>
              <p:nvPr/>
            </p:nvSpPr>
            <p:spPr>
              <a:xfrm>
                <a:off x="9680" y="7572"/>
                <a:ext cx="560" cy="560"/>
              </a:xfrm>
              <a:custGeom>
                <a:avLst/>
                <a:gdLst/>
                <a:ahLst/>
                <a:cxnLst/>
                <a:rect l="l" t="t" r="r" b="b"/>
                <a:pathLst>
                  <a:path w="355600" h="355600">
                    <a:moveTo>
                      <a:pt x="177800" y="0"/>
                    </a:moveTo>
                    <a:lnTo>
                      <a:pt x="177800" y="0"/>
                    </a:lnTo>
                    <a:cubicBezTo>
                      <a:pt x="275930" y="0"/>
                      <a:pt x="355600" y="79670"/>
                      <a:pt x="355600" y="177800"/>
                    </a:cubicBezTo>
                    <a:lnTo>
                      <a:pt x="355600" y="177800"/>
                    </a:lnTo>
                    <a:cubicBezTo>
                      <a:pt x="355600" y="275930"/>
                      <a:pt x="275930" y="355600"/>
                      <a:pt x="177800" y="355600"/>
                    </a:cubicBezTo>
                    <a:lnTo>
                      <a:pt x="177800" y="355600"/>
                    </a:lnTo>
                    <a:cubicBezTo>
                      <a:pt x="79670" y="355600"/>
                      <a:pt x="0" y="275930"/>
                      <a:pt x="0" y="177800"/>
                    </a:cubicBezTo>
                    <a:lnTo>
                      <a:pt x="0" y="177800"/>
                    </a:lnTo>
                    <a:cubicBezTo>
                      <a:pt x="0" y="79670"/>
                      <a:pt x="79670" y="0"/>
                      <a:pt x="177800" y="0"/>
                    </a:cubicBezTo>
                    <a:close/>
                  </a:path>
                </a:pathLst>
              </a:custGeom>
              <a:solidFill>
                <a:srgbClr val="C59F5E"/>
              </a:solidFill>
            </p:spPr>
          </p:sp>
          <p:sp>
            <p:nvSpPr>
              <p:cNvPr id="35" name="Text 31"/>
              <p:cNvSpPr/>
              <p:nvPr/>
            </p:nvSpPr>
            <p:spPr>
              <a:xfrm>
                <a:off x="9610" y="7572"/>
                <a:ext cx="700" cy="560"/>
              </a:xfrm>
              <a:prstGeom prst="rect">
                <a:avLst/>
              </a:prstGeom>
              <a:noFill/>
            </p:spPr>
            <p:txBody>
              <a:bodyPr wrap="square" lIns="0" tIns="0" rIns="0" bIns="0" rtlCol="0" anchor="ctr"/>
              <a:lstStyle/>
              <a:p>
                <a:pPr algn="ctr">
                  <a:lnSpc>
                    <a:spcPct val="120000"/>
                  </a:lnSpc>
                </a:pPr>
                <a:r>
                  <a:rPr lang="en-US" sz="1400" b="1" dirty="0">
                    <a:solidFill>
                      <a:schemeClr val="tx1"/>
                    </a:solidFill>
                    <a:latin typeface="微软雅黑" panose="020B0503020204020204" charset="-122"/>
                    <a:ea typeface="微软雅黑" panose="020B0503020204020204" charset="-122"/>
                    <a:cs typeface="MiSans" pitchFamily="34" charset="-120"/>
                  </a:rPr>
                  <a:t>2</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36" name="Text 32"/>
              <p:cNvSpPr/>
              <p:nvPr/>
            </p:nvSpPr>
            <p:spPr>
              <a:xfrm>
                <a:off x="10400" y="7612"/>
                <a:ext cx="2080" cy="480"/>
              </a:xfrm>
              <a:prstGeom prst="rect">
                <a:avLst/>
              </a:prstGeom>
              <a:noFill/>
            </p:spPr>
            <p:txBody>
              <a:bodyPr wrap="square" lIns="0" tIns="0" rIns="0" bIns="0" rtlCol="0" anchor="ctr"/>
              <a:lstStyle/>
              <a:p>
                <a:pPr>
                  <a:lnSpc>
                    <a:spcPct val="110000"/>
                  </a:lnSpc>
                </a:pPr>
                <a:r>
                  <a:rPr lang="en-US" sz="1400" b="1" dirty="0">
                    <a:solidFill>
                      <a:srgbClr val="C29B5C"/>
                    </a:solidFill>
                    <a:latin typeface="微软雅黑" panose="020B0503020204020204" charset="-122"/>
                    <a:ea typeface="微软雅黑" panose="020B0503020204020204" charset="-122"/>
                    <a:cs typeface="MiSans" pitchFamily="34" charset="-120"/>
                  </a:rPr>
                  <a:t>人才认定要求</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grpSp>
        <p:sp>
          <p:nvSpPr>
            <p:cNvPr id="37" name="Text 33"/>
            <p:cNvSpPr/>
            <p:nvPr/>
          </p:nvSpPr>
          <p:spPr>
            <a:xfrm>
              <a:off x="9680" y="8474"/>
              <a:ext cx="6380" cy="920"/>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属于海南省各级人才管理部门认定的人才，或一个纳税年度内在海南收入达</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30万元以上</a:t>
              </a:r>
              <a:r>
                <a:rPr lang="zh-CN" altLang="en-US" sz="1400" b="1" dirty="0">
                  <a:solidFill>
                    <a:srgbClr val="C59F5E"/>
                  </a:solidFill>
                  <a:latin typeface="微软雅黑" panose="020B0503020204020204" charset="-122"/>
                  <a:ea typeface="微软雅黑" panose="020B0503020204020204" charset="-122"/>
                  <a:cs typeface="微软雅黑" panose="020B0503020204020204" charset="-122"/>
                </a:rPr>
                <a:t>。</a:t>
              </a:r>
              <a:endParaRPr lang="zh-CN" altLang="en-US" sz="1400" b="1" dirty="0">
                <a:solidFill>
                  <a:srgbClr val="C59F5E"/>
                </a:solidFill>
                <a:latin typeface="微软雅黑" panose="020B0503020204020204" charset="-122"/>
                <a:ea typeface="微软雅黑" panose="020B0503020204020204" charset="-122"/>
                <a:cs typeface="微软雅黑" panose="020B0503020204020204" charset="-122"/>
              </a:endParaRPr>
            </a:p>
          </p:txBody>
        </p:sp>
      </p:grpSp>
      <p:grpSp>
        <p:nvGrpSpPr>
          <p:cNvPr id="91" name="组合 90"/>
          <p:cNvGrpSpPr/>
          <p:nvPr/>
        </p:nvGrpSpPr>
        <p:grpSpPr>
          <a:xfrm>
            <a:off x="5943600" y="6675755"/>
            <a:ext cx="4368800" cy="1668780"/>
            <a:chOff x="9360" y="10559"/>
            <a:chExt cx="6880" cy="2628"/>
          </a:xfrm>
        </p:grpSpPr>
        <p:sp>
          <p:nvSpPr>
            <p:cNvPr id="38" name="Shape 34"/>
            <p:cNvSpPr/>
            <p:nvPr/>
          </p:nvSpPr>
          <p:spPr>
            <a:xfrm>
              <a:off x="9360" y="10559"/>
              <a:ext cx="6880" cy="2628"/>
            </a:xfrm>
            <a:custGeom>
              <a:avLst/>
              <a:gdLst/>
              <a:ahLst/>
              <a:cxnLst/>
              <a:rect l="l" t="t" r="r" b="b"/>
              <a:pathLst>
                <a:path w="4368800" h="1930400">
                  <a:moveTo>
                    <a:pt x="50808" y="0"/>
                  </a:moveTo>
                  <a:lnTo>
                    <a:pt x="4317992" y="0"/>
                  </a:lnTo>
                  <a:cubicBezTo>
                    <a:pt x="4346052" y="0"/>
                    <a:pt x="4368800" y="22748"/>
                    <a:pt x="4368800" y="50808"/>
                  </a:cubicBezTo>
                  <a:lnTo>
                    <a:pt x="4368800" y="1879592"/>
                  </a:lnTo>
                  <a:cubicBezTo>
                    <a:pt x="4368800" y="1907652"/>
                    <a:pt x="4346052" y="1930400"/>
                    <a:pt x="4317992" y="1930400"/>
                  </a:cubicBezTo>
                  <a:lnTo>
                    <a:pt x="50808" y="1930400"/>
                  </a:lnTo>
                  <a:cubicBezTo>
                    <a:pt x="22748" y="1930400"/>
                    <a:pt x="0" y="1907652"/>
                    <a:pt x="0" y="1879592"/>
                  </a:cubicBezTo>
                  <a:lnTo>
                    <a:pt x="0" y="50808"/>
                  </a:lnTo>
                  <a:cubicBezTo>
                    <a:pt x="0" y="22766"/>
                    <a:pt x="22766" y="0"/>
                    <a:pt x="50808" y="0"/>
                  </a:cubicBezTo>
                  <a:close/>
                </a:path>
              </a:pathLst>
            </a:custGeom>
            <a:solidFill>
              <a:srgbClr val="FFFFFF"/>
            </a:solidFill>
          </p:spPr>
        </p:sp>
        <p:grpSp>
          <p:nvGrpSpPr>
            <p:cNvPr id="86" name="组合 85"/>
            <p:cNvGrpSpPr/>
            <p:nvPr/>
          </p:nvGrpSpPr>
          <p:grpSpPr>
            <a:xfrm>
              <a:off x="9610" y="10852"/>
              <a:ext cx="2870" cy="560"/>
              <a:chOff x="9610" y="10852"/>
              <a:chExt cx="2870" cy="560"/>
            </a:xfrm>
          </p:grpSpPr>
          <p:sp>
            <p:nvSpPr>
              <p:cNvPr id="39" name="Shape 35"/>
              <p:cNvSpPr/>
              <p:nvPr/>
            </p:nvSpPr>
            <p:spPr>
              <a:xfrm>
                <a:off x="9680" y="10852"/>
                <a:ext cx="560" cy="560"/>
              </a:xfrm>
              <a:custGeom>
                <a:avLst/>
                <a:gdLst/>
                <a:ahLst/>
                <a:cxnLst/>
                <a:rect l="l" t="t" r="r" b="b"/>
                <a:pathLst>
                  <a:path w="355600" h="355600">
                    <a:moveTo>
                      <a:pt x="177800" y="0"/>
                    </a:moveTo>
                    <a:lnTo>
                      <a:pt x="177800" y="0"/>
                    </a:lnTo>
                    <a:cubicBezTo>
                      <a:pt x="275930" y="0"/>
                      <a:pt x="355600" y="79670"/>
                      <a:pt x="355600" y="177800"/>
                    </a:cubicBezTo>
                    <a:lnTo>
                      <a:pt x="355600" y="177800"/>
                    </a:lnTo>
                    <a:cubicBezTo>
                      <a:pt x="355600" y="275930"/>
                      <a:pt x="275930" y="355600"/>
                      <a:pt x="177800" y="355600"/>
                    </a:cubicBezTo>
                    <a:lnTo>
                      <a:pt x="177800" y="355600"/>
                    </a:lnTo>
                    <a:cubicBezTo>
                      <a:pt x="79670" y="355600"/>
                      <a:pt x="0" y="275930"/>
                      <a:pt x="0" y="177800"/>
                    </a:cubicBezTo>
                    <a:lnTo>
                      <a:pt x="0" y="177800"/>
                    </a:lnTo>
                    <a:cubicBezTo>
                      <a:pt x="0" y="79670"/>
                      <a:pt x="79670" y="0"/>
                      <a:pt x="177800" y="0"/>
                    </a:cubicBezTo>
                    <a:close/>
                  </a:path>
                </a:pathLst>
              </a:custGeom>
              <a:solidFill>
                <a:srgbClr val="C59F5E"/>
              </a:solidFill>
            </p:spPr>
          </p:sp>
          <p:sp>
            <p:nvSpPr>
              <p:cNvPr id="40" name="Text 36"/>
              <p:cNvSpPr/>
              <p:nvPr/>
            </p:nvSpPr>
            <p:spPr>
              <a:xfrm>
                <a:off x="9610" y="10852"/>
                <a:ext cx="700" cy="560"/>
              </a:xfrm>
              <a:prstGeom prst="rect">
                <a:avLst/>
              </a:prstGeom>
              <a:noFill/>
            </p:spPr>
            <p:txBody>
              <a:bodyPr wrap="square" lIns="0" tIns="0" rIns="0" bIns="0" rtlCol="0" anchor="ctr"/>
              <a:lstStyle/>
              <a:p>
                <a:pPr algn="ctr">
                  <a:lnSpc>
                    <a:spcPct val="120000"/>
                  </a:lnSpc>
                </a:pPr>
                <a:r>
                  <a:rPr lang="en-US" sz="1400" b="1" dirty="0">
                    <a:solidFill>
                      <a:schemeClr val="tx1"/>
                    </a:solidFill>
                    <a:latin typeface="微软雅黑" panose="020B0503020204020204" charset="-122"/>
                    <a:ea typeface="微软雅黑" panose="020B0503020204020204" charset="-122"/>
                    <a:cs typeface="MiSans" pitchFamily="34" charset="-120"/>
                  </a:rPr>
                  <a:t>3</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41" name="Text 37"/>
              <p:cNvSpPr/>
              <p:nvPr/>
            </p:nvSpPr>
            <p:spPr>
              <a:xfrm>
                <a:off x="10400" y="10892"/>
                <a:ext cx="2080" cy="480"/>
              </a:xfrm>
              <a:prstGeom prst="rect">
                <a:avLst/>
              </a:prstGeom>
              <a:noFill/>
            </p:spPr>
            <p:txBody>
              <a:bodyPr wrap="square" lIns="0" tIns="0" rIns="0" bIns="0" rtlCol="0" anchor="ctr"/>
              <a:lstStyle/>
              <a:p>
                <a:pPr>
                  <a:lnSpc>
                    <a:spcPct val="110000"/>
                  </a:lnSpc>
                </a:pPr>
                <a:r>
                  <a:rPr lang="en-US" sz="1400" b="1" dirty="0">
                    <a:solidFill>
                      <a:srgbClr val="C29B5C"/>
                    </a:solidFill>
                    <a:latin typeface="微软雅黑" panose="020B0503020204020204" charset="-122"/>
                    <a:ea typeface="微软雅黑" panose="020B0503020204020204" charset="-122"/>
                    <a:cs typeface="MiSans" pitchFamily="34" charset="-120"/>
                  </a:rPr>
                  <a:t>企业运营要求</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grpSp>
        <p:sp>
          <p:nvSpPr>
            <p:cNvPr id="42" name="Text 38"/>
            <p:cNvSpPr/>
            <p:nvPr/>
          </p:nvSpPr>
          <p:spPr>
            <a:xfrm>
              <a:off x="9680" y="11754"/>
              <a:ext cx="6380" cy="920"/>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高端紧缺人才所属企业或单位应满足在海南</a:t>
              </a:r>
              <a:r>
                <a:rPr lang="en-US" sz="1400" b="1" dirty="0">
                  <a:solidFill>
                    <a:srgbClr val="C59F5E"/>
                  </a:solidFill>
                  <a:latin typeface="微软雅黑" panose="020B0503020204020204" charset="-122"/>
                  <a:ea typeface="微软雅黑" panose="020B0503020204020204" charset="-122"/>
                  <a:cs typeface="MiSans" pitchFamily="34" charset="-120"/>
                </a:rPr>
                <a:t>实质性运营</a:t>
              </a: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相关规定，且业务发展与享惠情况相匹配</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grpSp>
      <p:sp>
        <p:nvSpPr>
          <p:cNvPr id="44" name="Shape 40"/>
          <p:cNvSpPr/>
          <p:nvPr/>
        </p:nvSpPr>
        <p:spPr>
          <a:xfrm>
            <a:off x="11118215" y="1760855"/>
            <a:ext cx="228600" cy="228600"/>
          </a:xfrm>
          <a:custGeom>
            <a:avLst/>
            <a:gdLst/>
            <a:ahLst/>
            <a:cxnLst/>
            <a:rect l="l" t="t" r="r" b="b"/>
            <a:pathLst>
              <a:path w="228600" h="228600">
                <a:moveTo>
                  <a:pt x="89297" y="21431"/>
                </a:moveTo>
                <a:lnTo>
                  <a:pt x="139303" y="21431"/>
                </a:lnTo>
                <a:cubicBezTo>
                  <a:pt x="141268" y="21431"/>
                  <a:pt x="142875" y="23039"/>
                  <a:pt x="142875" y="25003"/>
                </a:cubicBezTo>
                <a:lnTo>
                  <a:pt x="142875" y="42863"/>
                </a:lnTo>
                <a:lnTo>
                  <a:pt x="85725" y="42863"/>
                </a:lnTo>
                <a:lnTo>
                  <a:pt x="85725" y="25003"/>
                </a:lnTo>
                <a:cubicBezTo>
                  <a:pt x="85725" y="23039"/>
                  <a:pt x="87332" y="21431"/>
                  <a:pt x="89297" y="21431"/>
                </a:cubicBezTo>
                <a:close/>
                <a:moveTo>
                  <a:pt x="64294" y="25003"/>
                </a:moveTo>
                <a:lnTo>
                  <a:pt x="64294" y="42863"/>
                </a:lnTo>
                <a:lnTo>
                  <a:pt x="28575" y="42863"/>
                </a:lnTo>
                <a:cubicBezTo>
                  <a:pt x="12814" y="42863"/>
                  <a:pt x="0" y="55677"/>
                  <a:pt x="0" y="71438"/>
                </a:cubicBezTo>
                <a:lnTo>
                  <a:pt x="0" y="114300"/>
                </a:lnTo>
                <a:lnTo>
                  <a:pt x="228600" y="114300"/>
                </a:lnTo>
                <a:lnTo>
                  <a:pt x="228600" y="71438"/>
                </a:lnTo>
                <a:cubicBezTo>
                  <a:pt x="228600" y="55677"/>
                  <a:pt x="215786" y="42863"/>
                  <a:pt x="200025" y="42863"/>
                </a:cubicBezTo>
                <a:lnTo>
                  <a:pt x="164306" y="42863"/>
                </a:lnTo>
                <a:lnTo>
                  <a:pt x="164306" y="25003"/>
                </a:lnTo>
                <a:cubicBezTo>
                  <a:pt x="164306" y="11207"/>
                  <a:pt x="153099" y="0"/>
                  <a:pt x="139303" y="0"/>
                </a:cubicBezTo>
                <a:lnTo>
                  <a:pt x="89297" y="0"/>
                </a:lnTo>
                <a:cubicBezTo>
                  <a:pt x="75501" y="0"/>
                  <a:pt x="64294" y="11207"/>
                  <a:pt x="64294" y="25003"/>
                </a:cubicBezTo>
                <a:close/>
                <a:moveTo>
                  <a:pt x="228600" y="135731"/>
                </a:moveTo>
                <a:lnTo>
                  <a:pt x="142875" y="135731"/>
                </a:lnTo>
                <a:lnTo>
                  <a:pt x="142875" y="142875"/>
                </a:lnTo>
                <a:cubicBezTo>
                  <a:pt x="142875" y="150778"/>
                  <a:pt x="136490" y="157163"/>
                  <a:pt x="128588" y="157163"/>
                </a:cubicBezTo>
                <a:lnTo>
                  <a:pt x="100013" y="157163"/>
                </a:lnTo>
                <a:cubicBezTo>
                  <a:pt x="92110" y="157163"/>
                  <a:pt x="85725" y="150778"/>
                  <a:pt x="85725" y="142875"/>
                </a:cubicBezTo>
                <a:lnTo>
                  <a:pt x="85725" y="135731"/>
                </a:lnTo>
                <a:lnTo>
                  <a:pt x="0" y="135731"/>
                </a:lnTo>
                <a:lnTo>
                  <a:pt x="0" y="185738"/>
                </a:lnTo>
                <a:cubicBezTo>
                  <a:pt x="0" y="201498"/>
                  <a:pt x="12814" y="214313"/>
                  <a:pt x="28575" y="214313"/>
                </a:cubicBezTo>
                <a:lnTo>
                  <a:pt x="200025" y="214313"/>
                </a:lnTo>
                <a:cubicBezTo>
                  <a:pt x="215786" y="214313"/>
                  <a:pt x="228600" y="201498"/>
                  <a:pt x="228600" y="185738"/>
                </a:cubicBezTo>
                <a:lnTo>
                  <a:pt x="228600" y="135731"/>
                </a:lnTo>
                <a:close/>
              </a:path>
            </a:pathLst>
          </a:custGeom>
          <a:solidFill>
            <a:srgbClr val="C0A062"/>
          </a:solidFill>
        </p:spPr>
      </p:sp>
      <p:sp>
        <p:nvSpPr>
          <p:cNvPr id="45" name="Text 41"/>
          <p:cNvSpPr/>
          <p:nvPr/>
        </p:nvSpPr>
        <p:spPr>
          <a:xfrm>
            <a:off x="11489690" y="1697355"/>
            <a:ext cx="4057650" cy="35560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特定行业人才</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46" name="Text 42"/>
          <p:cNvSpPr/>
          <p:nvPr/>
        </p:nvSpPr>
        <p:spPr>
          <a:xfrm>
            <a:off x="11121390" y="2205355"/>
            <a:ext cx="4330065" cy="660400"/>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航空航天、航运、海洋油气勘探等行业人才可放宽居住天数要求</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sp>
        <p:nvSpPr>
          <p:cNvPr id="47" name="Shape 43"/>
          <p:cNvSpPr/>
          <p:nvPr/>
        </p:nvSpPr>
        <p:spPr>
          <a:xfrm>
            <a:off x="11121390" y="2967355"/>
            <a:ext cx="4343400" cy="698500"/>
          </a:xfrm>
          <a:custGeom>
            <a:avLst/>
            <a:gdLst/>
            <a:ahLst/>
            <a:cxnLst/>
            <a:rect l="l" t="t" r="r" b="b"/>
            <a:pathLst>
              <a:path w="4343400" h="698500">
                <a:moveTo>
                  <a:pt x="50802" y="0"/>
                </a:moveTo>
                <a:lnTo>
                  <a:pt x="4292598" y="0"/>
                </a:lnTo>
                <a:cubicBezTo>
                  <a:pt x="4320655" y="0"/>
                  <a:pt x="4343400" y="22745"/>
                  <a:pt x="4343400" y="50802"/>
                </a:cubicBezTo>
                <a:lnTo>
                  <a:pt x="4343400" y="647698"/>
                </a:lnTo>
                <a:cubicBezTo>
                  <a:pt x="4343400" y="675755"/>
                  <a:pt x="4320655" y="698500"/>
                  <a:pt x="4292598" y="698500"/>
                </a:cubicBezTo>
                <a:lnTo>
                  <a:pt x="50802" y="698500"/>
                </a:lnTo>
                <a:cubicBezTo>
                  <a:pt x="22745" y="698500"/>
                  <a:pt x="0" y="675755"/>
                  <a:pt x="0" y="647698"/>
                </a:cubicBezTo>
                <a:lnTo>
                  <a:pt x="0" y="50802"/>
                </a:lnTo>
                <a:cubicBezTo>
                  <a:pt x="0" y="22764"/>
                  <a:pt x="22764" y="0"/>
                  <a:pt x="50802" y="0"/>
                </a:cubicBezTo>
                <a:close/>
              </a:path>
            </a:pathLst>
          </a:custGeom>
          <a:solidFill>
            <a:srgbClr val="FFFFFF"/>
          </a:solidFill>
        </p:spPr>
      </p:sp>
      <p:sp>
        <p:nvSpPr>
          <p:cNvPr id="48" name="Text 44"/>
          <p:cNvSpPr/>
          <p:nvPr/>
        </p:nvSpPr>
        <p:spPr>
          <a:xfrm>
            <a:off x="11222990" y="3068955"/>
            <a:ext cx="4229100" cy="495300"/>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需满足：人才认定/年收入</a:t>
            </a:r>
            <a:r>
              <a:rPr lang="en-US" sz="1400" dirty="0">
                <a:solidFill>
                  <a:srgbClr val="C59F5E">
                    <a:alpha val="80000"/>
                  </a:srgbClr>
                </a:solidFill>
                <a:latin typeface="微软雅黑" panose="020B0503020204020204" charset="-122"/>
                <a:ea typeface="微软雅黑" panose="020B0503020204020204" charset="-122"/>
                <a:cs typeface="微软雅黑" panose="020B0503020204020204" charset="-122"/>
              </a:rPr>
              <a:t>30万+</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、连续缴纳社保</a:t>
            </a:r>
            <a:r>
              <a:rPr lang="en-US" sz="1400" dirty="0">
                <a:solidFill>
                  <a:srgbClr val="C59F5E">
                    <a:alpha val="80000"/>
                  </a:srgbClr>
                </a:solidFill>
                <a:latin typeface="微软雅黑" panose="020B0503020204020204" charset="-122"/>
                <a:ea typeface="微软雅黑" panose="020B0503020204020204" charset="-122"/>
                <a:cs typeface="微软雅黑" panose="020B0503020204020204" charset="-122"/>
              </a:rPr>
              <a:t>6个月</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以上、签订</a:t>
            </a:r>
            <a:r>
              <a:rPr lang="en-US" sz="1400" dirty="0">
                <a:solidFill>
                  <a:srgbClr val="C59F5E">
                    <a:alpha val="80000"/>
                  </a:srgbClr>
                </a:solidFill>
                <a:latin typeface="微软雅黑" panose="020B0503020204020204" charset="-122"/>
                <a:ea typeface="微软雅黑" panose="020B0503020204020204" charset="-122"/>
                <a:cs typeface="微软雅黑" panose="020B0503020204020204" charset="-122"/>
              </a:rPr>
              <a:t>1年</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以上劳动合同</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50" name="Shape 46"/>
          <p:cNvSpPr/>
          <p:nvPr/>
        </p:nvSpPr>
        <p:spPr>
          <a:xfrm>
            <a:off x="11118215" y="4446905"/>
            <a:ext cx="228600" cy="228600"/>
          </a:xfrm>
          <a:custGeom>
            <a:avLst/>
            <a:gdLst/>
            <a:ahLst/>
            <a:cxnLst/>
            <a:rect l="l" t="t" r="r" b="b"/>
            <a:pathLst>
              <a:path w="228600" h="228600">
                <a:moveTo>
                  <a:pt x="103808" y="2322"/>
                </a:moveTo>
                <a:cubicBezTo>
                  <a:pt x="110460" y="-759"/>
                  <a:pt x="118140" y="-759"/>
                  <a:pt x="124792" y="2322"/>
                </a:cubicBezTo>
                <a:lnTo>
                  <a:pt x="222394" y="47417"/>
                </a:lnTo>
                <a:cubicBezTo>
                  <a:pt x="226189" y="49158"/>
                  <a:pt x="228600" y="52953"/>
                  <a:pt x="228600" y="57150"/>
                </a:cubicBezTo>
                <a:cubicBezTo>
                  <a:pt x="228600" y="61347"/>
                  <a:pt x="226189" y="65142"/>
                  <a:pt x="222394" y="66883"/>
                </a:cubicBezTo>
                <a:lnTo>
                  <a:pt x="124792" y="111978"/>
                </a:lnTo>
                <a:cubicBezTo>
                  <a:pt x="118140" y="115059"/>
                  <a:pt x="110460" y="115059"/>
                  <a:pt x="103808" y="111978"/>
                </a:cubicBezTo>
                <a:lnTo>
                  <a:pt x="6206" y="66883"/>
                </a:lnTo>
                <a:cubicBezTo>
                  <a:pt x="2411" y="65097"/>
                  <a:pt x="0" y="61302"/>
                  <a:pt x="0" y="57150"/>
                </a:cubicBezTo>
                <a:cubicBezTo>
                  <a:pt x="0" y="52998"/>
                  <a:pt x="2411" y="49158"/>
                  <a:pt x="6206" y="47417"/>
                </a:cubicBezTo>
                <a:lnTo>
                  <a:pt x="103808" y="2322"/>
                </a:lnTo>
                <a:close/>
                <a:moveTo>
                  <a:pt x="21476" y="97512"/>
                </a:moveTo>
                <a:lnTo>
                  <a:pt x="94833" y="131400"/>
                </a:lnTo>
                <a:cubicBezTo>
                  <a:pt x="107201" y="137115"/>
                  <a:pt x="121444" y="137115"/>
                  <a:pt x="133811" y="131400"/>
                </a:cubicBezTo>
                <a:lnTo>
                  <a:pt x="207169" y="97512"/>
                </a:lnTo>
                <a:lnTo>
                  <a:pt x="222394" y="104567"/>
                </a:lnTo>
                <a:cubicBezTo>
                  <a:pt x="226189" y="106308"/>
                  <a:pt x="228600" y="110103"/>
                  <a:pt x="228600" y="114300"/>
                </a:cubicBezTo>
                <a:cubicBezTo>
                  <a:pt x="228600" y="118497"/>
                  <a:pt x="226189" y="122292"/>
                  <a:pt x="222394" y="124033"/>
                </a:cubicBezTo>
                <a:lnTo>
                  <a:pt x="124792" y="169128"/>
                </a:lnTo>
                <a:cubicBezTo>
                  <a:pt x="118140" y="172209"/>
                  <a:pt x="110460" y="172209"/>
                  <a:pt x="103808" y="169128"/>
                </a:cubicBezTo>
                <a:lnTo>
                  <a:pt x="6206" y="124033"/>
                </a:lnTo>
                <a:cubicBezTo>
                  <a:pt x="2411" y="122247"/>
                  <a:pt x="0" y="118452"/>
                  <a:pt x="0" y="114300"/>
                </a:cubicBezTo>
                <a:cubicBezTo>
                  <a:pt x="0" y="110148"/>
                  <a:pt x="2411" y="106308"/>
                  <a:pt x="6206" y="104567"/>
                </a:cubicBezTo>
                <a:lnTo>
                  <a:pt x="21431" y="97512"/>
                </a:lnTo>
                <a:close/>
                <a:moveTo>
                  <a:pt x="6206" y="161717"/>
                </a:moveTo>
                <a:lnTo>
                  <a:pt x="21431" y="154662"/>
                </a:lnTo>
                <a:lnTo>
                  <a:pt x="94789" y="188550"/>
                </a:lnTo>
                <a:cubicBezTo>
                  <a:pt x="107156" y="194265"/>
                  <a:pt x="121399" y="194265"/>
                  <a:pt x="133767" y="188550"/>
                </a:cubicBezTo>
                <a:lnTo>
                  <a:pt x="207124" y="154662"/>
                </a:lnTo>
                <a:lnTo>
                  <a:pt x="222349" y="161717"/>
                </a:lnTo>
                <a:cubicBezTo>
                  <a:pt x="226144" y="163458"/>
                  <a:pt x="228555" y="167253"/>
                  <a:pt x="228555" y="171450"/>
                </a:cubicBezTo>
                <a:cubicBezTo>
                  <a:pt x="228555" y="175647"/>
                  <a:pt x="226144" y="179442"/>
                  <a:pt x="222349" y="181183"/>
                </a:cubicBezTo>
                <a:lnTo>
                  <a:pt x="124748" y="226278"/>
                </a:lnTo>
                <a:cubicBezTo>
                  <a:pt x="118095" y="229359"/>
                  <a:pt x="110416" y="229359"/>
                  <a:pt x="103763" y="226278"/>
                </a:cubicBezTo>
                <a:lnTo>
                  <a:pt x="6206" y="181183"/>
                </a:lnTo>
                <a:cubicBezTo>
                  <a:pt x="2411" y="179397"/>
                  <a:pt x="0" y="175602"/>
                  <a:pt x="0" y="171450"/>
                </a:cubicBezTo>
                <a:cubicBezTo>
                  <a:pt x="0" y="167298"/>
                  <a:pt x="2411" y="163458"/>
                  <a:pt x="6206" y="161717"/>
                </a:cubicBezTo>
                <a:close/>
              </a:path>
            </a:pathLst>
          </a:custGeom>
          <a:solidFill>
            <a:srgbClr val="C0A062"/>
          </a:solidFill>
        </p:spPr>
      </p:sp>
      <p:sp>
        <p:nvSpPr>
          <p:cNvPr id="51" name="Text 47"/>
          <p:cNvSpPr/>
          <p:nvPr/>
        </p:nvSpPr>
        <p:spPr>
          <a:xfrm>
            <a:off x="11489690" y="4383405"/>
            <a:ext cx="4077335" cy="35560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高层次人才分类</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52" name="Shape 48"/>
          <p:cNvSpPr/>
          <p:nvPr/>
        </p:nvSpPr>
        <p:spPr>
          <a:xfrm>
            <a:off x="11108690" y="5023485"/>
            <a:ext cx="787400" cy="1016000"/>
          </a:xfrm>
          <a:custGeom>
            <a:avLst/>
            <a:gdLst/>
            <a:ahLst/>
            <a:cxnLst/>
            <a:rect l="l" t="t" r="r" b="b"/>
            <a:pathLst>
              <a:path w="787400" h="1016000">
                <a:moveTo>
                  <a:pt x="50803" y="0"/>
                </a:moveTo>
                <a:lnTo>
                  <a:pt x="736597" y="0"/>
                </a:lnTo>
                <a:cubicBezTo>
                  <a:pt x="764655" y="0"/>
                  <a:pt x="787400" y="22745"/>
                  <a:pt x="787400" y="50803"/>
                </a:cubicBezTo>
                <a:lnTo>
                  <a:pt x="787400" y="965197"/>
                </a:lnTo>
                <a:cubicBezTo>
                  <a:pt x="787400" y="993255"/>
                  <a:pt x="764655" y="1016000"/>
                  <a:pt x="736597" y="1016000"/>
                </a:cubicBezTo>
                <a:lnTo>
                  <a:pt x="50803" y="1016000"/>
                </a:lnTo>
                <a:cubicBezTo>
                  <a:pt x="22745" y="1016000"/>
                  <a:pt x="0" y="993255"/>
                  <a:pt x="0" y="965197"/>
                </a:cubicBezTo>
                <a:lnTo>
                  <a:pt x="0" y="50803"/>
                </a:lnTo>
                <a:cubicBezTo>
                  <a:pt x="0" y="22764"/>
                  <a:pt x="22764" y="0"/>
                  <a:pt x="50803" y="0"/>
                </a:cubicBezTo>
                <a:close/>
              </a:path>
            </a:pathLst>
          </a:custGeom>
          <a:solidFill>
            <a:srgbClr val="FFFFFF"/>
          </a:solidFill>
        </p:spPr>
      </p:sp>
      <p:sp>
        <p:nvSpPr>
          <p:cNvPr id="53" name="Text 49"/>
          <p:cNvSpPr/>
          <p:nvPr/>
        </p:nvSpPr>
        <p:spPr>
          <a:xfrm>
            <a:off x="11146790" y="5125085"/>
            <a:ext cx="711200" cy="355600"/>
          </a:xfrm>
          <a:prstGeom prst="rect">
            <a:avLst/>
          </a:prstGeom>
          <a:noFill/>
        </p:spPr>
        <p:txBody>
          <a:bodyPr wrap="square" lIns="0" tIns="0" rIns="0" bIns="0" rtlCol="0" anchor="ctr"/>
          <a:lstStyle/>
          <a:p>
            <a:pPr algn="ctr">
              <a:lnSpc>
                <a:spcPct val="120000"/>
              </a:lnSpc>
            </a:pPr>
            <a:r>
              <a:rPr lang="en-US" sz="2000" b="1" dirty="0">
                <a:solidFill>
                  <a:schemeClr val="tx1"/>
                </a:solidFill>
                <a:latin typeface="微软雅黑" panose="020B0503020204020204" charset="-122"/>
                <a:ea typeface="微软雅黑" panose="020B0503020204020204" charset="-122"/>
                <a:cs typeface="思源宋体" panose="02020500000000000000" pitchFamily="34" charset="-120"/>
              </a:rPr>
              <a:t>A</a:t>
            </a:r>
            <a:endParaRPr lang="en-US" sz="20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54" name="Text 50"/>
          <p:cNvSpPr/>
          <p:nvPr/>
        </p:nvSpPr>
        <p:spPr>
          <a:xfrm>
            <a:off x="11172190" y="5531485"/>
            <a:ext cx="660400" cy="406400"/>
          </a:xfrm>
          <a:prstGeom prst="rect">
            <a:avLst/>
          </a:prstGeom>
          <a:noFill/>
        </p:spPr>
        <p:txBody>
          <a:bodyPr wrap="square" lIns="0" tIns="0" rIns="0" bIns="0" rtlCol="0" anchor="ctr"/>
          <a:lstStyle/>
          <a:p>
            <a:pPr algn="ctr">
              <a:lnSpc>
                <a:spcPct val="110000"/>
              </a:lnSpc>
            </a:pPr>
            <a:r>
              <a:rPr lang="en-US" sz="1200" dirty="0">
                <a:solidFill>
                  <a:schemeClr val="tx1">
                    <a:alpha val="70000"/>
                  </a:schemeClr>
                </a:solidFill>
                <a:latin typeface="微软雅黑" panose="020B0503020204020204" charset="-122"/>
                <a:ea typeface="微软雅黑" panose="020B0503020204020204" charset="-122"/>
                <a:cs typeface="MiSans" pitchFamily="34" charset="-120"/>
              </a:rPr>
              <a:t>顶尖人才</a:t>
            </a:r>
            <a:endParaRPr lang="en-US" sz="12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55" name="Shape 51"/>
          <p:cNvSpPr/>
          <p:nvPr/>
        </p:nvSpPr>
        <p:spPr>
          <a:xfrm>
            <a:off x="12002651" y="5023485"/>
            <a:ext cx="787400" cy="1016000"/>
          </a:xfrm>
          <a:custGeom>
            <a:avLst/>
            <a:gdLst/>
            <a:ahLst/>
            <a:cxnLst/>
            <a:rect l="l" t="t" r="r" b="b"/>
            <a:pathLst>
              <a:path w="787400" h="1016000">
                <a:moveTo>
                  <a:pt x="50803" y="0"/>
                </a:moveTo>
                <a:lnTo>
                  <a:pt x="736597" y="0"/>
                </a:lnTo>
                <a:cubicBezTo>
                  <a:pt x="764655" y="0"/>
                  <a:pt x="787400" y="22745"/>
                  <a:pt x="787400" y="50803"/>
                </a:cubicBezTo>
                <a:lnTo>
                  <a:pt x="787400" y="965197"/>
                </a:lnTo>
                <a:cubicBezTo>
                  <a:pt x="787400" y="993255"/>
                  <a:pt x="764655" y="1016000"/>
                  <a:pt x="736597" y="1016000"/>
                </a:cubicBezTo>
                <a:lnTo>
                  <a:pt x="50803" y="1016000"/>
                </a:lnTo>
                <a:cubicBezTo>
                  <a:pt x="22745" y="1016000"/>
                  <a:pt x="0" y="993255"/>
                  <a:pt x="0" y="965197"/>
                </a:cubicBezTo>
                <a:lnTo>
                  <a:pt x="0" y="50803"/>
                </a:lnTo>
                <a:cubicBezTo>
                  <a:pt x="0" y="22764"/>
                  <a:pt x="22764" y="0"/>
                  <a:pt x="50803" y="0"/>
                </a:cubicBezTo>
                <a:close/>
              </a:path>
            </a:pathLst>
          </a:custGeom>
          <a:solidFill>
            <a:srgbClr val="FFFFFF"/>
          </a:solidFill>
        </p:spPr>
      </p:sp>
      <p:sp>
        <p:nvSpPr>
          <p:cNvPr id="56" name="Text 52"/>
          <p:cNvSpPr/>
          <p:nvPr/>
        </p:nvSpPr>
        <p:spPr>
          <a:xfrm>
            <a:off x="12040751" y="5125085"/>
            <a:ext cx="711200" cy="355600"/>
          </a:xfrm>
          <a:prstGeom prst="rect">
            <a:avLst/>
          </a:prstGeom>
          <a:noFill/>
        </p:spPr>
        <p:txBody>
          <a:bodyPr wrap="square" lIns="0" tIns="0" rIns="0" bIns="0" rtlCol="0" anchor="ctr"/>
          <a:lstStyle/>
          <a:p>
            <a:pPr algn="ctr">
              <a:lnSpc>
                <a:spcPct val="120000"/>
              </a:lnSpc>
            </a:pPr>
            <a:r>
              <a:rPr lang="en-US" sz="2000" b="1" dirty="0">
                <a:solidFill>
                  <a:schemeClr val="tx1"/>
                </a:solidFill>
                <a:latin typeface="微软雅黑" panose="020B0503020204020204" charset="-122"/>
                <a:ea typeface="微软雅黑" panose="020B0503020204020204" charset="-122"/>
                <a:cs typeface="思源宋体" panose="02020500000000000000" pitchFamily="34" charset="-120"/>
              </a:rPr>
              <a:t>B</a:t>
            </a:r>
            <a:endParaRPr lang="en-US" sz="20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57" name="Text 53"/>
          <p:cNvSpPr/>
          <p:nvPr/>
        </p:nvSpPr>
        <p:spPr>
          <a:xfrm>
            <a:off x="12066151" y="5531485"/>
            <a:ext cx="660400" cy="406400"/>
          </a:xfrm>
          <a:prstGeom prst="rect">
            <a:avLst/>
          </a:prstGeom>
          <a:noFill/>
        </p:spPr>
        <p:txBody>
          <a:bodyPr wrap="square" lIns="0" tIns="0" rIns="0" bIns="0" rtlCol="0" anchor="ctr"/>
          <a:lstStyle/>
          <a:p>
            <a:pPr algn="ctr">
              <a:lnSpc>
                <a:spcPct val="110000"/>
              </a:lnSpc>
            </a:pPr>
            <a:r>
              <a:rPr lang="en-US" sz="1200" dirty="0">
                <a:solidFill>
                  <a:schemeClr val="tx1">
                    <a:alpha val="70000"/>
                  </a:schemeClr>
                </a:solidFill>
                <a:latin typeface="微软雅黑" panose="020B0503020204020204" charset="-122"/>
                <a:ea typeface="微软雅黑" panose="020B0503020204020204" charset="-122"/>
                <a:cs typeface="MiSans" pitchFamily="34" charset="-120"/>
              </a:rPr>
              <a:t>杰出人才</a:t>
            </a:r>
            <a:endParaRPr lang="en-US" sz="12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58" name="Shape 54"/>
          <p:cNvSpPr/>
          <p:nvPr/>
        </p:nvSpPr>
        <p:spPr>
          <a:xfrm>
            <a:off x="12896810" y="5023485"/>
            <a:ext cx="787400" cy="1016000"/>
          </a:xfrm>
          <a:custGeom>
            <a:avLst/>
            <a:gdLst/>
            <a:ahLst/>
            <a:cxnLst/>
            <a:rect l="l" t="t" r="r" b="b"/>
            <a:pathLst>
              <a:path w="787400" h="1016000">
                <a:moveTo>
                  <a:pt x="50803" y="0"/>
                </a:moveTo>
                <a:lnTo>
                  <a:pt x="736597" y="0"/>
                </a:lnTo>
                <a:cubicBezTo>
                  <a:pt x="764655" y="0"/>
                  <a:pt x="787400" y="22745"/>
                  <a:pt x="787400" y="50803"/>
                </a:cubicBezTo>
                <a:lnTo>
                  <a:pt x="787400" y="965197"/>
                </a:lnTo>
                <a:cubicBezTo>
                  <a:pt x="787400" y="993255"/>
                  <a:pt x="764655" y="1016000"/>
                  <a:pt x="736597" y="1016000"/>
                </a:cubicBezTo>
                <a:lnTo>
                  <a:pt x="50803" y="1016000"/>
                </a:lnTo>
                <a:cubicBezTo>
                  <a:pt x="22745" y="1016000"/>
                  <a:pt x="0" y="993255"/>
                  <a:pt x="0" y="965197"/>
                </a:cubicBezTo>
                <a:lnTo>
                  <a:pt x="0" y="50803"/>
                </a:lnTo>
                <a:cubicBezTo>
                  <a:pt x="0" y="22764"/>
                  <a:pt x="22764" y="0"/>
                  <a:pt x="50803" y="0"/>
                </a:cubicBezTo>
                <a:close/>
              </a:path>
            </a:pathLst>
          </a:custGeom>
          <a:solidFill>
            <a:srgbClr val="FFFFFF"/>
          </a:solidFill>
        </p:spPr>
      </p:sp>
      <p:sp>
        <p:nvSpPr>
          <p:cNvPr id="59" name="Text 55"/>
          <p:cNvSpPr/>
          <p:nvPr/>
        </p:nvSpPr>
        <p:spPr>
          <a:xfrm>
            <a:off x="12934910" y="5125085"/>
            <a:ext cx="711200" cy="355600"/>
          </a:xfrm>
          <a:prstGeom prst="rect">
            <a:avLst/>
          </a:prstGeom>
          <a:noFill/>
        </p:spPr>
        <p:txBody>
          <a:bodyPr wrap="square" lIns="0" tIns="0" rIns="0" bIns="0" rtlCol="0" anchor="ctr"/>
          <a:lstStyle/>
          <a:p>
            <a:pPr algn="ctr">
              <a:lnSpc>
                <a:spcPct val="120000"/>
              </a:lnSpc>
            </a:pPr>
            <a:r>
              <a:rPr lang="en-US" sz="2000" b="1" dirty="0">
                <a:solidFill>
                  <a:schemeClr val="tx1"/>
                </a:solidFill>
                <a:latin typeface="微软雅黑" panose="020B0503020204020204" charset="-122"/>
                <a:ea typeface="微软雅黑" panose="020B0503020204020204" charset="-122"/>
                <a:cs typeface="思源宋体" panose="02020500000000000000" pitchFamily="34" charset="-120"/>
              </a:rPr>
              <a:t>C</a:t>
            </a:r>
            <a:endParaRPr lang="en-US" sz="20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60" name="Text 56"/>
          <p:cNvSpPr/>
          <p:nvPr/>
        </p:nvSpPr>
        <p:spPr>
          <a:xfrm>
            <a:off x="12960310" y="5531485"/>
            <a:ext cx="660400" cy="406400"/>
          </a:xfrm>
          <a:prstGeom prst="rect">
            <a:avLst/>
          </a:prstGeom>
          <a:noFill/>
        </p:spPr>
        <p:txBody>
          <a:bodyPr wrap="square" lIns="0" tIns="0" rIns="0" bIns="0" rtlCol="0" anchor="ctr"/>
          <a:lstStyle/>
          <a:p>
            <a:pPr algn="ctr">
              <a:lnSpc>
                <a:spcPct val="110000"/>
              </a:lnSpc>
            </a:pPr>
            <a:r>
              <a:rPr lang="en-US" sz="1200" dirty="0">
                <a:solidFill>
                  <a:schemeClr val="tx1">
                    <a:alpha val="70000"/>
                  </a:schemeClr>
                </a:solidFill>
                <a:latin typeface="微软雅黑" panose="020B0503020204020204" charset="-122"/>
                <a:ea typeface="微软雅黑" panose="020B0503020204020204" charset="-122"/>
                <a:cs typeface="MiSans" pitchFamily="34" charset="-120"/>
              </a:rPr>
              <a:t>领军人才</a:t>
            </a:r>
            <a:endParaRPr lang="en-US" sz="12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61" name="Shape 57"/>
          <p:cNvSpPr/>
          <p:nvPr/>
        </p:nvSpPr>
        <p:spPr>
          <a:xfrm>
            <a:off x="13790771" y="5023485"/>
            <a:ext cx="787400" cy="1016000"/>
          </a:xfrm>
          <a:custGeom>
            <a:avLst/>
            <a:gdLst/>
            <a:ahLst/>
            <a:cxnLst/>
            <a:rect l="l" t="t" r="r" b="b"/>
            <a:pathLst>
              <a:path w="787400" h="1016000">
                <a:moveTo>
                  <a:pt x="50803" y="0"/>
                </a:moveTo>
                <a:lnTo>
                  <a:pt x="736597" y="0"/>
                </a:lnTo>
                <a:cubicBezTo>
                  <a:pt x="764655" y="0"/>
                  <a:pt x="787400" y="22745"/>
                  <a:pt x="787400" y="50803"/>
                </a:cubicBezTo>
                <a:lnTo>
                  <a:pt x="787400" y="965197"/>
                </a:lnTo>
                <a:cubicBezTo>
                  <a:pt x="787400" y="993255"/>
                  <a:pt x="764655" y="1016000"/>
                  <a:pt x="736597" y="1016000"/>
                </a:cubicBezTo>
                <a:lnTo>
                  <a:pt x="50803" y="1016000"/>
                </a:lnTo>
                <a:cubicBezTo>
                  <a:pt x="22745" y="1016000"/>
                  <a:pt x="0" y="993255"/>
                  <a:pt x="0" y="965197"/>
                </a:cubicBezTo>
                <a:lnTo>
                  <a:pt x="0" y="50803"/>
                </a:lnTo>
                <a:cubicBezTo>
                  <a:pt x="0" y="22764"/>
                  <a:pt x="22764" y="0"/>
                  <a:pt x="50803" y="0"/>
                </a:cubicBezTo>
                <a:close/>
              </a:path>
            </a:pathLst>
          </a:custGeom>
          <a:solidFill>
            <a:srgbClr val="FFFFFF"/>
          </a:solidFill>
        </p:spPr>
      </p:sp>
      <p:sp>
        <p:nvSpPr>
          <p:cNvPr id="62" name="Text 58"/>
          <p:cNvSpPr/>
          <p:nvPr/>
        </p:nvSpPr>
        <p:spPr>
          <a:xfrm>
            <a:off x="13828871" y="5125085"/>
            <a:ext cx="711200" cy="355600"/>
          </a:xfrm>
          <a:prstGeom prst="rect">
            <a:avLst/>
          </a:prstGeom>
          <a:noFill/>
        </p:spPr>
        <p:txBody>
          <a:bodyPr wrap="square" lIns="0" tIns="0" rIns="0" bIns="0" rtlCol="0" anchor="ctr"/>
          <a:lstStyle/>
          <a:p>
            <a:pPr algn="ctr">
              <a:lnSpc>
                <a:spcPct val="120000"/>
              </a:lnSpc>
            </a:pPr>
            <a:r>
              <a:rPr lang="en-US" sz="2000" b="1" dirty="0">
                <a:solidFill>
                  <a:schemeClr val="tx1"/>
                </a:solidFill>
                <a:latin typeface="微软雅黑" panose="020B0503020204020204" charset="-122"/>
                <a:ea typeface="微软雅黑" panose="020B0503020204020204" charset="-122"/>
                <a:cs typeface="思源宋体" panose="02020500000000000000" pitchFamily="34" charset="-120"/>
              </a:rPr>
              <a:t>D</a:t>
            </a:r>
            <a:endParaRPr lang="en-US" sz="20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63" name="Text 59"/>
          <p:cNvSpPr/>
          <p:nvPr/>
        </p:nvSpPr>
        <p:spPr>
          <a:xfrm>
            <a:off x="13854271" y="5531485"/>
            <a:ext cx="660400" cy="406400"/>
          </a:xfrm>
          <a:prstGeom prst="rect">
            <a:avLst/>
          </a:prstGeom>
          <a:noFill/>
        </p:spPr>
        <p:txBody>
          <a:bodyPr wrap="square" lIns="0" tIns="0" rIns="0" bIns="0" rtlCol="0" anchor="ctr"/>
          <a:lstStyle/>
          <a:p>
            <a:pPr algn="ctr">
              <a:lnSpc>
                <a:spcPct val="110000"/>
              </a:lnSpc>
            </a:pPr>
            <a:r>
              <a:rPr lang="en-US" sz="1200" dirty="0">
                <a:solidFill>
                  <a:schemeClr val="tx1">
                    <a:alpha val="70000"/>
                  </a:schemeClr>
                </a:solidFill>
                <a:latin typeface="微软雅黑" panose="020B0503020204020204" charset="-122"/>
                <a:ea typeface="微软雅黑" panose="020B0503020204020204" charset="-122"/>
                <a:cs typeface="MiSans" pitchFamily="34" charset="-120"/>
              </a:rPr>
              <a:t>拔尖人才</a:t>
            </a:r>
            <a:endParaRPr lang="en-US" sz="12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65" name="Shape 60"/>
          <p:cNvSpPr/>
          <p:nvPr/>
        </p:nvSpPr>
        <p:spPr>
          <a:xfrm>
            <a:off x="14684931" y="5023485"/>
            <a:ext cx="787400" cy="1016000"/>
          </a:xfrm>
          <a:custGeom>
            <a:avLst/>
            <a:gdLst/>
            <a:ahLst/>
            <a:cxnLst/>
            <a:rect l="l" t="t" r="r" b="b"/>
            <a:pathLst>
              <a:path w="787400" h="1016000">
                <a:moveTo>
                  <a:pt x="50803" y="0"/>
                </a:moveTo>
                <a:lnTo>
                  <a:pt x="736597" y="0"/>
                </a:lnTo>
                <a:cubicBezTo>
                  <a:pt x="764655" y="0"/>
                  <a:pt x="787400" y="22745"/>
                  <a:pt x="787400" y="50803"/>
                </a:cubicBezTo>
                <a:lnTo>
                  <a:pt x="787400" y="965197"/>
                </a:lnTo>
                <a:cubicBezTo>
                  <a:pt x="787400" y="993255"/>
                  <a:pt x="764655" y="1016000"/>
                  <a:pt x="736597" y="1016000"/>
                </a:cubicBezTo>
                <a:lnTo>
                  <a:pt x="50803" y="1016000"/>
                </a:lnTo>
                <a:cubicBezTo>
                  <a:pt x="22745" y="1016000"/>
                  <a:pt x="0" y="993255"/>
                  <a:pt x="0" y="965197"/>
                </a:cubicBezTo>
                <a:lnTo>
                  <a:pt x="0" y="50803"/>
                </a:lnTo>
                <a:cubicBezTo>
                  <a:pt x="0" y="22764"/>
                  <a:pt x="22764" y="0"/>
                  <a:pt x="50803" y="0"/>
                </a:cubicBezTo>
                <a:close/>
              </a:path>
            </a:pathLst>
          </a:custGeom>
          <a:solidFill>
            <a:srgbClr val="FFFFFF"/>
          </a:solidFill>
        </p:spPr>
      </p:sp>
      <p:sp>
        <p:nvSpPr>
          <p:cNvPr id="66" name="Text 61"/>
          <p:cNvSpPr/>
          <p:nvPr/>
        </p:nvSpPr>
        <p:spPr>
          <a:xfrm>
            <a:off x="14723031" y="5125085"/>
            <a:ext cx="711200" cy="355600"/>
          </a:xfrm>
          <a:prstGeom prst="rect">
            <a:avLst/>
          </a:prstGeom>
          <a:noFill/>
        </p:spPr>
        <p:txBody>
          <a:bodyPr wrap="square" lIns="0" tIns="0" rIns="0" bIns="0" rtlCol="0" anchor="ctr"/>
          <a:lstStyle/>
          <a:p>
            <a:pPr algn="ctr">
              <a:lnSpc>
                <a:spcPct val="120000"/>
              </a:lnSpc>
            </a:pPr>
            <a:r>
              <a:rPr lang="en-US" sz="2000" b="1" dirty="0">
                <a:solidFill>
                  <a:schemeClr val="tx1"/>
                </a:solidFill>
                <a:latin typeface="微软雅黑" panose="020B0503020204020204" charset="-122"/>
                <a:ea typeface="微软雅黑" panose="020B0503020204020204" charset="-122"/>
                <a:cs typeface="思源宋体" panose="02020500000000000000" pitchFamily="34" charset="-120"/>
              </a:rPr>
              <a:t>E</a:t>
            </a:r>
            <a:endParaRPr lang="en-US" sz="20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67" name="Text 62"/>
          <p:cNvSpPr/>
          <p:nvPr/>
        </p:nvSpPr>
        <p:spPr>
          <a:xfrm>
            <a:off x="14748431" y="5531485"/>
            <a:ext cx="660400" cy="406400"/>
          </a:xfrm>
          <a:prstGeom prst="rect">
            <a:avLst/>
          </a:prstGeom>
          <a:noFill/>
        </p:spPr>
        <p:txBody>
          <a:bodyPr wrap="square" lIns="0" tIns="0" rIns="0" bIns="0" rtlCol="0" anchor="ctr"/>
          <a:lstStyle/>
          <a:p>
            <a:pPr algn="ctr">
              <a:lnSpc>
                <a:spcPct val="110000"/>
              </a:lnSpc>
            </a:pPr>
            <a:r>
              <a:rPr lang="en-US" sz="1200" dirty="0">
                <a:solidFill>
                  <a:schemeClr val="tx1">
                    <a:alpha val="70000"/>
                  </a:schemeClr>
                </a:solidFill>
                <a:latin typeface="微软雅黑" panose="020B0503020204020204" charset="-122"/>
                <a:ea typeface="微软雅黑" panose="020B0503020204020204" charset="-122"/>
                <a:cs typeface="MiSans" pitchFamily="34" charset="-120"/>
              </a:rPr>
              <a:t>优秀人才</a:t>
            </a:r>
            <a:endParaRPr lang="en-US" sz="12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69" name="Shape 64"/>
          <p:cNvSpPr/>
          <p:nvPr/>
        </p:nvSpPr>
        <p:spPr>
          <a:xfrm>
            <a:off x="11118215" y="6934835"/>
            <a:ext cx="228600" cy="203200"/>
          </a:xfrm>
          <a:custGeom>
            <a:avLst/>
            <a:gdLst/>
            <a:ahLst/>
            <a:cxnLst/>
            <a:rect l="l" t="t" r="r" b="b"/>
            <a:pathLst>
              <a:path w="228600" h="203200">
                <a:moveTo>
                  <a:pt x="114300" y="-12700"/>
                </a:moveTo>
                <a:cubicBezTo>
                  <a:pt x="135328" y="-12700"/>
                  <a:pt x="152400" y="4372"/>
                  <a:pt x="152400" y="25400"/>
                </a:cubicBezTo>
                <a:cubicBezTo>
                  <a:pt x="152400" y="46428"/>
                  <a:pt x="135328" y="63500"/>
                  <a:pt x="114300" y="63500"/>
                </a:cubicBezTo>
                <a:cubicBezTo>
                  <a:pt x="93272" y="63500"/>
                  <a:pt x="76200" y="46428"/>
                  <a:pt x="76200" y="25400"/>
                </a:cubicBezTo>
                <a:cubicBezTo>
                  <a:pt x="76200" y="4372"/>
                  <a:pt x="93272" y="-12700"/>
                  <a:pt x="114300" y="-12700"/>
                </a:cubicBezTo>
                <a:close/>
                <a:moveTo>
                  <a:pt x="19050" y="120650"/>
                </a:moveTo>
                <a:cubicBezTo>
                  <a:pt x="19050" y="92829"/>
                  <a:pt x="37703" y="68501"/>
                  <a:pt x="65524" y="55205"/>
                </a:cubicBezTo>
                <a:cubicBezTo>
                  <a:pt x="75565" y="71596"/>
                  <a:pt x="93663" y="82550"/>
                  <a:pt x="114300" y="82550"/>
                </a:cubicBezTo>
                <a:cubicBezTo>
                  <a:pt x="136406" y="82550"/>
                  <a:pt x="155615" y="69969"/>
                  <a:pt x="165100" y="51594"/>
                </a:cubicBezTo>
                <a:cubicBezTo>
                  <a:pt x="171371" y="47109"/>
                  <a:pt x="179030" y="44450"/>
                  <a:pt x="187325" y="44450"/>
                </a:cubicBezTo>
                <a:lnTo>
                  <a:pt x="195064" y="44450"/>
                </a:lnTo>
                <a:cubicBezTo>
                  <a:pt x="199192" y="44450"/>
                  <a:pt x="202208" y="48339"/>
                  <a:pt x="201216" y="52348"/>
                </a:cubicBezTo>
                <a:lnTo>
                  <a:pt x="194429" y="79454"/>
                </a:lnTo>
                <a:cubicBezTo>
                  <a:pt x="198358" y="84376"/>
                  <a:pt x="201652" y="89654"/>
                  <a:pt x="204113" y="95250"/>
                </a:cubicBezTo>
                <a:lnTo>
                  <a:pt x="212725" y="95250"/>
                </a:lnTo>
                <a:cubicBezTo>
                  <a:pt x="218003" y="95250"/>
                  <a:pt x="222250" y="99497"/>
                  <a:pt x="222250" y="104775"/>
                </a:cubicBezTo>
                <a:lnTo>
                  <a:pt x="222250" y="149225"/>
                </a:lnTo>
                <a:cubicBezTo>
                  <a:pt x="222250" y="154503"/>
                  <a:pt x="218003" y="158750"/>
                  <a:pt x="212725" y="158750"/>
                </a:cubicBezTo>
                <a:lnTo>
                  <a:pt x="196850" y="158750"/>
                </a:lnTo>
                <a:cubicBezTo>
                  <a:pt x="190302" y="167481"/>
                  <a:pt x="181570" y="174466"/>
                  <a:pt x="171450" y="178872"/>
                </a:cubicBezTo>
                <a:lnTo>
                  <a:pt x="171450" y="190500"/>
                </a:lnTo>
                <a:cubicBezTo>
                  <a:pt x="171450" y="197525"/>
                  <a:pt x="165775" y="203200"/>
                  <a:pt x="158750" y="203200"/>
                </a:cubicBezTo>
                <a:lnTo>
                  <a:pt x="145653" y="203200"/>
                </a:lnTo>
                <a:cubicBezTo>
                  <a:pt x="139978" y="203200"/>
                  <a:pt x="135017" y="199430"/>
                  <a:pt x="133429" y="193993"/>
                </a:cubicBezTo>
                <a:lnTo>
                  <a:pt x="130612" y="184150"/>
                </a:lnTo>
                <a:lnTo>
                  <a:pt x="97949" y="184150"/>
                </a:lnTo>
                <a:lnTo>
                  <a:pt x="95131" y="193993"/>
                </a:lnTo>
                <a:cubicBezTo>
                  <a:pt x="93583" y="199430"/>
                  <a:pt x="88622" y="203200"/>
                  <a:pt x="82947" y="203200"/>
                </a:cubicBezTo>
                <a:lnTo>
                  <a:pt x="69850" y="203200"/>
                </a:lnTo>
                <a:cubicBezTo>
                  <a:pt x="62825" y="203200"/>
                  <a:pt x="57150" y="197525"/>
                  <a:pt x="57150" y="190500"/>
                </a:cubicBezTo>
                <a:lnTo>
                  <a:pt x="57150" y="178872"/>
                </a:lnTo>
                <a:cubicBezTo>
                  <a:pt x="34727" y="169069"/>
                  <a:pt x="19050" y="146685"/>
                  <a:pt x="19050" y="120650"/>
                </a:cubicBezTo>
                <a:close/>
                <a:moveTo>
                  <a:pt x="168275" y="127000"/>
                </a:moveTo>
                <a:cubicBezTo>
                  <a:pt x="173532" y="127000"/>
                  <a:pt x="177800" y="122732"/>
                  <a:pt x="177800" y="117475"/>
                </a:cubicBezTo>
                <a:cubicBezTo>
                  <a:pt x="177800" y="112218"/>
                  <a:pt x="173532" y="107950"/>
                  <a:pt x="168275" y="107950"/>
                </a:cubicBezTo>
                <a:cubicBezTo>
                  <a:pt x="163018" y="107950"/>
                  <a:pt x="158750" y="112218"/>
                  <a:pt x="158750" y="117475"/>
                </a:cubicBezTo>
                <a:cubicBezTo>
                  <a:pt x="158750" y="122732"/>
                  <a:pt x="163018" y="127000"/>
                  <a:pt x="168275" y="127000"/>
                </a:cubicBezTo>
                <a:close/>
              </a:path>
            </a:pathLst>
          </a:custGeom>
          <a:solidFill>
            <a:srgbClr val="C0A062"/>
          </a:solidFill>
        </p:spPr>
      </p:sp>
      <p:sp>
        <p:nvSpPr>
          <p:cNvPr id="70" name="Text 65"/>
          <p:cNvSpPr/>
          <p:nvPr/>
        </p:nvSpPr>
        <p:spPr>
          <a:xfrm>
            <a:off x="11489690" y="6884035"/>
            <a:ext cx="4099560" cy="30480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MiSans" pitchFamily="34" charset="-120"/>
              </a:rPr>
              <a:t>税负对比</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71" name="Text 66"/>
          <p:cNvSpPr/>
          <p:nvPr/>
        </p:nvSpPr>
        <p:spPr>
          <a:xfrm>
            <a:off x="11438096" y="7239635"/>
            <a:ext cx="863600" cy="254000"/>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海南</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72" name="Text 67"/>
          <p:cNvSpPr/>
          <p:nvPr/>
        </p:nvSpPr>
        <p:spPr>
          <a:xfrm>
            <a:off x="11387296" y="7544435"/>
            <a:ext cx="965200" cy="457200"/>
          </a:xfrm>
          <a:prstGeom prst="rect">
            <a:avLst/>
          </a:prstGeom>
          <a:noFill/>
        </p:spPr>
        <p:txBody>
          <a:bodyPr wrap="square" lIns="0" tIns="0" rIns="0" bIns="0" rtlCol="0" anchor="ctr"/>
          <a:lstStyle/>
          <a:p>
            <a:pPr algn="ctr">
              <a:lnSpc>
                <a:spcPct val="100000"/>
              </a:lnSpc>
            </a:pPr>
            <a:r>
              <a:rPr lang="en-US" sz="3200" b="1" dirty="0">
                <a:solidFill>
                  <a:srgbClr val="C59F5E"/>
                </a:solidFill>
                <a:latin typeface="微软雅黑" panose="020B0503020204020204" charset="-122"/>
                <a:ea typeface="微软雅黑" panose="020B0503020204020204" charset="-122"/>
                <a:cs typeface="思源宋体" panose="02020500000000000000" pitchFamily="34" charset="-120"/>
              </a:rPr>
              <a:t>15%</a:t>
            </a:r>
            <a:endParaRPr lang="en-US" sz="3200" b="1" dirty="0">
              <a:solidFill>
                <a:srgbClr val="C59F5E"/>
              </a:solidFill>
              <a:latin typeface="微软雅黑" panose="020B0503020204020204" charset="-122"/>
              <a:ea typeface="微软雅黑" panose="020B0503020204020204" charset="-122"/>
              <a:cs typeface="思源宋体" panose="02020500000000000000" pitchFamily="34" charset="-120"/>
            </a:endParaRPr>
          </a:p>
        </p:txBody>
      </p:sp>
      <p:sp>
        <p:nvSpPr>
          <p:cNvPr id="73" name="Shape 68"/>
          <p:cNvSpPr/>
          <p:nvPr/>
        </p:nvSpPr>
        <p:spPr>
          <a:xfrm>
            <a:off x="13116481" y="7468235"/>
            <a:ext cx="304800" cy="304800"/>
          </a:xfrm>
          <a:custGeom>
            <a:avLst/>
            <a:gdLst/>
            <a:ahLst/>
            <a:cxnLst/>
            <a:rect l="l" t="t" r="r" b="b"/>
            <a:pathLst>
              <a:path w="304800" h="304800">
                <a:moveTo>
                  <a:pt x="299204" y="165854"/>
                </a:moveTo>
                <a:cubicBezTo>
                  <a:pt x="306645" y="158413"/>
                  <a:pt x="306645" y="146328"/>
                  <a:pt x="299204" y="138886"/>
                </a:cubicBezTo>
                <a:lnTo>
                  <a:pt x="203954" y="43636"/>
                </a:lnTo>
                <a:cubicBezTo>
                  <a:pt x="196513" y="36195"/>
                  <a:pt x="184428" y="36195"/>
                  <a:pt x="176986" y="43636"/>
                </a:cubicBezTo>
                <a:cubicBezTo>
                  <a:pt x="169545" y="51078"/>
                  <a:pt x="169545" y="63163"/>
                  <a:pt x="176986" y="70604"/>
                </a:cubicBezTo>
                <a:lnTo>
                  <a:pt x="239732" y="133350"/>
                </a:lnTo>
                <a:lnTo>
                  <a:pt x="19050" y="133350"/>
                </a:lnTo>
                <a:cubicBezTo>
                  <a:pt x="8513" y="133350"/>
                  <a:pt x="0" y="141863"/>
                  <a:pt x="0" y="152400"/>
                </a:cubicBezTo>
                <a:cubicBezTo>
                  <a:pt x="0" y="162937"/>
                  <a:pt x="8513" y="171450"/>
                  <a:pt x="19050" y="171450"/>
                </a:cubicBezTo>
                <a:lnTo>
                  <a:pt x="239732" y="171450"/>
                </a:lnTo>
                <a:lnTo>
                  <a:pt x="176986" y="234196"/>
                </a:lnTo>
                <a:cubicBezTo>
                  <a:pt x="169545" y="241637"/>
                  <a:pt x="169545" y="253722"/>
                  <a:pt x="176986" y="261164"/>
                </a:cubicBezTo>
                <a:cubicBezTo>
                  <a:pt x="184428" y="268605"/>
                  <a:pt x="196513" y="268605"/>
                  <a:pt x="203954" y="261164"/>
                </a:cubicBezTo>
                <a:lnTo>
                  <a:pt x="299204" y="165914"/>
                </a:lnTo>
                <a:close/>
              </a:path>
            </a:pathLst>
          </a:custGeom>
          <a:solidFill>
            <a:srgbClr val="5A7184"/>
          </a:solidFill>
        </p:spPr>
      </p:sp>
      <p:sp>
        <p:nvSpPr>
          <p:cNvPr id="74" name="Text 69"/>
          <p:cNvSpPr/>
          <p:nvPr/>
        </p:nvSpPr>
        <p:spPr>
          <a:xfrm>
            <a:off x="14238843" y="7239635"/>
            <a:ext cx="914400" cy="254000"/>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内地最高</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75" name="Text 70"/>
          <p:cNvSpPr/>
          <p:nvPr/>
        </p:nvSpPr>
        <p:spPr>
          <a:xfrm>
            <a:off x="14188043" y="7544435"/>
            <a:ext cx="1016000" cy="457200"/>
          </a:xfrm>
          <a:prstGeom prst="rect">
            <a:avLst/>
          </a:prstGeom>
          <a:noFill/>
        </p:spPr>
        <p:txBody>
          <a:bodyPr wrap="square" lIns="0" tIns="0" rIns="0" bIns="0" rtlCol="0" anchor="ctr"/>
          <a:lstStyle/>
          <a:p>
            <a:pPr algn="ctr">
              <a:lnSpc>
                <a:spcPct val="100000"/>
              </a:lnSpc>
            </a:pPr>
            <a:r>
              <a:rPr lang="en-US" sz="3200" b="1" dirty="0">
                <a:solidFill>
                  <a:schemeClr val="tx1"/>
                </a:solidFill>
                <a:latin typeface="微软雅黑" panose="020B0503020204020204" charset="-122"/>
                <a:ea typeface="微软雅黑" panose="020B0503020204020204" charset="-122"/>
                <a:cs typeface="思源宋体" panose="02020500000000000000" pitchFamily="34" charset="-120"/>
              </a:rPr>
              <a:t>45%</a:t>
            </a:r>
            <a:endParaRPr lang="en-US" sz="32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76" name="Text 71"/>
          <p:cNvSpPr/>
          <p:nvPr/>
        </p:nvSpPr>
        <p:spPr>
          <a:xfrm>
            <a:off x="11026140" y="8052435"/>
            <a:ext cx="4533900" cy="292100"/>
          </a:xfrm>
          <a:prstGeom prst="rect">
            <a:avLst/>
          </a:prstGeom>
          <a:noFill/>
        </p:spPr>
        <p:txBody>
          <a:bodyPr wrap="square" lIns="0" tIns="0" rIns="0" bIns="0" rtlCol="0" anchor="ctr"/>
          <a:lstStyle/>
          <a:p>
            <a:pPr algn="ct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高端人才可节省高达</a:t>
            </a:r>
            <a:r>
              <a:rPr lang="en-US" sz="1400" dirty="0">
                <a:solidFill>
                  <a:schemeClr val="tx1"/>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67%</a:t>
            </a:r>
            <a:r>
              <a:rPr lang="en-US" sz="1400" dirty="0">
                <a:solidFill>
                  <a:schemeClr val="tx1"/>
                </a:solidFill>
                <a:latin typeface="微软雅黑" panose="020B0503020204020204" charset="-122"/>
                <a:ea typeface="微软雅黑" panose="020B0503020204020204" charset="-122"/>
                <a:cs typeface="微软雅黑" panose="020B0503020204020204" charset="-122"/>
              </a:rPr>
              <a:t> </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的个税负担！</a:t>
            </a:r>
            <a:endPar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nvGrpSpPr>
          <p:cNvPr id="98" name="组合 97"/>
          <p:cNvGrpSpPr/>
          <p:nvPr/>
        </p:nvGrpSpPr>
        <p:grpSpPr>
          <a:xfrm>
            <a:off x="2606675" y="1859280"/>
            <a:ext cx="745490" cy="741680"/>
            <a:chOff x="4105" y="2928"/>
            <a:chExt cx="1174" cy="1168"/>
          </a:xfrm>
        </p:grpSpPr>
        <p:sp>
          <p:nvSpPr>
            <p:cNvPr id="97" name="Shape 6"/>
            <p:cNvSpPr/>
            <p:nvPr/>
          </p:nvSpPr>
          <p:spPr>
            <a:xfrm>
              <a:off x="4105" y="2928"/>
              <a:ext cx="1174" cy="1169"/>
            </a:xfrm>
            <a:prstGeom prst="ellipse">
              <a:avLst/>
            </a:prstGeom>
            <a:solidFill>
              <a:srgbClr val="EDE4D2"/>
            </a:solidFill>
          </p:spPr>
        </p:sp>
        <p:sp>
          <p:nvSpPr>
            <p:cNvPr id="96" name="Shape 7"/>
            <p:cNvSpPr/>
            <p:nvPr/>
          </p:nvSpPr>
          <p:spPr>
            <a:xfrm>
              <a:off x="4413" y="3214"/>
              <a:ext cx="559" cy="598"/>
            </a:xfrm>
            <a:custGeom>
              <a:avLst/>
              <a:gdLst/>
              <a:ahLst/>
              <a:cxnLst/>
              <a:rect l="l" t="t" r="r" b="b"/>
              <a:pathLst>
                <a:path w="400050" h="457200">
                  <a:moveTo>
                    <a:pt x="200025" y="221456"/>
                  </a:moveTo>
                  <a:cubicBezTo>
                    <a:pt x="140884" y="221456"/>
                    <a:pt x="92869" y="173441"/>
                    <a:pt x="92869" y="114300"/>
                  </a:cubicBezTo>
                  <a:cubicBezTo>
                    <a:pt x="92869" y="55159"/>
                    <a:pt x="140884" y="7144"/>
                    <a:pt x="200025" y="7144"/>
                  </a:cubicBezTo>
                  <a:cubicBezTo>
                    <a:pt x="259166" y="7144"/>
                    <a:pt x="307181" y="55159"/>
                    <a:pt x="307181" y="114300"/>
                  </a:cubicBezTo>
                  <a:cubicBezTo>
                    <a:pt x="307181" y="173441"/>
                    <a:pt x="259166" y="221456"/>
                    <a:pt x="200025" y="221456"/>
                  </a:cubicBezTo>
                  <a:close/>
                  <a:moveTo>
                    <a:pt x="172789" y="271463"/>
                  </a:moveTo>
                  <a:lnTo>
                    <a:pt x="227261" y="271463"/>
                  </a:lnTo>
                  <a:cubicBezTo>
                    <a:pt x="235922" y="271463"/>
                    <a:pt x="242888" y="278428"/>
                    <a:pt x="242888" y="287089"/>
                  </a:cubicBezTo>
                  <a:cubicBezTo>
                    <a:pt x="242888" y="290840"/>
                    <a:pt x="241548" y="294412"/>
                    <a:pt x="239137" y="297269"/>
                  </a:cubicBezTo>
                  <a:lnTo>
                    <a:pt x="214670" y="325844"/>
                  </a:lnTo>
                  <a:lnTo>
                    <a:pt x="242352" y="428625"/>
                  </a:lnTo>
                  <a:lnTo>
                    <a:pt x="242888" y="428625"/>
                  </a:lnTo>
                  <a:lnTo>
                    <a:pt x="273784" y="304949"/>
                  </a:lnTo>
                  <a:cubicBezTo>
                    <a:pt x="275749" y="297180"/>
                    <a:pt x="283696" y="292447"/>
                    <a:pt x="291197" y="295305"/>
                  </a:cubicBezTo>
                  <a:cubicBezTo>
                    <a:pt x="346472" y="316379"/>
                    <a:pt x="385763" y="369957"/>
                    <a:pt x="385763" y="432643"/>
                  </a:cubicBezTo>
                  <a:cubicBezTo>
                    <a:pt x="385763" y="446127"/>
                    <a:pt x="374779" y="457111"/>
                    <a:pt x="361295" y="457111"/>
                  </a:cubicBezTo>
                  <a:lnTo>
                    <a:pt x="38755" y="457200"/>
                  </a:lnTo>
                  <a:cubicBezTo>
                    <a:pt x="25271" y="457200"/>
                    <a:pt x="14288" y="446216"/>
                    <a:pt x="14288" y="432733"/>
                  </a:cubicBezTo>
                  <a:cubicBezTo>
                    <a:pt x="14288" y="370046"/>
                    <a:pt x="53578" y="316468"/>
                    <a:pt x="108853" y="295394"/>
                  </a:cubicBezTo>
                  <a:cubicBezTo>
                    <a:pt x="116354" y="292537"/>
                    <a:pt x="124301" y="297269"/>
                    <a:pt x="126266" y="305038"/>
                  </a:cubicBezTo>
                  <a:lnTo>
                    <a:pt x="157163" y="428714"/>
                  </a:lnTo>
                  <a:lnTo>
                    <a:pt x="157698" y="428714"/>
                  </a:lnTo>
                  <a:lnTo>
                    <a:pt x="185380" y="325934"/>
                  </a:lnTo>
                  <a:lnTo>
                    <a:pt x="160913" y="297359"/>
                  </a:lnTo>
                  <a:cubicBezTo>
                    <a:pt x="158502" y="294501"/>
                    <a:pt x="157163" y="290929"/>
                    <a:pt x="157163" y="287179"/>
                  </a:cubicBezTo>
                  <a:cubicBezTo>
                    <a:pt x="157163" y="278517"/>
                    <a:pt x="164128" y="271552"/>
                    <a:pt x="172789" y="271552"/>
                  </a:cubicBezTo>
                  <a:close/>
                </a:path>
              </a:pathLst>
            </a:custGeom>
            <a:solidFill>
              <a:srgbClr val="C0A062"/>
            </a:solidFill>
          </p:spPr>
        </p:sp>
      </p:grpSp>
      <p:grpSp>
        <p:nvGrpSpPr>
          <p:cNvPr id="8" name="组合 7"/>
          <p:cNvGrpSpPr/>
          <p:nvPr/>
        </p:nvGrpSpPr>
        <p:grpSpPr>
          <a:xfrm rot="0">
            <a:off x="545465" y="260350"/>
            <a:ext cx="15386685" cy="8771890"/>
            <a:chOff x="859" y="410"/>
            <a:chExt cx="24231" cy="13814"/>
          </a:xfrm>
        </p:grpSpPr>
        <p:pic>
          <p:nvPicPr>
            <p:cNvPr id="10" name="图片 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11" name="组合 10"/>
            <p:cNvGrpSpPr/>
            <p:nvPr/>
          </p:nvGrpSpPr>
          <p:grpSpPr>
            <a:xfrm rot="0">
              <a:off x="21095" y="410"/>
              <a:ext cx="3995" cy="1345"/>
              <a:chOff x="2704" y="1289"/>
              <a:chExt cx="3995" cy="1345"/>
            </a:xfrm>
          </p:grpSpPr>
          <p:sp>
            <p:nvSpPr>
              <p:cNvPr id="24"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4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49" name="文本框 4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7" name="图片 76"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24"/>
          <p:cNvGrpSpPr/>
          <p:nvPr/>
        </p:nvGrpSpPr>
        <p:grpSpPr>
          <a:xfrm>
            <a:off x="8329295" y="7281545"/>
            <a:ext cx="7380000" cy="1224000"/>
            <a:chOff x="5688" y="5793"/>
            <a:chExt cx="11688" cy="2653"/>
          </a:xfrm>
        </p:grpSpPr>
        <p:sp>
          <p:nvSpPr>
            <p:cNvPr id="15" name="Shape 3"/>
            <p:cNvSpPr/>
            <p:nvPr/>
          </p:nvSpPr>
          <p:spPr>
            <a:xfrm>
              <a:off x="5764" y="5793"/>
              <a:ext cx="11613" cy="265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9F5EE"/>
            </a:solidFill>
            <a:effectLst>
              <a:outerShdw blurRad="190500" dist="127000" dir="5400000" algn="bl" rotWithShape="0">
                <a:srgbClr val="000000">
                  <a:alpha val="10196"/>
                </a:srgbClr>
              </a:outerShdw>
            </a:effectLst>
          </p:spPr>
        </p:sp>
        <p:sp>
          <p:nvSpPr>
            <p:cNvPr id="20" name="Shape 73"/>
            <p:cNvSpPr/>
            <p:nvPr/>
          </p:nvSpPr>
          <p:spPr>
            <a:xfrm>
              <a:off x="5688" y="5796"/>
              <a:ext cx="75" cy="2651"/>
            </a:xfrm>
            <a:custGeom>
              <a:avLst/>
              <a:gdLst/>
              <a:ahLst/>
              <a:cxnLst/>
              <a:rect l="l" t="t" r="r" b="b"/>
              <a:pathLst>
                <a:path w="47428" h="1683699">
                  <a:moveTo>
                    <a:pt x="47428" y="0"/>
                  </a:moveTo>
                  <a:lnTo>
                    <a:pt x="47428" y="0"/>
                  </a:lnTo>
                  <a:lnTo>
                    <a:pt x="47428" y="1683699"/>
                  </a:lnTo>
                  <a:lnTo>
                    <a:pt x="47428" y="1683699"/>
                  </a:lnTo>
                  <a:cubicBezTo>
                    <a:pt x="21234" y="1683699"/>
                    <a:pt x="0" y="1662465"/>
                    <a:pt x="0" y="1636271"/>
                  </a:cubicBezTo>
                  <a:lnTo>
                    <a:pt x="0" y="47428"/>
                  </a:lnTo>
                  <a:cubicBezTo>
                    <a:pt x="0" y="21252"/>
                    <a:pt x="21252" y="0"/>
                    <a:pt x="47428" y="0"/>
                  </a:cubicBezTo>
                  <a:close/>
                </a:path>
              </a:pathLst>
            </a:custGeom>
            <a:solidFill>
              <a:srgbClr val="C09B5A"/>
            </a:solidFill>
          </p:spPr>
        </p:sp>
      </p:grpSp>
      <p:grpSp>
        <p:nvGrpSpPr>
          <p:cNvPr id="23" name="组合 22"/>
          <p:cNvGrpSpPr/>
          <p:nvPr/>
        </p:nvGrpSpPr>
        <p:grpSpPr>
          <a:xfrm>
            <a:off x="538480" y="7281545"/>
            <a:ext cx="7380000" cy="1224000"/>
            <a:chOff x="-6512" y="5796"/>
            <a:chExt cx="11857" cy="2651"/>
          </a:xfrm>
        </p:grpSpPr>
        <p:sp>
          <p:nvSpPr>
            <p:cNvPr id="124" name="Shape 33"/>
            <p:cNvSpPr/>
            <p:nvPr/>
          </p:nvSpPr>
          <p:spPr>
            <a:xfrm>
              <a:off x="1185" y="7476"/>
              <a:ext cx="225" cy="300"/>
            </a:xfrm>
            <a:custGeom>
              <a:avLst/>
              <a:gdLst/>
              <a:ahLst/>
              <a:cxnLst/>
              <a:rect l="l" t="t" r="r" b="b"/>
              <a:pathLst>
                <a:path w="142875" h="190500">
                  <a:moveTo>
                    <a:pt x="23812" y="0"/>
                  </a:moveTo>
                  <a:cubicBezTo>
                    <a:pt x="10678" y="0"/>
                    <a:pt x="0" y="10678"/>
                    <a:pt x="0" y="23812"/>
                  </a:cubicBezTo>
                  <a:lnTo>
                    <a:pt x="0" y="166688"/>
                  </a:lnTo>
                  <a:cubicBezTo>
                    <a:pt x="0" y="179822"/>
                    <a:pt x="10678" y="190500"/>
                    <a:pt x="23812" y="190500"/>
                  </a:cubicBezTo>
                  <a:lnTo>
                    <a:pt x="119063" y="190500"/>
                  </a:lnTo>
                  <a:cubicBezTo>
                    <a:pt x="132197" y="190500"/>
                    <a:pt x="142875" y="179822"/>
                    <a:pt x="142875" y="166688"/>
                  </a:cubicBezTo>
                  <a:lnTo>
                    <a:pt x="142875" y="23812"/>
                  </a:lnTo>
                  <a:cubicBezTo>
                    <a:pt x="142875" y="10678"/>
                    <a:pt x="132197" y="0"/>
                    <a:pt x="119063" y="0"/>
                  </a:cubicBezTo>
                  <a:lnTo>
                    <a:pt x="23812" y="0"/>
                  </a:lnTo>
                  <a:close/>
                  <a:moveTo>
                    <a:pt x="35719" y="23812"/>
                  </a:moveTo>
                  <a:lnTo>
                    <a:pt x="107156" y="23812"/>
                  </a:lnTo>
                  <a:cubicBezTo>
                    <a:pt x="113742" y="23812"/>
                    <a:pt x="119063" y="29133"/>
                    <a:pt x="119063" y="35719"/>
                  </a:cubicBezTo>
                  <a:lnTo>
                    <a:pt x="119063" y="47625"/>
                  </a:lnTo>
                  <a:cubicBezTo>
                    <a:pt x="119063" y="54211"/>
                    <a:pt x="113742" y="59531"/>
                    <a:pt x="107156" y="59531"/>
                  </a:cubicBezTo>
                  <a:lnTo>
                    <a:pt x="35719" y="59531"/>
                  </a:lnTo>
                  <a:cubicBezTo>
                    <a:pt x="29133" y="59531"/>
                    <a:pt x="23812" y="54211"/>
                    <a:pt x="23812" y="47625"/>
                  </a:cubicBezTo>
                  <a:lnTo>
                    <a:pt x="23812" y="35719"/>
                  </a:lnTo>
                  <a:cubicBezTo>
                    <a:pt x="23812" y="29133"/>
                    <a:pt x="29133" y="23812"/>
                    <a:pt x="35719" y="23812"/>
                  </a:cubicBezTo>
                  <a:close/>
                  <a:moveTo>
                    <a:pt x="41672" y="86320"/>
                  </a:moveTo>
                  <a:cubicBezTo>
                    <a:pt x="41672" y="91249"/>
                    <a:pt x="37671" y="95250"/>
                    <a:pt x="32742" y="95250"/>
                  </a:cubicBezTo>
                  <a:cubicBezTo>
                    <a:pt x="27814" y="95250"/>
                    <a:pt x="23812" y="91249"/>
                    <a:pt x="23812" y="86320"/>
                  </a:cubicBezTo>
                  <a:cubicBezTo>
                    <a:pt x="23812" y="81392"/>
                    <a:pt x="27814" y="77391"/>
                    <a:pt x="32742" y="77391"/>
                  </a:cubicBezTo>
                  <a:cubicBezTo>
                    <a:pt x="37671" y="77391"/>
                    <a:pt x="41672" y="81392"/>
                    <a:pt x="41672" y="86320"/>
                  </a:cubicBezTo>
                  <a:close/>
                  <a:moveTo>
                    <a:pt x="71438" y="95250"/>
                  </a:moveTo>
                  <a:cubicBezTo>
                    <a:pt x="66509" y="95250"/>
                    <a:pt x="62508" y="91249"/>
                    <a:pt x="62508" y="86320"/>
                  </a:cubicBezTo>
                  <a:cubicBezTo>
                    <a:pt x="62508" y="81392"/>
                    <a:pt x="66509" y="77391"/>
                    <a:pt x="71438" y="77391"/>
                  </a:cubicBezTo>
                  <a:cubicBezTo>
                    <a:pt x="76366" y="77391"/>
                    <a:pt x="80367" y="81392"/>
                    <a:pt x="80367" y="86320"/>
                  </a:cubicBezTo>
                  <a:cubicBezTo>
                    <a:pt x="80367" y="91249"/>
                    <a:pt x="76366" y="95250"/>
                    <a:pt x="71438" y="95250"/>
                  </a:cubicBezTo>
                  <a:close/>
                  <a:moveTo>
                    <a:pt x="119063" y="86320"/>
                  </a:moveTo>
                  <a:cubicBezTo>
                    <a:pt x="119063" y="91249"/>
                    <a:pt x="115061" y="95250"/>
                    <a:pt x="110133" y="95250"/>
                  </a:cubicBezTo>
                  <a:cubicBezTo>
                    <a:pt x="105204" y="95250"/>
                    <a:pt x="101203" y="91249"/>
                    <a:pt x="101203" y="86320"/>
                  </a:cubicBezTo>
                  <a:cubicBezTo>
                    <a:pt x="101203" y="81392"/>
                    <a:pt x="105204" y="77391"/>
                    <a:pt x="110133" y="77391"/>
                  </a:cubicBezTo>
                  <a:cubicBezTo>
                    <a:pt x="115061" y="77391"/>
                    <a:pt x="119063" y="81392"/>
                    <a:pt x="119063" y="86320"/>
                  </a:cubicBezTo>
                  <a:close/>
                  <a:moveTo>
                    <a:pt x="32742" y="130969"/>
                  </a:moveTo>
                  <a:cubicBezTo>
                    <a:pt x="27814" y="130969"/>
                    <a:pt x="23812" y="126967"/>
                    <a:pt x="23812" y="122039"/>
                  </a:cubicBezTo>
                  <a:cubicBezTo>
                    <a:pt x="23812" y="117111"/>
                    <a:pt x="27814" y="113109"/>
                    <a:pt x="32742" y="113109"/>
                  </a:cubicBezTo>
                  <a:cubicBezTo>
                    <a:pt x="37671" y="113109"/>
                    <a:pt x="41672" y="117111"/>
                    <a:pt x="41672" y="122039"/>
                  </a:cubicBezTo>
                  <a:cubicBezTo>
                    <a:pt x="41672" y="126967"/>
                    <a:pt x="37671" y="130969"/>
                    <a:pt x="32742" y="130969"/>
                  </a:cubicBezTo>
                  <a:close/>
                  <a:moveTo>
                    <a:pt x="80367" y="122039"/>
                  </a:moveTo>
                  <a:cubicBezTo>
                    <a:pt x="80367" y="126967"/>
                    <a:pt x="76366" y="130969"/>
                    <a:pt x="71438" y="130969"/>
                  </a:cubicBezTo>
                  <a:cubicBezTo>
                    <a:pt x="66509" y="130969"/>
                    <a:pt x="62508" y="126967"/>
                    <a:pt x="62508" y="122039"/>
                  </a:cubicBezTo>
                  <a:cubicBezTo>
                    <a:pt x="62508" y="117111"/>
                    <a:pt x="66509" y="113109"/>
                    <a:pt x="71438" y="113109"/>
                  </a:cubicBezTo>
                  <a:cubicBezTo>
                    <a:pt x="76366" y="113109"/>
                    <a:pt x="80367" y="117111"/>
                    <a:pt x="80367" y="122039"/>
                  </a:cubicBezTo>
                  <a:close/>
                  <a:moveTo>
                    <a:pt x="110133" y="130969"/>
                  </a:moveTo>
                  <a:cubicBezTo>
                    <a:pt x="105204" y="130969"/>
                    <a:pt x="101203" y="126967"/>
                    <a:pt x="101203" y="122039"/>
                  </a:cubicBezTo>
                  <a:cubicBezTo>
                    <a:pt x="101203" y="117111"/>
                    <a:pt x="105204" y="113109"/>
                    <a:pt x="110133" y="113109"/>
                  </a:cubicBezTo>
                  <a:cubicBezTo>
                    <a:pt x="115061" y="113109"/>
                    <a:pt x="119063" y="117111"/>
                    <a:pt x="119063" y="122039"/>
                  </a:cubicBezTo>
                  <a:cubicBezTo>
                    <a:pt x="119063" y="126967"/>
                    <a:pt x="115061" y="130969"/>
                    <a:pt x="110133" y="130969"/>
                  </a:cubicBezTo>
                  <a:close/>
                  <a:moveTo>
                    <a:pt x="23812" y="157758"/>
                  </a:moveTo>
                  <a:cubicBezTo>
                    <a:pt x="23812" y="152809"/>
                    <a:pt x="27794" y="148828"/>
                    <a:pt x="32742" y="148828"/>
                  </a:cubicBezTo>
                  <a:lnTo>
                    <a:pt x="74414" y="148828"/>
                  </a:lnTo>
                  <a:cubicBezTo>
                    <a:pt x="79363" y="148828"/>
                    <a:pt x="83344" y="152809"/>
                    <a:pt x="83344" y="157758"/>
                  </a:cubicBezTo>
                  <a:cubicBezTo>
                    <a:pt x="83344" y="162706"/>
                    <a:pt x="79363" y="166688"/>
                    <a:pt x="74414" y="166688"/>
                  </a:cubicBezTo>
                  <a:lnTo>
                    <a:pt x="32742" y="166688"/>
                  </a:lnTo>
                  <a:cubicBezTo>
                    <a:pt x="27794" y="166688"/>
                    <a:pt x="23812" y="162706"/>
                    <a:pt x="23812" y="157758"/>
                  </a:cubicBezTo>
                  <a:close/>
                  <a:moveTo>
                    <a:pt x="110133" y="148828"/>
                  </a:moveTo>
                  <a:cubicBezTo>
                    <a:pt x="115081" y="148828"/>
                    <a:pt x="119063" y="152809"/>
                    <a:pt x="119063" y="157758"/>
                  </a:cubicBezTo>
                  <a:cubicBezTo>
                    <a:pt x="119063" y="162706"/>
                    <a:pt x="115081" y="166688"/>
                    <a:pt x="110133" y="166688"/>
                  </a:cubicBezTo>
                  <a:cubicBezTo>
                    <a:pt x="105184" y="166688"/>
                    <a:pt x="101203" y="162706"/>
                    <a:pt x="101203" y="157758"/>
                  </a:cubicBezTo>
                  <a:cubicBezTo>
                    <a:pt x="101203" y="152809"/>
                    <a:pt x="105184" y="148828"/>
                    <a:pt x="110133" y="148828"/>
                  </a:cubicBezTo>
                  <a:close/>
                </a:path>
              </a:pathLst>
            </a:custGeom>
            <a:solidFill>
              <a:srgbClr val="F0EEEA"/>
            </a:solidFill>
          </p:spPr>
        </p:sp>
        <p:sp>
          <p:nvSpPr>
            <p:cNvPr id="16" name="Shape 3"/>
            <p:cNvSpPr/>
            <p:nvPr/>
          </p:nvSpPr>
          <p:spPr>
            <a:xfrm>
              <a:off x="-6437" y="5797"/>
              <a:ext cx="11782" cy="265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9F5EE"/>
            </a:solidFill>
            <a:effectLst>
              <a:outerShdw blurRad="190500" dist="127000" dir="5400000" algn="bl" rotWithShape="0">
                <a:srgbClr val="000000">
                  <a:alpha val="10196"/>
                </a:srgbClr>
              </a:outerShdw>
            </a:effectLst>
          </p:spPr>
        </p:sp>
        <p:sp>
          <p:nvSpPr>
            <p:cNvPr id="17" name="Shape 69"/>
            <p:cNvSpPr/>
            <p:nvPr/>
          </p:nvSpPr>
          <p:spPr>
            <a:xfrm>
              <a:off x="-6512" y="5796"/>
              <a:ext cx="85" cy="2651"/>
            </a:xfrm>
            <a:custGeom>
              <a:avLst/>
              <a:gdLst/>
              <a:ahLst/>
              <a:cxnLst/>
              <a:rect l="l" t="t" r="r" b="b"/>
              <a:pathLst>
                <a:path w="47428" h="1683699">
                  <a:moveTo>
                    <a:pt x="47428" y="0"/>
                  </a:moveTo>
                  <a:lnTo>
                    <a:pt x="47428" y="0"/>
                  </a:lnTo>
                  <a:lnTo>
                    <a:pt x="47428" y="1683699"/>
                  </a:lnTo>
                  <a:lnTo>
                    <a:pt x="47428" y="1683699"/>
                  </a:lnTo>
                  <a:cubicBezTo>
                    <a:pt x="21234" y="1683699"/>
                    <a:pt x="0" y="1662465"/>
                    <a:pt x="0" y="1636271"/>
                  </a:cubicBezTo>
                  <a:lnTo>
                    <a:pt x="0" y="47428"/>
                  </a:lnTo>
                  <a:cubicBezTo>
                    <a:pt x="0" y="21252"/>
                    <a:pt x="21252" y="0"/>
                    <a:pt x="47428" y="0"/>
                  </a:cubicBezTo>
                  <a:close/>
                </a:path>
              </a:pathLst>
            </a:custGeom>
            <a:solidFill>
              <a:srgbClr val="C09B5A"/>
            </a:solidFill>
          </p:spPr>
        </p:sp>
      </p:grpSp>
      <p:sp>
        <p:nvSpPr>
          <p:cNvPr id="13" name="Shape 3"/>
          <p:cNvSpPr/>
          <p:nvPr/>
        </p:nvSpPr>
        <p:spPr>
          <a:xfrm>
            <a:off x="585470" y="4694555"/>
            <a:ext cx="15156000" cy="2376000"/>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9F5EE"/>
          </a:solidFill>
          <a:effectLst>
            <a:outerShdw blurRad="176058" dist="117372" dir="5400000" algn="bl" rotWithShape="0">
              <a:srgbClr val="000000">
                <a:alpha val="10196"/>
              </a:srgbClr>
            </a:outerShdw>
          </a:effectLst>
        </p:spPr>
      </p:sp>
      <p:sp>
        <p:nvSpPr>
          <p:cNvPr id="12" name="Shape 3"/>
          <p:cNvSpPr/>
          <p:nvPr/>
        </p:nvSpPr>
        <p:spPr>
          <a:xfrm>
            <a:off x="8377555" y="1472565"/>
            <a:ext cx="7362000" cy="2988000"/>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9F5EE"/>
          </a:solidFill>
          <a:effectLst>
            <a:outerShdw blurRad="176058" dist="117372" dir="5400000" algn="bl" rotWithShape="0">
              <a:srgbClr val="000000">
                <a:alpha val="10196"/>
              </a:srgbClr>
            </a:outerShdw>
          </a:effectLst>
        </p:spPr>
      </p:sp>
      <p:sp>
        <p:nvSpPr>
          <p:cNvPr id="9" name="Shape 3"/>
          <p:cNvSpPr/>
          <p:nvPr/>
        </p:nvSpPr>
        <p:spPr>
          <a:xfrm>
            <a:off x="550545" y="1483360"/>
            <a:ext cx="7362190" cy="2988000"/>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9F5EE"/>
          </a:solidFill>
          <a:effectLst>
            <a:outerShdw blurRad="176058" dist="117372" dir="5400000" algn="bl" rotWithShape="0">
              <a:srgbClr val="000000">
                <a:alpha val="10196"/>
              </a:srgbClr>
            </a:outerShdw>
          </a:effectLst>
        </p:spPr>
      </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双15%所得税政策</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全球极具吸引力的税收洼地</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11" name="Shape 3"/>
          <p:cNvSpPr/>
          <p:nvPr/>
        </p:nvSpPr>
        <p:spPr>
          <a:xfrm>
            <a:off x="773430" y="1554480"/>
            <a:ext cx="432000" cy="432000"/>
          </a:xfrm>
          <a:custGeom>
            <a:avLst/>
            <a:gdLst/>
            <a:ahLst/>
            <a:cxnLst/>
            <a:rect l="l" t="t" r="r" b="b"/>
            <a:pathLst>
              <a:path w="592667" h="592667">
                <a:moveTo>
                  <a:pt x="42334" y="0"/>
                </a:moveTo>
                <a:lnTo>
                  <a:pt x="550332" y="0"/>
                </a:lnTo>
                <a:cubicBezTo>
                  <a:pt x="573713" y="0"/>
                  <a:pt x="592667" y="18954"/>
                  <a:pt x="592667" y="42334"/>
                </a:cubicBezTo>
                <a:lnTo>
                  <a:pt x="592667" y="550332"/>
                </a:lnTo>
                <a:cubicBezTo>
                  <a:pt x="592667" y="573713"/>
                  <a:pt x="573713" y="592667"/>
                  <a:pt x="550332" y="592667"/>
                </a:cubicBezTo>
                <a:lnTo>
                  <a:pt x="42334" y="592667"/>
                </a:lnTo>
                <a:cubicBezTo>
                  <a:pt x="18954" y="592667"/>
                  <a:pt x="0" y="573713"/>
                  <a:pt x="0" y="550332"/>
                </a:cubicBezTo>
                <a:lnTo>
                  <a:pt x="0" y="42334"/>
                </a:lnTo>
                <a:cubicBezTo>
                  <a:pt x="0" y="18969"/>
                  <a:pt x="18969" y="0"/>
                  <a:pt x="42334" y="0"/>
                </a:cubicBezTo>
                <a:close/>
              </a:path>
            </a:pathLst>
          </a:custGeom>
          <a:solidFill>
            <a:srgbClr val="C09B5A">
              <a:alpha val="20000"/>
            </a:srgbClr>
          </a:solidFill>
        </p:spPr>
      </p:sp>
      <p:sp>
        <p:nvSpPr>
          <p:cNvPr id="24" name="Shape 4"/>
          <p:cNvSpPr/>
          <p:nvPr/>
        </p:nvSpPr>
        <p:spPr>
          <a:xfrm>
            <a:off x="894180" y="1643480"/>
            <a:ext cx="190500" cy="254000"/>
          </a:xfrm>
          <a:custGeom>
            <a:avLst/>
            <a:gdLst/>
            <a:ahLst/>
            <a:cxnLst/>
            <a:rect l="l" t="t" r="r" b="b"/>
            <a:pathLst>
              <a:path w="190500" h="254000">
                <a:moveTo>
                  <a:pt x="31750" y="0"/>
                </a:moveTo>
                <a:cubicBezTo>
                  <a:pt x="14238" y="0"/>
                  <a:pt x="0" y="14238"/>
                  <a:pt x="0" y="31750"/>
                </a:cubicBezTo>
                <a:lnTo>
                  <a:pt x="0" y="222250"/>
                </a:lnTo>
                <a:cubicBezTo>
                  <a:pt x="0" y="239762"/>
                  <a:pt x="14238" y="254000"/>
                  <a:pt x="31750" y="254000"/>
                </a:cubicBezTo>
                <a:lnTo>
                  <a:pt x="158750" y="254000"/>
                </a:lnTo>
                <a:cubicBezTo>
                  <a:pt x="176262" y="254000"/>
                  <a:pt x="190500" y="239762"/>
                  <a:pt x="190500" y="222250"/>
                </a:cubicBezTo>
                <a:lnTo>
                  <a:pt x="190500" y="31750"/>
                </a:lnTo>
                <a:cubicBezTo>
                  <a:pt x="190500" y="14238"/>
                  <a:pt x="176262" y="0"/>
                  <a:pt x="158750" y="0"/>
                </a:cubicBezTo>
                <a:lnTo>
                  <a:pt x="31750" y="0"/>
                </a:lnTo>
                <a:close/>
                <a:moveTo>
                  <a:pt x="87313" y="174625"/>
                </a:moveTo>
                <a:lnTo>
                  <a:pt x="103188" y="174625"/>
                </a:lnTo>
                <a:cubicBezTo>
                  <a:pt x="111968" y="174625"/>
                  <a:pt x="119063" y="181719"/>
                  <a:pt x="119063" y="190500"/>
                </a:cubicBezTo>
                <a:lnTo>
                  <a:pt x="119063" y="230188"/>
                </a:lnTo>
                <a:lnTo>
                  <a:pt x="71438" y="230188"/>
                </a:lnTo>
                <a:lnTo>
                  <a:pt x="71438" y="190500"/>
                </a:lnTo>
                <a:cubicBezTo>
                  <a:pt x="71438" y="181719"/>
                  <a:pt x="78532" y="174625"/>
                  <a:pt x="87313" y="174625"/>
                </a:cubicBezTo>
                <a:close/>
                <a:moveTo>
                  <a:pt x="47625" y="55563"/>
                </a:moveTo>
                <a:cubicBezTo>
                  <a:pt x="47625" y="51197"/>
                  <a:pt x="51197" y="47625"/>
                  <a:pt x="55563" y="47625"/>
                </a:cubicBezTo>
                <a:lnTo>
                  <a:pt x="71438" y="47625"/>
                </a:lnTo>
                <a:cubicBezTo>
                  <a:pt x="75803" y="47625"/>
                  <a:pt x="79375" y="51197"/>
                  <a:pt x="79375" y="55563"/>
                </a:cubicBezTo>
                <a:lnTo>
                  <a:pt x="79375" y="71438"/>
                </a:lnTo>
                <a:cubicBezTo>
                  <a:pt x="79375" y="75803"/>
                  <a:pt x="75803" y="79375"/>
                  <a:pt x="71438" y="79375"/>
                </a:cubicBezTo>
                <a:lnTo>
                  <a:pt x="55563" y="79375"/>
                </a:lnTo>
                <a:cubicBezTo>
                  <a:pt x="51197" y="79375"/>
                  <a:pt x="47625" y="75803"/>
                  <a:pt x="47625" y="71438"/>
                </a:cubicBezTo>
                <a:lnTo>
                  <a:pt x="47625" y="55563"/>
                </a:lnTo>
                <a:close/>
                <a:moveTo>
                  <a:pt x="119063" y="47625"/>
                </a:moveTo>
                <a:lnTo>
                  <a:pt x="134938" y="47625"/>
                </a:lnTo>
                <a:cubicBezTo>
                  <a:pt x="139303" y="47625"/>
                  <a:pt x="142875" y="51197"/>
                  <a:pt x="142875" y="55563"/>
                </a:cubicBezTo>
                <a:lnTo>
                  <a:pt x="142875" y="71438"/>
                </a:lnTo>
                <a:cubicBezTo>
                  <a:pt x="142875" y="75803"/>
                  <a:pt x="139303" y="79375"/>
                  <a:pt x="134938" y="79375"/>
                </a:cubicBezTo>
                <a:lnTo>
                  <a:pt x="119063" y="79375"/>
                </a:lnTo>
                <a:cubicBezTo>
                  <a:pt x="114697" y="79375"/>
                  <a:pt x="111125" y="75803"/>
                  <a:pt x="111125" y="71438"/>
                </a:cubicBezTo>
                <a:lnTo>
                  <a:pt x="111125" y="55563"/>
                </a:lnTo>
                <a:cubicBezTo>
                  <a:pt x="111125" y="51197"/>
                  <a:pt x="114697" y="47625"/>
                  <a:pt x="119063" y="47625"/>
                </a:cubicBezTo>
                <a:close/>
                <a:moveTo>
                  <a:pt x="47625" y="119063"/>
                </a:moveTo>
                <a:cubicBezTo>
                  <a:pt x="47625" y="114697"/>
                  <a:pt x="51197" y="111125"/>
                  <a:pt x="55563" y="111125"/>
                </a:cubicBezTo>
                <a:lnTo>
                  <a:pt x="71438" y="111125"/>
                </a:lnTo>
                <a:cubicBezTo>
                  <a:pt x="75803" y="111125"/>
                  <a:pt x="79375" y="114697"/>
                  <a:pt x="79375" y="119063"/>
                </a:cubicBezTo>
                <a:lnTo>
                  <a:pt x="79375" y="134938"/>
                </a:lnTo>
                <a:cubicBezTo>
                  <a:pt x="79375" y="139303"/>
                  <a:pt x="75803" y="142875"/>
                  <a:pt x="71438" y="142875"/>
                </a:cubicBezTo>
                <a:lnTo>
                  <a:pt x="55563" y="142875"/>
                </a:lnTo>
                <a:cubicBezTo>
                  <a:pt x="51197" y="142875"/>
                  <a:pt x="47625" y="139303"/>
                  <a:pt x="47625" y="134938"/>
                </a:cubicBezTo>
                <a:lnTo>
                  <a:pt x="47625" y="119063"/>
                </a:lnTo>
                <a:close/>
                <a:moveTo>
                  <a:pt x="119063" y="111125"/>
                </a:moveTo>
                <a:lnTo>
                  <a:pt x="134938" y="111125"/>
                </a:lnTo>
                <a:cubicBezTo>
                  <a:pt x="139303" y="111125"/>
                  <a:pt x="142875" y="114697"/>
                  <a:pt x="142875" y="119063"/>
                </a:cubicBezTo>
                <a:lnTo>
                  <a:pt x="142875" y="134938"/>
                </a:lnTo>
                <a:cubicBezTo>
                  <a:pt x="142875" y="139303"/>
                  <a:pt x="139303" y="142875"/>
                  <a:pt x="134938" y="142875"/>
                </a:cubicBezTo>
                <a:lnTo>
                  <a:pt x="119063" y="142875"/>
                </a:lnTo>
                <a:cubicBezTo>
                  <a:pt x="114697" y="142875"/>
                  <a:pt x="111125" y="139303"/>
                  <a:pt x="111125" y="134938"/>
                </a:cubicBezTo>
                <a:lnTo>
                  <a:pt x="111125" y="119063"/>
                </a:lnTo>
                <a:cubicBezTo>
                  <a:pt x="111125" y="114697"/>
                  <a:pt x="114697" y="111125"/>
                  <a:pt x="119063" y="111125"/>
                </a:cubicBezTo>
                <a:close/>
              </a:path>
            </a:pathLst>
          </a:custGeom>
          <a:solidFill>
            <a:srgbClr val="C09B5A"/>
          </a:solidFill>
        </p:spPr>
      </p:sp>
      <p:sp>
        <p:nvSpPr>
          <p:cNvPr id="43" name="Text 5"/>
          <p:cNvSpPr/>
          <p:nvPr/>
        </p:nvSpPr>
        <p:spPr>
          <a:xfrm>
            <a:off x="1355725" y="1575435"/>
            <a:ext cx="1640205" cy="33845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MiSans" pitchFamily="34" charset="-120"/>
              </a:rPr>
              <a:t>企业所得税</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64" name="Shape 7"/>
          <p:cNvSpPr/>
          <p:nvPr/>
        </p:nvSpPr>
        <p:spPr>
          <a:xfrm>
            <a:off x="765810" y="2101850"/>
            <a:ext cx="6934835" cy="792000"/>
          </a:xfrm>
          <a:custGeom>
            <a:avLst/>
            <a:gdLst/>
            <a:ahLst/>
            <a:cxnLst/>
            <a:rect l="l" t="t" r="r" b="b"/>
            <a:pathLst>
              <a:path w="7186083" h="1185333">
                <a:moveTo>
                  <a:pt x="42328" y="0"/>
                </a:moveTo>
                <a:lnTo>
                  <a:pt x="7143755" y="0"/>
                </a:lnTo>
                <a:cubicBezTo>
                  <a:pt x="7167132" y="0"/>
                  <a:pt x="7186083" y="18951"/>
                  <a:pt x="7186083" y="42328"/>
                </a:cubicBezTo>
                <a:lnTo>
                  <a:pt x="7186083" y="1143005"/>
                </a:lnTo>
                <a:cubicBezTo>
                  <a:pt x="7186083" y="1166382"/>
                  <a:pt x="7167132" y="1185333"/>
                  <a:pt x="7143755" y="1185333"/>
                </a:cubicBezTo>
                <a:lnTo>
                  <a:pt x="42328" y="1185333"/>
                </a:lnTo>
                <a:cubicBezTo>
                  <a:pt x="18951" y="1185333"/>
                  <a:pt x="0" y="1166382"/>
                  <a:pt x="0" y="1143005"/>
                </a:cubicBezTo>
                <a:lnTo>
                  <a:pt x="0" y="42328"/>
                </a:lnTo>
                <a:cubicBezTo>
                  <a:pt x="0" y="18967"/>
                  <a:pt x="18967" y="0"/>
                  <a:pt x="42328" y="0"/>
                </a:cubicBezTo>
                <a:close/>
              </a:path>
            </a:pathLst>
          </a:custGeom>
          <a:solidFill>
            <a:srgbClr val="FFFFFF"/>
          </a:solidFill>
        </p:spPr>
      </p:sp>
      <p:sp>
        <p:nvSpPr>
          <p:cNvPr id="68" name="Text 8"/>
          <p:cNvSpPr/>
          <p:nvPr/>
        </p:nvSpPr>
        <p:spPr>
          <a:xfrm>
            <a:off x="808355" y="2183130"/>
            <a:ext cx="6852920" cy="508000"/>
          </a:xfrm>
          <a:prstGeom prst="rect">
            <a:avLst/>
          </a:prstGeom>
          <a:noFill/>
        </p:spPr>
        <p:txBody>
          <a:bodyPr wrap="square" lIns="0" tIns="0" rIns="0" bIns="0" rtlCol="0" anchor="ctr"/>
          <a:lstStyle/>
          <a:p>
            <a:pPr algn="ctr">
              <a:lnSpc>
                <a:spcPct val="80000"/>
              </a:lnSpc>
            </a:pPr>
            <a:r>
              <a:rPr lang="en-US" sz="3000" b="1" dirty="0">
                <a:solidFill>
                  <a:srgbClr val="C59F5E"/>
                </a:solidFill>
                <a:latin typeface="微软雅黑" panose="020B0503020204020204" charset="-122"/>
                <a:ea typeface="微软雅黑" panose="020B0503020204020204" charset="-122"/>
                <a:cs typeface="MiSans" pitchFamily="34" charset="-120"/>
              </a:rPr>
              <a:t>15%</a:t>
            </a:r>
            <a:endParaRPr lang="en-US" sz="3000" b="1" dirty="0">
              <a:solidFill>
                <a:srgbClr val="C59F5E"/>
              </a:solidFill>
              <a:latin typeface="微软雅黑" panose="020B0503020204020204" charset="-122"/>
              <a:ea typeface="微软雅黑" panose="020B0503020204020204" charset="-122"/>
              <a:cs typeface="MiSans" pitchFamily="34" charset="-120"/>
            </a:endParaRPr>
          </a:p>
        </p:txBody>
      </p:sp>
      <p:sp>
        <p:nvSpPr>
          <p:cNvPr id="77" name="Text 9"/>
          <p:cNvSpPr/>
          <p:nvPr/>
        </p:nvSpPr>
        <p:spPr>
          <a:xfrm>
            <a:off x="892810" y="2577465"/>
            <a:ext cx="6689725" cy="254000"/>
          </a:xfrm>
          <a:prstGeom prst="rect">
            <a:avLst/>
          </a:prstGeom>
          <a:noFill/>
        </p:spPr>
        <p:txBody>
          <a:bodyPr wrap="square" lIns="0" tIns="0" rIns="0" bIns="0" rtlCol="0" anchor="ctr"/>
          <a:lstStyle/>
          <a:p>
            <a:pPr algn="ct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鼓励类产业企业税率(对比内地25%)</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78" name="Text 10"/>
          <p:cNvSpPr/>
          <p:nvPr/>
        </p:nvSpPr>
        <p:spPr>
          <a:xfrm>
            <a:off x="765810" y="3036570"/>
            <a:ext cx="6950075" cy="550545"/>
          </a:xfrm>
          <a:prstGeom prst="rect">
            <a:avLst/>
          </a:prstGeom>
          <a:noFill/>
        </p:spPr>
        <p:txBody>
          <a:bodyPr wrap="square" lIns="0" tIns="0" rIns="0" bIns="0" rtlCol="0" anchor="ctr"/>
          <a:lstStyle/>
          <a:p>
            <a:pPr>
              <a:lnSpc>
                <a:spcPct val="10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注册在海南自贸港并</a:t>
            </a:r>
            <a:r>
              <a:rPr lang="en-US" sz="1400" dirty="0">
                <a:solidFill>
                  <a:srgbClr val="C59F5E"/>
                </a:solidFill>
                <a:latin typeface="微软雅黑" panose="020B0503020204020204" charset="-122"/>
                <a:ea typeface="微软雅黑" panose="020B0503020204020204" charset="-122"/>
                <a:cs typeface="微软雅黑" panose="020B0503020204020204" charset="-122"/>
              </a:rPr>
              <a:t>实质性运营</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的鼓励类产业企业,减按15%的税率征收企业所得税。自贸港鼓励类产业条目已扩至</a:t>
            </a:r>
            <a:r>
              <a:rPr lang="en-US" sz="1400" dirty="0">
                <a:solidFill>
                  <a:srgbClr val="C59F5E"/>
                </a:solidFill>
                <a:latin typeface="微软雅黑" panose="020B0503020204020204" charset="-122"/>
                <a:ea typeface="微软雅黑" panose="020B0503020204020204" charset="-122"/>
                <a:cs typeface="微软雅黑" panose="020B0503020204020204" charset="-122"/>
              </a:rPr>
              <a:t>1100多个</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,涵盖生物医药、海上风电、专用汽车制造、绿色建材生产等。</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79" name="Shape 11"/>
          <p:cNvSpPr/>
          <p:nvPr/>
        </p:nvSpPr>
        <p:spPr>
          <a:xfrm>
            <a:off x="765810" y="3649980"/>
            <a:ext cx="3321685" cy="748030"/>
          </a:xfrm>
          <a:custGeom>
            <a:avLst/>
            <a:gdLst/>
            <a:ahLst/>
            <a:cxnLst/>
            <a:rect l="l" t="t" r="r" b="b"/>
            <a:pathLst>
              <a:path w="3524250" h="889000">
                <a:moveTo>
                  <a:pt x="42334" y="0"/>
                </a:moveTo>
                <a:lnTo>
                  <a:pt x="3481916" y="0"/>
                </a:lnTo>
                <a:cubicBezTo>
                  <a:pt x="3505296" y="0"/>
                  <a:pt x="3524250" y="18954"/>
                  <a:pt x="3524250" y="42334"/>
                </a:cubicBezTo>
                <a:lnTo>
                  <a:pt x="3524250" y="846666"/>
                </a:lnTo>
                <a:cubicBezTo>
                  <a:pt x="3524250" y="870046"/>
                  <a:pt x="3505296" y="889000"/>
                  <a:pt x="3481916" y="889000"/>
                </a:cubicBezTo>
                <a:lnTo>
                  <a:pt x="42334" y="889000"/>
                </a:lnTo>
                <a:cubicBezTo>
                  <a:pt x="18954" y="889000"/>
                  <a:pt x="0" y="870046"/>
                  <a:pt x="0" y="846666"/>
                </a:cubicBezTo>
                <a:lnTo>
                  <a:pt x="0" y="42334"/>
                </a:lnTo>
                <a:cubicBezTo>
                  <a:pt x="0" y="18969"/>
                  <a:pt x="18969" y="0"/>
                  <a:pt x="42334" y="0"/>
                </a:cubicBezTo>
                <a:close/>
              </a:path>
            </a:pathLst>
          </a:custGeom>
          <a:solidFill>
            <a:srgbClr val="FFFFFF"/>
          </a:solidFill>
        </p:spPr>
      </p:sp>
      <p:sp>
        <p:nvSpPr>
          <p:cNvPr id="87" name="Text 12"/>
          <p:cNvSpPr/>
          <p:nvPr/>
        </p:nvSpPr>
        <p:spPr>
          <a:xfrm>
            <a:off x="813435" y="3681730"/>
            <a:ext cx="3231515" cy="381000"/>
          </a:xfrm>
          <a:prstGeom prst="rect">
            <a:avLst/>
          </a:prstGeom>
          <a:no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MiSans" pitchFamily="34" charset="-120"/>
              </a:rPr>
              <a:t>4300+</a:t>
            </a:r>
            <a:endParaRPr lang="en-US" sz="2500" b="1" dirty="0">
              <a:solidFill>
                <a:srgbClr val="C59F5E"/>
              </a:solidFill>
              <a:latin typeface="微软雅黑" panose="020B0503020204020204" charset="-122"/>
              <a:ea typeface="微软雅黑" panose="020B0503020204020204" charset="-122"/>
              <a:cs typeface="MiSans" pitchFamily="34" charset="-120"/>
            </a:endParaRPr>
          </a:p>
        </p:txBody>
      </p:sp>
      <p:sp>
        <p:nvSpPr>
          <p:cNvPr id="90" name="Text 13"/>
          <p:cNvSpPr/>
          <p:nvPr/>
        </p:nvSpPr>
        <p:spPr>
          <a:xfrm>
            <a:off x="855980" y="4105275"/>
            <a:ext cx="3152140" cy="211455"/>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户次企业享受优惠</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99" name="Shape 14"/>
          <p:cNvSpPr/>
          <p:nvPr/>
        </p:nvSpPr>
        <p:spPr>
          <a:xfrm>
            <a:off x="4420870" y="3649980"/>
            <a:ext cx="3281680" cy="748030"/>
          </a:xfrm>
          <a:custGeom>
            <a:avLst/>
            <a:gdLst/>
            <a:ahLst/>
            <a:cxnLst/>
            <a:rect l="l" t="t" r="r" b="b"/>
            <a:pathLst>
              <a:path w="3524250" h="889000">
                <a:moveTo>
                  <a:pt x="42334" y="0"/>
                </a:moveTo>
                <a:lnTo>
                  <a:pt x="3481916" y="0"/>
                </a:lnTo>
                <a:cubicBezTo>
                  <a:pt x="3505296" y="0"/>
                  <a:pt x="3524250" y="18954"/>
                  <a:pt x="3524250" y="42334"/>
                </a:cubicBezTo>
                <a:lnTo>
                  <a:pt x="3524250" y="846666"/>
                </a:lnTo>
                <a:cubicBezTo>
                  <a:pt x="3524250" y="870046"/>
                  <a:pt x="3505296" y="889000"/>
                  <a:pt x="3481916" y="889000"/>
                </a:cubicBezTo>
                <a:lnTo>
                  <a:pt x="42334" y="889000"/>
                </a:lnTo>
                <a:cubicBezTo>
                  <a:pt x="18954" y="889000"/>
                  <a:pt x="0" y="870046"/>
                  <a:pt x="0" y="846666"/>
                </a:cubicBezTo>
                <a:lnTo>
                  <a:pt x="0" y="42334"/>
                </a:lnTo>
                <a:cubicBezTo>
                  <a:pt x="0" y="18969"/>
                  <a:pt x="18969" y="0"/>
                  <a:pt x="42334" y="0"/>
                </a:cubicBezTo>
                <a:close/>
              </a:path>
            </a:pathLst>
          </a:custGeom>
          <a:solidFill>
            <a:srgbClr val="FFFFFF"/>
          </a:solidFill>
        </p:spPr>
      </p:sp>
      <p:sp>
        <p:nvSpPr>
          <p:cNvPr id="100" name="Text 15"/>
          <p:cNvSpPr/>
          <p:nvPr/>
        </p:nvSpPr>
        <p:spPr>
          <a:xfrm>
            <a:off x="4468495" y="3681730"/>
            <a:ext cx="3192780" cy="381000"/>
          </a:xfrm>
          <a:prstGeom prst="rect">
            <a:avLst/>
          </a:prstGeom>
          <a:no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微软雅黑" panose="020B0503020204020204" charset="-122"/>
              </a:rPr>
              <a:t>200万</a:t>
            </a:r>
            <a:endParaRPr lang="en-US" sz="25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107" name="Text 16"/>
          <p:cNvSpPr/>
          <p:nvPr/>
        </p:nvSpPr>
        <p:spPr>
          <a:xfrm>
            <a:off x="4510405" y="4105275"/>
            <a:ext cx="3114040" cy="211455"/>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年利润2000万节省税款</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09" name="Shape 18"/>
          <p:cNvSpPr/>
          <p:nvPr/>
        </p:nvSpPr>
        <p:spPr>
          <a:xfrm>
            <a:off x="8555355" y="1554480"/>
            <a:ext cx="432000" cy="432000"/>
          </a:xfrm>
          <a:custGeom>
            <a:avLst/>
            <a:gdLst/>
            <a:ahLst/>
            <a:cxnLst/>
            <a:rect l="l" t="t" r="r" b="b"/>
            <a:pathLst>
              <a:path w="592667" h="592667">
                <a:moveTo>
                  <a:pt x="42334" y="0"/>
                </a:moveTo>
                <a:lnTo>
                  <a:pt x="550332" y="0"/>
                </a:lnTo>
                <a:cubicBezTo>
                  <a:pt x="573713" y="0"/>
                  <a:pt x="592667" y="18954"/>
                  <a:pt x="592667" y="42334"/>
                </a:cubicBezTo>
                <a:lnTo>
                  <a:pt x="592667" y="550332"/>
                </a:lnTo>
                <a:cubicBezTo>
                  <a:pt x="592667" y="573713"/>
                  <a:pt x="573713" y="592667"/>
                  <a:pt x="550332" y="592667"/>
                </a:cubicBezTo>
                <a:lnTo>
                  <a:pt x="42334" y="592667"/>
                </a:lnTo>
                <a:cubicBezTo>
                  <a:pt x="18954" y="592667"/>
                  <a:pt x="0" y="573713"/>
                  <a:pt x="0" y="550332"/>
                </a:cubicBezTo>
                <a:lnTo>
                  <a:pt x="0" y="42334"/>
                </a:lnTo>
                <a:cubicBezTo>
                  <a:pt x="0" y="18969"/>
                  <a:pt x="18969" y="0"/>
                  <a:pt x="42334" y="0"/>
                </a:cubicBezTo>
                <a:close/>
              </a:path>
            </a:pathLst>
          </a:custGeom>
          <a:solidFill>
            <a:srgbClr val="C09B5A">
              <a:alpha val="20000"/>
            </a:srgbClr>
          </a:solidFill>
        </p:spPr>
      </p:sp>
      <p:sp>
        <p:nvSpPr>
          <p:cNvPr id="110" name="Shape 19"/>
          <p:cNvSpPr/>
          <p:nvPr/>
        </p:nvSpPr>
        <p:spPr>
          <a:xfrm>
            <a:off x="8660230" y="1643480"/>
            <a:ext cx="222250" cy="254000"/>
          </a:xfrm>
          <a:custGeom>
            <a:avLst/>
            <a:gdLst/>
            <a:ahLst/>
            <a:cxnLst/>
            <a:rect l="l" t="t" r="r" b="b"/>
            <a:pathLst>
              <a:path w="222250" h="254000">
                <a:moveTo>
                  <a:pt x="111125" y="123031"/>
                </a:moveTo>
                <a:cubicBezTo>
                  <a:pt x="78269" y="123031"/>
                  <a:pt x="51594" y="96356"/>
                  <a:pt x="51594" y="63500"/>
                </a:cubicBezTo>
                <a:cubicBezTo>
                  <a:pt x="51594" y="30644"/>
                  <a:pt x="78269" y="3969"/>
                  <a:pt x="111125" y="3969"/>
                </a:cubicBezTo>
                <a:cubicBezTo>
                  <a:pt x="143981" y="3969"/>
                  <a:pt x="170656" y="30644"/>
                  <a:pt x="170656" y="63500"/>
                </a:cubicBezTo>
                <a:cubicBezTo>
                  <a:pt x="170656" y="96356"/>
                  <a:pt x="143981" y="123031"/>
                  <a:pt x="111125" y="123031"/>
                </a:cubicBezTo>
                <a:close/>
                <a:moveTo>
                  <a:pt x="95994" y="150813"/>
                </a:moveTo>
                <a:lnTo>
                  <a:pt x="126256" y="150813"/>
                </a:lnTo>
                <a:cubicBezTo>
                  <a:pt x="131068" y="150813"/>
                  <a:pt x="134938" y="154682"/>
                  <a:pt x="134938" y="159494"/>
                </a:cubicBezTo>
                <a:cubicBezTo>
                  <a:pt x="134938" y="161578"/>
                  <a:pt x="134193" y="163562"/>
                  <a:pt x="132854" y="165150"/>
                </a:cubicBezTo>
                <a:lnTo>
                  <a:pt x="119261" y="181025"/>
                </a:lnTo>
                <a:lnTo>
                  <a:pt x="134640" y="238125"/>
                </a:lnTo>
                <a:lnTo>
                  <a:pt x="134938" y="238125"/>
                </a:lnTo>
                <a:lnTo>
                  <a:pt x="152102" y="169416"/>
                </a:lnTo>
                <a:cubicBezTo>
                  <a:pt x="153194" y="165100"/>
                  <a:pt x="157609" y="162471"/>
                  <a:pt x="161776" y="164058"/>
                </a:cubicBezTo>
                <a:cubicBezTo>
                  <a:pt x="192484" y="175766"/>
                  <a:pt x="214313" y="205532"/>
                  <a:pt x="214313" y="240357"/>
                </a:cubicBezTo>
                <a:cubicBezTo>
                  <a:pt x="214313" y="247848"/>
                  <a:pt x="208211" y="253950"/>
                  <a:pt x="200720" y="253950"/>
                </a:cubicBezTo>
                <a:lnTo>
                  <a:pt x="21530" y="254000"/>
                </a:lnTo>
                <a:cubicBezTo>
                  <a:pt x="14039" y="254000"/>
                  <a:pt x="7938" y="247898"/>
                  <a:pt x="7938" y="240407"/>
                </a:cubicBezTo>
                <a:cubicBezTo>
                  <a:pt x="7938" y="205581"/>
                  <a:pt x="29766" y="175816"/>
                  <a:pt x="60474" y="164108"/>
                </a:cubicBezTo>
                <a:cubicBezTo>
                  <a:pt x="64641" y="162520"/>
                  <a:pt x="69056" y="165150"/>
                  <a:pt x="70148" y="169466"/>
                </a:cubicBezTo>
                <a:lnTo>
                  <a:pt x="87313" y="238175"/>
                </a:lnTo>
                <a:lnTo>
                  <a:pt x="87610" y="238175"/>
                </a:lnTo>
                <a:lnTo>
                  <a:pt x="102989" y="181074"/>
                </a:lnTo>
                <a:lnTo>
                  <a:pt x="89396" y="165199"/>
                </a:lnTo>
                <a:cubicBezTo>
                  <a:pt x="88057" y="163612"/>
                  <a:pt x="87313" y="161627"/>
                  <a:pt x="87313" y="159544"/>
                </a:cubicBezTo>
                <a:cubicBezTo>
                  <a:pt x="87313" y="154732"/>
                  <a:pt x="91182" y="150862"/>
                  <a:pt x="95994" y="150862"/>
                </a:cubicBezTo>
                <a:close/>
              </a:path>
            </a:pathLst>
          </a:custGeom>
          <a:solidFill>
            <a:srgbClr val="C09B5A"/>
          </a:solidFill>
        </p:spPr>
      </p:sp>
      <p:sp>
        <p:nvSpPr>
          <p:cNvPr id="111" name="Text 20"/>
          <p:cNvSpPr/>
          <p:nvPr/>
        </p:nvSpPr>
        <p:spPr>
          <a:xfrm>
            <a:off x="9137650" y="1575435"/>
            <a:ext cx="1598295" cy="33845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MiSans" pitchFamily="34" charset="-120"/>
              </a:rPr>
              <a:t>个人所得税</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13" name="Shape 22"/>
          <p:cNvSpPr/>
          <p:nvPr/>
        </p:nvSpPr>
        <p:spPr>
          <a:xfrm>
            <a:off x="8556625" y="2101850"/>
            <a:ext cx="6934835" cy="792000"/>
          </a:xfrm>
          <a:custGeom>
            <a:avLst/>
            <a:gdLst/>
            <a:ahLst/>
            <a:cxnLst/>
            <a:rect l="l" t="t" r="r" b="b"/>
            <a:pathLst>
              <a:path w="7186083" h="1185333">
                <a:moveTo>
                  <a:pt x="42328" y="0"/>
                </a:moveTo>
                <a:lnTo>
                  <a:pt x="7143755" y="0"/>
                </a:lnTo>
                <a:cubicBezTo>
                  <a:pt x="7167132" y="0"/>
                  <a:pt x="7186083" y="18951"/>
                  <a:pt x="7186083" y="42328"/>
                </a:cubicBezTo>
                <a:lnTo>
                  <a:pt x="7186083" y="1143005"/>
                </a:lnTo>
                <a:cubicBezTo>
                  <a:pt x="7186083" y="1166382"/>
                  <a:pt x="7167132" y="1185333"/>
                  <a:pt x="7143755" y="1185333"/>
                </a:cubicBezTo>
                <a:lnTo>
                  <a:pt x="42328" y="1185333"/>
                </a:lnTo>
                <a:cubicBezTo>
                  <a:pt x="18951" y="1185333"/>
                  <a:pt x="0" y="1166382"/>
                  <a:pt x="0" y="1143005"/>
                </a:cubicBezTo>
                <a:lnTo>
                  <a:pt x="0" y="42328"/>
                </a:lnTo>
                <a:cubicBezTo>
                  <a:pt x="0" y="18967"/>
                  <a:pt x="18967" y="0"/>
                  <a:pt x="42328" y="0"/>
                </a:cubicBezTo>
                <a:close/>
              </a:path>
            </a:pathLst>
          </a:custGeom>
          <a:solidFill>
            <a:srgbClr val="FFFFFF"/>
          </a:solidFill>
        </p:spPr>
      </p:sp>
      <p:sp>
        <p:nvSpPr>
          <p:cNvPr id="114" name="Text 23"/>
          <p:cNvSpPr/>
          <p:nvPr/>
        </p:nvSpPr>
        <p:spPr>
          <a:xfrm>
            <a:off x="8597265" y="2183130"/>
            <a:ext cx="6852920" cy="508000"/>
          </a:xfrm>
          <a:prstGeom prst="rect">
            <a:avLst/>
          </a:prstGeom>
          <a:noFill/>
        </p:spPr>
        <p:txBody>
          <a:bodyPr wrap="square" lIns="0" tIns="0" rIns="0" bIns="0" rtlCol="0" anchor="ctr"/>
          <a:lstStyle/>
          <a:p>
            <a:pPr algn="ctr">
              <a:lnSpc>
                <a:spcPct val="80000"/>
              </a:lnSpc>
            </a:pPr>
            <a:r>
              <a:rPr lang="en-US" sz="3000" b="1" dirty="0">
                <a:solidFill>
                  <a:srgbClr val="C59F5E"/>
                </a:solidFill>
                <a:latin typeface="微软雅黑" panose="020B0503020204020204" charset="-122"/>
                <a:ea typeface="微软雅黑" panose="020B0503020204020204" charset="-122"/>
                <a:cs typeface="MiSans" pitchFamily="34" charset="-120"/>
              </a:rPr>
              <a:t>15%</a:t>
            </a:r>
            <a:endParaRPr lang="en-US" sz="3000" b="1" dirty="0">
              <a:solidFill>
                <a:srgbClr val="C59F5E"/>
              </a:solidFill>
              <a:latin typeface="微软雅黑" panose="020B0503020204020204" charset="-122"/>
              <a:ea typeface="微软雅黑" panose="020B0503020204020204" charset="-122"/>
              <a:cs typeface="MiSans" pitchFamily="34" charset="-120"/>
            </a:endParaRPr>
          </a:p>
        </p:txBody>
      </p:sp>
      <p:sp>
        <p:nvSpPr>
          <p:cNvPr id="115" name="Text 24"/>
          <p:cNvSpPr/>
          <p:nvPr/>
        </p:nvSpPr>
        <p:spPr>
          <a:xfrm>
            <a:off x="8682355" y="2577465"/>
            <a:ext cx="6689725" cy="254000"/>
          </a:xfrm>
          <a:prstGeom prst="rect">
            <a:avLst/>
          </a:prstGeom>
          <a:noFill/>
        </p:spPr>
        <p:txBody>
          <a:bodyPr wrap="square" lIns="0" tIns="0" rIns="0" bIns="0" rtlCol="0" anchor="ctr"/>
          <a:lstStyle/>
          <a:p>
            <a:pPr algn="ct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高端人才实际税负上限(对比内地最高45%)</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16" name="Text 25"/>
          <p:cNvSpPr/>
          <p:nvPr/>
        </p:nvSpPr>
        <p:spPr>
          <a:xfrm>
            <a:off x="8555355" y="3020060"/>
            <a:ext cx="6772275" cy="550545"/>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对在海南自贸港工作的</a:t>
            </a:r>
            <a:r>
              <a:rPr lang="en-US" sz="1400" dirty="0">
                <a:solidFill>
                  <a:srgbClr val="C59F5E"/>
                </a:solidFill>
                <a:latin typeface="微软雅黑" panose="020B0503020204020204" charset="-122"/>
                <a:ea typeface="微软雅黑" panose="020B0503020204020204" charset="-122"/>
                <a:cs typeface="微软雅黑" panose="020B0503020204020204" charset="-122"/>
              </a:rPr>
              <a:t>高端人才和紧缺人才</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其个人所得税实际税负超过15%的部分予以免征。居住时间核算方式优化</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实际居住不少于90天</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即可(原要求183天)。</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17" name="Shape 26"/>
          <p:cNvSpPr/>
          <p:nvPr/>
        </p:nvSpPr>
        <p:spPr>
          <a:xfrm>
            <a:off x="8556625" y="3644900"/>
            <a:ext cx="3321685" cy="748030"/>
          </a:xfrm>
          <a:custGeom>
            <a:avLst/>
            <a:gdLst/>
            <a:ahLst/>
            <a:cxnLst/>
            <a:rect l="l" t="t" r="r" b="b"/>
            <a:pathLst>
              <a:path w="3524250" h="889000">
                <a:moveTo>
                  <a:pt x="42334" y="0"/>
                </a:moveTo>
                <a:lnTo>
                  <a:pt x="3481916" y="0"/>
                </a:lnTo>
                <a:cubicBezTo>
                  <a:pt x="3505296" y="0"/>
                  <a:pt x="3524250" y="18954"/>
                  <a:pt x="3524250" y="42334"/>
                </a:cubicBezTo>
                <a:lnTo>
                  <a:pt x="3524250" y="846666"/>
                </a:lnTo>
                <a:cubicBezTo>
                  <a:pt x="3524250" y="870046"/>
                  <a:pt x="3505296" y="889000"/>
                  <a:pt x="3481916" y="889000"/>
                </a:cubicBezTo>
                <a:lnTo>
                  <a:pt x="42334" y="889000"/>
                </a:lnTo>
                <a:cubicBezTo>
                  <a:pt x="18954" y="889000"/>
                  <a:pt x="0" y="870046"/>
                  <a:pt x="0" y="846666"/>
                </a:cubicBezTo>
                <a:lnTo>
                  <a:pt x="0" y="42334"/>
                </a:lnTo>
                <a:cubicBezTo>
                  <a:pt x="0" y="18969"/>
                  <a:pt x="18969" y="0"/>
                  <a:pt x="42334" y="0"/>
                </a:cubicBezTo>
                <a:close/>
              </a:path>
            </a:pathLst>
          </a:custGeom>
          <a:solidFill>
            <a:srgbClr val="FFFFFF"/>
          </a:solidFill>
        </p:spPr>
      </p:sp>
      <p:sp>
        <p:nvSpPr>
          <p:cNvPr id="118" name="Text 27"/>
          <p:cNvSpPr/>
          <p:nvPr/>
        </p:nvSpPr>
        <p:spPr>
          <a:xfrm>
            <a:off x="8604250" y="3676650"/>
            <a:ext cx="3231515" cy="381000"/>
          </a:xfrm>
          <a:prstGeom prst="rect">
            <a:avLst/>
          </a:prstGeom>
          <a:no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微软雅黑" panose="020B0503020204020204" charset="-122"/>
              </a:rPr>
              <a:t>3.9万+</a:t>
            </a:r>
            <a:endParaRPr lang="en-US" sz="25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119" name="Text 28"/>
          <p:cNvSpPr/>
          <p:nvPr/>
        </p:nvSpPr>
        <p:spPr>
          <a:xfrm>
            <a:off x="8646160" y="4100195"/>
            <a:ext cx="3152140" cy="211455"/>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人次享受优惠</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120" name="Shape 29"/>
          <p:cNvSpPr/>
          <p:nvPr/>
        </p:nvSpPr>
        <p:spPr>
          <a:xfrm>
            <a:off x="12211050" y="3644900"/>
            <a:ext cx="3281680" cy="748030"/>
          </a:xfrm>
          <a:custGeom>
            <a:avLst/>
            <a:gdLst/>
            <a:ahLst/>
            <a:cxnLst/>
            <a:rect l="l" t="t" r="r" b="b"/>
            <a:pathLst>
              <a:path w="3524250" h="889000">
                <a:moveTo>
                  <a:pt x="42334" y="0"/>
                </a:moveTo>
                <a:lnTo>
                  <a:pt x="3481916" y="0"/>
                </a:lnTo>
                <a:cubicBezTo>
                  <a:pt x="3505296" y="0"/>
                  <a:pt x="3524250" y="18954"/>
                  <a:pt x="3524250" y="42334"/>
                </a:cubicBezTo>
                <a:lnTo>
                  <a:pt x="3524250" y="846666"/>
                </a:lnTo>
                <a:cubicBezTo>
                  <a:pt x="3524250" y="870046"/>
                  <a:pt x="3505296" y="889000"/>
                  <a:pt x="3481916" y="889000"/>
                </a:cubicBezTo>
                <a:lnTo>
                  <a:pt x="42334" y="889000"/>
                </a:lnTo>
                <a:cubicBezTo>
                  <a:pt x="18954" y="889000"/>
                  <a:pt x="0" y="870046"/>
                  <a:pt x="0" y="846666"/>
                </a:cubicBezTo>
                <a:lnTo>
                  <a:pt x="0" y="42334"/>
                </a:lnTo>
                <a:cubicBezTo>
                  <a:pt x="0" y="18969"/>
                  <a:pt x="18969" y="0"/>
                  <a:pt x="42334" y="0"/>
                </a:cubicBezTo>
                <a:close/>
              </a:path>
            </a:pathLst>
          </a:custGeom>
          <a:solidFill>
            <a:srgbClr val="FFFFFF"/>
          </a:solidFill>
        </p:spPr>
      </p:sp>
      <p:sp>
        <p:nvSpPr>
          <p:cNvPr id="121" name="Text 30"/>
          <p:cNvSpPr/>
          <p:nvPr/>
        </p:nvSpPr>
        <p:spPr>
          <a:xfrm>
            <a:off x="12258675" y="3676650"/>
            <a:ext cx="3192780" cy="381000"/>
          </a:xfrm>
          <a:prstGeom prst="rect">
            <a:avLst/>
          </a:prstGeom>
          <a:no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微软雅黑" panose="020B0503020204020204" charset="-122"/>
              </a:rPr>
              <a:t>85万+</a:t>
            </a:r>
            <a:endParaRPr lang="en-US" sz="25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122" name="Text 31"/>
          <p:cNvSpPr/>
          <p:nvPr/>
        </p:nvSpPr>
        <p:spPr>
          <a:xfrm>
            <a:off x="12301220" y="4100195"/>
            <a:ext cx="3114040" cy="211455"/>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累计吸引人才</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125" name="Text 34"/>
          <p:cNvSpPr/>
          <p:nvPr/>
        </p:nvSpPr>
        <p:spPr>
          <a:xfrm>
            <a:off x="862965" y="4694555"/>
            <a:ext cx="6732905" cy="296545"/>
          </a:xfrm>
          <a:prstGeom prst="rect">
            <a:avLst/>
          </a:prstGeom>
          <a:noFill/>
          <a:extLst>
            <a:ext uri="{909E8E84-426E-40DD-AFC4-6F175D3DCCD1}">
              <a14:hiddenFill xmlns:a14="http://schemas.microsoft.com/office/drawing/2010/main">
                <a:solidFill>
                  <a:srgbClr val="F0EEEA"/>
                </a:solidFill>
              </a14:hiddenFill>
            </a:ext>
          </a:extLst>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税收优惠案例测算</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26" name="Shape 35"/>
          <p:cNvSpPr/>
          <p:nvPr/>
        </p:nvSpPr>
        <p:spPr>
          <a:xfrm>
            <a:off x="701675" y="5117465"/>
            <a:ext cx="7128000" cy="1836000"/>
          </a:xfrm>
          <a:custGeom>
            <a:avLst/>
            <a:gdLst/>
            <a:ahLst/>
            <a:cxnLst/>
            <a:rect l="l" t="t" r="r" b="b"/>
            <a:pathLst>
              <a:path w="7440083" h="2127250">
                <a:moveTo>
                  <a:pt x="42332" y="0"/>
                </a:moveTo>
                <a:lnTo>
                  <a:pt x="7397751" y="0"/>
                </a:lnTo>
                <a:cubicBezTo>
                  <a:pt x="7421131" y="0"/>
                  <a:pt x="7440083" y="18953"/>
                  <a:pt x="7440083" y="42332"/>
                </a:cubicBezTo>
                <a:lnTo>
                  <a:pt x="7440083" y="2084918"/>
                </a:lnTo>
                <a:cubicBezTo>
                  <a:pt x="7440083" y="2108297"/>
                  <a:pt x="7421131" y="2127250"/>
                  <a:pt x="7397751" y="2127250"/>
                </a:cubicBezTo>
                <a:lnTo>
                  <a:pt x="42332" y="2127250"/>
                </a:lnTo>
                <a:cubicBezTo>
                  <a:pt x="18953" y="2127250"/>
                  <a:pt x="0" y="2108297"/>
                  <a:pt x="0" y="2084918"/>
                </a:cubicBezTo>
                <a:lnTo>
                  <a:pt x="0" y="42332"/>
                </a:lnTo>
                <a:cubicBezTo>
                  <a:pt x="0" y="18953"/>
                  <a:pt x="18953" y="0"/>
                  <a:pt x="42332" y="0"/>
                </a:cubicBezTo>
                <a:close/>
              </a:path>
            </a:pathLst>
          </a:custGeom>
          <a:solidFill>
            <a:srgbClr val="FFFFFF"/>
          </a:solidFill>
        </p:spPr>
      </p:sp>
      <p:sp>
        <p:nvSpPr>
          <p:cNvPr id="127" name="Text 36"/>
          <p:cNvSpPr/>
          <p:nvPr/>
        </p:nvSpPr>
        <p:spPr>
          <a:xfrm>
            <a:off x="871220" y="5171440"/>
            <a:ext cx="3606165" cy="254000"/>
          </a:xfrm>
          <a:prstGeom prst="rect">
            <a:avLst/>
          </a:prstGeom>
          <a:solidFill>
            <a:srgbClr val="FFFFFF"/>
          </a:solid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企业所得税案例</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128" name="Text 37"/>
          <p:cNvSpPr/>
          <p:nvPr/>
        </p:nvSpPr>
        <p:spPr>
          <a:xfrm>
            <a:off x="871220" y="5552440"/>
            <a:ext cx="1312545" cy="254000"/>
          </a:xfrm>
          <a:prstGeom prst="rect">
            <a:avLst/>
          </a:prstGeom>
          <a:solidFill>
            <a:srgbClr val="FFFFFF"/>
          </a:solid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年应纳税所得额:</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30" name="Text 39"/>
          <p:cNvSpPr/>
          <p:nvPr/>
        </p:nvSpPr>
        <p:spPr>
          <a:xfrm>
            <a:off x="871220" y="5891530"/>
            <a:ext cx="1311910" cy="254000"/>
          </a:xfrm>
          <a:prstGeom prst="rect">
            <a:avLst/>
          </a:prstGeom>
          <a:solidFill>
            <a:srgbClr val="FFFFFF"/>
          </a:solid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内地税率(25%):</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32" name="Text 41"/>
          <p:cNvSpPr/>
          <p:nvPr/>
        </p:nvSpPr>
        <p:spPr>
          <a:xfrm>
            <a:off x="871220" y="6229985"/>
            <a:ext cx="1651635" cy="253365"/>
          </a:xfrm>
          <a:prstGeom prst="rect">
            <a:avLst/>
          </a:prstGeom>
          <a:solidFill>
            <a:srgbClr val="FFFFFF"/>
          </a:solid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海南税率(15%):</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35" name="Shape 43"/>
          <p:cNvSpPr/>
          <p:nvPr/>
        </p:nvSpPr>
        <p:spPr>
          <a:xfrm>
            <a:off x="871220" y="6572250"/>
            <a:ext cx="7101205" cy="6985"/>
          </a:xfrm>
          <a:custGeom>
            <a:avLst/>
            <a:gdLst/>
            <a:ahLst/>
            <a:cxnLst/>
            <a:rect l="l" t="t" r="r" b="b"/>
            <a:pathLst>
              <a:path w="7101417" h="7056">
                <a:moveTo>
                  <a:pt x="0" y="0"/>
                </a:moveTo>
                <a:lnTo>
                  <a:pt x="7101417" y="0"/>
                </a:lnTo>
                <a:lnTo>
                  <a:pt x="7101417" y="7056"/>
                </a:lnTo>
                <a:lnTo>
                  <a:pt x="0" y="7056"/>
                </a:lnTo>
                <a:lnTo>
                  <a:pt x="0" y="0"/>
                </a:lnTo>
                <a:close/>
              </a:path>
            </a:pathLst>
          </a:custGeom>
          <a:solidFill>
            <a:srgbClr val="F0EEEA"/>
          </a:solidFill>
        </p:spPr>
      </p:sp>
      <p:sp>
        <p:nvSpPr>
          <p:cNvPr id="136" name="Text 44"/>
          <p:cNvSpPr/>
          <p:nvPr/>
        </p:nvSpPr>
        <p:spPr>
          <a:xfrm>
            <a:off x="871220" y="6589395"/>
            <a:ext cx="899795" cy="296545"/>
          </a:xfrm>
          <a:prstGeom prst="rect">
            <a:avLst/>
          </a:prstGeom>
          <a:solidFill>
            <a:srgbClr val="FFFFFF"/>
          </a:solidFill>
        </p:spPr>
        <p:txBody>
          <a:bodyPr wrap="square" lIns="0" tIns="0" rIns="0" bIns="0" rtlCol="0" anchor="ctr"/>
          <a:lstStyle/>
          <a:p>
            <a:pPr>
              <a:lnSpc>
                <a:spcPct val="130000"/>
              </a:lnSpc>
            </a:pPr>
            <a:r>
              <a:rPr lang="en-US" sz="1500" dirty="0">
                <a:solidFill>
                  <a:schemeClr val="tx1">
                    <a:alpha val="80000"/>
                  </a:schemeClr>
                </a:solidFill>
                <a:latin typeface="微软雅黑" panose="020B0503020204020204" charset="-122"/>
                <a:ea typeface="微软雅黑" panose="020B0503020204020204" charset="-122"/>
                <a:cs typeface="微软雅黑" panose="020B0503020204020204" charset="-122"/>
              </a:rPr>
              <a:t>节省税款:</a:t>
            </a:r>
            <a:endParaRPr lang="en-US" sz="15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159" name="组合 158"/>
          <p:cNvGrpSpPr/>
          <p:nvPr/>
        </p:nvGrpSpPr>
        <p:grpSpPr>
          <a:xfrm rot="0">
            <a:off x="5212080" y="5552440"/>
            <a:ext cx="2499995" cy="1332865"/>
            <a:chOff x="10564" y="9270"/>
            <a:chExt cx="2187" cy="2099"/>
          </a:xfrm>
        </p:grpSpPr>
        <p:sp>
          <p:nvSpPr>
            <p:cNvPr id="129" name="Text 38"/>
            <p:cNvSpPr/>
            <p:nvPr/>
          </p:nvSpPr>
          <p:spPr>
            <a:xfrm>
              <a:off x="11455" y="9270"/>
              <a:ext cx="1267" cy="400"/>
            </a:xfrm>
            <a:prstGeom prst="rect">
              <a:avLst/>
            </a:prstGeom>
            <a:solidFill>
              <a:srgbClr val="FFFFFF"/>
            </a:solidFill>
          </p:spPr>
          <p:txBody>
            <a:bodyPr wrap="square" lIns="0" tIns="0" rIns="0" bIns="0" rtlCol="0" anchor="ctr"/>
            <a:lstStyle/>
            <a:p>
              <a:pPr algn="r">
                <a:lnSpc>
                  <a:spcPct val="130000"/>
                </a:lnSpc>
              </a:pPr>
              <a:r>
                <a:rPr lang="en-US" sz="1400" b="1" dirty="0">
                  <a:solidFill>
                    <a:srgbClr val="C59F5E"/>
                  </a:solidFill>
                  <a:latin typeface="微软雅黑" panose="020B0503020204020204" charset="-122"/>
                  <a:ea typeface="微软雅黑" panose="020B0503020204020204" charset="-122"/>
                  <a:cs typeface="微软雅黑" panose="020B0503020204020204" charset="-122"/>
                </a:rPr>
                <a:t>1000万元</a:t>
              </a:r>
              <a:endParaRPr lang="en-US" sz="1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131" name="Text 40"/>
            <p:cNvSpPr/>
            <p:nvPr/>
          </p:nvSpPr>
          <p:spPr>
            <a:xfrm>
              <a:off x="10785" y="9804"/>
              <a:ext cx="1950" cy="400"/>
            </a:xfrm>
            <a:prstGeom prst="rect">
              <a:avLst/>
            </a:prstGeom>
            <a:solidFill>
              <a:srgbClr val="FFFFFF"/>
            </a:solidFill>
          </p:spPr>
          <p:txBody>
            <a:bodyPr wrap="square" lIns="0" tIns="0" rIns="0" bIns="0" rtlCol="0" anchor="ctr"/>
            <a:lstStyle/>
            <a:p>
              <a:pPr algn="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需缴税</a:t>
              </a:r>
              <a:r>
                <a:rPr lang="en-US" sz="1400" b="1" dirty="0">
                  <a:solidFill>
                    <a:schemeClr val="tx1"/>
                  </a:solidFill>
                  <a:latin typeface="微软雅黑" panose="020B0503020204020204" charset="-122"/>
                  <a:ea typeface="微软雅黑" panose="020B0503020204020204" charset="-122"/>
                  <a:cs typeface="微软雅黑" panose="020B0503020204020204" charset="-122"/>
                </a:rPr>
                <a:t>250万元</a:t>
              </a:r>
              <a:endParaRPr lang="en-US" sz="1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34" name="Text 42"/>
            <p:cNvSpPr/>
            <p:nvPr/>
          </p:nvSpPr>
          <p:spPr>
            <a:xfrm>
              <a:off x="10564" y="10337"/>
              <a:ext cx="2167" cy="400"/>
            </a:xfrm>
            <a:prstGeom prst="rect">
              <a:avLst/>
            </a:prstGeom>
            <a:solidFill>
              <a:srgbClr val="FFFFFF"/>
            </a:solidFill>
          </p:spPr>
          <p:txBody>
            <a:bodyPr wrap="square" lIns="0" tIns="0" rIns="0" bIns="0" rtlCol="0" anchor="ctr"/>
            <a:lstStyle/>
            <a:p>
              <a:pPr algn="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仅需缴纳</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150万元</a:t>
              </a:r>
              <a:endParaRPr lang="en-US" sz="1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137" name="Text 45"/>
            <p:cNvSpPr/>
            <p:nvPr/>
          </p:nvSpPr>
          <p:spPr>
            <a:xfrm>
              <a:off x="11501" y="10903"/>
              <a:ext cx="1250" cy="467"/>
            </a:xfrm>
            <a:prstGeom prst="rect">
              <a:avLst/>
            </a:prstGeom>
            <a:solidFill>
              <a:srgbClr val="FFFFFF"/>
            </a:solidFill>
          </p:spPr>
          <p:txBody>
            <a:bodyPr wrap="square" lIns="0" tIns="0" rIns="0" bIns="0" rtlCol="0" anchor="ctr"/>
            <a:lstStyle/>
            <a:p>
              <a:pPr algn="r">
                <a:lnSpc>
                  <a:spcPct val="130000"/>
                </a:lnSpc>
              </a:pPr>
              <a:r>
                <a:rPr lang="en-US" sz="1400" b="1" dirty="0">
                  <a:solidFill>
                    <a:srgbClr val="C59F5E"/>
                  </a:solidFill>
                  <a:latin typeface="微软雅黑" panose="020B0503020204020204" charset="-122"/>
                  <a:ea typeface="微软雅黑" panose="020B0503020204020204" charset="-122"/>
                  <a:cs typeface="微软雅黑" panose="020B0503020204020204" charset="-122"/>
                </a:rPr>
                <a:t>100万元</a:t>
              </a:r>
              <a:endParaRPr lang="en-US" sz="1400" b="1" dirty="0">
                <a:solidFill>
                  <a:srgbClr val="C59F5E"/>
                </a:solidFill>
                <a:latin typeface="微软雅黑" panose="020B0503020204020204" charset="-122"/>
                <a:ea typeface="微软雅黑" panose="020B0503020204020204" charset="-122"/>
                <a:cs typeface="微软雅黑" panose="020B0503020204020204" charset="-122"/>
              </a:endParaRPr>
            </a:p>
          </p:txBody>
        </p:sp>
      </p:grpSp>
      <p:sp>
        <p:nvSpPr>
          <p:cNvPr id="138" name="Shape 46"/>
          <p:cNvSpPr/>
          <p:nvPr/>
        </p:nvSpPr>
        <p:spPr>
          <a:xfrm>
            <a:off x="8314690" y="5117465"/>
            <a:ext cx="7128000" cy="1836000"/>
          </a:xfrm>
          <a:custGeom>
            <a:avLst/>
            <a:gdLst/>
            <a:ahLst/>
            <a:cxnLst/>
            <a:rect l="l" t="t" r="r" b="b"/>
            <a:pathLst>
              <a:path w="7440083" h="2127250">
                <a:moveTo>
                  <a:pt x="42332" y="0"/>
                </a:moveTo>
                <a:lnTo>
                  <a:pt x="7397751" y="0"/>
                </a:lnTo>
                <a:cubicBezTo>
                  <a:pt x="7421131" y="0"/>
                  <a:pt x="7440083" y="18953"/>
                  <a:pt x="7440083" y="42332"/>
                </a:cubicBezTo>
                <a:lnTo>
                  <a:pt x="7440083" y="2084918"/>
                </a:lnTo>
                <a:cubicBezTo>
                  <a:pt x="7440083" y="2108297"/>
                  <a:pt x="7421131" y="2127250"/>
                  <a:pt x="7397751" y="2127250"/>
                </a:cubicBezTo>
                <a:lnTo>
                  <a:pt x="42332" y="2127250"/>
                </a:lnTo>
                <a:cubicBezTo>
                  <a:pt x="18953" y="2127250"/>
                  <a:pt x="0" y="2108297"/>
                  <a:pt x="0" y="2084918"/>
                </a:cubicBezTo>
                <a:lnTo>
                  <a:pt x="0" y="42332"/>
                </a:lnTo>
                <a:cubicBezTo>
                  <a:pt x="0" y="18953"/>
                  <a:pt x="18953" y="0"/>
                  <a:pt x="42332" y="0"/>
                </a:cubicBezTo>
                <a:close/>
              </a:path>
            </a:pathLst>
          </a:custGeom>
          <a:solidFill>
            <a:srgbClr val="FFFFFF"/>
          </a:solidFill>
        </p:spPr>
      </p:sp>
      <p:sp>
        <p:nvSpPr>
          <p:cNvPr id="139" name="Text 47"/>
          <p:cNvSpPr/>
          <p:nvPr/>
        </p:nvSpPr>
        <p:spPr>
          <a:xfrm>
            <a:off x="8484235" y="5171440"/>
            <a:ext cx="3606165" cy="254000"/>
          </a:xfrm>
          <a:prstGeom prst="rect">
            <a:avLst/>
          </a:prstGeom>
          <a:solidFill>
            <a:srgbClr val="FFFFFF"/>
          </a:solid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个人所得税案例</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140" name="Text 48"/>
          <p:cNvSpPr/>
          <p:nvPr/>
        </p:nvSpPr>
        <p:spPr>
          <a:xfrm>
            <a:off x="8484235" y="5552440"/>
            <a:ext cx="635000" cy="254000"/>
          </a:xfrm>
          <a:prstGeom prst="rect">
            <a:avLst/>
          </a:prstGeom>
          <a:solidFill>
            <a:srgbClr val="FFFFFF"/>
          </a:solid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年收入:</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42" name="Text 50"/>
          <p:cNvSpPr/>
          <p:nvPr/>
        </p:nvSpPr>
        <p:spPr>
          <a:xfrm>
            <a:off x="8484235" y="5891530"/>
            <a:ext cx="1143000" cy="254000"/>
          </a:xfrm>
          <a:prstGeom prst="rect">
            <a:avLst/>
          </a:prstGeom>
          <a:solidFill>
            <a:srgbClr val="FFFFFF"/>
          </a:solid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内地实际税负:</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44" name="Text 52"/>
          <p:cNvSpPr/>
          <p:nvPr/>
        </p:nvSpPr>
        <p:spPr>
          <a:xfrm>
            <a:off x="8484235" y="6229985"/>
            <a:ext cx="1143000" cy="254000"/>
          </a:xfrm>
          <a:prstGeom prst="rect">
            <a:avLst/>
          </a:prstGeom>
          <a:solidFill>
            <a:srgbClr val="FFFFFF"/>
          </a:solid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海南实际税负:</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46" name="Shape 54"/>
          <p:cNvSpPr/>
          <p:nvPr/>
        </p:nvSpPr>
        <p:spPr>
          <a:xfrm>
            <a:off x="8484235" y="6572250"/>
            <a:ext cx="7101205" cy="6985"/>
          </a:xfrm>
          <a:custGeom>
            <a:avLst/>
            <a:gdLst/>
            <a:ahLst/>
            <a:cxnLst/>
            <a:rect l="l" t="t" r="r" b="b"/>
            <a:pathLst>
              <a:path w="7101417" h="7056">
                <a:moveTo>
                  <a:pt x="0" y="0"/>
                </a:moveTo>
                <a:lnTo>
                  <a:pt x="7101417" y="0"/>
                </a:lnTo>
                <a:lnTo>
                  <a:pt x="7101417" y="7056"/>
                </a:lnTo>
                <a:lnTo>
                  <a:pt x="0" y="7056"/>
                </a:lnTo>
                <a:lnTo>
                  <a:pt x="0" y="0"/>
                </a:lnTo>
                <a:close/>
              </a:path>
            </a:pathLst>
          </a:custGeom>
          <a:solidFill>
            <a:srgbClr val="F0EEEA"/>
          </a:solidFill>
        </p:spPr>
      </p:sp>
      <p:sp>
        <p:nvSpPr>
          <p:cNvPr id="147" name="Text 55"/>
          <p:cNvSpPr/>
          <p:nvPr/>
        </p:nvSpPr>
        <p:spPr>
          <a:xfrm>
            <a:off x="8484235" y="6589395"/>
            <a:ext cx="899795" cy="296545"/>
          </a:xfrm>
          <a:prstGeom prst="rect">
            <a:avLst/>
          </a:prstGeom>
          <a:solidFill>
            <a:srgbClr val="FFFFFF"/>
          </a:solidFill>
        </p:spPr>
        <p:txBody>
          <a:bodyPr wrap="square" lIns="0" tIns="0" rIns="0" bIns="0" rtlCol="0" anchor="ctr"/>
          <a:lstStyle/>
          <a:p>
            <a:pPr>
              <a:lnSpc>
                <a:spcPct val="130000"/>
              </a:lnSpc>
            </a:pPr>
            <a:r>
              <a:rPr lang="en-US" sz="1500" dirty="0">
                <a:solidFill>
                  <a:schemeClr val="tx1">
                    <a:alpha val="80000"/>
                  </a:schemeClr>
                </a:solidFill>
                <a:latin typeface="微软雅黑" panose="020B0503020204020204" charset="-122"/>
                <a:ea typeface="微软雅黑" panose="020B0503020204020204" charset="-122"/>
                <a:cs typeface="微软雅黑" panose="020B0503020204020204" charset="-122"/>
              </a:rPr>
              <a:t>节省税款:</a:t>
            </a:r>
            <a:endParaRPr lang="en-US" sz="15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158" name="组合 157"/>
          <p:cNvGrpSpPr/>
          <p:nvPr/>
        </p:nvGrpSpPr>
        <p:grpSpPr>
          <a:xfrm rot="0">
            <a:off x="13488035" y="5552440"/>
            <a:ext cx="1829435" cy="1332865"/>
            <a:chOff x="23128" y="9270"/>
            <a:chExt cx="1600" cy="2099"/>
          </a:xfrm>
        </p:grpSpPr>
        <p:sp>
          <p:nvSpPr>
            <p:cNvPr id="141" name="Text 49"/>
            <p:cNvSpPr/>
            <p:nvPr/>
          </p:nvSpPr>
          <p:spPr>
            <a:xfrm>
              <a:off x="23611" y="9270"/>
              <a:ext cx="1100" cy="400"/>
            </a:xfrm>
            <a:prstGeom prst="rect">
              <a:avLst/>
            </a:prstGeom>
            <a:solidFill>
              <a:srgbClr val="FFFFFF"/>
            </a:solidFill>
          </p:spPr>
          <p:txBody>
            <a:bodyPr wrap="square" lIns="0" tIns="0" rIns="0" bIns="0" rtlCol="0" anchor="ctr"/>
            <a:lstStyle/>
            <a:p>
              <a:pPr algn="r">
                <a:lnSpc>
                  <a:spcPct val="130000"/>
                </a:lnSpc>
              </a:pPr>
              <a:r>
                <a:rPr lang="en-US" sz="1400" b="1" dirty="0">
                  <a:solidFill>
                    <a:srgbClr val="C59F5E"/>
                  </a:solidFill>
                  <a:latin typeface="微软雅黑" panose="020B0503020204020204" charset="-122"/>
                  <a:ea typeface="微软雅黑" panose="020B0503020204020204" charset="-122"/>
                  <a:cs typeface="微软雅黑" panose="020B0503020204020204" charset="-122"/>
                </a:rPr>
                <a:t>100万元</a:t>
              </a:r>
              <a:endParaRPr lang="en-US" sz="1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143" name="Text 51"/>
            <p:cNvSpPr/>
            <p:nvPr/>
          </p:nvSpPr>
          <p:spPr>
            <a:xfrm>
              <a:off x="23347" y="9804"/>
              <a:ext cx="1367" cy="400"/>
            </a:xfrm>
            <a:prstGeom prst="rect">
              <a:avLst/>
            </a:prstGeom>
            <a:solidFill>
              <a:srgbClr val="FFFFFF"/>
            </a:solidFill>
          </p:spPr>
          <p:txBody>
            <a:bodyPr wrap="square" lIns="0" tIns="0" rIns="0" bIns="0" rtlCol="0" anchor="ctr"/>
            <a:lstStyle/>
            <a:p>
              <a:pPr algn="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约</a:t>
              </a:r>
              <a:r>
                <a:rPr lang="en-US" sz="1400" b="1" dirty="0">
                  <a:solidFill>
                    <a:schemeClr val="tx1"/>
                  </a:solidFill>
                  <a:latin typeface="微软雅黑" panose="020B0503020204020204" charset="-122"/>
                  <a:ea typeface="微软雅黑" panose="020B0503020204020204" charset="-122"/>
                  <a:cs typeface="微软雅黑" panose="020B0503020204020204" charset="-122"/>
                </a:rPr>
                <a:t>35-45%</a:t>
              </a:r>
              <a:endParaRPr lang="en-US" sz="1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45" name="Text 53"/>
            <p:cNvSpPr/>
            <p:nvPr/>
          </p:nvSpPr>
          <p:spPr>
            <a:xfrm>
              <a:off x="23568" y="10337"/>
              <a:ext cx="1150" cy="400"/>
            </a:xfrm>
            <a:prstGeom prst="rect">
              <a:avLst/>
            </a:prstGeom>
            <a:solidFill>
              <a:srgbClr val="FFFFFF"/>
            </a:solidFill>
          </p:spPr>
          <p:txBody>
            <a:bodyPr wrap="square" lIns="0" tIns="0" rIns="0" bIns="0" rtlCol="0" anchor="ctr"/>
            <a:lstStyle/>
            <a:p>
              <a:pPr algn="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仅需</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15%</a:t>
              </a:r>
              <a:endParaRPr lang="en-US" sz="1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148" name="Text 56"/>
            <p:cNvSpPr/>
            <p:nvPr/>
          </p:nvSpPr>
          <p:spPr>
            <a:xfrm>
              <a:off x="23128" y="10903"/>
              <a:ext cx="1600" cy="467"/>
            </a:xfrm>
            <a:prstGeom prst="rect">
              <a:avLst/>
            </a:prstGeom>
            <a:solidFill>
              <a:srgbClr val="FFFFFF"/>
            </a:solidFill>
          </p:spPr>
          <p:txBody>
            <a:bodyPr wrap="square" lIns="0" tIns="0" rIns="0" bIns="0" rtlCol="0" anchor="ctr"/>
            <a:lstStyle/>
            <a:p>
              <a:pPr algn="r">
                <a:lnSpc>
                  <a:spcPct val="130000"/>
                </a:lnSpc>
              </a:pPr>
              <a:r>
                <a:rPr lang="en-US" sz="1400" b="1" dirty="0">
                  <a:solidFill>
                    <a:srgbClr val="C59F5E"/>
                  </a:solidFill>
                  <a:latin typeface="微软雅黑" panose="020B0503020204020204" charset="-122"/>
                  <a:ea typeface="微软雅黑" panose="020B0503020204020204" charset="-122"/>
                  <a:cs typeface="微软雅黑" panose="020B0503020204020204" charset="-122"/>
                </a:rPr>
                <a:t>20-30万元</a:t>
              </a:r>
              <a:endParaRPr lang="en-US" sz="1400" b="1" dirty="0">
                <a:solidFill>
                  <a:srgbClr val="C59F5E"/>
                </a:solidFill>
                <a:latin typeface="微软雅黑" panose="020B0503020204020204" charset="-122"/>
                <a:ea typeface="微软雅黑" panose="020B0503020204020204" charset="-122"/>
                <a:cs typeface="微软雅黑" panose="020B0503020204020204" charset="-122"/>
              </a:endParaRPr>
            </a:p>
          </p:txBody>
        </p:sp>
      </p:grpSp>
      <p:sp>
        <p:nvSpPr>
          <p:cNvPr id="152" name="Text 59"/>
          <p:cNvSpPr/>
          <p:nvPr/>
        </p:nvSpPr>
        <p:spPr>
          <a:xfrm>
            <a:off x="688975" y="7463155"/>
            <a:ext cx="7071360" cy="2540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政策叠加效应显著</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53" name="Text 60"/>
          <p:cNvSpPr/>
          <p:nvPr/>
        </p:nvSpPr>
        <p:spPr>
          <a:xfrm>
            <a:off x="688975" y="7870825"/>
            <a:ext cx="7071360" cy="550545"/>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企业可同时享受</a:t>
            </a:r>
            <a:r>
              <a:rPr lang="en-US" sz="1400" dirty="0">
                <a:solidFill>
                  <a:srgbClr val="C59F5E"/>
                </a:solidFill>
                <a:latin typeface="微软雅黑" panose="020B0503020204020204" charset="-122"/>
                <a:ea typeface="微软雅黑" panose="020B0503020204020204" charset="-122"/>
                <a:cs typeface="微软雅黑" panose="020B0503020204020204" charset="-122"/>
              </a:rPr>
              <a:t>零关税、15%企业所得税、加工增值免关税、跨境电商补</a:t>
            </a:r>
            <a:r>
              <a:rPr lang="en-US" sz="1400" dirty="0">
                <a:solidFill>
                  <a:schemeClr val="tx1"/>
                </a:solidFill>
                <a:latin typeface="微软雅黑" panose="020B0503020204020204" charset="-122"/>
                <a:ea typeface="微软雅黑" panose="020B0503020204020204" charset="-122"/>
                <a:cs typeface="微软雅黑" panose="020B0503020204020204" charset="-122"/>
              </a:rPr>
              <a:t>贴</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等多重政策</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综合税负大幅降低。</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56" name="Text 63"/>
          <p:cNvSpPr/>
          <p:nvPr/>
        </p:nvSpPr>
        <p:spPr>
          <a:xfrm>
            <a:off x="8463280" y="7463155"/>
            <a:ext cx="7027545" cy="2540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人才吸引力大幅提升</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57" name="Text 64"/>
          <p:cNvSpPr/>
          <p:nvPr/>
        </p:nvSpPr>
        <p:spPr>
          <a:xfrm>
            <a:off x="8463280" y="7985125"/>
            <a:ext cx="7027545" cy="274955"/>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个税优惠叠加居住时间核算优化</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大幅降低人才享惠门槛</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为自贸港建设提供</a:t>
            </a:r>
            <a:r>
              <a:rPr lang="en-US" sz="1400" dirty="0">
                <a:solidFill>
                  <a:srgbClr val="C59F5E"/>
                </a:solidFill>
                <a:latin typeface="微软雅黑" panose="020B0503020204020204" charset="-122"/>
                <a:ea typeface="微软雅黑" panose="020B0503020204020204" charset="-122"/>
                <a:cs typeface="微软雅黑" panose="020B0503020204020204" charset="-122"/>
              </a:rPr>
              <a:t>坚实的人才支撑</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8" name="直接连接符 7"/>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10" name="组合 9"/>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3"/>
          <p:cNvSpPr/>
          <p:nvPr/>
        </p:nvSpPr>
        <p:spPr>
          <a:xfrm>
            <a:off x="8320405" y="1492885"/>
            <a:ext cx="7416000" cy="4176000"/>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9F5EE"/>
          </a:solidFill>
          <a:effectLst>
            <a:outerShdw blurRad="176058" dist="117372" dir="5400000" algn="bl" rotWithShape="0">
              <a:srgbClr val="000000">
                <a:alpha val="10196"/>
              </a:srgbClr>
            </a:outerShdw>
          </a:effectLst>
        </p:spPr>
      </p:sp>
      <p:sp>
        <p:nvSpPr>
          <p:cNvPr id="10" name="Shape 3"/>
          <p:cNvSpPr/>
          <p:nvPr/>
        </p:nvSpPr>
        <p:spPr>
          <a:xfrm>
            <a:off x="545465" y="1492885"/>
            <a:ext cx="7416000" cy="4176000"/>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9F5EE"/>
          </a:solidFill>
          <a:effectLst>
            <a:outerShdw blurRad="176058" dist="117372" dir="5400000" algn="bl" rotWithShape="0">
              <a:srgbClr val="000000">
                <a:alpha val="10196"/>
              </a:srgbClr>
            </a:outerShdw>
          </a:effectLst>
        </p:spPr>
      </p:sp>
      <p:sp>
        <p:nvSpPr>
          <p:cNvPr id="11" name="Shape 3"/>
          <p:cNvSpPr/>
          <p:nvPr/>
        </p:nvSpPr>
        <p:spPr>
          <a:xfrm>
            <a:off x="580390" y="5984875"/>
            <a:ext cx="15156000" cy="2520000"/>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9F5EE"/>
          </a:solidFill>
          <a:effectLst>
            <a:outerShdw blurRad="176058" dist="117372" dir="5400000" algn="bl" rotWithShape="0">
              <a:srgbClr val="000000">
                <a:alpha val="10196"/>
              </a:srgbClr>
            </a:outerShdw>
          </a:effectLst>
        </p:spPr>
      </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实质性运营要求:享受税收优惠的关键前提</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享受税收优惠的关键前提</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12" name="Shape 3"/>
          <p:cNvSpPr/>
          <p:nvPr/>
        </p:nvSpPr>
        <p:spPr>
          <a:xfrm>
            <a:off x="831215" y="1791970"/>
            <a:ext cx="247650" cy="247650"/>
          </a:xfrm>
          <a:custGeom>
            <a:avLst/>
            <a:gdLst/>
            <a:ahLst/>
            <a:cxnLst/>
            <a:rect l="l" t="t" r="r" b="b"/>
            <a:pathLst>
              <a:path w="247428" h="247428">
                <a:moveTo>
                  <a:pt x="123714" y="0"/>
                </a:moveTo>
                <a:cubicBezTo>
                  <a:pt x="130818" y="0"/>
                  <a:pt x="137342" y="3914"/>
                  <a:pt x="140725" y="10148"/>
                </a:cubicBezTo>
                <a:lnTo>
                  <a:pt x="245108" y="203451"/>
                </a:lnTo>
                <a:cubicBezTo>
                  <a:pt x="248346" y="209444"/>
                  <a:pt x="248201" y="216693"/>
                  <a:pt x="244721" y="222540"/>
                </a:cubicBezTo>
                <a:cubicBezTo>
                  <a:pt x="241242" y="228387"/>
                  <a:pt x="234911" y="231963"/>
                  <a:pt x="228097" y="231963"/>
                </a:cubicBezTo>
                <a:lnTo>
                  <a:pt x="19330" y="231963"/>
                </a:lnTo>
                <a:cubicBezTo>
                  <a:pt x="12516" y="231963"/>
                  <a:pt x="6234" y="228387"/>
                  <a:pt x="2706" y="222540"/>
                </a:cubicBezTo>
                <a:cubicBezTo>
                  <a:pt x="-822" y="216693"/>
                  <a:pt x="-918" y="209444"/>
                  <a:pt x="2320" y="203451"/>
                </a:cubicBezTo>
                <a:lnTo>
                  <a:pt x="106703" y="10148"/>
                </a:lnTo>
                <a:cubicBezTo>
                  <a:pt x="110086" y="3914"/>
                  <a:pt x="116610" y="0"/>
                  <a:pt x="123714" y="0"/>
                </a:cubicBezTo>
                <a:close/>
                <a:moveTo>
                  <a:pt x="123714" y="81187"/>
                </a:moveTo>
                <a:cubicBezTo>
                  <a:pt x="117287" y="81187"/>
                  <a:pt x="112116" y="86358"/>
                  <a:pt x="112116" y="92785"/>
                </a:cubicBezTo>
                <a:lnTo>
                  <a:pt x="112116" y="146910"/>
                </a:lnTo>
                <a:cubicBezTo>
                  <a:pt x="112116" y="153338"/>
                  <a:pt x="117287" y="158508"/>
                  <a:pt x="123714" y="158508"/>
                </a:cubicBezTo>
                <a:cubicBezTo>
                  <a:pt x="130141" y="158508"/>
                  <a:pt x="135312" y="153338"/>
                  <a:pt x="135312" y="146910"/>
                </a:cubicBezTo>
                <a:lnTo>
                  <a:pt x="135312" y="92785"/>
                </a:lnTo>
                <a:cubicBezTo>
                  <a:pt x="135312" y="86358"/>
                  <a:pt x="130141" y="81187"/>
                  <a:pt x="123714" y="81187"/>
                </a:cubicBezTo>
                <a:close/>
                <a:moveTo>
                  <a:pt x="136617" y="185571"/>
                </a:moveTo>
                <a:cubicBezTo>
                  <a:pt x="136910" y="180781"/>
                  <a:pt x="134522" y="176225"/>
                  <a:pt x="130416" y="173741"/>
                </a:cubicBezTo>
                <a:cubicBezTo>
                  <a:pt x="126310" y="171258"/>
                  <a:pt x="121166" y="171258"/>
                  <a:pt x="117060" y="173741"/>
                </a:cubicBezTo>
                <a:cubicBezTo>
                  <a:pt x="112954" y="176225"/>
                  <a:pt x="110566" y="180781"/>
                  <a:pt x="110859" y="185571"/>
                </a:cubicBezTo>
                <a:cubicBezTo>
                  <a:pt x="110566" y="190360"/>
                  <a:pt x="112954" y="194917"/>
                  <a:pt x="117060" y="197400"/>
                </a:cubicBezTo>
                <a:cubicBezTo>
                  <a:pt x="121166" y="199884"/>
                  <a:pt x="126310" y="199884"/>
                  <a:pt x="130416" y="197400"/>
                </a:cubicBezTo>
                <a:cubicBezTo>
                  <a:pt x="134522" y="194917"/>
                  <a:pt x="136910" y="190360"/>
                  <a:pt x="136617" y="185571"/>
                </a:cubicBezTo>
                <a:close/>
              </a:path>
            </a:pathLst>
          </a:custGeom>
          <a:solidFill>
            <a:srgbClr val="C09B5A"/>
          </a:solidFill>
        </p:spPr>
      </p:sp>
      <p:sp>
        <p:nvSpPr>
          <p:cNvPr id="13" name="Text 4"/>
          <p:cNvSpPr/>
          <p:nvPr/>
        </p:nvSpPr>
        <p:spPr>
          <a:xfrm>
            <a:off x="1142365" y="1742440"/>
            <a:ext cx="6841490" cy="34671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什么是实质性运营?</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4" name="Text 5"/>
          <p:cNvSpPr/>
          <p:nvPr/>
        </p:nvSpPr>
        <p:spPr>
          <a:xfrm>
            <a:off x="800100" y="2287270"/>
            <a:ext cx="7125970" cy="834390"/>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企业在海南自贸港享受政策红利的前提是满足</a:t>
            </a:r>
            <a:r>
              <a:rPr lang="en-US" sz="1400" dirty="0">
                <a:solidFill>
                  <a:srgbClr val="C59F5E"/>
                </a:solidFill>
                <a:latin typeface="微软雅黑" panose="020B0503020204020204" charset="-122"/>
                <a:ea typeface="微软雅黑" panose="020B0503020204020204" charset="-122"/>
                <a:cs typeface="微软雅黑" panose="020B0503020204020204" charset="-122"/>
              </a:rPr>
              <a:t>实质性运营要求</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。若仅为空壳公司或形式化运营,将面临税务追缴、列入经营异常名录等风险。</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5" name="Shape 6"/>
          <p:cNvSpPr/>
          <p:nvPr/>
        </p:nvSpPr>
        <p:spPr>
          <a:xfrm>
            <a:off x="734060" y="3383915"/>
            <a:ext cx="7026910" cy="2127885"/>
          </a:xfrm>
          <a:custGeom>
            <a:avLst/>
            <a:gdLst/>
            <a:ahLst/>
            <a:cxnLst/>
            <a:rect l="l" t="t" r="r" b="b"/>
            <a:pathLst>
              <a:path w="7026947" h="2127878">
                <a:moveTo>
                  <a:pt x="49494" y="0"/>
                </a:moveTo>
                <a:lnTo>
                  <a:pt x="6977452" y="0"/>
                </a:lnTo>
                <a:cubicBezTo>
                  <a:pt x="7004787" y="0"/>
                  <a:pt x="7026947" y="22159"/>
                  <a:pt x="7026947" y="49494"/>
                </a:cubicBezTo>
                <a:lnTo>
                  <a:pt x="7026947" y="2078384"/>
                </a:lnTo>
                <a:cubicBezTo>
                  <a:pt x="7026947" y="2105719"/>
                  <a:pt x="7004787" y="2127878"/>
                  <a:pt x="6977452" y="2127878"/>
                </a:cubicBezTo>
                <a:lnTo>
                  <a:pt x="49494" y="2127878"/>
                </a:lnTo>
                <a:cubicBezTo>
                  <a:pt x="22159" y="2127878"/>
                  <a:pt x="0" y="2105719"/>
                  <a:pt x="0" y="2078384"/>
                </a:cubicBezTo>
                <a:lnTo>
                  <a:pt x="0" y="49494"/>
                </a:lnTo>
                <a:cubicBezTo>
                  <a:pt x="0" y="22178"/>
                  <a:pt x="22178" y="0"/>
                  <a:pt x="49494" y="0"/>
                </a:cubicBezTo>
                <a:close/>
              </a:path>
            </a:pathLst>
          </a:custGeom>
          <a:solidFill>
            <a:srgbClr val="FFFFFF"/>
          </a:solidFill>
        </p:spPr>
      </p:sp>
      <p:sp>
        <p:nvSpPr>
          <p:cNvPr id="16" name="Text 7"/>
          <p:cNvSpPr/>
          <p:nvPr/>
        </p:nvSpPr>
        <p:spPr>
          <a:xfrm>
            <a:off x="932180" y="3582035"/>
            <a:ext cx="6729730" cy="29718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四大核查维度</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17" name="Shape 8"/>
          <p:cNvSpPr/>
          <p:nvPr/>
        </p:nvSpPr>
        <p:spPr>
          <a:xfrm>
            <a:off x="967740" y="4064635"/>
            <a:ext cx="151765" cy="173355"/>
          </a:xfrm>
          <a:custGeom>
            <a:avLst/>
            <a:gdLst/>
            <a:ahLst/>
            <a:cxnLst/>
            <a:rect l="l" t="t" r="r" b="b"/>
            <a:pathLst>
              <a:path w="151549" h="173199">
                <a:moveTo>
                  <a:pt x="147084" y="23713"/>
                </a:moveTo>
                <a:cubicBezTo>
                  <a:pt x="151922" y="27232"/>
                  <a:pt x="153004" y="33997"/>
                  <a:pt x="149486" y="38835"/>
                </a:cubicBezTo>
                <a:lnTo>
                  <a:pt x="62886" y="157909"/>
                </a:lnTo>
                <a:cubicBezTo>
                  <a:pt x="61026" y="160480"/>
                  <a:pt x="58150" y="162070"/>
                  <a:pt x="54971" y="162341"/>
                </a:cubicBezTo>
                <a:cubicBezTo>
                  <a:pt x="51791" y="162611"/>
                  <a:pt x="48712" y="161427"/>
                  <a:pt x="46480" y="159195"/>
                </a:cubicBezTo>
                <a:lnTo>
                  <a:pt x="3180" y="115895"/>
                </a:lnTo>
                <a:cubicBezTo>
                  <a:pt x="-1049" y="111666"/>
                  <a:pt x="-1049" y="104799"/>
                  <a:pt x="3180" y="100571"/>
                </a:cubicBezTo>
                <a:cubicBezTo>
                  <a:pt x="7408" y="96342"/>
                  <a:pt x="14275" y="96342"/>
                  <a:pt x="18504" y="100571"/>
                </a:cubicBezTo>
                <a:lnTo>
                  <a:pt x="52839" y="134906"/>
                </a:lnTo>
                <a:lnTo>
                  <a:pt x="131997" y="26081"/>
                </a:lnTo>
                <a:cubicBezTo>
                  <a:pt x="135515" y="21244"/>
                  <a:pt x="142281" y="20161"/>
                  <a:pt x="147118" y="23680"/>
                </a:cubicBezTo>
                <a:close/>
              </a:path>
            </a:pathLst>
          </a:custGeom>
          <a:solidFill>
            <a:srgbClr val="C09B5A"/>
          </a:solidFill>
        </p:spPr>
      </p:sp>
      <p:sp>
        <p:nvSpPr>
          <p:cNvPr id="18" name="Text 9"/>
          <p:cNvSpPr/>
          <p:nvPr/>
        </p:nvSpPr>
        <p:spPr>
          <a:xfrm>
            <a:off x="1247140" y="4027805"/>
            <a:ext cx="1299210" cy="247650"/>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生产经营在海南</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19" name="Shape 10"/>
          <p:cNvSpPr/>
          <p:nvPr/>
        </p:nvSpPr>
        <p:spPr>
          <a:xfrm>
            <a:off x="967740" y="4410710"/>
            <a:ext cx="151765" cy="173355"/>
          </a:xfrm>
          <a:custGeom>
            <a:avLst/>
            <a:gdLst/>
            <a:ahLst/>
            <a:cxnLst/>
            <a:rect l="l" t="t" r="r" b="b"/>
            <a:pathLst>
              <a:path w="151549" h="173199">
                <a:moveTo>
                  <a:pt x="147084" y="23713"/>
                </a:moveTo>
                <a:cubicBezTo>
                  <a:pt x="151922" y="27232"/>
                  <a:pt x="153004" y="33997"/>
                  <a:pt x="149486" y="38835"/>
                </a:cubicBezTo>
                <a:lnTo>
                  <a:pt x="62886" y="157909"/>
                </a:lnTo>
                <a:cubicBezTo>
                  <a:pt x="61026" y="160480"/>
                  <a:pt x="58150" y="162070"/>
                  <a:pt x="54971" y="162341"/>
                </a:cubicBezTo>
                <a:cubicBezTo>
                  <a:pt x="51791" y="162611"/>
                  <a:pt x="48712" y="161427"/>
                  <a:pt x="46480" y="159195"/>
                </a:cubicBezTo>
                <a:lnTo>
                  <a:pt x="3180" y="115895"/>
                </a:lnTo>
                <a:cubicBezTo>
                  <a:pt x="-1049" y="111666"/>
                  <a:pt x="-1049" y="104799"/>
                  <a:pt x="3180" y="100571"/>
                </a:cubicBezTo>
                <a:cubicBezTo>
                  <a:pt x="7408" y="96342"/>
                  <a:pt x="14275" y="96342"/>
                  <a:pt x="18504" y="100571"/>
                </a:cubicBezTo>
                <a:lnTo>
                  <a:pt x="52839" y="134906"/>
                </a:lnTo>
                <a:lnTo>
                  <a:pt x="131997" y="26081"/>
                </a:lnTo>
                <a:cubicBezTo>
                  <a:pt x="135515" y="21244"/>
                  <a:pt x="142281" y="20161"/>
                  <a:pt x="147118" y="23680"/>
                </a:cubicBezTo>
                <a:close/>
              </a:path>
            </a:pathLst>
          </a:custGeom>
          <a:solidFill>
            <a:srgbClr val="C09B5A"/>
          </a:solidFill>
        </p:spPr>
      </p:sp>
      <p:sp>
        <p:nvSpPr>
          <p:cNvPr id="20" name="Text 11"/>
          <p:cNvSpPr/>
          <p:nvPr/>
        </p:nvSpPr>
        <p:spPr>
          <a:xfrm>
            <a:off x="1247140" y="4373880"/>
            <a:ext cx="1125855" cy="247650"/>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人员配置达标</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21" name="Shape 12"/>
          <p:cNvSpPr/>
          <p:nvPr/>
        </p:nvSpPr>
        <p:spPr>
          <a:xfrm>
            <a:off x="967740" y="4757420"/>
            <a:ext cx="151765" cy="173355"/>
          </a:xfrm>
          <a:custGeom>
            <a:avLst/>
            <a:gdLst/>
            <a:ahLst/>
            <a:cxnLst/>
            <a:rect l="l" t="t" r="r" b="b"/>
            <a:pathLst>
              <a:path w="151549" h="173199">
                <a:moveTo>
                  <a:pt x="147084" y="23713"/>
                </a:moveTo>
                <a:cubicBezTo>
                  <a:pt x="151922" y="27232"/>
                  <a:pt x="153004" y="33997"/>
                  <a:pt x="149486" y="38835"/>
                </a:cubicBezTo>
                <a:lnTo>
                  <a:pt x="62886" y="157909"/>
                </a:lnTo>
                <a:cubicBezTo>
                  <a:pt x="61026" y="160480"/>
                  <a:pt x="58150" y="162070"/>
                  <a:pt x="54971" y="162341"/>
                </a:cubicBezTo>
                <a:cubicBezTo>
                  <a:pt x="51791" y="162611"/>
                  <a:pt x="48712" y="161427"/>
                  <a:pt x="46480" y="159195"/>
                </a:cubicBezTo>
                <a:lnTo>
                  <a:pt x="3180" y="115895"/>
                </a:lnTo>
                <a:cubicBezTo>
                  <a:pt x="-1049" y="111666"/>
                  <a:pt x="-1049" y="104799"/>
                  <a:pt x="3180" y="100571"/>
                </a:cubicBezTo>
                <a:cubicBezTo>
                  <a:pt x="7408" y="96342"/>
                  <a:pt x="14275" y="96342"/>
                  <a:pt x="18504" y="100571"/>
                </a:cubicBezTo>
                <a:lnTo>
                  <a:pt x="52839" y="134906"/>
                </a:lnTo>
                <a:lnTo>
                  <a:pt x="131997" y="26081"/>
                </a:lnTo>
                <a:cubicBezTo>
                  <a:pt x="135515" y="21244"/>
                  <a:pt x="142281" y="20161"/>
                  <a:pt x="147118" y="23680"/>
                </a:cubicBezTo>
                <a:close/>
              </a:path>
            </a:pathLst>
          </a:custGeom>
          <a:solidFill>
            <a:srgbClr val="C09B5A"/>
          </a:solidFill>
        </p:spPr>
      </p:sp>
      <p:sp>
        <p:nvSpPr>
          <p:cNvPr id="22" name="Text 13"/>
          <p:cNvSpPr/>
          <p:nvPr/>
        </p:nvSpPr>
        <p:spPr>
          <a:xfrm>
            <a:off x="1247140" y="4720590"/>
            <a:ext cx="1299210" cy="247650"/>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财务管控在本地</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23" name="Shape 14"/>
          <p:cNvSpPr/>
          <p:nvPr/>
        </p:nvSpPr>
        <p:spPr>
          <a:xfrm>
            <a:off x="967740" y="5103495"/>
            <a:ext cx="151765" cy="173355"/>
          </a:xfrm>
          <a:custGeom>
            <a:avLst/>
            <a:gdLst/>
            <a:ahLst/>
            <a:cxnLst/>
            <a:rect l="l" t="t" r="r" b="b"/>
            <a:pathLst>
              <a:path w="151549" h="173199">
                <a:moveTo>
                  <a:pt x="147084" y="23713"/>
                </a:moveTo>
                <a:cubicBezTo>
                  <a:pt x="151922" y="27232"/>
                  <a:pt x="153004" y="33997"/>
                  <a:pt x="149486" y="38835"/>
                </a:cubicBezTo>
                <a:lnTo>
                  <a:pt x="62886" y="157909"/>
                </a:lnTo>
                <a:cubicBezTo>
                  <a:pt x="61026" y="160480"/>
                  <a:pt x="58150" y="162070"/>
                  <a:pt x="54971" y="162341"/>
                </a:cubicBezTo>
                <a:cubicBezTo>
                  <a:pt x="51791" y="162611"/>
                  <a:pt x="48712" y="161427"/>
                  <a:pt x="46480" y="159195"/>
                </a:cubicBezTo>
                <a:lnTo>
                  <a:pt x="3180" y="115895"/>
                </a:lnTo>
                <a:cubicBezTo>
                  <a:pt x="-1049" y="111666"/>
                  <a:pt x="-1049" y="104799"/>
                  <a:pt x="3180" y="100571"/>
                </a:cubicBezTo>
                <a:cubicBezTo>
                  <a:pt x="7408" y="96342"/>
                  <a:pt x="14275" y="96342"/>
                  <a:pt x="18504" y="100571"/>
                </a:cubicBezTo>
                <a:lnTo>
                  <a:pt x="52839" y="134906"/>
                </a:lnTo>
                <a:lnTo>
                  <a:pt x="131997" y="26081"/>
                </a:lnTo>
                <a:cubicBezTo>
                  <a:pt x="135515" y="21244"/>
                  <a:pt x="142281" y="20161"/>
                  <a:pt x="147118" y="23680"/>
                </a:cubicBezTo>
                <a:close/>
              </a:path>
            </a:pathLst>
          </a:custGeom>
          <a:solidFill>
            <a:srgbClr val="C09B5A"/>
          </a:solidFill>
        </p:spPr>
      </p:sp>
      <p:sp>
        <p:nvSpPr>
          <p:cNvPr id="25" name="Text 15"/>
          <p:cNvSpPr/>
          <p:nvPr/>
        </p:nvSpPr>
        <p:spPr>
          <a:xfrm>
            <a:off x="1247140" y="5066665"/>
            <a:ext cx="1657985" cy="247650"/>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业务收入占比超60%</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27" name="Shape 17"/>
          <p:cNvSpPr/>
          <p:nvPr/>
        </p:nvSpPr>
        <p:spPr>
          <a:xfrm>
            <a:off x="8561705" y="1791970"/>
            <a:ext cx="247650" cy="247650"/>
          </a:xfrm>
          <a:custGeom>
            <a:avLst/>
            <a:gdLst/>
            <a:ahLst/>
            <a:cxnLst/>
            <a:rect l="l" t="t" r="r" b="b"/>
            <a:pathLst>
              <a:path w="247428" h="247428">
                <a:moveTo>
                  <a:pt x="177452" y="199344"/>
                </a:moveTo>
                <a:lnTo>
                  <a:pt x="48084" y="69976"/>
                </a:lnTo>
                <a:cubicBezTo>
                  <a:pt x="37259" y="85150"/>
                  <a:pt x="30928" y="103707"/>
                  <a:pt x="30928" y="123714"/>
                </a:cubicBezTo>
                <a:cubicBezTo>
                  <a:pt x="30928" y="174939"/>
                  <a:pt x="72489" y="216499"/>
                  <a:pt x="123714" y="216499"/>
                </a:cubicBezTo>
                <a:cubicBezTo>
                  <a:pt x="143769" y="216499"/>
                  <a:pt x="162326" y="210169"/>
                  <a:pt x="177452" y="199344"/>
                </a:cubicBezTo>
                <a:close/>
                <a:moveTo>
                  <a:pt x="199344" y="177452"/>
                </a:moveTo>
                <a:cubicBezTo>
                  <a:pt x="210169" y="162278"/>
                  <a:pt x="216499" y="143721"/>
                  <a:pt x="216499" y="123714"/>
                </a:cubicBezTo>
                <a:cubicBezTo>
                  <a:pt x="216499" y="72489"/>
                  <a:pt x="174939" y="30928"/>
                  <a:pt x="123714" y="30928"/>
                </a:cubicBezTo>
                <a:cubicBezTo>
                  <a:pt x="103659" y="30928"/>
                  <a:pt x="85102" y="37259"/>
                  <a:pt x="69976" y="48084"/>
                </a:cubicBezTo>
                <a:lnTo>
                  <a:pt x="199344" y="177452"/>
                </a:lnTo>
                <a:close/>
                <a:moveTo>
                  <a:pt x="0" y="123714"/>
                </a:moveTo>
                <a:cubicBezTo>
                  <a:pt x="0" y="55434"/>
                  <a:pt x="55434" y="0"/>
                  <a:pt x="123714" y="0"/>
                </a:cubicBezTo>
                <a:cubicBezTo>
                  <a:pt x="191993" y="0"/>
                  <a:pt x="247428" y="55434"/>
                  <a:pt x="247428" y="123714"/>
                </a:cubicBezTo>
                <a:cubicBezTo>
                  <a:pt x="247428" y="191993"/>
                  <a:pt x="191993" y="247428"/>
                  <a:pt x="123714" y="247428"/>
                </a:cubicBezTo>
                <a:cubicBezTo>
                  <a:pt x="55434" y="247428"/>
                  <a:pt x="0" y="191993"/>
                  <a:pt x="0" y="123714"/>
                </a:cubicBezTo>
                <a:close/>
              </a:path>
            </a:pathLst>
          </a:custGeom>
          <a:solidFill>
            <a:srgbClr val="C09B5A"/>
          </a:solidFill>
        </p:spPr>
      </p:sp>
      <p:sp>
        <p:nvSpPr>
          <p:cNvPr id="28" name="Text 18"/>
          <p:cNvSpPr/>
          <p:nvPr/>
        </p:nvSpPr>
        <p:spPr>
          <a:xfrm>
            <a:off x="8872855" y="1742440"/>
            <a:ext cx="6841490" cy="34671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MiSans" pitchFamily="34" charset="-120"/>
              </a:rPr>
              <a:t>禁止行为与违规后果</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29" name="Shape 19"/>
          <p:cNvSpPr/>
          <p:nvPr/>
        </p:nvSpPr>
        <p:spPr>
          <a:xfrm>
            <a:off x="8481060" y="2399030"/>
            <a:ext cx="7026910" cy="1389380"/>
          </a:xfrm>
          <a:custGeom>
            <a:avLst/>
            <a:gdLst/>
            <a:ahLst/>
            <a:cxnLst/>
            <a:rect l="l" t="t" r="r" b="b"/>
            <a:pathLst>
              <a:path w="7026947" h="1534052">
                <a:moveTo>
                  <a:pt x="49489" y="0"/>
                </a:moveTo>
                <a:lnTo>
                  <a:pt x="6977458" y="0"/>
                </a:lnTo>
                <a:cubicBezTo>
                  <a:pt x="7004790" y="0"/>
                  <a:pt x="7026947" y="22157"/>
                  <a:pt x="7026947" y="49489"/>
                </a:cubicBezTo>
                <a:lnTo>
                  <a:pt x="7026947" y="1484563"/>
                </a:lnTo>
                <a:cubicBezTo>
                  <a:pt x="7026947" y="1511895"/>
                  <a:pt x="7004790" y="1534052"/>
                  <a:pt x="6977458" y="1534052"/>
                </a:cubicBezTo>
                <a:lnTo>
                  <a:pt x="49489" y="1534052"/>
                </a:lnTo>
                <a:cubicBezTo>
                  <a:pt x="22157" y="1534052"/>
                  <a:pt x="0" y="1511895"/>
                  <a:pt x="0" y="1484563"/>
                </a:cubicBezTo>
                <a:lnTo>
                  <a:pt x="0" y="49489"/>
                </a:lnTo>
                <a:cubicBezTo>
                  <a:pt x="0" y="22175"/>
                  <a:pt x="22175" y="0"/>
                  <a:pt x="49489" y="0"/>
                </a:cubicBezTo>
                <a:close/>
              </a:path>
            </a:pathLst>
          </a:custGeom>
          <a:solidFill>
            <a:srgbClr val="FFFFFF"/>
          </a:solidFill>
        </p:spPr>
      </p:sp>
      <p:grpSp>
        <p:nvGrpSpPr>
          <p:cNvPr id="48" name="组合 47"/>
          <p:cNvGrpSpPr/>
          <p:nvPr/>
        </p:nvGrpSpPr>
        <p:grpSpPr>
          <a:xfrm>
            <a:off x="8629650" y="2476500"/>
            <a:ext cx="6828790" cy="1212850"/>
            <a:chOff x="13668" y="3900"/>
            <a:chExt cx="10754" cy="1910"/>
          </a:xfrm>
        </p:grpSpPr>
        <p:sp>
          <p:nvSpPr>
            <p:cNvPr id="30" name="Text 20"/>
            <p:cNvSpPr/>
            <p:nvPr/>
          </p:nvSpPr>
          <p:spPr>
            <a:xfrm>
              <a:off x="13668" y="3900"/>
              <a:ext cx="10754" cy="468"/>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认定为"壳公司"的情形</a:t>
              </a:r>
              <a:endParaRPr lang="en-US" sz="1400" b="1" dirty="0">
                <a:solidFill>
                  <a:srgbClr val="C29B5C"/>
                </a:solidFill>
                <a:latin typeface="微软雅黑" panose="020B0503020204020204" charset="-122"/>
                <a:ea typeface="微软雅黑" panose="020B0503020204020204" charset="-122"/>
                <a:cs typeface="微软雅黑" panose="020B0503020204020204" charset="-122"/>
              </a:endParaRPr>
            </a:p>
          </p:txBody>
        </p:sp>
        <p:sp>
          <p:nvSpPr>
            <p:cNvPr id="31" name="Text 21"/>
            <p:cNvSpPr/>
            <p:nvPr/>
          </p:nvSpPr>
          <p:spPr>
            <a:xfrm>
              <a:off x="13668" y="4485"/>
              <a:ext cx="10735" cy="39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无实际办公场所</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32" name="Text 22"/>
            <p:cNvSpPr/>
            <p:nvPr/>
          </p:nvSpPr>
          <p:spPr>
            <a:xfrm>
              <a:off x="13668" y="4952"/>
              <a:ext cx="10735" cy="39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员工社保未在海南缴纳</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33" name="Text 23"/>
            <p:cNvSpPr/>
            <p:nvPr/>
          </p:nvSpPr>
          <p:spPr>
            <a:xfrm>
              <a:off x="13668" y="5420"/>
              <a:ext cx="10735" cy="39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业务流水与海南无关</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50" name="组合 49"/>
          <p:cNvGrpSpPr/>
          <p:nvPr/>
        </p:nvGrpSpPr>
        <p:grpSpPr>
          <a:xfrm>
            <a:off x="8481060" y="3977640"/>
            <a:ext cx="7026910" cy="1534160"/>
            <a:chOff x="13356" y="6264"/>
            <a:chExt cx="11066" cy="2416"/>
          </a:xfrm>
        </p:grpSpPr>
        <p:sp>
          <p:nvSpPr>
            <p:cNvPr id="34" name="Shape 24"/>
            <p:cNvSpPr/>
            <p:nvPr/>
          </p:nvSpPr>
          <p:spPr>
            <a:xfrm>
              <a:off x="13356" y="6264"/>
              <a:ext cx="11066" cy="2416"/>
            </a:xfrm>
            <a:custGeom>
              <a:avLst/>
              <a:gdLst/>
              <a:ahLst/>
              <a:cxnLst/>
              <a:rect l="l" t="t" r="r" b="b"/>
              <a:pathLst>
                <a:path w="7026947" h="1534052">
                  <a:moveTo>
                    <a:pt x="49489" y="0"/>
                  </a:moveTo>
                  <a:lnTo>
                    <a:pt x="6977458" y="0"/>
                  </a:lnTo>
                  <a:cubicBezTo>
                    <a:pt x="7004790" y="0"/>
                    <a:pt x="7026947" y="22157"/>
                    <a:pt x="7026947" y="49489"/>
                  </a:cubicBezTo>
                  <a:lnTo>
                    <a:pt x="7026947" y="1484563"/>
                  </a:lnTo>
                  <a:cubicBezTo>
                    <a:pt x="7026947" y="1511895"/>
                    <a:pt x="7004790" y="1534052"/>
                    <a:pt x="6977458" y="1534052"/>
                  </a:cubicBezTo>
                  <a:lnTo>
                    <a:pt x="49489" y="1534052"/>
                  </a:lnTo>
                  <a:cubicBezTo>
                    <a:pt x="22157" y="1534052"/>
                    <a:pt x="0" y="1511895"/>
                    <a:pt x="0" y="1484563"/>
                  </a:cubicBezTo>
                  <a:lnTo>
                    <a:pt x="0" y="49489"/>
                  </a:lnTo>
                  <a:cubicBezTo>
                    <a:pt x="0" y="22175"/>
                    <a:pt x="22175" y="0"/>
                    <a:pt x="49489" y="0"/>
                  </a:cubicBezTo>
                  <a:close/>
                </a:path>
              </a:pathLst>
            </a:custGeom>
            <a:solidFill>
              <a:srgbClr val="FFFFFF"/>
            </a:solidFill>
          </p:spPr>
        </p:sp>
        <p:sp>
          <p:nvSpPr>
            <p:cNvPr id="35" name="Text 25"/>
            <p:cNvSpPr/>
            <p:nvPr/>
          </p:nvSpPr>
          <p:spPr>
            <a:xfrm>
              <a:off x="13590" y="6498"/>
              <a:ext cx="10754" cy="468"/>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违规后果</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36" name="Text 26"/>
            <p:cNvSpPr/>
            <p:nvPr/>
          </p:nvSpPr>
          <p:spPr>
            <a:xfrm>
              <a:off x="13590" y="7121"/>
              <a:ext cx="10735" cy="39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追缴</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已享受的税收优惠</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37" name="Text 27"/>
            <p:cNvSpPr/>
            <p:nvPr/>
          </p:nvSpPr>
          <p:spPr>
            <a:xfrm>
              <a:off x="13590" y="7589"/>
              <a:ext cx="10735" cy="39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列入</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经营异常名录</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38" name="Text 28"/>
            <p:cNvSpPr/>
            <p:nvPr/>
          </p:nvSpPr>
          <p:spPr>
            <a:xfrm>
              <a:off x="13590" y="8057"/>
              <a:ext cx="10735" cy="39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alpha val="70000"/>
                    </a:srgb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影响</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企业信用评级</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sp>
        <p:nvSpPr>
          <p:cNvPr id="40" name="Shape 30"/>
          <p:cNvSpPr/>
          <p:nvPr/>
        </p:nvSpPr>
        <p:spPr>
          <a:xfrm>
            <a:off x="861695" y="6209665"/>
            <a:ext cx="185420" cy="247650"/>
          </a:xfrm>
          <a:custGeom>
            <a:avLst/>
            <a:gdLst/>
            <a:ahLst/>
            <a:cxnLst/>
            <a:rect l="l" t="t" r="r" b="b"/>
            <a:pathLst>
              <a:path w="185571" h="247428">
                <a:moveTo>
                  <a:pt x="150486" y="15464"/>
                </a:moveTo>
                <a:lnTo>
                  <a:pt x="154642" y="15464"/>
                </a:lnTo>
                <a:cubicBezTo>
                  <a:pt x="171701" y="15464"/>
                  <a:pt x="185571" y="29334"/>
                  <a:pt x="185571" y="46393"/>
                </a:cubicBezTo>
                <a:lnTo>
                  <a:pt x="185571" y="216499"/>
                </a:lnTo>
                <a:cubicBezTo>
                  <a:pt x="185571" y="233558"/>
                  <a:pt x="171701" y="247428"/>
                  <a:pt x="154642" y="247428"/>
                </a:cubicBezTo>
                <a:lnTo>
                  <a:pt x="30928" y="247428"/>
                </a:lnTo>
                <a:cubicBezTo>
                  <a:pt x="13869" y="247428"/>
                  <a:pt x="0" y="233558"/>
                  <a:pt x="0" y="216499"/>
                </a:cubicBezTo>
                <a:lnTo>
                  <a:pt x="0" y="46393"/>
                </a:lnTo>
                <a:cubicBezTo>
                  <a:pt x="0" y="29334"/>
                  <a:pt x="13869" y="15464"/>
                  <a:pt x="30928" y="15464"/>
                </a:cubicBezTo>
                <a:lnTo>
                  <a:pt x="35084" y="15464"/>
                </a:lnTo>
                <a:cubicBezTo>
                  <a:pt x="40400" y="6234"/>
                  <a:pt x="50404" y="0"/>
                  <a:pt x="61857" y="0"/>
                </a:cubicBezTo>
                <a:lnTo>
                  <a:pt x="123714" y="0"/>
                </a:lnTo>
                <a:cubicBezTo>
                  <a:pt x="135167" y="0"/>
                  <a:pt x="145170" y="6234"/>
                  <a:pt x="150486" y="15464"/>
                </a:cubicBezTo>
                <a:close/>
                <a:moveTo>
                  <a:pt x="119848" y="54125"/>
                </a:moveTo>
                <a:cubicBezTo>
                  <a:pt x="126275" y="54125"/>
                  <a:pt x="131446" y="48954"/>
                  <a:pt x="131446" y="42527"/>
                </a:cubicBezTo>
                <a:cubicBezTo>
                  <a:pt x="131446" y="36099"/>
                  <a:pt x="126275" y="30928"/>
                  <a:pt x="119848" y="30928"/>
                </a:cubicBezTo>
                <a:lnTo>
                  <a:pt x="65723" y="30928"/>
                </a:lnTo>
                <a:cubicBezTo>
                  <a:pt x="59296" y="30928"/>
                  <a:pt x="54125" y="36099"/>
                  <a:pt x="54125" y="42527"/>
                </a:cubicBezTo>
                <a:cubicBezTo>
                  <a:pt x="54125" y="48954"/>
                  <a:pt x="59296" y="54125"/>
                  <a:pt x="65723" y="54125"/>
                </a:cubicBezTo>
                <a:lnTo>
                  <a:pt x="119848" y="54125"/>
                </a:lnTo>
                <a:close/>
                <a:moveTo>
                  <a:pt x="133572" y="125985"/>
                </a:moveTo>
                <a:cubicBezTo>
                  <a:pt x="136955" y="120573"/>
                  <a:pt x="135312" y="113420"/>
                  <a:pt x="129900" y="109989"/>
                </a:cubicBezTo>
                <a:cubicBezTo>
                  <a:pt x="124487" y="106558"/>
                  <a:pt x="117335" y="108250"/>
                  <a:pt x="113904" y="113662"/>
                </a:cubicBezTo>
                <a:lnTo>
                  <a:pt x="84232" y="161166"/>
                </a:lnTo>
                <a:lnTo>
                  <a:pt x="71184" y="143769"/>
                </a:lnTo>
                <a:cubicBezTo>
                  <a:pt x="67318" y="138646"/>
                  <a:pt x="60069" y="137583"/>
                  <a:pt x="54946" y="141449"/>
                </a:cubicBezTo>
                <a:cubicBezTo>
                  <a:pt x="49824" y="145315"/>
                  <a:pt x="48761" y="152564"/>
                  <a:pt x="52627" y="157687"/>
                </a:cubicBezTo>
                <a:lnTo>
                  <a:pt x="75823" y="188615"/>
                </a:lnTo>
                <a:cubicBezTo>
                  <a:pt x="78094" y="191660"/>
                  <a:pt x="81767" y="193400"/>
                  <a:pt x="85585" y="193255"/>
                </a:cubicBezTo>
                <a:cubicBezTo>
                  <a:pt x="89403" y="193110"/>
                  <a:pt x="92882" y="191080"/>
                  <a:pt x="94912" y="187794"/>
                </a:cubicBezTo>
                <a:lnTo>
                  <a:pt x="133572" y="125937"/>
                </a:lnTo>
                <a:close/>
              </a:path>
            </a:pathLst>
          </a:custGeom>
          <a:solidFill>
            <a:srgbClr val="C09B5A"/>
          </a:solidFill>
        </p:spPr>
      </p:sp>
      <p:sp>
        <p:nvSpPr>
          <p:cNvPr id="41" name="Text 31"/>
          <p:cNvSpPr/>
          <p:nvPr/>
        </p:nvSpPr>
        <p:spPr>
          <a:xfrm>
            <a:off x="1142365" y="6160135"/>
            <a:ext cx="14561185" cy="34671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MiSans" pitchFamily="34" charset="-120"/>
              </a:rPr>
              <a:t>实质性运营自查清单</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42" name="Shape 32"/>
          <p:cNvSpPr/>
          <p:nvPr/>
        </p:nvSpPr>
        <p:spPr>
          <a:xfrm>
            <a:off x="791845" y="6704330"/>
            <a:ext cx="3484245" cy="1534160"/>
          </a:xfrm>
          <a:custGeom>
            <a:avLst/>
            <a:gdLst/>
            <a:ahLst/>
            <a:cxnLst/>
            <a:rect l="l" t="t" r="r" b="b"/>
            <a:pathLst>
              <a:path w="3538216" h="1534052">
                <a:moveTo>
                  <a:pt x="49489" y="0"/>
                </a:moveTo>
                <a:lnTo>
                  <a:pt x="3488728" y="0"/>
                </a:lnTo>
                <a:cubicBezTo>
                  <a:pt x="3516059" y="0"/>
                  <a:pt x="3538216" y="22157"/>
                  <a:pt x="3538216" y="49489"/>
                </a:cubicBezTo>
                <a:lnTo>
                  <a:pt x="3538216" y="1484563"/>
                </a:lnTo>
                <a:cubicBezTo>
                  <a:pt x="3538216" y="1511895"/>
                  <a:pt x="3516059" y="1534052"/>
                  <a:pt x="3488728" y="1534052"/>
                </a:cubicBezTo>
                <a:lnTo>
                  <a:pt x="49489" y="1534052"/>
                </a:lnTo>
                <a:cubicBezTo>
                  <a:pt x="22157" y="1534052"/>
                  <a:pt x="0" y="1511895"/>
                  <a:pt x="0" y="1484563"/>
                </a:cubicBezTo>
                <a:lnTo>
                  <a:pt x="0" y="49489"/>
                </a:lnTo>
                <a:cubicBezTo>
                  <a:pt x="0" y="22175"/>
                  <a:pt x="22175" y="0"/>
                  <a:pt x="49489" y="0"/>
                </a:cubicBezTo>
                <a:close/>
              </a:path>
            </a:pathLst>
          </a:custGeom>
          <a:solidFill>
            <a:srgbClr val="FFFFFF"/>
          </a:solidFill>
        </p:spPr>
      </p:sp>
      <p:sp>
        <p:nvSpPr>
          <p:cNvPr id="46" name="Shape 33"/>
          <p:cNvSpPr/>
          <p:nvPr/>
        </p:nvSpPr>
        <p:spPr>
          <a:xfrm>
            <a:off x="989965" y="6902450"/>
            <a:ext cx="395605" cy="395605"/>
          </a:xfrm>
          <a:custGeom>
            <a:avLst/>
            <a:gdLst/>
            <a:ahLst/>
            <a:cxnLst/>
            <a:rect l="l" t="t" r="r" b="b"/>
            <a:pathLst>
              <a:path w="395884" h="395884">
                <a:moveTo>
                  <a:pt x="49486" y="0"/>
                </a:moveTo>
                <a:lnTo>
                  <a:pt x="346399" y="0"/>
                </a:lnTo>
                <a:cubicBezTo>
                  <a:pt x="373711" y="0"/>
                  <a:pt x="395884" y="22174"/>
                  <a:pt x="395884" y="49486"/>
                </a:cubicBezTo>
                <a:lnTo>
                  <a:pt x="395884" y="346399"/>
                </a:lnTo>
                <a:cubicBezTo>
                  <a:pt x="395884" y="373711"/>
                  <a:pt x="373711" y="395884"/>
                  <a:pt x="346399" y="395884"/>
                </a:cubicBezTo>
                <a:lnTo>
                  <a:pt x="49486" y="395884"/>
                </a:lnTo>
                <a:cubicBezTo>
                  <a:pt x="22174" y="395884"/>
                  <a:pt x="0" y="373711"/>
                  <a:pt x="0" y="346399"/>
                </a:cubicBezTo>
                <a:lnTo>
                  <a:pt x="0" y="49486"/>
                </a:lnTo>
                <a:cubicBezTo>
                  <a:pt x="0" y="22174"/>
                  <a:pt x="22174" y="0"/>
                  <a:pt x="49486" y="0"/>
                </a:cubicBezTo>
                <a:close/>
              </a:path>
            </a:pathLst>
          </a:custGeom>
          <a:solidFill>
            <a:srgbClr val="C09B5A">
              <a:alpha val="20000"/>
            </a:srgbClr>
          </a:solidFill>
        </p:spPr>
      </p:sp>
      <p:sp>
        <p:nvSpPr>
          <p:cNvPr id="44" name="Shape 34"/>
          <p:cNvSpPr/>
          <p:nvPr/>
        </p:nvSpPr>
        <p:spPr>
          <a:xfrm>
            <a:off x="1089025" y="7001510"/>
            <a:ext cx="198120" cy="198120"/>
          </a:xfrm>
          <a:custGeom>
            <a:avLst/>
            <a:gdLst/>
            <a:ahLst/>
            <a:cxnLst/>
            <a:rect l="l" t="t" r="r" b="b"/>
            <a:pathLst>
              <a:path w="197942" h="197942">
                <a:moveTo>
                  <a:pt x="12371" y="12371"/>
                </a:moveTo>
                <a:cubicBezTo>
                  <a:pt x="5528" y="12371"/>
                  <a:pt x="0" y="17900"/>
                  <a:pt x="0" y="24743"/>
                </a:cubicBezTo>
                <a:lnTo>
                  <a:pt x="0" y="167014"/>
                </a:lnTo>
                <a:cubicBezTo>
                  <a:pt x="0" y="177259"/>
                  <a:pt x="8312" y="185571"/>
                  <a:pt x="18557" y="185571"/>
                </a:cubicBezTo>
                <a:lnTo>
                  <a:pt x="179385" y="185571"/>
                </a:lnTo>
                <a:cubicBezTo>
                  <a:pt x="189630" y="185571"/>
                  <a:pt x="197942" y="177259"/>
                  <a:pt x="197942" y="167014"/>
                </a:cubicBezTo>
                <a:lnTo>
                  <a:pt x="197942" y="58841"/>
                </a:lnTo>
                <a:cubicBezTo>
                  <a:pt x="197942" y="51805"/>
                  <a:pt x="190442" y="47359"/>
                  <a:pt x="184256" y="50684"/>
                </a:cubicBezTo>
                <a:lnTo>
                  <a:pt x="123714" y="83275"/>
                </a:lnTo>
                <a:lnTo>
                  <a:pt x="123714" y="58841"/>
                </a:lnTo>
                <a:cubicBezTo>
                  <a:pt x="123714" y="51805"/>
                  <a:pt x="116214" y="47359"/>
                  <a:pt x="110028" y="50684"/>
                </a:cubicBezTo>
                <a:lnTo>
                  <a:pt x="49486" y="83275"/>
                </a:lnTo>
                <a:lnTo>
                  <a:pt x="49486" y="24743"/>
                </a:lnTo>
                <a:cubicBezTo>
                  <a:pt x="49486" y="17900"/>
                  <a:pt x="43957" y="12371"/>
                  <a:pt x="37114" y="12371"/>
                </a:cubicBezTo>
                <a:lnTo>
                  <a:pt x="12371" y="12371"/>
                </a:lnTo>
                <a:close/>
              </a:path>
            </a:pathLst>
          </a:custGeom>
          <a:solidFill>
            <a:srgbClr val="C09B5A"/>
          </a:solidFill>
        </p:spPr>
      </p:sp>
      <p:sp>
        <p:nvSpPr>
          <p:cNvPr id="51" name="Text 35"/>
          <p:cNvSpPr/>
          <p:nvPr/>
        </p:nvSpPr>
        <p:spPr>
          <a:xfrm>
            <a:off x="1484630" y="6951980"/>
            <a:ext cx="890905" cy="297180"/>
          </a:xfrm>
          <a:prstGeom prst="rect">
            <a:avLst/>
          </a:prstGeom>
          <a:noFill/>
        </p:spPr>
        <p:txBody>
          <a:bodyPr wrap="square" lIns="0" tIns="0" rIns="0" bIns="0" rtlCol="0" anchor="ctr"/>
          <a:lstStyle/>
          <a:p>
            <a:pPr>
              <a:lnSpc>
                <a:spcPct val="100000"/>
              </a:lnSpc>
            </a:pPr>
            <a:r>
              <a:rPr lang="en-US" sz="1400" b="1" dirty="0">
                <a:solidFill>
                  <a:srgbClr val="C29B5C"/>
                </a:solidFill>
                <a:latin typeface="微软雅黑" panose="020B0503020204020204" charset="-122"/>
                <a:ea typeface="微软雅黑" panose="020B0503020204020204" charset="-122"/>
                <a:cs typeface="MiSans" pitchFamily="34" charset="-120"/>
              </a:rPr>
              <a:t>生产经营</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52" name="Text 36"/>
          <p:cNvSpPr/>
          <p:nvPr/>
        </p:nvSpPr>
        <p:spPr>
          <a:xfrm>
            <a:off x="989965" y="7446645"/>
            <a:ext cx="3228975" cy="24765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注册地址与实际办公地址一致</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53" name="Text 37"/>
          <p:cNvSpPr/>
          <p:nvPr/>
        </p:nvSpPr>
        <p:spPr>
          <a:xfrm>
            <a:off x="989965" y="7793355"/>
            <a:ext cx="3228975" cy="24765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主要生产经营活动在海南开展</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54" name="Shape 38"/>
          <p:cNvSpPr/>
          <p:nvPr/>
        </p:nvSpPr>
        <p:spPr>
          <a:xfrm>
            <a:off x="4529455" y="6704330"/>
            <a:ext cx="3484245" cy="1534160"/>
          </a:xfrm>
          <a:custGeom>
            <a:avLst/>
            <a:gdLst/>
            <a:ahLst/>
            <a:cxnLst/>
            <a:rect l="l" t="t" r="r" b="b"/>
            <a:pathLst>
              <a:path w="3538216" h="1534052">
                <a:moveTo>
                  <a:pt x="49489" y="0"/>
                </a:moveTo>
                <a:lnTo>
                  <a:pt x="3488728" y="0"/>
                </a:lnTo>
                <a:cubicBezTo>
                  <a:pt x="3516059" y="0"/>
                  <a:pt x="3538216" y="22157"/>
                  <a:pt x="3538216" y="49489"/>
                </a:cubicBezTo>
                <a:lnTo>
                  <a:pt x="3538216" y="1484563"/>
                </a:lnTo>
                <a:cubicBezTo>
                  <a:pt x="3538216" y="1511895"/>
                  <a:pt x="3516059" y="1534052"/>
                  <a:pt x="3488728" y="1534052"/>
                </a:cubicBezTo>
                <a:lnTo>
                  <a:pt x="49489" y="1534052"/>
                </a:lnTo>
                <a:cubicBezTo>
                  <a:pt x="22157" y="1534052"/>
                  <a:pt x="0" y="1511895"/>
                  <a:pt x="0" y="1484563"/>
                </a:cubicBezTo>
                <a:lnTo>
                  <a:pt x="0" y="49489"/>
                </a:lnTo>
                <a:cubicBezTo>
                  <a:pt x="0" y="22175"/>
                  <a:pt x="22175" y="0"/>
                  <a:pt x="49489" y="0"/>
                </a:cubicBezTo>
                <a:close/>
              </a:path>
            </a:pathLst>
          </a:custGeom>
          <a:solidFill>
            <a:srgbClr val="FFFFFF"/>
          </a:solidFill>
        </p:spPr>
      </p:sp>
      <p:sp>
        <p:nvSpPr>
          <p:cNvPr id="55" name="Shape 39"/>
          <p:cNvSpPr/>
          <p:nvPr/>
        </p:nvSpPr>
        <p:spPr>
          <a:xfrm>
            <a:off x="4726940" y="6902450"/>
            <a:ext cx="395605" cy="395605"/>
          </a:xfrm>
          <a:custGeom>
            <a:avLst/>
            <a:gdLst/>
            <a:ahLst/>
            <a:cxnLst/>
            <a:rect l="l" t="t" r="r" b="b"/>
            <a:pathLst>
              <a:path w="395884" h="395884">
                <a:moveTo>
                  <a:pt x="49486" y="0"/>
                </a:moveTo>
                <a:lnTo>
                  <a:pt x="346399" y="0"/>
                </a:lnTo>
                <a:cubicBezTo>
                  <a:pt x="373711" y="0"/>
                  <a:pt x="395884" y="22174"/>
                  <a:pt x="395884" y="49486"/>
                </a:cubicBezTo>
                <a:lnTo>
                  <a:pt x="395884" y="346399"/>
                </a:lnTo>
                <a:cubicBezTo>
                  <a:pt x="395884" y="373711"/>
                  <a:pt x="373711" y="395884"/>
                  <a:pt x="346399" y="395884"/>
                </a:cubicBezTo>
                <a:lnTo>
                  <a:pt x="49486" y="395884"/>
                </a:lnTo>
                <a:cubicBezTo>
                  <a:pt x="22174" y="395884"/>
                  <a:pt x="0" y="373711"/>
                  <a:pt x="0" y="346399"/>
                </a:cubicBezTo>
                <a:lnTo>
                  <a:pt x="0" y="49486"/>
                </a:lnTo>
                <a:cubicBezTo>
                  <a:pt x="0" y="22174"/>
                  <a:pt x="22174" y="0"/>
                  <a:pt x="49486" y="0"/>
                </a:cubicBezTo>
                <a:close/>
              </a:path>
            </a:pathLst>
          </a:custGeom>
          <a:solidFill>
            <a:srgbClr val="C09B5A">
              <a:alpha val="20000"/>
            </a:srgbClr>
          </a:solidFill>
        </p:spPr>
      </p:sp>
      <p:sp>
        <p:nvSpPr>
          <p:cNvPr id="56" name="Shape 40"/>
          <p:cNvSpPr/>
          <p:nvPr/>
        </p:nvSpPr>
        <p:spPr>
          <a:xfrm>
            <a:off x="4801235" y="7001510"/>
            <a:ext cx="247650" cy="198120"/>
          </a:xfrm>
          <a:custGeom>
            <a:avLst/>
            <a:gdLst/>
            <a:ahLst/>
            <a:cxnLst/>
            <a:rect l="l" t="t" r="r" b="b"/>
            <a:pathLst>
              <a:path w="247428" h="197942">
                <a:moveTo>
                  <a:pt x="123714" y="6186"/>
                </a:moveTo>
                <a:cubicBezTo>
                  <a:pt x="145905" y="6186"/>
                  <a:pt x="163921" y="24202"/>
                  <a:pt x="163921" y="46393"/>
                </a:cubicBezTo>
                <a:cubicBezTo>
                  <a:pt x="163921" y="68584"/>
                  <a:pt x="145905" y="86600"/>
                  <a:pt x="123714" y="86600"/>
                </a:cubicBezTo>
                <a:cubicBezTo>
                  <a:pt x="101523" y="86600"/>
                  <a:pt x="83507" y="68584"/>
                  <a:pt x="83507" y="46393"/>
                </a:cubicBezTo>
                <a:cubicBezTo>
                  <a:pt x="83507" y="24202"/>
                  <a:pt x="101523" y="6186"/>
                  <a:pt x="123714" y="6186"/>
                </a:cubicBezTo>
                <a:close/>
                <a:moveTo>
                  <a:pt x="37114" y="34021"/>
                </a:moveTo>
                <a:cubicBezTo>
                  <a:pt x="52477" y="34021"/>
                  <a:pt x="64950" y="46494"/>
                  <a:pt x="64950" y="61857"/>
                </a:cubicBezTo>
                <a:cubicBezTo>
                  <a:pt x="64950" y="77220"/>
                  <a:pt x="52477" y="89693"/>
                  <a:pt x="37114" y="89693"/>
                </a:cubicBezTo>
                <a:cubicBezTo>
                  <a:pt x="21751" y="89693"/>
                  <a:pt x="9279" y="77220"/>
                  <a:pt x="9279" y="61857"/>
                </a:cubicBezTo>
                <a:cubicBezTo>
                  <a:pt x="9279" y="46494"/>
                  <a:pt x="21751" y="34021"/>
                  <a:pt x="37114" y="34021"/>
                </a:cubicBezTo>
                <a:close/>
                <a:moveTo>
                  <a:pt x="0" y="160828"/>
                </a:moveTo>
                <a:cubicBezTo>
                  <a:pt x="0" y="133495"/>
                  <a:pt x="22153" y="111342"/>
                  <a:pt x="49486" y="111342"/>
                </a:cubicBezTo>
                <a:cubicBezTo>
                  <a:pt x="54434" y="111342"/>
                  <a:pt x="59228" y="112077"/>
                  <a:pt x="63751" y="113430"/>
                </a:cubicBezTo>
                <a:cubicBezTo>
                  <a:pt x="51032" y="127657"/>
                  <a:pt x="43300" y="146446"/>
                  <a:pt x="43300" y="167014"/>
                </a:cubicBezTo>
                <a:lnTo>
                  <a:pt x="43300" y="173199"/>
                </a:lnTo>
                <a:cubicBezTo>
                  <a:pt x="43300" y="177607"/>
                  <a:pt x="44228" y="181782"/>
                  <a:pt x="45890" y="185571"/>
                </a:cubicBezTo>
                <a:lnTo>
                  <a:pt x="12371" y="185571"/>
                </a:lnTo>
                <a:cubicBezTo>
                  <a:pt x="5528" y="185571"/>
                  <a:pt x="0" y="180042"/>
                  <a:pt x="0" y="173199"/>
                </a:cubicBezTo>
                <a:lnTo>
                  <a:pt x="0" y="160828"/>
                </a:lnTo>
                <a:close/>
                <a:moveTo>
                  <a:pt x="201538" y="185571"/>
                </a:moveTo>
                <a:cubicBezTo>
                  <a:pt x="203200" y="181782"/>
                  <a:pt x="204128" y="177607"/>
                  <a:pt x="204128" y="173199"/>
                </a:cubicBezTo>
                <a:lnTo>
                  <a:pt x="204128" y="167014"/>
                </a:lnTo>
                <a:cubicBezTo>
                  <a:pt x="204128" y="146446"/>
                  <a:pt x="196396" y="127657"/>
                  <a:pt x="183676" y="113430"/>
                </a:cubicBezTo>
                <a:cubicBezTo>
                  <a:pt x="188200" y="112077"/>
                  <a:pt x="192994" y="111342"/>
                  <a:pt x="197942" y="111342"/>
                </a:cubicBezTo>
                <a:cubicBezTo>
                  <a:pt x="225275" y="111342"/>
                  <a:pt x="247428" y="133495"/>
                  <a:pt x="247428" y="160828"/>
                </a:cubicBezTo>
                <a:lnTo>
                  <a:pt x="247428" y="173199"/>
                </a:lnTo>
                <a:cubicBezTo>
                  <a:pt x="247428" y="180042"/>
                  <a:pt x="241899" y="185571"/>
                  <a:pt x="235056" y="185571"/>
                </a:cubicBezTo>
                <a:lnTo>
                  <a:pt x="201538" y="185571"/>
                </a:lnTo>
                <a:close/>
                <a:moveTo>
                  <a:pt x="182478" y="61857"/>
                </a:moveTo>
                <a:cubicBezTo>
                  <a:pt x="182478" y="46494"/>
                  <a:pt x="194951" y="34021"/>
                  <a:pt x="210314" y="34021"/>
                </a:cubicBezTo>
                <a:cubicBezTo>
                  <a:pt x="225676" y="34021"/>
                  <a:pt x="238149" y="46494"/>
                  <a:pt x="238149" y="61857"/>
                </a:cubicBezTo>
                <a:cubicBezTo>
                  <a:pt x="238149" y="77220"/>
                  <a:pt x="225676" y="89693"/>
                  <a:pt x="210314" y="89693"/>
                </a:cubicBezTo>
                <a:cubicBezTo>
                  <a:pt x="194951" y="89693"/>
                  <a:pt x="182478" y="77220"/>
                  <a:pt x="182478" y="61857"/>
                </a:cubicBezTo>
                <a:close/>
                <a:moveTo>
                  <a:pt x="61857" y="167014"/>
                </a:moveTo>
                <a:cubicBezTo>
                  <a:pt x="61857" y="132838"/>
                  <a:pt x="89538" y="105157"/>
                  <a:pt x="123714" y="105157"/>
                </a:cubicBezTo>
                <a:cubicBezTo>
                  <a:pt x="157890" y="105157"/>
                  <a:pt x="185571" y="132838"/>
                  <a:pt x="185571" y="167014"/>
                </a:cubicBezTo>
                <a:lnTo>
                  <a:pt x="185571" y="173199"/>
                </a:lnTo>
                <a:cubicBezTo>
                  <a:pt x="185571" y="180042"/>
                  <a:pt x="180042" y="185571"/>
                  <a:pt x="173199" y="185571"/>
                </a:cubicBezTo>
                <a:lnTo>
                  <a:pt x="74228" y="185571"/>
                </a:lnTo>
                <a:cubicBezTo>
                  <a:pt x="67385" y="185571"/>
                  <a:pt x="61857" y="180042"/>
                  <a:pt x="61857" y="173199"/>
                </a:cubicBezTo>
                <a:lnTo>
                  <a:pt x="61857" y="167014"/>
                </a:lnTo>
                <a:close/>
              </a:path>
            </a:pathLst>
          </a:custGeom>
          <a:solidFill>
            <a:srgbClr val="C09B5A"/>
          </a:solidFill>
        </p:spPr>
      </p:sp>
      <p:sp>
        <p:nvSpPr>
          <p:cNvPr id="57" name="Text 41"/>
          <p:cNvSpPr/>
          <p:nvPr/>
        </p:nvSpPr>
        <p:spPr>
          <a:xfrm>
            <a:off x="5222240" y="6951980"/>
            <a:ext cx="890905" cy="297180"/>
          </a:xfrm>
          <a:prstGeom prst="rect">
            <a:avLst/>
          </a:prstGeom>
          <a:noFill/>
        </p:spPr>
        <p:txBody>
          <a:bodyPr wrap="square" lIns="0" tIns="0" rIns="0" bIns="0" rtlCol="0" anchor="ctr"/>
          <a:lstStyle/>
          <a:p>
            <a:pPr>
              <a:lnSpc>
                <a:spcPct val="100000"/>
              </a:lnSpc>
            </a:pPr>
            <a:r>
              <a:rPr lang="en-US" sz="1400" b="1" dirty="0">
                <a:solidFill>
                  <a:srgbClr val="C29B5C"/>
                </a:solidFill>
                <a:latin typeface="微软雅黑" panose="020B0503020204020204" charset="-122"/>
                <a:ea typeface="微软雅黑" panose="020B0503020204020204" charset="-122"/>
                <a:cs typeface="MiSans" pitchFamily="34" charset="-120"/>
              </a:rPr>
              <a:t>人员配置</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60" name="Text 42"/>
          <p:cNvSpPr/>
          <p:nvPr/>
        </p:nvSpPr>
        <p:spPr>
          <a:xfrm>
            <a:off x="4726940" y="7446645"/>
            <a:ext cx="3228975" cy="24765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至少3名员工在海南居住满183天/年</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61" name="Text 43"/>
          <p:cNvSpPr/>
          <p:nvPr/>
        </p:nvSpPr>
        <p:spPr>
          <a:xfrm>
            <a:off x="4726940" y="7793355"/>
            <a:ext cx="3228975" cy="24765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签订本地劳动合同并缴纳社保</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62" name="Shape 44"/>
          <p:cNvSpPr/>
          <p:nvPr/>
        </p:nvSpPr>
        <p:spPr>
          <a:xfrm>
            <a:off x="8267065" y="6704330"/>
            <a:ext cx="3484245" cy="1534160"/>
          </a:xfrm>
          <a:custGeom>
            <a:avLst/>
            <a:gdLst/>
            <a:ahLst/>
            <a:cxnLst/>
            <a:rect l="l" t="t" r="r" b="b"/>
            <a:pathLst>
              <a:path w="3538216" h="1534052">
                <a:moveTo>
                  <a:pt x="49489" y="0"/>
                </a:moveTo>
                <a:lnTo>
                  <a:pt x="3488728" y="0"/>
                </a:lnTo>
                <a:cubicBezTo>
                  <a:pt x="3516059" y="0"/>
                  <a:pt x="3538216" y="22157"/>
                  <a:pt x="3538216" y="49489"/>
                </a:cubicBezTo>
                <a:lnTo>
                  <a:pt x="3538216" y="1484563"/>
                </a:lnTo>
                <a:cubicBezTo>
                  <a:pt x="3538216" y="1511895"/>
                  <a:pt x="3516059" y="1534052"/>
                  <a:pt x="3488728" y="1534052"/>
                </a:cubicBezTo>
                <a:lnTo>
                  <a:pt x="49489" y="1534052"/>
                </a:lnTo>
                <a:cubicBezTo>
                  <a:pt x="22157" y="1534052"/>
                  <a:pt x="0" y="1511895"/>
                  <a:pt x="0" y="1484563"/>
                </a:cubicBezTo>
                <a:lnTo>
                  <a:pt x="0" y="49489"/>
                </a:lnTo>
                <a:cubicBezTo>
                  <a:pt x="0" y="22175"/>
                  <a:pt x="22175" y="0"/>
                  <a:pt x="49489" y="0"/>
                </a:cubicBezTo>
                <a:close/>
              </a:path>
            </a:pathLst>
          </a:custGeom>
          <a:solidFill>
            <a:srgbClr val="FFFFFF"/>
          </a:solidFill>
        </p:spPr>
      </p:sp>
      <p:sp>
        <p:nvSpPr>
          <p:cNvPr id="63" name="Shape 45"/>
          <p:cNvSpPr/>
          <p:nvPr/>
        </p:nvSpPr>
        <p:spPr>
          <a:xfrm>
            <a:off x="8464550" y="6902450"/>
            <a:ext cx="395605" cy="395605"/>
          </a:xfrm>
          <a:custGeom>
            <a:avLst/>
            <a:gdLst/>
            <a:ahLst/>
            <a:cxnLst/>
            <a:rect l="l" t="t" r="r" b="b"/>
            <a:pathLst>
              <a:path w="395884" h="395884">
                <a:moveTo>
                  <a:pt x="49486" y="0"/>
                </a:moveTo>
                <a:lnTo>
                  <a:pt x="346399" y="0"/>
                </a:lnTo>
                <a:cubicBezTo>
                  <a:pt x="373711" y="0"/>
                  <a:pt x="395884" y="22174"/>
                  <a:pt x="395884" y="49486"/>
                </a:cubicBezTo>
                <a:lnTo>
                  <a:pt x="395884" y="346399"/>
                </a:lnTo>
                <a:cubicBezTo>
                  <a:pt x="395884" y="373711"/>
                  <a:pt x="373711" y="395884"/>
                  <a:pt x="346399" y="395884"/>
                </a:cubicBezTo>
                <a:lnTo>
                  <a:pt x="49486" y="395884"/>
                </a:lnTo>
                <a:cubicBezTo>
                  <a:pt x="22174" y="395884"/>
                  <a:pt x="0" y="373711"/>
                  <a:pt x="0" y="346399"/>
                </a:cubicBezTo>
                <a:lnTo>
                  <a:pt x="0" y="49486"/>
                </a:lnTo>
                <a:cubicBezTo>
                  <a:pt x="0" y="22174"/>
                  <a:pt x="22174" y="0"/>
                  <a:pt x="49486" y="0"/>
                </a:cubicBezTo>
                <a:close/>
              </a:path>
            </a:pathLst>
          </a:custGeom>
          <a:solidFill>
            <a:srgbClr val="C09B5A">
              <a:alpha val="20000"/>
            </a:srgbClr>
          </a:solidFill>
        </p:spPr>
      </p:sp>
      <p:sp>
        <p:nvSpPr>
          <p:cNvPr id="45" name="Shape 46"/>
          <p:cNvSpPr/>
          <p:nvPr/>
        </p:nvSpPr>
        <p:spPr>
          <a:xfrm>
            <a:off x="8563610" y="7001510"/>
            <a:ext cx="198120" cy="198120"/>
          </a:xfrm>
          <a:custGeom>
            <a:avLst/>
            <a:gdLst/>
            <a:ahLst/>
            <a:cxnLst/>
            <a:rect l="l" t="t" r="r" b="b"/>
            <a:pathLst>
              <a:path w="197942" h="197942">
                <a:moveTo>
                  <a:pt x="24743" y="12371"/>
                </a:moveTo>
                <a:cubicBezTo>
                  <a:pt x="11096" y="12371"/>
                  <a:pt x="0" y="23467"/>
                  <a:pt x="0" y="37114"/>
                </a:cubicBezTo>
                <a:lnTo>
                  <a:pt x="0" y="148457"/>
                </a:lnTo>
                <a:cubicBezTo>
                  <a:pt x="0" y="162104"/>
                  <a:pt x="11096" y="173199"/>
                  <a:pt x="24743" y="173199"/>
                </a:cubicBezTo>
                <a:lnTo>
                  <a:pt x="173199" y="173199"/>
                </a:lnTo>
                <a:cubicBezTo>
                  <a:pt x="186847" y="173199"/>
                  <a:pt x="197942" y="162104"/>
                  <a:pt x="197942" y="148457"/>
                </a:cubicBezTo>
                <a:lnTo>
                  <a:pt x="197942" y="74228"/>
                </a:lnTo>
                <a:cubicBezTo>
                  <a:pt x="197942" y="60581"/>
                  <a:pt x="186847" y="49486"/>
                  <a:pt x="173199" y="49486"/>
                </a:cubicBezTo>
                <a:lnTo>
                  <a:pt x="27836" y="49486"/>
                </a:lnTo>
                <a:cubicBezTo>
                  <a:pt x="22694" y="49486"/>
                  <a:pt x="18557" y="45349"/>
                  <a:pt x="18557" y="40207"/>
                </a:cubicBezTo>
                <a:cubicBezTo>
                  <a:pt x="18557" y="35065"/>
                  <a:pt x="22694" y="30928"/>
                  <a:pt x="27836" y="30928"/>
                </a:cubicBezTo>
                <a:lnTo>
                  <a:pt x="176292" y="30928"/>
                </a:lnTo>
                <a:cubicBezTo>
                  <a:pt x="181434" y="30928"/>
                  <a:pt x="185571" y="26792"/>
                  <a:pt x="185571" y="21650"/>
                </a:cubicBezTo>
                <a:cubicBezTo>
                  <a:pt x="185571" y="16508"/>
                  <a:pt x="181434" y="12371"/>
                  <a:pt x="176292" y="12371"/>
                </a:cubicBezTo>
                <a:lnTo>
                  <a:pt x="24743" y="12371"/>
                </a:lnTo>
                <a:close/>
                <a:moveTo>
                  <a:pt x="160828" y="98971"/>
                </a:moveTo>
                <a:cubicBezTo>
                  <a:pt x="167656" y="98971"/>
                  <a:pt x="173199" y="104515"/>
                  <a:pt x="173199" y="111342"/>
                </a:cubicBezTo>
                <a:cubicBezTo>
                  <a:pt x="173199" y="118170"/>
                  <a:pt x="167656" y="123714"/>
                  <a:pt x="160828" y="123714"/>
                </a:cubicBezTo>
                <a:cubicBezTo>
                  <a:pt x="154000" y="123714"/>
                  <a:pt x="148457" y="118170"/>
                  <a:pt x="148457" y="111342"/>
                </a:cubicBezTo>
                <a:cubicBezTo>
                  <a:pt x="148457" y="104515"/>
                  <a:pt x="154000" y="98971"/>
                  <a:pt x="160828" y="98971"/>
                </a:cubicBezTo>
                <a:close/>
              </a:path>
            </a:pathLst>
          </a:custGeom>
          <a:solidFill>
            <a:srgbClr val="C09B5A"/>
          </a:solidFill>
        </p:spPr>
      </p:sp>
      <p:sp>
        <p:nvSpPr>
          <p:cNvPr id="65" name="Text 47"/>
          <p:cNvSpPr/>
          <p:nvPr/>
        </p:nvSpPr>
        <p:spPr>
          <a:xfrm>
            <a:off x="8959850" y="6951980"/>
            <a:ext cx="890905" cy="297180"/>
          </a:xfrm>
          <a:prstGeom prst="rect">
            <a:avLst/>
          </a:prstGeom>
          <a:noFill/>
        </p:spPr>
        <p:txBody>
          <a:bodyPr wrap="square" lIns="0" tIns="0" rIns="0" bIns="0" rtlCol="0" anchor="ctr"/>
          <a:lstStyle/>
          <a:p>
            <a:pPr>
              <a:lnSpc>
                <a:spcPct val="100000"/>
              </a:lnSpc>
            </a:pPr>
            <a:r>
              <a:rPr lang="en-US" sz="1400" b="1" dirty="0">
                <a:solidFill>
                  <a:srgbClr val="C29B5C"/>
                </a:solidFill>
                <a:latin typeface="微软雅黑" panose="020B0503020204020204" charset="-122"/>
                <a:ea typeface="微软雅黑" panose="020B0503020204020204" charset="-122"/>
                <a:cs typeface="MiSans" pitchFamily="34" charset="-120"/>
              </a:rPr>
              <a:t>财务管控</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66" name="Text 48"/>
          <p:cNvSpPr/>
          <p:nvPr/>
        </p:nvSpPr>
        <p:spPr>
          <a:xfrm>
            <a:off x="8464550" y="7446645"/>
            <a:ext cx="3228975" cy="24765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开设海南本地银行账户</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67" name="Text 49"/>
          <p:cNvSpPr/>
          <p:nvPr/>
        </p:nvSpPr>
        <p:spPr>
          <a:xfrm>
            <a:off x="8464550" y="7793355"/>
            <a:ext cx="3228975" cy="24765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财务账簿、会计凭证由海南机构保管</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47" name="Shape 50"/>
          <p:cNvSpPr/>
          <p:nvPr/>
        </p:nvSpPr>
        <p:spPr>
          <a:xfrm>
            <a:off x="12004040" y="6704330"/>
            <a:ext cx="3484245" cy="1534160"/>
          </a:xfrm>
          <a:custGeom>
            <a:avLst/>
            <a:gdLst/>
            <a:ahLst/>
            <a:cxnLst/>
            <a:rect l="l" t="t" r="r" b="b"/>
            <a:pathLst>
              <a:path w="3538216" h="1534052">
                <a:moveTo>
                  <a:pt x="49489" y="0"/>
                </a:moveTo>
                <a:lnTo>
                  <a:pt x="3488728" y="0"/>
                </a:lnTo>
                <a:cubicBezTo>
                  <a:pt x="3516059" y="0"/>
                  <a:pt x="3538216" y="22157"/>
                  <a:pt x="3538216" y="49489"/>
                </a:cubicBezTo>
                <a:lnTo>
                  <a:pt x="3538216" y="1484563"/>
                </a:lnTo>
                <a:cubicBezTo>
                  <a:pt x="3538216" y="1511895"/>
                  <a:pt x="3516059" y="1534052"/>
                  <a:pt x="3488728" y="1534052"/>
                </a:cubicBezTo>
                <a:lnTo>
                  <a:pt x="49489" y="1534052"/>
                </a:lnTo>
                <a:cubicBezTo>
                  <a:pt x="22157" y="1534052"/>
                  <a:pt x="0" y="1511895"/>
                  <a:pt x="0" y="1484563"/>
                </a:cubicBezTo>
                <a:lnTo>
                  <a:pt x="0" y="49489"/>
                </a:lnTo>
                <a:cubicBezTo>
                  <a:pt x="0" y="22175"/>
                  <a:pt x="22175" y="0"/>
                  <a:pt x="49489" y="0"/>
                </a:cubicBezTo>
                <a:close/>
              </a:path>
            </a:pathLst>
          </a:custGeom>
          <a:solidFill>
            <a:srgbClr val="FFFFFF"/>
          </a:solidFill>
        </p:spPr>
      </p:sp>
      <p:sp>
        <p:nvSpPr>
          <p:cNvPr id="69" name="Shape 51"/>
          <p:cNvSpPr/>
          <p:nvPr/>
        </p:nvSpPr>
        <p:spPr>
          <a:xfrm>
            <a:off x="12202160" y="6902450"/>
            <a:ext cx="395605" cy="395605"/>
          </a:xfrm>
          <a:custGeom>
            <a:avLst/>
            <a:gdLst/>
            <a:ahLst/>
            <a:cxnLst/>
            <a:rect l="l" t="t" r="r" b="b"/>
            <a:pathLst>
              <a:path w="395884" h="395884">
                <a:moveTo>
                  <a:pt x="49486" y="0"/>
                </a:moveTo>
                <a:lnTo>
                  <a:pt x="346399" y="0"/>
                </a:lnTo>
                <a:cubicBezTo>
                  <a:pt x="373711" y="0"/>
                  <a:pt x="395884" y="22174"/>
                  <a:pt x="395884" y="49486"/>
                </a:cubicBezTo>
                <a:lnTo>
                  <a:pt x="395884" y="346399"/>
                </a:lnTo>
                <a:cubicBezTo>
                  <a:pt x="395884" y="373711"/>
                  <a:pt x="373711" y="395884"/>
                  <a:pt x="346399" y="395884"/>
                </a:cubicBezTo>
                <a:lnTo>
                  <a:pt x="49486" y="395884"/>
                </a:lnTo>
                <a:cubicBezTo>
                  <a:pt x="22174" y="395884"/>
                  <a:pt x="0" y="373711"/>
                  <a:pt x="0" y="346399"/>
                </a:cubicBezTo>
                <a:lnTo>
                  <a:pt x="0" y="49486"/>
                </a:lnTo>
                <a:cubicBezTo>
                  <a:pt x="0" y="22174"/>
                  <a:pt x="22174" y="0"/>
                  <a:pt x="49486" y="0"/>
                </a:cubicBezTo>
                <a:close/>
              </a:path>
            </a:pathLst>
          </a:custGeom>
          <a:solidFill>
            <a:srgbClr val="C09B5A">
              <a:alpha val="20000"/>
            </a:srgbClr>
          </a:solidFill>
        </p:spPr>
      </p:sp>
      <p:sp>
        <p:nvSpPr>
          <p:cNvPr id="70" name="Shape 52"/>
          <p:cNvSpPr/>
          <p:nvPr/>
        </p:nvSpPr>
        <p:spPr>
          <a:xfrm>
            <a:off x="12288520" y="7001510"/>
            <a:ext cx="222885" cy="198120"/>
          </a:xfrm>
          <a:custGeom>
            <a:avLst/>
            <a:gdLst/>
            <a:ahLst/>
            <a:cxnLst/>
            <a:rect l="l" t="t" r="r" b="b"/>
            <a:pathLst>
              <a:path w="222685" h="197942">
                <a:moveTo>
                  <a:pt x="198097" y="92785"/>
                </a:moveTo>
                <a:lnTo>
                  <a:pt x="130054" y="92785"/>
                </a:lnTo>
                <a:cubicBezTo>
                  <a:pt x="123211" y="92785"/>
                  <a:pt x="117683" y="87257"/>
                  <a:pt x="117683" y="80414"/>
                </a:cubicBezTo>
                <a:lnTo>
                  <a:pt x="117683" y="12371"/>
                </a:lnTo>
                <a:cubicBezTo>
                  <a:pt x="117683" y="5528"/>
                  <a:pt x="123250" y="-77"/>
                  <a:pt x="130016" y="812"/>
                </a:cubicBezTo>
                <a:cubicBezTo>
                  <a:pt x="171382" y="6302"/>
                  <a:pt x="204167" y="39086"/>
                  <a:pt x="209656" y="80453"/>
                </a:cubicBezTo>
                <a:cubicBezTo>
                  <a:pt x="210546" y="87218"/>
                  <a:pt x="204940" y="92785"/>
                  <a:pt x="198097" y="92785"/>
                </a:cubicBezTo>
                <a:close/>
                <a:moveTo>
                  <a:pt x="86058" y="14382"/>
                </a:moveTo>
                <a:cubicBezTo>
                  <a:pt x="93056" y="12913"/>
                  <a:pt x="99126" y="18634"/>
                  <a:pt x="99126" y="25787"/>
                </a:cubicBezTo>
                <a:lnTo>
                  <a:pt x="99126" y="102064"/>
                </a:lnTo>
                <a:cubicBezTo>
                  <a:pt x="99126" y="104229"/>
                  <a:pt x="99899" y="106317"/>
                  <a:pt x="101252" y="107979"/>
                </a:cubicBezTo>
                <a:lnTo>
                  <a:pt x="152323" y="169604"/>
                </a:lnTo>
                <a:cubicBezTo>
                  <a:pt x="156846" y="175055"/>
                  <a:pt x="155879" y="183290"/>
                  <a:pt x="149655" y="186653"/>
                </a:cubicBezTo>
                <a:cubicBezTo>
                  <a:pt x="136472" y="193844"/>
                  <a:pt x="121356" y="197942"/>
                  <a:pt x="105311" y="197942"/>
                </a:cubicBezTo>
                <a:cubicBezTo>
                  <a:pt x="54086" y="197942"/>
                  <a:pt x="12526" y="156382"/>
                  <a:pt x="12526" y="105157"/>
                </a:cubicBezTo>
                <a:cubicBezTo>
                  <a:pt x="12526" y="60504"/>
                  <a:pt x="44034" y="23235"/>
                  <a:pt x="86058" y="14382"/>
                </a:cubicBezTo>
                <a:close/>
                <a:moveTo>
                  <a:pt x="184720" y="111342"/>
                </a:moveTo>
                <a:lnTo>
                  <a:pt x="209463" y="111342"/>
                </a:lnTo>
                <a:cubicBezTo>
                  <a:pt x="216615" y="111342"/>
                  <a:pt x="222337" y="117412"/>
                  <a:pt x="220868" y="124410"/>
                </a:cubicBezTo>
                <a:cubicBezTo>
                  <a:pt x="216925" y="143121"/>
                  <a:pt x="207337" y="159746"/>
                  <a:pt x="193960" y="172426"/>
                </a:cubicBezTo>
                <a:cubicBezTo>
                  <a:pt x="189205" y="176949"/>
                  <a:pt x="181743" y="175983"/>
                  <a:pt x="177568" y="170918"/>
                </a:cubicBezTo>
                <a:lnTo>
                  <a:pt x="144939" y="131601"/>
                </a:lnTo>
                <a:cubicBezTo>
                  <a:pt x="138250" y="123521"/>
                  <a:pt x="144011" y="111342"/>
                  <a:pt x="154449" y="111342"/>
                </a:cubicBezTo>
                <a:lnTo>
                  <a:pt x="184682" y="111342"/>
                </a:lnTo>
                <a:close/>
              </a:path>
            </a:pathLst>
          </a:custGeom>
          <a:solidFill>
            <a:srgbClr val="C09B5A"/>
          </a:solidFill>
        </p:spPr>
      </p:sp>
      <p:sp>
        <p:nvSpPr>
          <p:cNvPr id="71" name="Text 53"/>
          <p:cNvSpPr/>
          <p:nvPr/>
        </p:nvSpPr>
        <p:spPr>
          <a:xfrm>
            <a:off x="12696825" y="6951980"/>
            <a:ext cx="890905" cy="297180"/>
          </a:xfrm>
          <a:prstGeom prst="rect">
            <a:avLst/>
          </a:prstGeom>
          <a:noFill/>
        </p:spPr>
        <p:txBody>
          <a:bodyPr wrap="square" lIns="0" tIns="0" rIns="0" bIns="0" rtlCol="0" anchor="ctr"/>
          <a:lstStyle/>
          <a:p>
            <a:pPr>
              <a:lnSpc>
                <a:spcPct val="100000"/>
              </a:lnSpc>
            </a:pPr>
            <a:r>
              <a:rPr lang="en-US" sz="1400" b="1" dirty="0">
                <a:solidFill>
                  <a:srgbClr val="C29B5C"/>
                </a:solidFill>
                <a:latin typeface="微软雅黑" panose="020B0503020204020204" charset="-122"/>
                <a:ea typeface="微软雅黑" panose="020B0503020204020204" charset="-122"/>
                <a:cs typeface="MiSans" pitchFamily="34" charset="-120"/>
              </a:rPr>
              <a:t>业务合规</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72" name="Text 54"/>
          <p:cNvSpPr/>
          <p:nvPr/>
        </p:nvSpPr>
        <p:spPr>
          <a:xfrm>
            <a:off x="12202160" y="7446645"/>
            <a:ext cx="3228975" cy="24765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主营业务符合鼓励类产业目录</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73" name="Text 55"/>
          <p:cNvSpPr/>
          <p:nvPr/>
        </p:nvSpPr>
        <p:spPr>
          <a:xfrm>
            <a:off x="12202160" y="7793355"/>
            <a:ext cx="3228975" cy="24765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对应收入占比超60%</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nvGrpSpPr>
          <p:cNvPr id="8" name="组合 7"/>
          <p:cNvGrpSpPr/>
          <p:nvPr/>
        </p:nvGrpSpPr>
        <p:grpSpPr>
          <a:xfrm rot="0">
            <a:off x="545465" y="260350"/>
            <a:ext cx="15386685" cy="8771890"/>
            <a:chOff x="859" y="410"/>
            <a:chExt cx="24231" cy="13814"/>
          </a:xfrm>
        </p:grpSpPr>
        <p:pic>
          <p:nvPicPr>
            <p:cNvPr id="9" name="图片 8"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26" name="组合 25"/>
            <p:cNvGrpSpPr/>
            <p:nvPr/>
          </p:nvGrpSpPr>
          <p:grpSpPr>
            <a:xfrm rot="0">
              <a:off x="21095" y="410"/>
              <a:ext cx="3995" cy="1345"/>
              <a:chOff x="2704" y="1289"/>
              <a:chExt cx="3995" cy="1345"/>
            </a:xfrm>
          </p:grpSpPr>
          <p:sp>
            <p:nvSpPr>
              <p:cNvPr id="39"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4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49" name="文本框 4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58" name="图片 57"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人才政策:集聚全球优质资源</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85国免签入境,工作许可和居留许可联审联检</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10" name="Shape 3"/>
          <p:cNvSpPr/>
          <p:nvPr/>
        </p:nvSpPr>
        <p:spPr>
          <a:xfrm>
            <a:off x="546735" y="1476375"/>
            <a:ext cx="4912995" cy="3568700"/>
          </a:xfrm>
          <a:custGeom>
            <a:avLst/>
            <a:gdLst/>
            <a:ahLst/>
            <a:cxnLst/>
            <a:rect l="l" t="t" r="r" b="b"/>
            <a:pathLst>
              <a:path w="4940300" h="3454400">
                <a:moveTo>
                  <a:pt x="50800" y="0"/>
                </a:moveTo>
                <a:lnTo>
                  <a:pt x="4889500" y="0"/>
                </a:lnTo>
                <a:cubicBezTo>
                  <a:pt x="4917537" y="0"/>
                  <a:pt x="4940300" y="22763"/>
                  <a:pt x="4940300" y="50800"/>
                </a:cubicBezTo>
                <a:lnTo>
                  <a:pt x="4940300" y="3301992"/>
                </a:lnTo>
                <a:cubicBezTo>
                  <a:pt x="4940300" y="3386165"/>
                  <a:pt x="4872065" y="3454400"/>
                  <a:pt x="4787892" y="3454400"/>
                </a:cubicBezTo>
                <a:lnTo>
                  <a:pt x="152408" y="3454400"/>
                </a:lnTo>
                <a:cubicBezTo>
                  <a:pt x="68235" y="3454400"/>
                  <a:pt x="0" y="3386165"/>
                  <a:pt x="0" y="3301992"/>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11" name="Shape 4"/>
          <p:cNvSpPr/>
          <p:nvPr/>
        </p:nvSpPr>
        <p:spPr>
          <a:xfrm>
            <a:off x="508000" y="1476375"/>
            <a:ext cx="4940300" cy="50800"/>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59F5E"/>
          </a:solidFill>
        </p:spPr>
      </p:sp>
      <p:sp>
        <p:nvSpPr>
          <p:cNvPr id="24" name="Shape 5"/>
          <p:cNvSpPr/>
          <p:nvPr/>
        </p:nvSpPr>
        <p:spPr>
          <a:xfrm>
            <a:off x="711200" y="1704975"/>
            <a:ext cx="609600" cy="60960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9F5E"/>
          </a:solidFill>
        </p:spPr>
      </p:sp>
      <p:sp>
        <p:nvSpPr>
          <p:cNvPr id="43" name="Shape 6"/>
          <p:cNvSpPr/>
          <p:nvPr/>
        </p:nvSpPr>
        <p:spPr>
          <a:xfrm>
            <a:off x="920750" y="1882775"/>
            <a:ext cx="190500" cy="254000"/>
          </a:xfrm>
          <a:custGeom>
            <a:avLst/>
            <a:gdLst/>
            <a:ahLst/>
            <a:cxnLst/>
            <a:rect l="l" t="t" r="r" b="b"/>
            <a:pathLst>
              <a:path w="190500" h="254000">
                <a:moveTo>
                  <a:pt x="0" y="31750"/>
                </a:moveTo>
                <a:cubicBezTo>
                  <a:pt x="0" y="14238"/>
                  <a:pt x="14238" y="0"/>
                  <a:pt x="31750" y="0"/>
                </a:cubicBezTo>
                <a:lnTo>
                  <a:pt x="158750" y="0"/>
                </a:lnTo>
                <a:cubicBezTo>
                  <a:pt x="176262" y="0"/>
                  <a:pt x="190500" y="14238"/>
                  <a:pt x="190500" y="31750"/>
                </a:cubicBezTo>
                <a:lnTo>
                  <a:pt x="190500" y="222250"/>
                </a:lnTo>
                <a:cubicBezTo>
                  <a:pt x="190500" y="239762"/>
                  <a:pt x="176262" y="254000"/>
                  <a:pt x="158750" y="254000"/>
                </a:cubicBezTo>
                <a:lnTo>
                  <a:pt x="31750" y="254000"/>
                </a:lnTo>
                <a:cubicBezTo>
                  <a:pt x="14238" y="254000"/>
                  <a:pt x="0" y="239762"/>
                  <a:pt x="0" y="222250"/>
                </a:cubicBezTo>
                <a:lnTo>
                  <a:pt x="0" y="31750"/>
                </a:lnTo>
                <a:close/>
                <a:moveTo>
                  <a:pt x="47625" y="202406"/>
                </a:moveTo>
                <a:cubicBezTo>
                  <a:pt x="47625" y="209004"/>
                  <a:pt x="52933" y="214313"/>
                  <a:pt x="59531" y="214313"/>
                </a:cubicBezTo>
                <a:lnTo>
                  <a:pt x="130969" y="214313"/>
                </a:lnTo>
                <a:cubicBezTo>
                  <a:pt x="137567" y="214313"/>
                  <a:pt x="142875" y="209004"/>
                  <a:pt x="142875" y="202406"/>
                </a:cubicBezTo>
                <a:cubicBezTo>
                  <a:pt x="142875" y="195808"/>
                  <a:pt x="137567" y="190500"/>
                  <a:pt x="130969" y="190500"/>
                </a:cubicBezTo>
                <a:lnTo>
                  <a:pt x="59531" y="190500"/>
                </a:lnTo>
                <a:cubicBezTo>
                  <a:pt x="52933" y="190500"/>
                  <a:pt x="47625" y="195808"/>
                  <a:pt x="47625" y="202406"/>
                </a:cubicBezTo>
                <a:close/>
                <a:moveTo>
                  <a:pt x="138212" y="103188"/>
                </a:moveTo>
                <a:cubicBezTo>
                  <a:pt x="135830" y="116284"/>
                  <a:pt x="127546" y="127347"/>
                  <a:pt x="116284" y="133548"/>
                </a:cubicBezTo>
                <a:cubicBezTo>
                  <a:pt x="119608" y="125115"/>
                  <a:pt x="121841" y="114697"/>
                  <a:pt x="122535" y="103188"/>
                </a:cubicBezTo>
                <a:lnTo>
                  <a:pt x="138212" y="103188"/>
                </a:lnTo>
                <a:close/>
                <a:moveTo>
                  <a:pt x="52338" y="103188"/>
                </a:moveTo>
                <a:lnTo>
                  <a:pt x="68014" y="103188"/>
                </a:lnTo>
                <a:cubicBezTo>
                  <a:pt x="68709" y="114647"/>
                  <a:pt x="70991" y="125115"/>
                  <a:pt x="74265" y="133548"/>
                </a:cubicBezTo>
                <a:cubicBezTo>
                  <a:pt x="63004" y="127347"/>
                  <a:pt x="54719" y="116284"/>
                  <a:pt x="52338" y="103188"/>
                </a:cubicBezTo>
                <a:close/>
                <a:moveTo>
                  <a:pt x="90239" y="130473"/>
                </a:moveTo>
                <a:cubicBezTo>
                  <a:pt x="87164" y="123825"/>
                  <a:pt x="84733" y="114350"/>
                  <a:pt x="83939" y="103188"/>
                </a:cubicBezTo>
                <a:lnTo>
                  <a:pt x="106660" y="103188"/>
                </a:lnTo>
                <a:cubicBezTo>
                  <a:pt x="105866" y="114350"/>
                  <a:pt x="103436" y="123825"/>
                  <a:pt x="100360" y="130473"/>
                </a:cubicBezTo>
                <a:cubicBezTo>
                  <a:pt x="98127" y="135235"/>
                  <a:pt x="96292" y="137319"/>
                  <a:pt x="95300" y="138162"/>
                </a:cubicBezTo>
                <a:cubicBezTo>
                  <a:pt x="94307" y="137319"/>
                  <a:pt x="92472" y="135285"/>
                  <a:pt x="90239" y="130473"/>
                </a:cubicBezTo>
                <a:close/>
                <a:moveTo>
                  <a:pt x="90239" y="60027"/>
                </a:moveTo>
                <a:cubicBezTo>
                  <a:pt x="92472" y="55265"/>
                  <a:pt x="94307" y="53181"/>
                  <a:pt x="95300" y="52338"/>
                </a:cubicBezTo>
                <a:cubicBezTo>
                  <a:pt x="96292" y="53181"/>
                  <a:pt x="98127" y="55215"/>
                  <a:pt x="100360" y="60027"/>
                </a:cubicBezTo>
                <a:cubicBezTo>
                  <a:pt x="103436" y="66675"/>
                  <a:pt x="105866" y="76150"/>
                  <a:pt x="106660" y="87313"/>
                </a:cubicBezTo>
                <a:lnTo>
                  <a:pt x="83939" y="87313"/>
                </a:lnTo>
                <a:cubicBezTo>
                  <a:pt x="84733" y="76150"/>
                  <a:pt x="87164" y="66675"/>
                  <a:pt x="90239" y="60027"/>
                </a:cubicBezTo>
                <a:close/>
                <a:moveTo>
                  <a:pt x="138212" y="87313"/>
                </a:moveTo>
                <a:lnTo>
                  <a:pt x="122535" y="87313"/>
                </a:lnTo>
                <a:cubicBezTo>
                  <a:pt x="121841" y="75853"/>
                  <a:pt x="119559" y="65385"/>
                  <a:pt x="116284" y="56952"/>
                </a:cubicBezTo>
                <a:cubicBezTo>
                  <a:pt x="127546" y="63153"/>
                  <a:pt x="135830" y="74216"/>
                  <a:pt x="138212" y="87313"/>
                </a:cubicBezTo>
                <a:close/>
                <a:moveTo>
                  <a:pt x="67965" y="87313"/>
                </a:moveTo>
                <a:lnTo>
                  <a:pt x="52288" y="87313"/>
                </a:lnTo>
                <a:cubicBezTo>
                  <a:pt x="54670" y="74216"/>
                  <a:pt x="62954" y="63153"/>
                  <a:pt x="74216" y="56952"/>
                </a:cubicBezTo>
                <a:cubicBezTo>
                  <a:pt x="70892" y="65385"/>
                  <a:pt x="68659" y="75803"/>
                  <a:pt x="67965" y="87313"/>
                </a:cubicBezTo>
                <a:close/>
                <a:moveTo>
                  <a:pt x="158750" y="95250"/>
                </a:moveTo>
                <a:cubicBezTo>
                  <a:pt x="158750" y="60203"/>
                  <a:pt x="130297" y="31750"/>
                  <a:pt x="95250" y="31750"/>
                </a:cubicBezTo>
                <a:cubicBezTo>
                  <a:pt x="60203" y="31750"/>
                  <a:pt x="31750" y="60203"/>
                  <a:pt x="31750" y="95250"/>
                </a:cubicBezTo>
                <a:cubicBezTo>
                  <a:pt x="31750" y="130297"/>
                  <a:pt x="60203" y="158750"/>
                  <a:pt x="95250" y="158750"/>
                </a:cubicBezTo>
                <a:cubicBezTo>
                  <a:pt x="130297" y="158750"/>
                  <a:pt x="158750" y="130297"/>
                  <a:pt x="158750" y="95250"/>
                </a:cubicBezTo>
                <a:close/>
              </a:path>
            </a:pathLst>
          </a:custGeom>
          <a:solidFill>
            <a:srgbClr val="FFFFFF"/>
          </a:solidFill>
        </p:spPr>
      </p:sp>
      <p:sp>
        <p:nvSpPr>
          <p:cNvPr id="49" name="Text 7"/>
          <p:cNvSpPr/>
          <p:nvPr/>
        </p:nvSpPr>
        <p:spPr>
          <a:xfrm>
            <a:off x="1473200" y="1831975"/>
            <a:ext cx="2685415" cy="3556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免签政策扩大</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58" name="Text 8"/>
          <p:cNvSpPr/>
          <p:nvPr/>
        </p:nvSpPr>
        <p:spPr>
          <a:xfrm>
            <a:off x="558800" y="2466975"/>
            <a:ext cx="4838700" cy="609600"/>
          </a:xfrm>
          <a:prstGeom prst="rect">
            <a:avLst/>
          </a:prstGeom>
          <a:noFill/>
        </p:spPr>
        <p:txBody>
          <a:bodyPr wrap="square" lIns="0" tIns="0" rIns="0" bIns="0" rtlCol="0" anchor="ctr"/>
          <a:lstStyle/>
          <a:p>
            <a:pPr algn="ctr">
              <a:lnSpc>
                <a:spcPct val="80000"/>
              </a:lnSpc>
            </a:pPr>
            <a:r>
              <a:rPr lang="en-US" sz="3200" b="1" dirty="0">
                <a:solidFill>
                  <a:srgbClr val="C5A06D"/>
                </a:solidFill>
                <a:latin typeface="微软雅黑" panose="020B0503020204020204" charset="-122"/>
                <a:ea typeface="微软雅黑" panose="020B0503020204020204" charset="-122"/>
                <a:cs typeface="微软雅黑" panose="020B0503020204020204" charset="-122"/>
              </a:rPr>
              <a:t>85国</a:t>
            </a:r>
            <a:endParaRPr lang="en-US" sz="32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59" name="Text 9"/>
          <p:cNvSpPr/>
          <p:nvPr/>
        </p:nvSpPr>
        <p:spPr>
          <a:xfrm>
            <a:off x="660400" y="2978785"/>
            <a:ext cx="4635500" cy="304800"/>
          </a:xfrm>
          <a:prstGeom prst="rect">
            <a:avLst/>
          </a:prstGeom>
          <a:noFill/>
        </p:spPr>
        <p:txBody>
          <a:bodyPr wrap="square" lIns="0" tIns="0" rIns="0" bIns="0" rtlCol="0" anchor="ctr"/>
          <a:lstStyle/>
          <a:p>
            <a:pPr algn="ctr">
              <a:lnSpc>
                <a:spcPct val="130000"/>
              </a:lnSpc>
            </a:pPr>
            <a:r>
              <a:rPr lang="en-US" sz="1400" b="1" dirty="0">
                <a:solidFill>
                  <a:schemeClr val="tx1">
                    <a:alpha val="70000"/>
                  </a:schemeClr>
                </a:solidFill>
                <a:latin typeface="微软雅黑" panose="020B0503020204020204" charset="-122"/>
                <a:ea typeface="微软雅黑" panose="020B0503020204020204" charset="-122"/>
                <a:cs typeface="MiSans Semibold" panose="00000700000000000000" charset="-122"/>
              </a:rPr>
              <a:t>公民免签入境</a:t>
            </a:r>
            <a:endParaRPr lang="en-US" sz="1400" b="1"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64" name="Shape 10"/>
          <p:cNvSpPr/>
          <p:nvPr/>
        </p:nvSpPr>
        <p:spPr>
          <a:xfrm>
            <a:off x="736600" y="3679825"/>
            <a:ext cx="177800" cy="177800"/>
          </a:xfrm>
          <a:custGeom>
            <a:avLst/>
            <a:gdLst/>
            <a:ahLst/>
            <a:cxnLst/>
            <a:rect l="l" t="t" r="r" b="b"/>
            <a:pathLst>
              <a:path w="177800" h="177800">
                <a:moveTo>
                  <a:pt x="88900" y="0"/>
                </a:moveTo>
                <a:cubicBezTo>
                  <a:pt x="137965" y="0"/>
                  <a:pt x="177800" y="39835"/>
                  <a:pt x="177800" y="88900"/>
                </a:cubicBezTo>
                <a:cubicBezTo>
                  <a:pt x="177800" y="137965"/>
                  <a:pt x="137965" y="177800"/>
                  <a:pt x="88900" y="177800"/>
                </a:cubicBezTo>
                <a:cubicBezTo>
                  <a:pt x="39835" y="177800"/>
                  <a:pt x="0" y="137965"/>
                  <a:pt x="0" y="88900"/>
                </a:cubicBezTo>
                <a:cubicBezTo>
                  <a:pt x="0" y="39835"/>
                  <a:pt x="39835" y="0"/>
                  <a:pt x="88900" y="0"/>
                </a:cubicBezTo>
                <a:close/>
                <a:moveTo>
                  <a:pt x="80566" y="41672"/>
                </a:moveTo>
                <a:lnTo>
                  <a:pt x="80566" y="88900"/>
                </a:lnTo>
                <a:cubicBezTo>
                  <a:pt x="80566" y="91678"/>
                  <a:pt x="81955" y="94283"/>
                  <a:pt x="84281" y="95845"/>
                </a:cubicBezTo>
                <a:lnTo>
                  <a:pt x="117619" y="118070"/>
                </a:lnTo>
                <a:cubicBezTo>
                  <a:pt x="121439" y="120640"/>
                  <a:pt x="126613" y="119598"/>
                  <a:pt x="129183" y="115744"/>
                </a:cubicBezTo>
                <a:cubicBezTo>
                  <a:pt x="131753" y="111889"/>
                  <a:pt x="130711" y="106749"/>
                  <a:pt x="126856" y="104180"/>
                </a:cubicBezTo>
                <a:lnTo>
                  <a:pt x="97234" y="84455"/>
                </a:lnTo>
                <a:lnTo>
                  <a:pt x="97234" y="41672"/>
                </a:lnTo>
                <a:cubicBezTo>
                  <a:pt x="97234" y="37053"/>
                  <a:pt x="93519" y="33337"/>
                  <a:pt x="88900" y="33337"/>
                </a:cubicBezTo>
                <a:cubicBezTo>
                  <a:pt x="84281" y="33337"/>
                  <a:pt x="80566" y="37053"/>
                  <a:pt x="80566" y="41672"/>
                </a:cubicBezTo>
                <a:close/>
              </a:path>
            </a:pathLst>
          </a:custGeom>
          <a:solidFill>
            <a:srgbClr val="C59F5E"/>
          </a:solidFill>
        </p:spPr>
      </p:sp>
      <p:sp>
        <p:nvSpPr>
          <p:cNvPr id="68" name="Text 11"/>
          <p:cNvSpPr/>
          <p:nvPr/>
        </p:nvSpPr>
        <p:spPr>
          <a:xfrm>
            <a:off x="1035050" y="3641725"/>
            <a:ext cx="2578100" cy="254000"/>
          </a:xfrm>
          <a:prstGeom prst="rect">
            <a:avLst/>
          </a:prstGeom>
          <a:noFill/>
        </p:spPr>
        <p:txBody>
          <a:bodyPr wrap="square" lIns="0" tIns="0" rIns="0" bIns="0" rtlCol="0" anchor="ctr"/>
          <a:lstStyle/>
          <a:p>
            <a:pPr algn="dist">
              <a:lnSpc>
                <a:spcPct val="12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停留时间统一延长至</a:t>
            </a:r>
            <a:r>
              <a:rPr lang="en-US" sz="1400" dirty="0">
                <a:solidFill>
                  <a:srgbClr val="C29B5C"/>
                </a:solidFill>
                <a:latin typeface="微软雅黑" panose="020B0503020204020204" charset="-122"/>
                <a:ea typeface="微软雅黑" panose="020B0503020204020204" charset="-122"/>
                <a:cs typeface="微软雅黑" panose="020B0503020204020204" charset="-122"/>
              </a:rPr>
              <a:t>30天</a:t>
            </a:r>
            <a:endParaRPr lang="en-US" sz="1400" dirty="0">
              <a:solidFill>
                <a:srgbClr val="C29B5C"/>
              </a:solidFill>
              <a:latin typeface="微软雅黑" panose="020B0503020204020204" charset="-122"/>
              <a:ea typeface="微软雅黑" panose="020B0503020204020204" charset="-122"/>
              <a:cs typeface="微软雅黑" panose="020B0503020204020204" charset="-122"/>
            </a:endParaRPr>
          </a:p>
        </p:txBody>
      </p:sp>
      <p:sp>
        <p:nvSpPr>
          <p:cNvPr id="74" name="Shape 12"/>
          <p:cNvSpPr/>
          <p:nvPr/>
        </p:nvSpPr>
        <p:spPr>
          <a:xfrm>
            <a:off x="725488" y="4073525"/>
            <a:ext cx="200025" cy="177800"/>
          </a:xfrm>
          <a:custGeom>
            <a:avLst/>
            <a:gdLst/>
            <a:ahLst/>
            <a:cxnLst/>
            <a:rect l="l" t="t" r="r" b="b"/>
            <a:pathLst>
              <a:path w="200025" h="177800">
                <a:moveTo>
                  <a:pt x="22225" y="44450"/>
                </a:moveTo>
                <a:cubicBezTo>
                  <a:pt x="22225" y="22984"/>
                  <a:pt x="39653" y="5556"/>
                  <a:pt x="61119" y="5556"/>
                </a:cubicBezTo>
                <a:cubicBezTo>
                  <a:pt x="82585" y="5556"/>
                  <a:pt x="100013" y="22984"/>
                  <a:pt x="100013" y="44450"/>
                </a:cubicBezTo>
                <a:cubicBezTo>
                  <a:pt x="100013" y="65916"/>
                  <a:pt x="82585" y="83344"/>
                  <a:pt x="61119" y="83344"/>
                </a:cubicBezTo>
                <a:cubicBezTo>
                  <a:pt x="39653" y="83344"/>
                  <a:pt x="22225" y="65916"/>
                  <a:pt x="22225" y="44450"/>
                </a:cubicBezTo>
                <a:close/>
                <a:moveTo>
                  <a:pt x="0" y="161131"/>
                </a:moveTo>
                <a:cubicBezTo>
                  <a:pt x="0" y="127377"/>
                  <a:pt x="27365" y="100013"/>
                  <a:pt x="61119" y="100013"/>
                </a:cubicBezTo>
                <a:cubicBezTo>
                  <a:pt x="94873" y="100013"/>
                  <a:pt x="122238" y="127377"/>
                  <a:pt x="122238" y="161131"/>
                </a:cubicBezTo>
                <a:lnTo>
                  <a:pt x="122238" y="163215"/>
                </a:lnTo>
                <a:cubicBezTo>
                  <a:pt x="122238" y="171271"/>
                  <a:pt x="115709" y="177800"/>
                  <a:pt x="107652" y="177800"/>
                </a:cubicBezTo>
                <a:lnTo>
                  <a:pt x="14585" y="177800"/>
                </a:lnTo>
                <a:cubicBezTo>
                  <a:pt x="6529" y="177800"/>
                  <a:pt x="0" y="171271"/>
                  <a:pt x="0" y="163215"/>
                </a:cubicBezTo>
                <a:lnTo>
                  <a:pt x="0" y="161131"/>
                </a:lnTo>
                <a:close/>
                <a:moveTo>
                  <a:pt x="150019" y="22225"/>
                </a:moveTo>
                <a:cubicBezTo>
                  <a:pt x="168418" y="22225"/>
                  <a:pt x="183356" y="37163"/>
                  <a:pt x="183356" y="55563"/>
                </a:cubicBezTo>
                <a:cubicBezTo>
                  <a:pt x="183356" y="73962"/>
                  <a:pt x="168418" y="88900"/>
                  <a:pt x="150019" y="88900"/>
                </a:cubicBezTo>
                <a:cubicBezTo>
                  <a:pt x="131619" y="88900"/>
                  <a:pt x="116681" y="73962"/>
                  <a:pt x="116681" y="55563"/>
                </a:cubicBezTo>
                <a:cubicBezTo>
                  <a:pt x="116681" y="37163"/>
                  <a:pt x="131619" y="22225"/>
                  <a:pt x="150019" y="22225"/>
                </a:cubicBezTo>
                <a:close/>
                <a:moveTo>
                  <a:pt x="150019" y="105569"/>
                </a:moveTo>
                <a:cubicBezTo>
                  <a:pt x="177626" y="105569"/>
                  <a:pt x="200025" y="127967"/>
                  <a:pt x="200025" y="155575"/>
                </a:cubicBezTo>
                <a:lnTo>
                  <a:pt x="200025" y="163354"/>
                </a:lnTo>
                <a:cubicBezTo>
                  <a:pt x="200025" y="171341"/>
                  <a:pt x="193566" y="177800"/>
                  <a:pt x="185579" y="177800"/>
                </a:cubicBezTo>
                <a:lnTo>
                  <a:pt x="135295" y="177800"/>
                </a:lnTo>
                <a:cubicBezTo>
                  <a:pt x="137587" y="173459"/>
                  <a:pt x="138906" y="168493"/>
                  <a:pt x="138906" y="163215"/>
                </a:cubicBezTo>
                <a:lnTo>
                  <a:pt x="138906" y="161131"/>
                </a:lnTo>
                <a:cubicBezTo>
                  <a:pt x="138906" y="143247"/>
                  <a:pt x="132864" y="126787"/>
                  <a:pt x="122758" y="113660"/>
                </a:cubicBezTo>
                <a:cubicBezTo>
                  <a:pt x="130607" y="108555"/>
                  <a:pt x="139983" y="105569"/>
                  <a:pt x="150019" y="105569"/>
                </a:cubicBezTo>
                <a:close/>
              </a:path>
            </a:pathLst>
          </a:custGeom>
          <a:solidFill>
            <a:srgbClr val="C59F5E"/>
          </a:solidFill>
        </p:spPr>
      </p:sp>
      <p:sp>
        <p:nvSpPr>
          <p:cNvPr id="75" name="Text 13"/>
          <p:cNvSpPr/>
          <p:nvPr/>
        </p:nvSpPr>
        <p:spPr>
          <a:xfrm>
            <a:off x="1035050" y="4035425"/>
            <a:ext cx="2577465" cy="254000"/>
          </a:xfrm>
          <a:prstGeom prst="rect">
            <a:avLst/>
          </a:prstGeom>
          <a:noFill/>
        </p:spPr>
        <p:txBody>
          <a:bodyPr wrap="square" lIns="0" tIns="0" rIns="0" bIns="0" rtlCol="0" anchor="ctr"/>
          <a:lstStyle/>
          <a:p>
            <a:pPr algn="dist">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团队免签放宽至</a:t>
            </a:r>
            <a:r>
              <a:rPr lang="en-US" sz="1400" dirty="0">
                <a:solidFill>
                  <a:srgbClr val="C29B5C"/>
                </a:solidFill>
                <a:latin typeface="微软雅黑" panose="020B0503020204020204" charset="-122"/>
                <a:ea typeface="微软雅黑" panose="020B0503020204020204" charset="-122"/>
                <a:cs typeface="MiSans Semibold" panose="00000700000000000000" charset="-122"/>
              </a:rPr>
              <a:t>个人免签</a:t>
            </a:r>
            <a:endParaRPr lang="en-US" sz="1400"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76" name="Shape 14"/>
          <p:cNvSpPr/>
          <p:nvPr/>
        </p:nvSpPr>
        <p:spPr>
          <a:xfrm>
            <a:off x="736600" y="4467225"/>
            <a:ext cx="177800" cy="177800"/>
          </a:xfrm>
          <a:custGeom>
            <a:avLst/>
            <a:gdLst/>
            <a:ahLst/>
            <a:cxnLst/>
            <a:rect l="l" t="t" r="r" b="b"/>
            <a:pathLst>
              <a:path w="177800" h="177800">
                <a:moveTo>
                  <a:pt x="69453" y="16669"/>
                </a:moveTo>
                <a:lnTo>
                  <a:pt x="108347" y="16669"/>
                </a:lnTo>
                <a:cubicBezTo>
                  <a:pt x="109875" y="16669"/>
                  <a:pt x="111125" y="17919"/>
                  <a:pt x="111125" y="19447"/>
                </a:cubicBezTo>
                <a:lnTo>
                  <a:pt x="111125" y="33337"/>
                </a:lnTo>
                <a:lnTo>
                  <a:pt x="66675" y="33337"/>
                </a:lnTo>
                <a:lnTo>
                  <a:pt x="66675" y="19447"/>
                </a:lnTo>
                <a:cubicBezTo>
                  <a:pt x="66675" y="17919"/>
                  <a:pt x="67925" y="16669"/>
                  <a:pt x="69453" y="16669"/>
                </a:cubicBezTo>
                <a:close/>
                <a:moveTo>
                  <a:pt x="50006" y="19447"/>
                </a:moveTo>
                <a:lnTo>
                  <a:pt x="50006" y="33337"/>
                </a:lnTo>
                <a:lnTo>
                  <a:pt x="22225" y="33337"/>
                </a:lnTo>
                <a:cubicBezTo>
                  <a:pt x="9967" y="33337"/>
                  <a:pt x="0" y="43304"/>
                  <a:pt x="0" y="55563"/>
                </a:cubicBezTo>
                <a:lnTo>
                  <a:pt x="0" y="88900"/>
                </a:lnTo>
                <a:lnTo>
                  <a:pt x="177800" y="88900"/>
                </a:lnTo>
                <a:lnTo>
                  <a:pt x="177800" y="55563"/>
                </a:lnTo>
                <a:cubicBezTo>
                  <a:pt x="177800" y="43304"/>
                  <a:pt x="167833" y="33337"/>
                  <a:pt x="155575" y="33337"/>
                </a:cubicBezTo>
                <a:lnTo>
                  <a:pt x="127794" y="33337"/>
                </a:lnTo>
                <a:lnTo>
                  <a:pt x="127794" y="19447"/>
                </a:lnTo>
                <a:cubicBezTo>
                  <a:pt x="127794" y="8716"/>
                  <a:pt x="119077" y="0"/>
                  <a:pt x="108347" y="0"/>
                </a:cubicBezTo>
                <a:lnTo>
                  <a:pt x="69453" y="0"/>
                </a:lnTo>
                <a:cubicBezTo>
                  <a:pt x="58723" y="0"/>
                  <a:pt x="50006" y="8716"/>
                  <a:pt x="50006" y="19447"/>
                </a:cubicBezTo>
                <a:close/>
                <a:moveTo>
                  <a:pt x="177800" y="105569"/>
                </a:moveTo>
                <a:lnTo>
                  <a:pt x="111125" y="105569"/>
                </a:lnTo>
                <a:lnTo>
                  <a:pt x="111125" y="111125"/>
                </a:lnTo>
                <a:cubicBezTo>
                  <a:pt x="111125" y="117272"/>
                  <a:pt x="106159" y="122238"/>
                  <a:pt x="100013" y="122238"/>
                </a:cubicBezTo>
                <a:lnTo>
                  <a:pt x="77788" y="122238"/>
                </a:lnTo>
                <a:cubicBezTo>
                  <a:pt x="71641" y="122238"/>
                  <a:pt x="66675" y="117272"/>
                  <a:pt x="66675" y="111125"/>
                </a:cubicBezTo>
                <a:lnTo>
                  <a:pt x="66675" y="105569"/>
                </a:lnTo>
                <a:lnTo>
                  <a:pt x="0" y="105569"/>
                </a:lnTo>
                <a:lnTo>
                  <a:pt x="0" y="144463"/>
                </a:lnTo>
                <a:cubicBezTo>
                  <a:pt x="0" y="156721"/>
                  <a:pt x="9967" y="166688"/>
                  <a:pt x="22225" y="166688"/>
                </a:cubicBezTo>
                <a:lnTo>
                  <a:pt x="155575" y="166688"/>
                </a:lnTo>
                <a:cubicBezTo>
                  <a:pt x="167833" y="166688"/>
                  <a:pt x="177800" y="156721"/>
                  <a:pt x="177800" y="144463"/>
                </a:cubicBezTo>
                <a:lnTo>
                  <a:pt x="177800" y="105569"/>
                </a:lnTo>
                <a:close/>
              </a:path>
            </a:pathLst>
          </a:custGeom>
          <a:solidFill>
            <a:srgbClr val="C59F5E"/>
          </a:solidFill>
        </p:spPr>
      </p:sp>
      <p:sp>
        <p:nvSpPr>
          <p:cNvPr id="77" name="Text 15"/>
          <p:cNvSpPr/>
          <p:nvPr/>
        </p:nvSpPr>
        <p:spPr>
          <a:xfrm>
            <a:off x="1035050" y="4429125"/>
            <a:ext cx="2578100" cy="254000"/>
          </a:xfrm>
          <a:prstGeom prst="rect">
            <a:avLst/>
          </a:prstGeom>
          <a:noFill/>
        </p:spPr>
        <p:txBody>
          <a:bodyPr wrap="square" lIns="0" tIns="0" rIns="0" bIns="0" rtlCol="0" anchor="ctr"/>
          <a:lstStyle/>
          <a:p>
            <a:pPr algn="dist">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事由扩展至</a:t>
            </a:r>
            <a:r>
              <a:rPr lang="en-US" sz="1400" dirty="0">
                <a:solidFill>
                  <a:srgbClr val="C29B5C"/>
                </a:solidFill>
                <a:latin typeface="微软雅黑" panose="020B0503020204020204" charset="-122"/>
                <a:ea typeface="微软雅黑" panose="020B0503020204020204" charset="-122"/>
                <a:cs typeface="MiSans Semibold" panose="00000700000000000000" charset="-122"/>
              </a:rPr>
              <a:t>商贸、医疗、会展等</a:t>
            </a:r>
            <a:endParaRPr lang="en-US" sz="1400"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78" name="Shape 16"/>
          <p:cNvSpPr/>
          <p:nvPr/>
        </p:nvSpPr>
        <p:spPr>
          <a:xfrm>
            <a:off x="5655945" y="1476375"/>
            <a:ext cx="4940300" cy="3568700"/>
          </a:xfrm>
          <a:custGeom>
            <a:avLst/>
            <a:gdLst/>
            <a:ahLst/>
            <a:cxnLst/>
            <a:rect l="l" t="t" r="r" b="b"/>
            <a:pathLst>
              <a:path w="4940300" h="3454400">
                <a:moveTo>
                  <a:pt x="50800" y="0"/>
                </a:moveTo>
                <a:lnTo>
                  <a:pt x="4889500" y="0"/>
                </a:lnTo>
                <a:cubicBezTo>
                  <a:pt x="4917537" y="0"/>
                  <a:pt x="4940300" y="22763"/>
                  <a:pt x="4940300" y="50800"/>
                </a:cubicBezTo>
                <a:lnTo>
                  <a:pt x="4940300" y="3301992"/>
                </a:lnTo>
                <a:cubicBezTo>
                  <a:pt x="4940300" y="3386165"/>
                  <a:pt x="4872065" y="3454400"/>
                  <a:pt x="4787892" y="3454400"/>
                </a:cubicBezTo>
                <a:lnTo>
                  <a:pt x="152408" y="3454400"/>
                </a:lnTo>
                <a:cubicBezTo>
                  <a:pt x="68235" y="3454400"/>
                  <a:pt x="0" y="3386165"/>
                  <a:pt x="0" y="3301992"/>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79" name="Shape 17"/>
          <p:cNvSpPr/>
          <p:nvPr/>
        </p:nvSpPr>
        <p:spPr>
          <a:xfrm>
            <a:off x="5655733" y="1476375"/>
            <a:ext cx="4940300" cy="50800"/>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59F5E"/>
          </a:solidFill>
        </p:spPr>
      </p:sp>
      <p:sp>
        <p:nvSpPr>
          <p:cNvPr id="80" name="Shape 18"/>
          <p:cNvSpPr/>
          <p:nvPr/>
        </p:nvSpPr>
        <p:spPr>
          <a:xfrm>
            <a:off x="5858933" y="1704975"/>
            <a:ext cx="609600" cy="60960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9F5E"/>
          </a:solidFill>
        </p:spPr>
      </p:sp>
      <p:sp>
        <p:nvSpPr>
          <p:cNvPr id="81" name="Shape 19"/>
          <p:cNvSpPr/>
          <p:nvPr/>
        </p:nvSpPr>
        <p:spPr>
          <a:xfrm>
            <a:off x="6004983" y="1882775"/>
            <a:ext cx="317500" cy="254000"/>
          </a:xfrm>
          <a:custGeom>
            <a:avLst/>
            <a:gdLst/>
            <a:ahLst/>
            <a:cxnLst/>
            <a:rect l="l" t="t" r="r" b="b"/>
            <a:pathLst>
              <a:path w="317500" h="254000">
                <a:moveTo>
                  <a:pt x="31800" y="31750"/>
                </a:moveTo>
                <a:cubicBezTo>
                  <a:pt x="31800" y="14238"/>
                  <a:pt x="46037" y="0"/>
                  <a:pt x="63550" y="0"/>
                </a:cubicBezTo>
                <a:lnTo>
                  <a:pt x="137716" y="0"/>
                </a:lnTo>
                <a:cubicBezTo>
                  <a:pt x="146149" y="0"/>
                  <a:pt x="154236" y="3324"/>
                  <a:pt x="160189" y="9277"/>
                </a:cubicBezTo>
                <a:lnTo>
                  <a:pt x="212973" y="62161"/>
                </a:lnTo>
                <a:cubicBezTo>
                  <a:pt x="218926" y="68114"/>
                  <a:pt x="222250" y="76200"/>
                  <a:pt x="222250" y="84634"/>
                </a:cubicBezTo>
                <a:lnTo>
                  <a:pt x="222250" y="133003"/>
                </a:lnTo>
                <a:lnTo>
                  <a:pt x="156766" y="198487"/>
                </a:lnTo>
                <a:lnTo>
                  <a:pt x="135880" y="198487"/>
                </a:lnTo>
                <a:lnTo>
                  <a:pt x="127893" y="171896"/>
                </a:lnTo>
                <a:cubicBezTo>
                  <a:pt x="125561" y="164108"/>
                  <a:pt x="118418" y="158800"/>
                  <a:pt x="110282" y="158800"/>
                </a:cubicBezTo>
                <a:cubicBezTo>
                  <a:pt x="104676" y="158800"/>
                  <a:pt x="99417" y="161330"/>
                  <a:pt x="95945" y="165695"/>
                </a:cubicBezTo>
                <a:lnTo>
                  <a:pt x="66129" y="202902"/>
                </a:lnTo>
                <a:cubicBezTo>
                  <a:pt x="62012" y="208012"/>
                  <a:pt x="62855" y="215553"/>
                  <a:pt x="67965" y="219621"/>
                </a:cubicBezTo>
                <a:cubicBezTo>
                  <a:pt x="73075" y="223689"/>
                  <a:pt x="80615" y="222895"/>
                  <a:pt x="84683" y="217736"/>
                </a:cubicBezTo>
                <a:lnTo>
                  <a:pt x="108049" y="188565"/>
                </a:lnTo>
                <a:lnTo>
                  <a:pt x="115590" y="213717"/>
                </a:lnTo>
                <a:cubicBezTo>
                  <a:pt x="117078" y="218777"/>
                  <a:pt x="121741" y="222200"/>
                  <a:pt x="127000" y="222200"/>
                </a:cubicBezTo>
                <a:lnTo>
                  <a:pt x="142627" y="222200"/>
                </a:lnTo>
                <a:cubicBezTo>
                  <a:pt x="142180" y="223738"/>
                  <a:pt x="141784" y="225326"/>
                  <a:pt x="141486" y="226913"/>
                </a:cubicBezTo>
                <a:lnTo>
                  <a:pt x="136079" y="253950"/>
                </a:lnTo>
                <a:lnTo>
                  <a:pt x="63550" y="253950"/>
                </a:lnTo>
                <a:cubicBezTo>
                  <a:pt x="46038" y="253950"/>
                  <a:pt x="31800" y="239713"/>
                  <a:pt x="31800" y="222200"/>
                </a:cubicBezTo>
                <a:lnTo>
                  <a:pt x="31800" y="31700"/>
                </a:lnTo>
                <a:close/>
                <a:moveTo>
                  <a:pt x="134987" y="29021"/>
                </a:moveTo>
                <a:lnTo>
                  <a:pt x="134987" y="75406"/>
                </a:lnTo>
                <a:cubicBezTo>
                  <a:pt x="134987" y="82004"/>
                  <a:pt x="140295" y="87313"/>
                  <a:pt x="146893" y="87313"/>
                </a:cubicBezTo>
                <a:lnTo>
                  <a:pt x="193278" y="87313"/>
                </a:lnTo>
                <a:lnTo>
                  <a:pt x="134987" y="29021"/>
                </a:lnTo>
                <a:close/>
                <a:moveTo>
                  <a:pt x="164852" y="231626"/>
                </a:moveTo>
                <a:cubicBezTo>
                  <a:pt x="166092" y="225475"/>
                  <a:pt x="169118" y="219819"/>
                  <a:pt x="173534" y="215404"/>
                </a:cubicBezTo>
                <a:lnTo>
                  <a:pt x="232519" y="156418"/>
                </a:lnTo>
                <a:lnTo>
                  <a:pt x="272207" y="196106"/>
                </a:lnTo>
                <a:lnTo>
                  <a:pt x="213221" y="255091"/>
                </a:lnTo>
                <a:cubicBezTo>
                  <a:pt x="208806" y="259507"/>
                  <a:pt x="203150" y="262533"/>
                  <a:pt x="196999" y="263773"/>
                </a:cubicBezTo>
                <a:lnTo>
                  <a:pt x="167432" y="269677"/>
                </a:lnTo>
                <a:cubicBezTo>
                  <a:pt x="166985" y="269776"/>
                  <a:pt x="166489" y="269825"/>
                  <a:pt x="165993" y="269825"/>
                </a:cubicBezTo>
                <a:cubicBezTo>
                  <a:pt x="162024" y="269825"/>
                  <a:pt x="158750" y="266601"/>
                  <a:pt x="158750" y="262582"/>
                </a:cubicBezTo>
                <a:cubicBezTo>
                  <a:pt x="158750" y="262086"/>
                  <a:pt x="158800" y="261640"/>
                  <a:pt x="158899" y="261144"/>
                </a:cubicBezTo>
                <a:lnTo>
                  <a:pt x="164802" y="231577"/>
                </a:lnTo>
                <a:close/>
                <a:moveTo>
                  <a:pt x="297706" y="170607"/>
                </a:moveTo>
                <a:lnTo>
                  <a:pt x="283418" y="184894"/>
                </a:lnTo>
                <a:lnTo>
                  <a:pt x="243731" y="145207"/>
                </a:lnTo>
                <a:lnTo>
                  <a:pt x="258018" y="130919"/>
                </a:lnTo>
                <a:cubicBezTo>
                  <a:pt x="268982" y="119955"/>
                  <a:pt x="286742" y="119955"/>
                  <a:pt x="297706" y="130919"/>
                </a:cubicBezTo>
                <a:cubicBezTo>
                  <a:pt x="308670" y="141883"/>
                  <a:pt x="308670" y="159643"/>
                  <a:pt x="297706" y="170607"/>
                </a:cubicBezTo>
                <a:close/>
              </a:path>
            </a:pathLst>
          </a:custGeom>
          <a:solidFill>
            <a:srgbClr val="FFFFFF"/>
          </a:solidFill>
        </p:spPr>
      </p:sp>
      <p:sp>
        <p:nvSpPr>
          <p:cNvPr id="82" name="Text 20"/>
          <p:cNvSpPr/>
          <p:nvPr/>
        </p:nvSpPr>
        <p:spPr>
          <a:xfrm>
            <a:off x="6621145" y="1831975"/>
            <a:ext cx="2685415" cy="3556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许可申请简化</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83" name="Shape 21"/>
          <p:cNvSpPr/>
          <p:nvPr/>
        </p:nvSpPr>
        <p:spPr>
          <a:xfrm>
            <a:off x="5858933" y="2466975"/>
            <a:ext cx="4533900" cy="1219200"/>
          </a:xfrm>
          <a:custGeom>
            <a:avLst/>
            <a:gdLst/>
            <a:ahLst/>
            <a:cxnLst/>
            <a:rect l="l" t="t" r="r" b="b"/>
            <a:pathLst>
              <a:path w="4533900" h="1219200">
                <a:moveTo>
                  <a:pt x="101596" y="0"/>
                </a:moveTo>
                <a:lnTo>
                  <a:pt x="4432304" y="0"/>
                </a:lnTo>
                <a:cubicBezTo>
                  <a:pt x="4488414" y="0"/>
                  <a:pt x="4533900" y="45486"/>
                  <a:pt x="4533900" y="101596"/>
                </a:cubicBezTo>
                <a:lnTo>
                  <a:pt x="4533900" y="1117604"/>
                </a:lnTo>
                <a:cubicBezTo>
                  <a:pt x="4533900" y="1173714"/>
                  <a:pt x="4488414" y="1219200"/>
                  <a:pt x="4432304" y="1219200"/>
                </a:cubicBezTo>
                <a:lnTo>
                  <a:pt x="101596" y="1219200"/>
                </a:lnTo>
                <a:cubicBezTo>
                  <a:pt x="45486" y="1219200"/>
                  <a:pt x="0" y="1173714"/>
                  <a:pt x="0" y="1117604"/>
                </a:cubicBezTo>
                <a:lnTo>
                  <a:pt x="0" y="101596"/>
                </a:lnTo>
                <a:cubicBezTo>
                  <a:pt x="0" y="45486"/>
                  <a:pt x="45486" y="0"/>
                  <a:pt x="101596" y="0"/>
                </a:cubicBezTo>
                <a:close/>
              </a:path>
            </a:pathLst>
          </a:custGeom>
          <a:solidFill>
            <a:srgbClr val="F9F5EE"/>
          </a:solidFill>
        </p:spPr>
      </p:sp>
      <p:sp>
        <p:nvSpPr>
          <p:cNvPr id="84" name="Text 22"/>
          <p:cNvSpPr/>
          <p:nvPr/>
        </p:nvSpPr>
        <p:spPr>
          <a:xfrm>
            <a:off x="6011333" y="2619375"/>
            <a:ext cx="4318000" cy="292100"/>
          </a:xfrm>
          <a:prstGeom prst="rect">
            <a:avLst/>
          </a:prstGeom>
          <a:noFill/>
        </p:spPr>
        <p:txBody>
          <a:bodyPr wrap="square" lIns="0" tIns="0" rIns="0" bIns="0" rtlCol="0" anchor="ctr"/>
          <a:lstStyle/>
          <a:p>
            <a:pPr>
              <a:lnSpc>
                <a:spcPct val="14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联审联检</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85" name="Text 23"/>
          <p:cNvSpPr/>
          <p:nvPr/>
        </p:nvSpPr>
        <p:spPr>
          <a:xfrm>
            <a:off x="6011333" y="2959100"/>
            <a:ext cx="4318000" cy="584200"/>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外国人工作许可、居留许可可以联审联检</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大幅简化申请流程</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86" name="Shape 24"/>
          <p:cNvSpPr/>
          <p:nvPr/>
        </p:nvSpPr>
        <p:spPr>
          <a:xfrm>
            <a:off x="5858933" y="3857625"/>
            <a:ext cx="4533900" cy="939800"/>
          </a:xfrm>
          <a:custGeom>
            <a:avLst/>
            <a:gdLst/>
            <a:ahLst/>
            <a:cxnLst/>
            <a:rect l="l" t="t" r="r" b="b"/>
            <a:pathLst>
              <a:path w="4533900" h="939800">
                <a:moveTo>
                  <a:pt x="101602" y="0"/>
                </a:moveTo>
                <a:lnTo>
                  <a:pt x="4432298" y="0"/>
                </a:lnTo>
                <a:cubicBezTo>
                  <a:pt x="4488411" y="0"/>
                  <a:pt x="4533900" y="45489"/>
                  <a:pt x="4533900" y="101602"/>
                </a:cubicBezTo>
                <a:lnTo>
                  <a:pt x="4533900" y="838198"/>
                </a:lnTo>
                <a:cubicBezTo>
                  <a:pt x="4533900" y="894311"/>
                  <a:pt x="4488411" y="939800"/>
                  <a:pt x="4432298" y="939800"/>
                </a:cubicBezTo>
                <a:lnTo>
                  <a:pt x="101602" y="939800"/>
                </a:lnTo>
                <a:cubicBezTo>
                  <a:pt x="45489" y="939800"/>
                  <a:pt x="0" y="894311"/>
                  <a:pt x="0" y="838198"/>
                </a:cubicBezTo>
                <a:lnTo>
                  <a:pt x="0" y="101602"/>
                </a:lnTo>
                <a:cubicBezTo>
                  <a:pt x="0" y="45526"/>
                  <a:pt x="45526" y="0"/>
                  <a:pt x="101602" y="0"/>
                </a:cubicBezTo>
                <a:close/>
              </a:path>
            </a:pathLst>
          </a:custGeom>
          <a:solidFill>
            <a:srgbClr val="F9F5EE"/>
          </a:solidFill>
        </p:spPr>
      </p:sp>
      <p:sp>
        <p:nvSpPr>
          <p:cNvPr id="87" name="Text 25"/>
          <p:cNvSpPr/>
          <p:nvPr/>
        </p:nvSpPr>
        <p:spPr>
          <a:xfrm>
            <a:off x="6011333" y="3943350"/>
            <a:ext cx="4318000" cy="292100"/>
          </a:xfrm>
          <a:prstGeom prst="rect">
            <a:avLst/>
          </a:prstGeom>
          <a:noFill/>
        </p:spPr>
        <p:txBody>
          <a:bodyPr wrap="square" lIns="0" tIns="0" rIns="0" bIns="0" rtlCol="0" anchor="ctr"/>
          <a:lstStyle/>
          <a:p>
            <a:pPr>
              <a:lnSpc>
                <a:spcPct val="14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绿色通道</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88" name="Text 26"/>
          <p:cNvSpPr/>
          <p:nvPr/>
        </p:nvSpPr>
        <p:spPr>
          <a:xfrm>
            <a:off x="6011333" y="4283075"/>
            <a:ext cx="4318000" cy="292100"/>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开辟绿色通道</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为外籍人才提供一站式服务</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89" name="Shape 27"/>
          <p:cNvSpPr/>
          <p:nvPr/>
        </p:nvSpPr>
        <p:spPr>
          <a:xfrm>
            <a:off x="10814685" y="1476375"/>
            <a:ext cx="4905375" cy="3568700"/>
          </a:xfrm>
          <a:custGeom>
            <a:avLst/>
            <a:gdLst/>
            <a:ahLst/>
            <a:cxnLst/>
            <a:rect l="l" t="t" r="r" b="b"/>
            <a:pathLst>
              <a:path w="4940300" h="3454400">
                <a:moveTo>
                  <a:pt x="50800" y="0"/>
                </a:moveTo>
                <a:lnTo>
                  <a:pt x="4889500" y="0"/>
                </a:lnTo>
                <a:cubicBezTo>
                  <a:pt x="4917537" y="0"/>
                  <a:pt x="4940300" y="22763"/>
                  <a:pt x="4940300" y="50800"/>
                </a:cubicBezTo>
                <a:lnTo>
                  <a:pt x="4940300" y="3301992"/>
                </a:lnTo>
                <a:cubicBezTo>
                  <a:pt x="4940300" y="3386165"/>
                  <a:pt x="4872065" y="3454400"/>
                  <a:pt x="4787892" y="3454400"/>
                </a:cubicBezTo>
                <a:lnTo>
                  <a:pt x="152408" y="3454400"/>
                </a:lnTo>
                <a:cubicBezTo>
                  <a:pt x="68235" y="3454400"/>
                  <a:pt x="0" y="3386165"/>
                  <a:pt x="0" y="3301992"/>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90" name="Shape 28"/>
          <p:cNvSpPr/>
          <p:nvPr/>
        </p:nvSpPr>
        <p:spPr>
          <a:xfrm>
            <a:off x="10803467" y="1476375"/>
            <a:ext cx="4940300" cy="50800"/>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5A06D"/>
          </a:solidFill>
        </p:spPr>
      </p:sp>
      <p:sp>
        <p:nvSpPr>
          <p:cNvPr id="91" name="Shape 29"/>
          <p:cNvSpPr/>
          <p:nvPr/>
        </p:nvSpPr>
        <p:spPr>
          <a:xfrm>
            <a:off x="11006667" y="1704975"/>
            <a:ext cx="609600" cy="60960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A06D"/>
          </a:solidFill>
        </p:spPr>
      </p:sp>
      <p:sp>
        <p:nvSpPr>
          <p:cNvPr id="92" name="Shape 30"/>
          <p:cNvSpPr/>
          <p:nvPr/>
        </p:nvSpPr>
        <p:spPr>
          <a:xfrm>
            <a:off x="11168592" y="1882775"/>
            <a:ext cx="285750" cy="254000"/>
          </a:xfrm>
          <a:custGeom>
            <a:avLst/>
            <a:gdLst/>
            <a:ahLst/>
            <a:cxnLst/>
            <a:rect l="l" t="t" r="r" b="b"/>
            <a:pathLst>
              <a:path w="285750" h="254000">
                <a:moveTo>
                  <a:pt x="118666" y="-3969"/>
                </a:moveTo>
                <a:cubicBezTo>
                  <a:pt x="115639" y="-7045"/>
                  <a:pt x="111224" y="-8285"/>
                  <a:pt x="107057" y="-7144"/>
                </a:cubicBezTo>
                <a:cubicBezTo>
                  <a:pt x="102890" y="-6003"/>
                  <a:pt x="99665" y="-2778"/>
                  <a:pt x="98623" y="1389"/>
                </a:cubicBezTo>
                <a:lnTo>
                  <a:pt x="91033" y="31254"/>
                </a:lnTo>
                <a:cubicBezTo>
                  <a:pt x="90488" y="33437"/>
                  <a:pt x="88255" y="34727"/>
                  <a:pt x="86122" y="34082"/>
                </a:cubicBezTo>
                <a:lnTo>
                  <a:pt x="56455" y="25747"/>
                </a:lnTo>
                <a:cubicBezTo>
                  <a:pt x="52288" y="24557"/>
                  <a:pt x="47823" y="25747"/>
                  <a:pt x="44797" y="28773"/>
                </a:cubicBezTo>
                <a:cubicBezTo>
                  <a:pt x="41771" y="31800"/>
                  <a:pt x="40580" y="36264"/>
                  <a:pt x="41771" y="40432"/>
                </a:cubicBezTo>
                <a:lnTo>
                  <a:pt x="50155" y="70098"/>
                </a:lnTo>
                <a:cubicBezTo>
                  <a:pt x="50750" y="72231"/>
                  <a:pt x="49461" y="74464"/>
                  <a:pt x="47327" y="75009"/>
                </a:cubicBezTo>
                <a:lnTo>
                  <a:pt x="17413" y="82600"/>
                </a:lnTo>
                <a:cubicBezTo>
                  <a:pt x="13246" y="83641"/>
                  <a:pt x="9971" y="86916"/>
                  <a:pt x="8830" y="91083"/>
                </a:cubicBezTo>
                <a:cubicBezTo>
                  <a:pt x="7689" y="95250"/>
                  <a:pt x="8930" y="99665"/>
                  <a:pt x="12005" y="102691"/>
                </a:cubicBezTo>
                <a:lnTo>
                  <a:pt x="34082" y="124172"/>
                </a:lnTo>
                <a:cubicBezTo>
                  <a:pt x="35669" y="125710"/>
                  <a:pt x="35669" y="128290"/>
                  <a:pt x="34082" y="129877"/>
                </a:cubicBezTo>
                <a:lnTo>
                  <a:pt x="12055" y="151358"/>
                </a:lnTo>
                <a:cubicBezTo>
                  <a:pt x="8979" y="154384"/>
                  <a:pt x="7739" y="158800"/>
                  <a:pt x="8880" y="162967"/>
                </a:cubicBezTo>
                <a:cubicBezTo>
                  <a:pt x="10021" y="167134"/>
                  <a:pt x="13295" y="170359"/>
                  <a:pt x="17463" y="171450"/>
                </a:cubicBezTo>
                <a:lnTo>
                  <a:pt x="47327" y="179040"/>
                </a:lnTo>
                <a:cubicBezTo>
                  <a:pt x="49510" y="179586"/>
                  <a:pt x="50800" y="181818"/>
                  <a:pt x="50155" y="183952"/>
                </a:cubicBezTo>
                <a:lnTo>
                  <a:pt x="41771" y="213568"/>
                </a:lnTo>
                <a:cubicBezTo>
                  <a:pt x="40580" y="217736"/>
                  <a:pt x="41771" y="222200"/>
                  <a:pt x="44797" y="225227"/>
                </a:cubicBezTo>
                <a:cubicBezTo>
                  <a:pt x="47823" y="228253"/>
                  <a:pt x="52288" y="229443"/>
                  <a:pt x="56455" y="228253"/>
                </a:cubicBezTo>
                <a:lnTo>
                  <a:pt x="86122" y="219869"/>
                </a:lnTo>
                <a:cubicBezTo>
                  <a:pt x="88255" y="219273"/>
                  <a:pt x="90488" y="220563"/>
                  <a:pt x="91033" y="222696"/>
                </a:cubicBezTo>
                <a:lnTo>
                  <a:pt x="98623" y="252561"/>
                </a:lnTo>
                <a:cubicBezTo>
                  <a:pt x="99665" y="256729"/>
                  <a:pt x="102939" y="260003"/>
                  <a:pt x="107107" y="261144"/>
                </a:cubicBezTo>
                <a:cubicBezTo>
                  <a:pt x="111274" y="262285"/>
                  <a:pt x="115689" y="261045"/>
                  <a:pt x="118715" y="257969"/>
                </a:cubicBezTo>
                <a:lnTo>
                  <a:pt x="140196" y="235893"/>
                </a:lnTo>
                <a:cubicBezTo>
                  <a:pt x="141734" y="234305"/>
                  <a:pt x="144314" y="234305"/>
                  <a:pt x="145901" y="235893"/>
                </a:cubicBezTo>
                <a:lnTo>
                  <a:pt x="167332" y="257969"/>
                </a:lnTo>
                <a:cubicBezTo>
                  <a:pt x="170359" y="261045"/>
                  <a:pt x="174774" y="262285"/>
                  <a:pt x="178941" y="261144"/>
                </a:cubicBezTo>
                <a:cubicBezTo>
                  <a:pt x="183108" y="260003"/>
                  <a:pt x="186333" y="256729"/>
                  <a:pt x="187424" y="252561"/>
                </a:cubicBezTo>
                <a:lnTo>
                  <a:pt x="195014" y="222746"/>
                </a:lnTo>
                <a:cubicBezTo>
                  <a:pt x="195560" y="220563"/>
                  <a:pt x="197793" y="219273"/>
                  <a:pt x="199926" y="219918"/>
                </a:cubicBezTo>
                <a:lnTo>
                  <a:pt x="229592" y="228302"/>
                </a:lnTo>
                <a:cubicBezTo>
                  <a:pt x="233759" y="229493"/>
                  <a:pt x="238224" y="228302"/>
                  <a:pt x="241250" y="225276"/>
                </a:cubicBezTo>
                <a:cubicBezTo>
                  <a:pt x="244277" y="222250"/>
                  <a:pt x="245467" y="217785"/>
                  <a:pt x="244277" y="213618"/>
                </a:cubicBezTo>
                <a:lnTo>
                  <a:pt x="235893" y="183952"/>
                </a:lnTo>
                <a:cubicBezTo>
                  <a:pt x="235297" y="181818"/>
                  <a:pt x="236587" y="179586"/>
                  <a:pt x="238720" y="179040"/>
                </a:cubicBezTo>
                <a:lnTo>
                  <a:pt x="268585" y="171450"/>
                </a:lnTo>
                <a:cubicBezTo>
                  <a:pt x="272752" y="170408"/>
                  <a:pt x="276027" y="167134"/>
                  <a:pt x="277168" y="162967"/>
                </a:cubicBezTo>
                <a:cubicBezTo>
                  <a:pt x="278309" y="158800"/>
                  <a:pt x="277068" y="154335"/>
                  <a:pt x="273993" y="151358"/>
                </a:cubicBezTo>
                <a:lnTo>
                  <a:pt x="251916" y="129877"/>
                </a:lnTo>
                <a:cubicBezTo>
                  <a:pt x="250329" y="128339"/>
                  <a:pt x="250329" y="125760"/>
                  <a:pt x="251916" y="124172"/>
                </a:cubicBezTo>
                <a:lnTo>
                  <a:pt x="273993" y="102691"/>
                </a:lnTo>
                <a:cubicBezTo>
                  <a:pt x="277068" y="99665"/>
                  <a:pt x="278309" y="95250"/>
                  <a:pt x="277168" y="91083"/>
                </a:cubicBezTo>
                <a:cubicBezTo>
                  <a:pt x="276027" y="86916"/>
                  <a:pt x="272752" y="83691"/>
                  <a:pt x="268585" y="82600"/>
                </a:cubicBezTo>
                <a:lnTo>
                  <a:pt x="238720" y="75009"/>
                </a:lnTo>
                <a:cubicBezTo>
                  <a:pt x="236538" y="74464"/>
                  <a:pt x="235248" y="72231"/>
                  <a:pt x="235893" y="70098"/>
                </a:cubicBezTo>
                <a:lnTo>
                  <a:pt x="244277" y="40432"/>
                </a:lnTo>
                <a:cubicBezTo>
                  <a:pt x="245467" y="36264"/>
                  <a:pt x="244277" y="31800"/>
                  <a:pt x="241250" y="28773"/>
                </a:cubicBezTo>
                <a:cubicBezTo>
                  <a:pt x="238224" y="25747"/>
                  <a:pt x="233759" y="24557"/>
                  <a:pt x="229592" y="25747"/>
                </a:cubicBezTo>
                <a:lnTo>
                  <a:pt x="199926" y="34131"/>
                </a:lnTo>
                <a:cubicBezTo>
                  <a:pt x="197793" y="34727"/>
                  <a:pt x="195560" y="33437"/>
                  <a:pt x="195014" y="31304"/>
                </a:cubicBezTo>
                <a:lnTo>
                  <a:pt x="187424" y="1389"/>
                </a:lnTo>
                <a:cubicBezTo>
                  <a:pt x="186382" y="-2778"/>
                  <a:pt x="183108" y="-6052"/>
                  <a:pt x="178941" y="-7193"/>
                </a:cubicBezTo>
                <a:cubicBezTo>
                  <a:pt x="174774" y="-8334"/>
                  <a:pt x="170359" y="-7094"/>
                  <a:pt x="167332" y="-4018"/>
                </a:cubicBezTo>
                <a:lnTo>
                  <a:pt x="145852" y="18107"/>
                </a:lnTo>
                <a:cubicBezTo>
                  <a:pt x="144314" y="19695"/>
                  <a:pt x="141734" y="19695"/>
                  <a:pt x="140146" y="18107"/>
                </a:cubicBezTo>
                <a:lnTo>
                  <a:pt x="118666" y="-3969"/>
                </a:lnTo>
                <a:close/>
              </a:path>
            </a:pathLst>
          </a:custGeom>
          <a:solidFill>
            <a:srgbClr val="FFFFFF"/>
          </a:solidFill>
        </p:spPr>
      </p:sp>
      <p:sp>
        <p:nvSpPr>
          <p:cNvPr id="93" name="Text 31"/>
          <p:cNvSpPr/>
          <p:nvPr/>
        </p:nvSpPr>
        <p:spPr>
          <a:xfrm>
            <a:off x="11768455" y="1831975"/>
            <a:ext cx="2685415" cy="3556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职业资格互认</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nvGrpSpPr>
          <p:cNvPr id="94" name="组合 93"/>
          <p:cNvGrpSpPr/>
          <p:nvPr/>
        </p:nvGrpSpPr>
        <p:grpSpPr>
          <a:xfrm>
            <a:off x="11006455" y="2581275"/>
            <a:ext cx="4533900" cy="939800"/>
            <a:chOff x="17333" y="3772"/>
            <a:chExt cx="7140" cy="1480"/>
          </a:xfrm>
          <a:solidFill>
            <a:srgbClr val="F9F5EE"/>
          </a:solidFill>
        </p:grpSpPr>
        <p:sp>
          <p:nvSpPr>
            <p:cNvPr id="95" name="Shape 32"/>
            <p:cNvSpPr/>
            <p:nvPr/>
          </p:nvSpPr>
          <p:spPr>
            <a:xfrm>
              <a:off x="17333" y="3772"/>
              <a:ext cx="7140" cy="1480"/>
            </a:xfrm>
            <a:custGeom>
              <a:avLst/>
              <a:gdLst/>
              <a:ahLst/>
              <a:cxnLst/>
              <a:rect l="l" t="t" r="r" b="b"/>
              <a:pathLst>
                <a:path w="4533900" h="939800">
                  <a:moveTo>
                    <a:pt x="101602" y="0"/>
                  </a:moveTo>
                  <a:lnTo>
                    <a:pt x="4432298" y="0"/>
                  </a:lnTo>
                  <a:cubicBezTo>
                    <a:pt x="4488411" y="0"/>
                    <a:pt x="4533900" y="45489"/>
                    <a:pt x="4533900" y="101602"/>
                  </a:cubicBezTo>
                  <a:lnTo>
                    <a:pt x="4533900" y="838198"/>
                  </a:lnTo>
                  <a:cubicBezTo>
                    <a:pt x="4533900" y="894311"/>
                    <a:pt x="4488411" y="939800"/>
                    <a:pt x="4432298" y="939800"/>
                  </a:cubicBezTo>
                  <a:lnTo>
                    <a:pt x="101602" y="939800"/>
                  </a:lnTo>
                  <a:cubicBezTo>
                    <a:pt x="45489" y="939800"/>
                    <a:pt x="0" y="894311"/>
                    <a:pt x="0" y="838198"/>
                  </a:cubicBezTo>
                  <a:lnTo>
                    <a:pt x="0" y="101602"/>
                  </a:lnTo>
                  <a:cubicBezTo>
                    <a:pt x="0" y="45526"/>
                    <a:pt x="45526" y="0"/>
                    <a:pt x="101602" y="0"/>
                  </a:cubicBezTo>
                  <a:close/>
                </a:path>
              </a:pathLst>
            </a:custGeom>
            <a:grpFill/>
          </p:spPr>
        </p:sp>
        <p:sp>
          <p:nvSpPr>
            <p:cNvPr id="96" name="Text 33"/>
            <p:cNvSpPr/>
            <p:nvPr/>
          </p:nvSpPr>
          <p:spPr>
            <a:xfrm>
              <a:off x="17573" y="4012"/>
              <a:ext cx="6800" cy="460"/>
            </a:xfrm>
            <a:prstGeom prst="rect">
              <a:avLst/>
            </a:prstGeom>
            <a:grpFill/>
          </p:spPr>
          <p:txBody>
            <a:bodyPr wrap="square" lIns="0" tIns="0" rIns="0" bIns="0" rtlCol="0" anchor="ctr"/>
            <a:lstStyle/>
            <a:p>
              <a:pPr>
                <a:lnSpc>
                  <a:spcPct val="14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直接认可</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97" name="Text 34"/>
            <p:cNvSpPr/>
            <p:nvPr/>
          </p:nvSpPr>
          <p:spPr>
            <a:xfrm>
              <a:off x="17573" y="4547"/>
              <a:ext cx="6800" cy="460"/>
            </a:xfrm>
            <a:prstGeom prst="rect">
              <a:avLst/>
            </a:prstGeom>
            <a:grp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境外职业资格可以直接当职称用</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无需重新考试认证</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98" name="组合 97"/>
          <p:cNvGrpSpPr/>
          <p:nvPr/>
        </p:nvGrpSpPr>
        <p:grpSpPr>
          <a:xfrm>
            <a:off x="11006455" y="3797300"/>
            <a:ext cx="4533900" cy="939800"/>
            <a:chOff x="17333" y="5402"/>
            <a:chExt cx="7140" cy="1480"/>
          </a:xfrm>
          <a:solidFill>
            <a:srgbClr val="F9F5EE"/>
          </a:solidFill>
        </p:grpSpPr>
        <p:sp>
          <p:nvSpPr>
            <p:cNvPr id="99" name="Shape 35"/>
            <p:cNvSpPr/>
            <p:nvPr/>
          </p:nvSpPr>
          <p:spPr>
            <a:xfrm>
              <a:off x="17333" y="5402"/>
              <a:ext cx="7140" cy="1480"/>
            </a:xfrm>
            <a:custGeom>
              <a:avLst/>
              <a:gdLst/>
              <a:ahLst/>
              <a:cxnLst/>
              <a:rect l="l" t="t" r="r" b="b"/>
              <a:pathLst>
                <a:path w="4533900" h="939800">
                  <a:moveTo>
                    <a:pt x="101602" y="0"/>
                  </a:moveTo>
                  <a:lnTo>
                    <a:pt x="4432298" y="0"/>
                  </a:lnTo>
                  <a:cubicBezTo>
                    <a:pt x="4488411" y="0"/>
                    <a:pt x="4533900" y="45489"/>
                    <a:pt x="4533900" y="101602"/>
                  </a:cubicBezTo>
                  <a:lnTo>
                    <a:pt x="4533900" y="838198"/>
                  </a:lnTo>
                  <a:cubicBezTo>
                    <a:pt x="4533900" y="894311"/>
                    <a:pt x="4488411" y="939800"/>
                    <a:pt x="4432298" y="939800"/>
                  </a:cubicBezTo>
                  <a:lnTo>
                    <a:pt x="101602" y="939800"/>
                  </a:lnTo>
                  <a:cubicBezTo>
                    <a:pt x="45489" y="939800"/>
                    <a:pt x="0" y="894311"/>
                    <a:pt x="0" y="838198"/>
                  </a:cubicBezTo>
                  <a:lnTo>
                    <a:pt x="0" y="101602"/>
                  </a:lnTo>
                  <a:cubicBezTo>
                    <a:pt x="0" y="45526"/>
                    <a:pt x="45526" y="0"/>
                    <a:pt x="101602" y="0"/>
                  </a:cubicBezTo>
                  <a:close/>
                </a:path>
              </a:pathLst>
            </a:custGeom>
            <a:grpFill/>
          </p:spPr>
        </p:sp>
        <p:sp>
          <p:nvSpPr>
            <p:cNvPr id="100" name="Text 36"/>
            <p:cNvSpPr/>
            <p:nvPr/>
          </p:nvSpPr>
          <p:spPr>
            <a:xfrm>
              <a:off x="17573" y="5642"/>
              <a:ext cx="6800" cy="460"/>
            </a:xfrm>
            <a:prstGeom prst="rect">
              <a:avLst/>
            </a:prstGeom>
            <a:grpFill/>
          </p:spPr>
          <p:txBody>
            <a:bodyPr wrap="square" lIns="0" tIns="0" rIns="0" bIns="0" rtlCol="0" anchor="ctr"/>
            <a:lstStyle/>
            <a:p>
              <a:pPr>
                <a:lnSpc>
                  <a:spcPct val="14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降低成本</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107" name="Text 37"/>
            <p:cNvSpPr/>
            <p:nvPr/>
          </p:nvSpPr>
          <p:spPr>
            <a:xfrm>
              <a:off x="17573" y="6177"/>
              <a:ext cx="6800" cy="460"/>
            </a:xfrm>
            <a:prstGeom prst="rect">
              <a:avLst/>
            </a:prstGeom>
            <a:grp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缩短认证周期</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降低认证成本</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吸引国际专业人才</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sp>
        <p:nvSpPr>
          <p:cNvPr id="108" name="Shape 38"/>
          <p:cNvSpPr/>
          <p:nvPr/>
        </p:nvSpPr>
        <p:spPr>
          <a:xfrm>
            <a:off x="558800" y="5321935"/>
            <a:ext cx="7453630" cy="3172460"/>
          </a:xfrm>
          <a:custGeom>
            <a:avLst/>
            <a:gdLst/>
            <a:ahLst/>
            <a:cxnLst/>
            <a:rect l="l" t="t" r="r" b="b"/>
            <a:pathLst>
              <a:path w="7493000" h="3124200">
                <a:moveTo>
                  <a:pt x="152398" y="0"/>
                </a:moveTo>
                <a:lnTo>
                  <a:pt x="7340602" y="0"/>
                </a:lnTo>
                <a:cubicBezTo>
                  <a:pt x="7424769" y="0"/>
                  <a:pt x="7493000" y="68231"/>
                  <a:pt x="7493000" y="152398"/>
                </a:cubicBezTo>
                <a:lnTo>
                  <a:pt x="7493000" y="2971802"/>
                </a:lnTo>
                <a:cubicBezTo>
                  <a:pt x="7493000" y="3055969"/>
                  <a:pt x="7424769" y="3124200"/>
                  <a:pt x="7340602" y="3124200"/>
                </a:cubicBezTo>
                <a:lnTo>
                  <a:pt x="152398" y="3124200"/>
                </a:lnTo>
                <a:cubicBezTo>
                  <a:pt x="68231" y="3124200"/>
                  <a:pt x="0" y="3055969"/>
                  <a:pt x="0" y="2971802"/>
                </a:cubicBezTo>
                <a:lnTo>
                  <a:pt x="0" y="152398"/>
                </a:lnTo>
                <a:cubicBezTo>
                  <a:pt x="0" y="68287"/>
                  <a:pt x="68287" y="0"/>
                  <a:pt x="152398"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109" name="Shape 39"/>
          <p:cNvSpPr/>
          <p:nvPr/>
        </p:nvSpPr>
        <p:spPr>
          <a:xfrm>
            <a:off x="811530" y="5677535"/>
            <a:ext cx="304800" cy="304800"/>
          </a:xfrm>
          <a:custGeom>
            <a:avLst/>
            <a:gdLst/>
            <a:ahLst/>
            <a:cxnLst/>
            <a:rect l="l" t="t" r="r" b="b"/>
            <a:pathLst>
              <a:path w="304800" h="304800">
                <a:moveTo>
                  <a:pt x="209490" y="166688"/>
                </a:moveTo>
                <a:lnTo>
                  <a:pt x="95845" y="166688"/>
                </a:lnTo>
                <a:cubicBezTo>
                  <a:pt x="97572" y="205085"/>
                  <a:pt x="106085" y="240447"/>
                  <a:pt x="118170" y="266343"/>
                </a:cubicBezTo>
                <a:cubicBezTo>
                  <a:pt x="124956" y="280928"/>
                  <a:pt x="132278" y="291227"/>
                  <a:pt x="139065" y="297537"/>
                </a:cubicBezTo>
                <a:cubicBezTo>
                  <a:pt x="145733" y="303788"/>
                  <a:pt x="150316" y="304800"/>
                  <a:pt x="152698" y="304800"/>
                </a:cubicBezTo>
                <a:cubicBezTo>
                  <a:pt x="155079" y="304800"/>
                  <a:pt x="159663" y="303788"/>
                  <a:pt x="166330" y="297537"/>
                </a:cubicBezTo>
                <a:cubicBezTo>
                  <a:pt x="173117" y="291227"/>
                  <a:pt x="180439" y="280868"/>
                  <a:pt x="187226" y="266343"/>
                </a:cubicBezTo>
                <a:cubicBezTo>
                  <a:pt x="199311" y="240447"/>
                  <a:pt x="207824" y="205085"/>
                  <a:pt x="209550" y="166688"/>
                </a:cubicBezTo>
                <a:close/>
                <a:moveTo>
                  <a:pt x="95786" y="138113"/>
                </a:moveTo>
                <a:lnTo>
                  <a:pt x="209431" y="138113"/>
                </a:lnTo>
                <a:cubicBezTo>
                  <a:pt x="207764" y="99715"/>
                  <a:pt x="199251" y="64353"/>
                  <a:pt x="187166" y="38457"/>
                </a:cubicBezTo>
                <a:cubicBezTo>
                  <a:pt x="180380" y="23932"/>
                  <a:pt x="173057" y="13573"/>
                  <a:pt x="166271" y="7263"/>
                </a:cubicBezTo>
                <a:cubicBezTo>
                  <a:pt x="159603" y="1012"/>
                  <a:pt x="155019" y="0"/>
                  <a:pt x="152638" y="0"/>
                </a:cubicBezTo>
                <a:cubicBezTo>
                  <a:pt x="150257" y="0"/>
                  <a:pt x="145673" y="1012"/>
                  <a:pt x="139005" y="7263"/>
                </a:cubicBezTo>
                <a:cubicBezTo>
                  <a:pt x="132219" y="13573"/>
                  <a:pt x="124897" y="23932"/>
                  <a:pt x="118110" y="38457"/>
                </a:cubicBezTo>
                <a:cubicBezTo>
                  <a:pt x="106025" y="64353"/>
                  <a:pt x="97512" y="99715"/>
                  <a:pt x="95786" y="138113"/>
                </a:cubicBezTo>
                <a:close/>
                <a:moveTo>
                  <a:pt x="67211" y="138113"/>
                </a:moveTo>
                <a:cubicBezTo>
                  <a:pt x="69294" y="87154"/>
                  <a:pt x="82451" y="39826"/>
                  <a:pt x="101679" y="8751"/>
                </a:cubicBezTo>
                <a:cubicBezTo>
                  <a:pt x="46851" y="28158"/>
                  <a:pt x="6489" y="78105"/>
                  <a:pt x="893" y="138113"/>
                </a:cubicBezTo>
                <a:lnTo>
                  <a:pt x="67211" y="138113"/>
                </a:lnTo>
                <a:close/>
                <a:moveTo>
                  <a:pt x="893" y="166688"/>
                </a:moveTo>
                <a:cubicBezTo>
                  <a:pt x="6489" y="226695"/>
                  <a:pt x="46851" y="276642"/>
                  <a:pt x="101679" y="296049"/>
                </a:cubicBezTo>
                <a:cubicBezTo>
                  <a:pt x="82451" y="264974"/>
                  <a:pt x="69294" y="217646"/>
                  <a:pt x="67211" y="166688"/>
                </a:cubicBezTo>
                <a:lnTo>
                  <a:pt x="893" y="166688"/>
                </a:lnTo>
                <a:close/>
                <a:moveTo>
                  <a:pt x="238065" y="166688"/>
                </a:moveTo>
                <a:cubicBezTo>
                  <a:pt x="235982" y="217646"/>
                  <a:pt x="222825" y="264974"/>
                  <a:pt x="203597" y="296049"/>
                </a:cubicBezTo>
                <a:cubicBezTo>
                  <a:pt x="258425" y="276582"/>
                  <a:pt x="298787" y="226695"/>
                  <a:pt x="304383" y="166688"/>
                </a:cubicBezTo>
                <a:lnTo>
                  <a:pt x="238065" y="166688"/>
                </a:lnTo>
                <a:close/>
                <a:moveTo>
                  <a:pt x="304383" y="138113"/>
                </a:moveTo>
                <a:cubicBezTo>
                  <a:pt x="298787" y="78105"/>
                  <a:pt x="258425" y="28158"/>
                  <a:pt x="203597" y="8751"/>
                </a:cubicBezTo>
                <a:cubicBezTo>
                  <a:pt x="222825" y="39826"/>
                  <a:pt x="235982" y="87154"/>
                  <a:pt x="238065" y="138113"/>
                </a:cubicBezTo>
                <a:lnTo>
                  <a:pt x="304383" y="138113"/>
                </a:lnTo>
                <a:close/>
              </a:path>
            </a:pathLst>
          </a:custGeom>
          <a:solidFill>
            <a:srgbClr val="C5A06D"/>
          </a:solidFill>
        </p:spPr>
      </p:sp>
      <p:sp>
        <p:nvSpPr>
          <p:cNvPr id="110" name="Text 40"/>
          <p:cNvSpPr/>
          <p:nvPr/>
        </p:nvSpPr>
        <p:spPr>
          <a:xfrm>
            <a:off x="1213485" y="5626735"/>
            <a:ext cx="6596380" cy="40640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国际合作案例</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12" name="Shape 41"/>
          <p:cNvSpPr/>
          <p:nvPr/>
        </p:nvSpPr>
        <p:spPr>
          <a:xfrm>
            <a:off x="784225" y="6496685"/>
            <a:ext cx="507365" cy="5080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C59F5E"/>
          </a:solidFill>
        </p:spPr>
      </p:sp>
      <p:sp>
        <p:nvSpPr>
          <p:cNvPr id="113" name="Shape 42"/>
          <p:cNvSpPr/>
          <p:nvPr/>
        </p:nvSpPr>
        <p:spPr>
          <a:xfrm>
            <a:off x="936625" y="6649085"/>
            <a:ext cx="203200" cy="203200"/>
          </a:xfrm>
          <a:custGeom>
            <a:avLst/>
            <a:gdLst/>
            <a:ahLst/>
            <a:cxnLst/>
            <a:rect l="l" t="t" r="r" b="b"/>
            <a:pathLst>
              <a:path w="203200" h="203200">
                <a:moveTo>
                  <a:pt x="203200" y="12700"/>
                </a:moveTo>
                <a:cubicBezTo>
                  <a:pt x="203200" y="55602"/>
                  <a:pt x="172799" y="91400"/>
                  <a:pt x="132398" y="99774"/>
                </a:cubicBezTo>
                <a:cubicBezTo>
                  <a:pt x="129262" y="76716"/>
                  <a:pt x="118904" y="55959"/>
                  <a:pt x="103624" y="39886"/>
                </a:cubicBezTo>
                <a:cubicBezTo>
                  <a:pt x="119539" y="15875"/>
                  <a:pt x="146804" y="0"/>
                  <a:pt x="177800" y="0"/>
                </a:cubicBezTo>
                <a:lnTo>
                  <a:pt x="190500" y="0"/>
                </a:lnTo>
                <a:cubicBezTo>
                  <a:pt x="197525" y="0"/>
                  <a:pt x="203200" y="5675"/>
                  <a:pt x="203200" y="12700"/>
                </a:cubicBezTo>
                <a:close/>
                <a:moveTo>
                  <a:pt x="0" y="38100"/>
                </a:moveTo>
                <a:cubicBezTo>
                  <a:pt x="0" y="31075"/>
                  <a:pt x="5675" y="25400"/>
                  <a:pt x="12700" y="25400"/>
                </a:cubicBezTo>
                <a:lnTo>
                  <a:pt x="25400" y="25400"/>
                </a:lnTo>
                <a:cubicBezTo>
                  <a:pt x="74493" y="25400"/>
                  <a:pt x="114300" y="65207"/>
                  <a:pt x="114300" y="114300"/>
                </a:cubicBezTo>
                <a:lnTo>
                  <a:pt x="114300" y="190500"/>
                </a:lnTo>
                <a:cubicBezTo>
                  <a:pt x="114300" y="197525"/>
                  <a:pt x="108625" y="203200"/>
                  <a:pt x="101600" y="203200"/>
                </a:cubicBezTo>
                <a:cubicBezTo>
                  <a:pt x="94575" y="203200"/>
                  <a:pt x="88900" y="197525"/>
                  <a:pt x="88900" y="190500"/>
                </a:cubicBezTo>
                <a:lnTo>
                  <a:pt x="88900" y="127000"/>
                </a:lnTo>
                <a:cubicBezTo>
                  <a:pt x="39807" y="127000"/>
                  <a:pt x="0" y="87193"/>
                  <a:pt x="0" y="38100"/>
                </a:cubicBezTo>
                <a:close/>
              </a:path>
            </a:pathLst>
          </a:custGeom>
          <a:solidFill>
            <a:srgbClr val="FFFFFF"/>
          </a:solidFill>
        </p:spPr>
      </p:sp>
      <p:sp>
        <p:nvSpPr>
          <p:cNvPr id="114" name="Text 43"/>
          <p:cNvSpPr/>
          <p:nvPr/>
        </p:nvSpPr>
        <p:spPr>
          <a:xfrm>
            <a:off x="1443355" y="6405880"/>
            <a:ext cx="6365875" cy="3048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农业领域合作</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115" name="Text 44"/>
          <p:cNvSpPr/>
          <p:nvPr/>
        </p:nvSpPr>
        <p:spPr>
          <a:xfrm>
            <a:off x="1443355" y="6761480"/>
            <a:ext cx="6353175" cy="25400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巴基斯坦、尼日利亚农学专家在三亚南繁开展交流合作</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推动热带农业科技创新。</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17" name="Shape 45"/>
          <p:cNvSpPr/>
          <p:nvPr/>
        </p:nvSpPr>
        <p:spPr>
          <a:xfrm>
            <a:off x="783590" y="7475855"/>
            <a:ext cx="507365" cy="5080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C59F5E"/>
          </a:solidFill>
        </p:spPr>
      </p:sp>
      <p:sp>
        <p:nvSpPr>
          <p:cNvPr id="118" name="Shape 46"/>
          <p:cNvSpPr/>
          <p:nvPr/>
        </p:nvSpPr>
        <p:spPr>
          <a:xfrm>
            <a:off x="948690" y="7628255"/>
            <a:ext cx="177800" cy="203200"/>
          </a:xfrm>
          <a:custGeom>
            <a:avLst/>
            <a:gdLst/>
            <a:ahLst/>
            <a:cxnLst/>
            <a:rect l="l" t="t" r="r" b="b"/>
            <a:pathLst>
              <a:path w="177800" h="203200">
                <a:moveTo>
                  <a:pt x="114300" y="0"/>
                </a:moveTo>
                <a:lnTo>
                  <a:pt x="50800" y="0"/>
                </a:lnTo>
                <a:cubicBezTo>
                  <a:pt x="43775" y="0"/>
                  <a:pt x="38100" y="5675"/>
                  <a:pt x="38100" y="12700"/>
                </a:cubicBezTo>
                <a:cubicBezTo>
                  <a:pt x="38100" y="19725"/>
                  <a:pt x="43775" y="25400"/>
                  <a:pt x="50800" y="25400"/>
                </a:cubicBezTo>
                <a:lnTo>
                  <a:pt x="50800" y="85527"/>
                </a:lnTo>
                <a:lnTo>
                  <a:pt x="2977" y="169188"/>
                </a:lnTo>
                <a:cubicBezTo>
                  <a:pt x="1032" y="172641"/>
                  <a:pt x="0" y="176490"/>
                  <a:pt x="0" y="180459"/>
                </a:cubicBezTo>
                <a:cubicBezTo>
                  <a:pt x="0" y="193040"/>
                  <a:pt x="10160" y="203200"/>
                  <a:pt x="22741" y="203200"/>
                </a:cubicBezTo>
                <a:lnTo>
                  <a:pt x="155059" y="203200"/>
                </a:lnTo>
                <a:cubicBezTo>
                  <a:pt x="167600" y="203200"/>
                  <a:pt x="177800" y="193040"/>
                  <a:pt x="177800" y="180459"/>
                </a:cubicBezTo>
                <a:cubicBezTo>
                  <a:pt x="177800" y="176490"/>
                  <a:pt x="176768" y="172601"/>
                  <a:pt x="174823" y="169188"/>
                </a:cubicBezTo>
                <a:lnTo>
                  <a:pt x="127000" y="85527"/>
                </a:lnTo>
                <a:lnTo>
                  <a:pt x="127000" y="25400"/>
                </a:lnTo>
                <a:cubicBezTo>
                  <a:pt x="134025" y="25400"/>
                  <a:pt x="139700" y="19725"/>
                  <a:pt x="139700" y="12700"/>
                </a:cubicBezTo>
                <a:cubicBezTo>
                  <a:pt x="139700" y="5675"/>
                  <a:pt x="134025" y="0"/>
                  <a:pt x="127000" y="0"/>
                </a:cubicBezTo>
                <a:lnTo>
                  <a:pt x="114300" y="0"/>
                </a:lnTo>
                <a:close/>
                <a:moveTo>
                  <a:pt x="76200" y="85527"/>
                </a:moveTo>
                <a:lnTo>
                  <a:pt x="76200" y="25400"/>
                </a:lnTo>
                <a:lnTo>
                  <a:pt x="101600" y="25400"/>
                </a:lnTo>
                <a:lnTo>
                  <a:pt x="101600" y="85527"/>
                </a:lnTo>
                <a:cubicBezTo>
                  <a:pt x="101600" y="89932"/>
                  <a:pt x="102751" y="94298"/>
                  <a:pt x="104934" y="98147"/>
                </a:cubicBezTo>
                <a:lnTo>
                  <a:pt x="121444" y="127000"/>
                </a:lnTo>
                <a:lnTo>
                  <a:pt x="56356" y="127000"/>
                </a:lnTo>
                <a:lnTo>
                  <a:pt x="72866" y="98147"/>
                </a:lnTo>
                <a:cubicBezTo>
                  <a:pt x="75049" y="94298"/>
                  <a:pt x="76200" y="89972"/>
                  <a:pt x="76200" y="85527"/>
                </a:cubicBezTo>
                <a:close/>
              </a:path>
            </a:pathLst>
          </a:custGeom>
          <a:solidFill>
            <a:srgbClr val="FFFFFF"/>
          </a:solidFill>
        </p:spPr>
      </p:sp>
      <p:sp>
        <p:nvSpPr>
          <p:cNvPr id="119" name="Text 47"/>
          <p:cNvSpPr/>
          <p:nvPr/>
        </p:nvSpPr>
        <p:spPr>
          <a:xfrm>
            <a:off x="1442720" y="7385050"/>
            <a:ext cx="5871210" cy="3048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科研机构合作</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120" name="Text 48"/>
          <p:cNvSpPr/>
          <p:nvPr/>
        </p:nvSpPr>
        <p:spPr>
          <a:xfrm>
            <a:off x="1442720" y="7740650"/>
            <a:ext cx="6367145" cy="258445"/>
          </a:xfrm>
          <a:prstGeom prst="rect">
            <a:avLst/>
          </a:prstGeom>
          <a:noFill/>
        </p:spPr>
        <p:txBody>
          <a:bodyPr wrap="square" lIns="0" tIns="0" rIns="0" bIns="0" rtlCol="0" anchor="ctr"/>
          <a:lstStyle/>
          <a:p>
            <a:pPr algn="dist">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万宁香饮所与国际专家合作</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开展热带香料饮料作物研究</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提升产业竞争力。</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21" name="Shape 49"/>
          <p:cNvSpPr/>
          <p:nvPr/>
        </p:nvSpPr>
        <p:spPr>
          <a:xfrm>
            <a:off x="8255000" y="5334000"/>
            <a:ext cx="7465695" cy="3160395"/>
          </a:xfrm>
          <a:custGeom>
            <a:avLst/>
            <a:gdLst/>
            <a:ahLst/>
            <a:cxnLst/>
            <a:rect l="l" t="t" r="r" b="b"/>
            <a:pathLst>
              <a:path w="7493000" h="3124200">
                <a:moveTo>
                  <a:pt x="152398" y="0"/>
                </a:moveTo>
                <a:lnTo>
                  <a:pt x="7340602" y="0"/>
                </a:lnTo>
                <a:cubicBezTo>
                  <a:pt x="7424769" y="0"/>
                  <a:pt x="7493000" y="68231"/>
                  <a:pt x="7493000" y="152398"/>
                </a:cubicBezTo>
                <a:lnTo>
                  <a:pt x="7493000" y="2971802"/>
                </a:lnTo>
                <a:cubicBezTo>
                  <a:pt x="7493000" y="3055969"/>
                  <a:pt x="7424769" y="3124200"/>
                  <a:pt x="7340602" y="3124200"/>
                </a:cubicBezTo>
                <a:lnTo>
                  <a:pt x="152398" y="3124200"/>
                </a:lnTo>
                <a:cubicBezTo>
                  <a:pt x="68231" y="3124200"/>
                  <a:pt x="0" y="3055969"/>
                  <a:pt x="0" y="2971802"/>
                </a:cubicBezTo>
                <a:lnTo>
                  <a:pt x="0" y="152398"/>
                </a:lnTo>
                <a:cubicBezTo>
                  <a:pt x="0" y="68287"/>
                  <a:pt x="68287" y="0"/>
                  <a:pt x="152398" y="0"/>
                </a:cubicBezTo>
                <a:close/>
              </a:path>
            </a:pathLst>
          </a:custGeom>
          <a:solidFill>
            <a:srgbClr val="F9F5EE"/>
          </a:solidFill>
          <a:effectLst>
            <a:outerShdw blurRad="190500" dist="127000" dir="5400000" algn="bl" rotWithShape="0">
              <a:srgbClr val="000000">
                <a:alpha val="10196"/>
              </a:srgbClr>
            </a:outerShdw>
          </a:effectLst>
        </p:spPr>
      </p:sp>
      <p:sp>
        <p:nvSpPr>
          <p:cNvPr id="122" name="Shape 50"/>
          <p:cNvSpPr/>
          <p:nvPr/>
        </p:nvSpPr>
        <p:spPr>
          <a:xfrm>
            <a:off x="8509000" y="5688965"/>
            <a:ext cx="381000" cy="304800"/>
          </a:xfrm>
          <a:custGeom>
            <a:avLst/>
            <a:gdLst/>
            <a:ahLst/>
            <a:cxnLst/>
            <a:rect l="l" t="t" r="r" b="b"/>
            <a:pathLst>
              <a:path w="381000" h="304800">
                <a:moveTo>
                  <a:pt x="190500" y="9525"/>
                </a:moveTo>
                <a:cubicBezTo>
                  <a:pt x="224670" y="9525"/>
                  <a:pt x="252413" y="37267"/>
                  <a:pt x="252413" y="71438"/>
                </a:cubicBezTo>
                <a:cubicBezTo>
                  <a:pt x="252413" y="105608"/>
                  <a:pt x="224670" y="133350"/>
                  <a:pt x="190500" y="133350"/>
                </a:cubicBezTo>
                <a:cubicBezTo>
                  <a:pt x="156330" y="133350"/>
                  <a:pt x="128588" y="105608"/>
                  <a:pt x="128588" y="71438"/>
                </a:cubicBezTo>
                <a:cubicBezTo>
                  <a:pt x="128588" y="37267"/>
                  <a:pt x="156330" y="9525"/>
                  <a:pt x="190500" y="9525"/>
                </a:cubicBezTo>
                <a:close/>
                <a:moveTo>
                  <a:pt x="57150" y="52388"/>
                </a:moveTo>
                <a:cubicBezTo>
                  <a:pt x="80806" y="52388"/>
                  <a:pt x="100013" y="71594"/>
                  <a:pt x="100013" y="95250"/>
                </a:cubicBezTo>
                <a:cubicBezTo>
                  <a:pt x="100013" y="118906"/>
                  <a:pt x="80806" y="138113"/>
                  <a:pt x="57150" y="138113"/>
                </a:cubicBezTo>
                <a:cubicBezTo>
                  <a:pt x="33494" y="138113"/>
                  <a:pt x="14288" y="118906"/>
                  <a:pt x="14288" y="95250"/>
                </a:cubicBezTo>
                <a:cubicBezTo>
                  <a:pt x="14288" y="71594"/>
                  <a:pt x="33494" y="52388"/>
                  <a:pt x="57150" y="52388"/>
                </a:cubicBezTo>
                <a:close/>
                <a:moveTo>
                  <a:pt x="0" y="247650"/>
                </a:moveTo>
                <a:cubicBezTo>
                  <a:pt x="0" y="205561"/>
                  <a:pt x="34111" y="171450"/>
                  <a:pt x="76200" y="171450"/>
                </a:cubicBezTo>
                <a:cubicBezTo>
                  <a:pt x="83820" y="171450"/>
                  <a:pt x="91202" y="172581"/>
                  <a:pt x="98167" y="174665"/>
                </a:cubicBezTo>
                <a:cubicBezTo>
                  <a:pt x="78581" y="196572"/>
                  <a:pt x="66675" y="225504"/>
                  <a:pt x="66675" y="257175"/>
                </a:cubicBezTo>
                <a:lnTo>
                  <a:pt x="66675" y="266700"/>
                </a:lnTo>
                <a:cubicBezTo>
                  <a:pt x="66675" y="273487"/>
                  <a:pt x="68104" y="279916"/>
                  <a:pt x="70664" y="285750"/>
                </a:cubicBezTo>
                <a:lnTo>
                  <a:pt x="19050" y="285750"/>
                </a:lnTo>
                <a:cubicBezTo>
                  <a:pt x="8513" y="285750"/>
                  <a:pt x="0" y="277237"/>
                  <a:pt x="0" y="266700"/>
                </a:cubicBezTo>
                <a:lnTo>
                  <a:pt x="0" y="247650"/>
                </a:lnTo>
                <a:close/>
                <a:moveTo>
                  <a:pt x="310336" y="285750"/>
                </a:moveTo>
                <a:cubicBezTo>
                  <a:pt x="312896" y="279916"/>
                  <a:pt x="314325" y="273487"/>
                  <a:pt x="314325" y="266700"/>
                </a:cubicBezTo>
                <a:lnTo>
                  <a:pt x="314325" y="257175"/>
                </a:lnTo>
                <a:cubicBezTo>
                  <a:pt x="314325" y="225504"/>
                  <a:pt x="302419" y="196572"/>
                  <a:pt x="282833" y="174665"/>
                </a:cubicBezTo>
                <a:cubicBezTo>
                  <a:pt x="289798" y="172581"/>
                  <a:pt x="297180" y="171450"/>
                  <a:pt x="304800" y="171450"/>
                </a:cubicBezTo>
                <a:cubicBezTo>
                  <a:pt x="346889" y="171450"/>
                  <a:pt x="381000" y="205561"/>
                  <a:pt x="381000" y="247650"/>
                </a:cubicBezTo>
                <a:lnTo>
                  <a:pt x="381000" y="266700"/>
                </a:lnTo>
                <a:cubicBezTo>
                  <a:pt x="381000" y="277237"/>
                  <a:pt x="372487" y="285750"/>
                  <a:pt x="361950" y="285750"/>
                </a:cubicBezTo>
                <a:lnTo>
                  <a:pt x="310336" y="285750"/>
                </a:lnTo>
                <a:close/>
                <a:moveTo>
                  <a:pt x="280987" y="95250"/>
                </a:moveTo>
                <a:cubicBezTo>
                  <a:pt x="280987" y="71594"/>
                  <a:pt x="300194" y="52388"/>
                  <a:pt x="323850" y="52388"/>
                </a:cubicBezTo>
                <a:cubicBezTo>
                  <a:pt x="347506" y="52388"/>
                  <a:pt x="366712" y="71594"/>
                  <a:pt x="366712" y="95250"/>
                </a:cubicBezTo>
                <a:cubicBezTo>
                  <a:pt x="366712" y="118906"/>
                  <a:pt x="347506" y="138113"/>
                  <a:pt x="323850" y="138113"/>
                </a:cubicBezTo>
                <a:cubicBezTo>
                  <a:pt x="300194" y="138113"/>
                  <a:pt x="280987" y="118906"/>
                  <a:pt x="280987" y="95250"/>
                </a:cubicBezTo>
                <a:close/>
                <a:moveTo>
                  <a:pt x="95250" y="257175"/>
                </a:moveTo>
                <a:cubicBezTo>
                  <a:pt x="95250" y="204549"/>
                  <a:pt x="137874" y="161925"/>
                  <a:pt x="190500" y="161925"/>
                </a:cubicBezTo>
                <a:cubicBezTo>
                  <a:pt x="243126" y="161925"/>
                  <a:pt x="285750" y="204549"/>
                  <a:pt x="285750" y="257175"/>
                </a:cubicBezTo>
                <a:lnTo>
                  <a:pt x="285750" y="266700"/>
                </a:lnTo>
                <a:cubicBezTo>
                  <a:pt x="285750" y="277237"/>
                  <a:pt x="277237" y="285750"/>
                  <a:pt x="266700" y="285750"/>
                </a:cubicBezTo>
                <a:lnTo>
                  <a:pt x="114300" y="285750"/>
                </a:lnTo>
                <a:cubicBezTo>
                  <a:pt x="103763" y="285750"/>
                  <a:pt x="95250" y="277237"/>
                  <a:pt x="95250" y="266700"/>
                </a:cubicBezTo>
                <a:lnTo>
                  <a:pt x="95250" y="257175"/>
                </a:lnTo>
                <a:close/>
              </a:path>
            </a:pathLst>
          </a:custGeom>
          <a:solidFill>
            <a:srgbClr val="C5A06D"/>
          </a:solidFill>
        </p:spPr>
      </p:sp>
      <p:sp>
        <p:nvSpPr>
          <p:cNvPr id="123" name="Text 51"/>
          <p:cNvSpPr/>
          <p:nvPr/>
        </p:nvSpPr>
        <p:spPr>
          <a:xfrm>
            <a:off x="8998585" y="5626100"/>
            <a:ext cx="6336665" cy="40640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人才集聚成果</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24" name="Shape 52"/>
          <p:cNvSpPr/>
          <p:nvPr/>
        </p:nvSpPr>
        <p:spPr>
          <a:xfrm>
            <a:off x="8509000" y="6371590"/>
            <a:ext cx="3390900" cy="1219200"/>
          </a:xfrm>
          <a:custGeom>
            <a:avLst/>
            <a:gdLst/>
            <a:ahLst/>
            <a:cxnLst/>
            <a:rect l="l" t="t" r="r" b="b"/>
            <a:pathLst>
              <a:path w="3390900" h="1219200">
                <a:moveTo>
                  <a:pt x="101596" y="0"/>
                </a:moveTo>
                <a:lnTo>
                  <a:pt x="3289304" y="0"/>
                </a:lnTo>
                <a:cubicBezTo>
                  <a:pt x="3345414" y="0"/>
                  <a:pt x="3390900" y="45486"/>
                  <a:pt x="3390900" y="101596"/>
                </a:cubicBezTo>
                <a:lnTo>
                  <a:pt x="3390900" y="1117604"/>
                </a:lnTo>
                <a:cubicBezTo>
                  <a:pt x="3390900" y="1173714"/>
                  <a:pt x="3345414" y="1219200"/>
                  <a:pt x="3289304" y="1219200"/>
                </a:cubicBezTo>
                <a:lnTo>
                  <a:pt x="101596" y="1219200"/>
                </a:lnTo>
                <a:cubicBezTo>
                  <a:pt x="45486" y="1219200"/>
                  <a:pt x="0" y="1173714"/>
                  <a:pt x="0" y="1117604"/>
                </a:cubicBezTo>
                <a:lnTo>
                  <a:pt x="0" y="101596"/>
                </a:lnTo>
                <a:cubicBezTo>
                  <a:pt x="0" y="45486"/>
                  <a:pt x="45486" y="0"/>
                  <a:pt x="101596" y="0"/>
                </a:cubicBezTo>
                <a:close/>
              </a:path>
            </a:pathLst>
          </a:custGeom>
          <a:solidFill>
            <a:srgbClr val="FFFFFF"/>
          </a:solidFill>
        </p:spPr>
      </p:sp>
      <p:sp>
        <p:nvSpPr>
          <p:cNvPr id="125" name="Text 53"/>
          <p:cNvSpPr/>
          <p:nvPr/>
        </p:nvSpPr>
        <p:spPr>
          <a:xfrm>
            <a:off x="8597900" y="6574790"/>
            <a:ext cx="3213100" cy="508000"/>
          </a:xfrm>
          <a:prstGeom prst="rect">
            <a:avLst/>
          </a:prstGeom>
          <a:noFill/>
        </p:spPr>
        <p:txBody>
          <a:bodyPr wrap="square" lIns="0" tIns="0" rIns="0" bIns="0" rtlCol="0" anchor="ctr"/>
          <a:lstStyle/>
          <a:p>
            <a:pPr algn="ctr">
              <a:lnSpc>
                <a:spcPct val="90000"/>
              </a:lnSpc>
            </a:pPr>
            <a:r>
              <a:rPr lang="en-US" sz="3200" b="1" dirty="0">
                <a:solidFill>
                  <a:srgbClr val="C5A06D"/>
                </a:solidFill>
                <a:latin typeface="微软雅黑" panose="020B0503020204020204" charset="-122"/>
                <a:ea typeface="微软雅黑" panose="020B0503020204020204" charset="-122"/>
                <a:cs typeface="微软雅黑" panose="020B0503020204020204" charset="-122"/>
              </a:rPr>
              <a:t>85万</a:t>
            </a:r>
            <a:endParaRPr lang="en-US" sz="32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126" name="Text 54"/>
          <p:cNvSpPr/>
          <p:nvPr/>
        </p:nvSpPr>
        <p:spPr>
          <a:xfrm>
            <a:off x="8667750" y="7133590"/>
            <a:ext cx="3073400" cy="254000"/>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累计吸引人才</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127" name="Shape 55"/>
          <p:cNvSpPr/>
          <p:nvPr/>
        </p:nvSpPr>
        <p:spPr>
          <a:xfrm>
            <a:off x="12103100" y="6371590"/>
            <a:ext cx="3390900" cy="1219200"/>
          </a:xfrm>
          <a:custGeom>
            <a:avLst/>
            <a:gdLst/>
            <a:ahLst/>
            <a:cxnLst/>
            <a:rect l="l" t="t" r="r" b="b"/>
            <a:pathLst>
              <a:path w="3390900" h="1219200">
                <a:moveTo>
                  <a:pt x="101596" y="0"/>
                </a:moveTo>
                <a:lnTo>
                  <a:pt x="3289304" y="0"/>
                </a:lnTo>
                <a:cubicBezTo>
                  <a:pt x="3345414" y="0"/>
                  <a:pt x="3390900" y="45486"/>
                  <a:pt x="3390900" y="101596"/>
                </a:cubicBezTo>
                <a:lnTo>
                  <a:pt x="3390900" y="1117604"/>
                </a:lnTo>
                <a:cubicBezTo>
                  <a:pt x="3390900" y="1173714"/>
                  <a:pt x="3345414" y="1219200"/>
                  <a:pt x="3289304" y="1219200"/>
                </a:cubicBezTo>
                <a:lnTo>
                  <a:pt x="101596" y="1219200"/>
                </a:lnTo>
                <a:cubicBezTo>
                  <a:pt x="45486" y="1219200"/>
                  <a:pt x="0" y="1173714"/>
                  <a:pt x="0" y="1117604"/>
                </a:cubicBezTo>
                <a:lnTo>
                  <a:pt x="0" y="101596"/>
                </a:lnTo>
                <a:cubicBezTo>
                  <a:pt x="0" y="45486"/>
                  <a:pt x="45486" y="0"/>
                  <a:pt x="101596" y="0"/>
                </a:cubicBezTo>
                <a:close/>
              </a:path>
            </a:pathLst>
          </a:custGeom>
          <a:solidFill>
            <a:srgbClr val="FFFFFF"/>
          </a:solidFill>
        </p:spPr>
      </p:sp>
      <p:sp>
        <p:nvSpPr>
          <p:cNvPr id="128" name="Text 56"/>
          <p:cNvSpPr/>
          <p:nvPr/>
        </p:nvSpPr>
        <p:spPr>
          <a:xfrm>
            <a:off x="12192000" y="6574790"/>
            <a:ext cx="3213100" cy="508000"/>
          </a:xfrm>
          <a:prstGeom prst="rect">
            <a:avLst/>
          </a:prstGeom>
          <a:noFill/>
        </p:spPr>
        <p:txBody>
          <a:bodyPr wrap="square" lIns="0" tIns="0" rIns="0" bIns="0" rtlCol="0" anchor="ctr"/>
          <a:lstStyle/>
          <a:p>
            <a:pPr algn="ctr">
              <a:lnSpc>
                <a:spcPct val="90000"/>
              </a:lnSpc>
            </a:pPr>
            <a:r>
              <a:rPr lang="en-US" sz="3200" b="1" dirty="0">
                <a:solidFill>
                  <a:srgbClr val="C5A06D"/>
                </a:solidFill>
                <a:latin typeface="微软雅黑" panose="020B0503020204020204" charset="-122"/>
                <a:ea typeface="微软雅黑" panose="020B0503020204020204" charset="-122"/>
                <a:cs typeface="微软雅黑" panose="020B0503020204020204" charset="-122"/>
              </a:rPr>
              <a:t>3.9万</a:t>
            </a:r>
            <a:endParaRPr lang="en-US" sz="32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129" name="Text 57"/>
          <p:cNvSpPr/>
          <p:nvPr/>
        </p:nvSpPr>
        <p:spPr>
          <a:xfrm>
            <a:off x="12261850" y="7133590"/>
            <a:ext cx="3073400" cy="254000"/>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享受个税优惠</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130" name="Text 58"/>
          <p:cNvSpPr/>
          <p:nvPr/>
        </p:nvSpPr>
        <p:spPr>
          <a:xfrm>
            <a:off x="8509000" y="7748270"/>
            <a:ext cx="7073900" cy="584200"/>
          </a:xfrm>
          <a:prstGeom prst="rect">
            <a:avLst/>
          </a:prstGeom>
          <a:noFill/>
        </p:spPr>
        <p:txBody>
          <a:bodyPr wrap="square" lIns="0" tIns="0" rIns="0" bIns="0" rtlCol="0" anchor="ctr"/>
          <a:lstStyle/>
          <a:p>
            <a:pPr>
              <a:lnSpc>
                <a:spcPct val="14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海南正积极打造中国企业走向国际市场的总部基地和境外企业进入中国市场的总部基地</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sz="1400" dirty="0">
                <a:solidFill>
                  <a:schemeClr val="tx1"/>
                </a:solidFill>
                <a:latin typeface="微软雅黑" panose="020B0503020204020204" charset="-122"/>
                <a:ea typeface="微软雅黑" panose="020B0503020204020204" charset="-122"/>
                <a:cs typeface="微软雅黑" panose="020B0503020204020204" charset="-122"/>
              </a:rPr>
              <a:t>为中外企业共享开放发展机遇搭建平台。</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8" name="直接连接符 7"/>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9" name="组合 8"/>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downloaded-image"/>
          <p:cNvPicPr>
            <a:picLocks noChangeAspect="1"/>
          </p:cNvPicPr>
          <p:nvPr/>
        </p:nvPicPr>
        <p:blipFill>
          <a:blip r:embed="rId1">
            <a:alphaModFix amt="20000"/>
          </a:blip>
          <a:srcRect b="9646"/>
          <a:stretch>
            <a:fillRect/>
          </a:stretch>
        </p:blipFill>
        <p:spPr>
          <a:xfrm>
            <a:off x="0" y="0"/>
            <a:ext cx="16255365" cy="9144635"/>
          </a:xfrm>
          <a:prstGeom prst="rect">
            <a:avLst/>
          </a:prstGeom>
        </p:spPr>
      </p:pic>
      <p:sp>
        <p:nvSpPr>
          <p:cNvPr id="84" name="Shape 0"/>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gradFill flip="none" rotWithShape="1">
            <a:gsLst>
              <a:gs pos="0">
                <a:schemeClr val="bg1">
                  <a:lumMod val="85000"/>
                </a:schemeClr>
              </a:gs>
              <a:gs pos="40000">
                <a:srgbClr val="C59F5E">
                  <a:alpha val="31000"/>
                </a:srgbClr>
              </a:gs>
            </a:gsLst>
            <a:lin ang="2700000" scaled="1"/>
          </a:gradFill>
        </p:spPr>
      </p:sp>
      <p:sp>
        <p:nvSpPr>
          <p:cNvPr id="80" name="Text 2"/>
          <p:cNvSpPr/>
          <p:nvPr/>
        </p:nvSpPr>
        <p:spPr>
          <a:xfrm>
            <a:off x="508000" y="3544570"/>
            <a:ext cx="8915400" cy="11671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72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贸易便利与</a:t>
            </a:r>
            <a:endParaRPr lang="en-US" sz="72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sp>
        <p:nvSpPr>
          <p:cNvPr id="81" name="Shape 3"/>
          <p:cNvSpPr/>
          <p:nvPr/>
        </p:nvSpPr>
        <p:spPr>
          <a:xfrm>
            <a:off x="508000" y="6332220"/>
            <a:ext cx="1625600" cy="50800"/>
          </a:xfrm>
          <a:custGeom>
            <a:avLst/>
            <a:gdLst/>
            <a:ahLst/>
            <a:cxnLst/>
            <a:rect l="l" t="t" r="r" b="b"/>
            <a:pathLst>
              <a:path w="1625600" h="50800">
                <a:moveTo>
                  <a:pt x="0" y="0"/>
                </a:moveTo>
                <a:lnTo>
                  <a:pt x="1625600" y="0"/>
                </a:lnTo>
                <a:lnTo>
                  <a:pt x="1625600" y="50800"/>
                </a:lnTo>
                <a:lnTo>
                  <a:pt x="0" y="50800"/>
                </a:lnTo>
                <a:lnTo>
                  <a:pt x="0" y="0"/>
                </a:lnTo>
                <a:close/>
              </a:path>
            </a:pathLst>
          </a:custGeom>
          <a:solidFill>
            <a:srgbClr val="C5A06D"/>
          </a:solidFill>
          <a:effectLst>
            <a:outerShdw blurRad="50800" dist="38100" dir="2700000" algn="tl" rotWithShape="0">
              <a:prstClr val="black">
                <a:alpha val="40000"/>
              </a:prstClr>
            </a:outerShdw>
          </a:effectLst>
        </p:spPr>
      </p:sp>
      <p:sp>
        <p:nvSpPr>
          <p:cNvPr id="82" name="Text 4"/>
          <p:cNvSpPr/>
          <p:nvPr/>
        </p:nvSpPr>
        <p:spPr>
          <a:xfrm>
            <a:off x="508000" y="6789420"/>
            <a:ext cx="8914765" cy="4572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40000"/>
              </a:lnSpc>
            </a:pPr>
            <a:r>
              <a:rPr lang="en-US" sz="28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要素自由流动的制度保障与实践路径</a:t>
            </a:r>
            <a:endParaRPr lang="en-US" sz="28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endParaRPr>
          </a:p>
        </p:txBody>
      </p:sp>
      <p:sp>
        <p:nvSpPr>
          <p:cNvPr id="83" name="Text 1"/>
          <p:cNvSpPr/>
          <p:nvPr/>
        </p:nvSpPr>
        <p:spPr>
          <a:xfrm>
            <a:off x="508000" y="1352550"/>
            <a:ext cx="8915400" cy="16256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10000"/>
              </a:lnSpc>
            </a:pPr>
            <a:r>
              <a:rPr lang="en-US" sz="154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rPr>
              <a:t>04</a:t>
            </a:r>
            <a:endParaRPr lang="en-US" sz="154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endParaRPr>
          </a:p>
        </p:txBody>
      </p:sp>
      <p:sp>
        <p:nvSpPr>
          <p:cNvPr id="86" name="Text 2"/>
          <p:cNvSpPr/>
          <p:nvPr/>
        </p:nvSpPr>
        <p:spPr>
          <a:xfrm>
            <a:off x="508000" y="4854575"/>
            <a:ext cx="8915400" cy="11671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72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跨境资金自由流动</a:t>
            </a:r>
            <a:endParaRPr lang="en-US" sz="72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grpSp>
        <p:nvGrpSpPr>
          <p:cNvPr id="3" name="组合 2"/>
          <p:cNvGrpSpPr/>
          <p:nvPr/>
        </p:nvGrpSpPr>
        <p:grpSpPr>
          <a:xfrm>
            <a:off x="12272010" y="8698230"/>
            <a:ext cx="3610610" cy="312420"/>
            <a:chOff x="19326" y="13698"/>
            <a:chExt cx="5686" cy="492"/>
          </a:xfrm>
        </p:grpSpPr>
        <p:sp>
          <p:nvSpPr>
            <p:cNvPr id="4" name="文本框 3"/>
            <p:cNvSpPr txBox="1"/>
            <p:nvPr/>
          </p:nvSpPr>
          <p:spPr>
            <a:xfrm>
              <a:off x="19326" y="13698"/>
              <a:ext cx="5686" cy="492"/>
            </a:xfrm>
            <a:prstGeom prst="rect">
              <a:avLst/>
            </a:prstGeom>
            <a:noFill/>
          </p:spPr>
          <p:txBody>
            <a:bodyPr wrap="square" rtlCol="0">
              <a:spAutoFit/>
            </a:bodyPr>
            <a:p>
              <a:pPr algn="ctr">
                <a:lnSpc>
                  <a:spcPct val="90000"/>
                </a:lnSpc>
              </a:pPr>
              <a:r>
                <a:rPr lang="en-US" altLang="zh-CN" sz="1600">
                  <a:solidFill>
                    <a:schemeClr val="bg1"/>
                  </a:solidFill>
                  <a:latin typeface="黑体" panose="02010609060101010101" charset="-122"/>
                  <a:ea typeface="黑体" panose="02010609060101010101" charset="-122"/>
                  <a:cs typeface="方正粗黑宋简体" panose="02000000000000000000" charset="-122"/>
                </a:rPr>
                <a:t>2025 </a:t>
              </a:r>
              <a:r>
                <a:rPr lang="zh-CN" altLang="en-US" sz="1600">
                  <a:solidFill>
                    <a:schemeClr val="bg1"/>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chemeClr val="bg1"/>
                  </a:solidFill>
                  <a:latin typeface="黑体" panose="02010609060101010101" charset="-122"/>
                  <a:ea typeface="黑体" panose="02010609060101010101" charset="-122"/>
                  <a:cs typeface="方正粗黑宋简体" panose="02000000000000000000" charset="-122"/>
                </a:rPr>
                <a:t> </a:t>
              </a:r>
              <a:endParaRPr lang="en-US" altLang="zh-CN" sz="1600">
                <a:solidFill>
                  <a:schemeClr val="bg1"/>
                </a:solidFill>
                <a:latin typeface="黑体" panose="02010609060101010101" charset="-122"/>
                <a:ea typeface="黑体" panose="02010609060101010101" charset="-122"/>
                <a:cs typeface="方正粗黑宋简体" panose="02000000000000000000" charset="-122"/>
              </a:endParaRPr>
            </a:p>
          </p:txBody>
        </p:sp>
        <p:pic>
          <p:nvPicPr>
            <p:cNvPr id="5" name="图片 4"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414" y="13792"/>
              <a:ext cx="304" cy="304"/>
            </a:xfrm>
            <a:prstGeom prst="rect">
              <a:avLst/>
            </a:prstGeom>
          </p:spPr>
        </p:pic>
      </p:grpSp>
    </p:spTree>
    <p:custDataLst>
      <p:tags r:id="rId4"/>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贸易自由便利</a:t>
              </a:r>
              <a:r>
                <a:rPr lang="zh-CN" altLang="en-US" sz="3600" b="1" dirty="0">
                  <a:latin typeface="微软雅黑" panose="020B0503020204020204" charset="-122"/>
                  <a:ea typeface="微软雅黑" panose="020B0503020204020204" charset="-122"/>
                  <a:cs typeface="微软雅黑" panose="020B0503020204020204" charset="-122"/>
                  <a:sym typeface="+mn-ea"/>
                </a:rPr>
                <a:t>：</a:t>
              </a:r>
              <a:r>
                <a:rPr lang="en-US" sz="3600" b="1" dirty="0">
                  <a:latin typeface="微软雅黑" panose="020B0503020204020204" charset="-122"/>
                  <a:ea typeface="微软雅黑" panose="020B0503020204020204" charset="-122"/>
                  <a:cs typeface="微软雅黑" panose="020B0503020204020204" charset="-122"/>
                  <a:sym typeface="+mn-ea"/>
                </a:rPr>
                <a:t>一线放开、二线管住、岛内自由</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创新海关监管模式，构建高水平分线管理体制，强化风险防控</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185" name="组合 184"/>
          <p:cNvGrpSpPr/>
          <p:nvPr/>
        </p:nvGrpSpPr>
        <p:grpSpPr>
          <a:xfrm>
            <a:off x="5729605" y="1436370"/>
            <a:ext cx="4828540" cy="6189980"/>
            <a:chOff x="9023" y="2262"/>
            <a:chExt cx="7604" cy="9748"/>
          </a:xfrm>
        </p:grpSpPr>
        <p:grpSp>
          <p:nvGrpSpPr>
            <p:cNvPr id="175" name="组合 174"/>
            <p:cNvGrpSpPr/>
            <p:nvPr/>
          </p:nvGrpSpPr>
          <p:grpSpPr>
            <a:xfrm>
              <a:off x="9023" y="2262"/>
              <a:ext cx="7604" cy="9748"/>
              <a:chOff x="874" y="2270"/>
              <a:chExt cx="11698" cy="9748"/>
            </a:xfrm>
          </p:grpSpPr>
          <p:sp>
            <p:nvSpPr>
              <p:cNvPr id="176" name="Shape 3"/>
              <p:cNvSpPr/>
              <p:nvPr/>
            </p:nvSpPr>
            <p:spPr>
              <a:xfrm>
                <a:off x="886" y="2274"/>
                <a:ext cx="11680" cy="9745"/>
              </a:xfrm>
              <a:prstGeom prst="roundRect">
                <a:avLst>
                  <a:gd name="adj" fmla="val 2764"/>
                </a:avLst>
              </a:prstGeom>
              <a:solidFill>
                <a:srgbClr val="FFFFFF"/>
              </a:solidFill>
              <a:effectLst>
                <a:outerShdw blurRad="190500" dist="127000" dir="5400000" algn="bl" rotWithShape="0">
                  <a:srgbClr val="000000">
                    <a:alpha val="10196"/>
                  </a:srgbClr>
                </a:outerShdw>
              </a:effectLst>
            </p:spPr>
          </p:sp>
          <p:sp>
            <p:nvSpPr>
              <p:cNvPr id="177" name="Shape 4"/>
              <p:cNvSpPr/>
              <p:nvPr/>
            </p:nvSpPr>
            <p:spPr>
              <a:xfrm>
                <a:off x="874" y="2270"/>
                <a:ext cx="11698"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grpSp>
          <p:nvGrpSpPr>
            <p:cNvPr id="123" name="组合 122"/>
            <p:cNvGrpSpPr/>
            <p:nvPr/>
          </p:nvGrpSpPr>
          <p:grpSpPr>
            <a:xfrm>
              <a:off x="9894" y="2726"/>
              <a:ext cx="1190" cy="1168"/>
              <a:chOff x="12222" y="2594"/>
              <a:chExt cx="1190" cy="1168"/>
            </a:xfrm>
          </p:grpSpPr>
          <p:sp>
            <p:nvSpPr>
              <p:cNvPr id="25" name="Shape 21"/>
              <p:cNvSpPr/>
              <p:nvPr/>
            </p:nvSpPr>
            <p:spPr>
              <a:xfrm>
                <a:off x="12222" y="2594"/>
                <a:ext cx="1190" cy="1169"/>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EDE4D2"/>
              </a:solidFill>
            </p:spPr>
          </p:sp>
          <p:sp>
            <p:nvSpPr>
              <p:cNvPr id="26" name="Shape 22"/>
              <p:cNvSpPr/>
              <p:nvPr/>
            </p:nvSpPr>
            <p:spPr>
              <a:xfrm>
                <a:off x="12510" y="2850"/>
                <a:ext cx="615" cy="657"/>
              </a:xfrm>
              <a:custGeom>
                <a:avLst/>
                <a:gdLst/>
                <a:ahLst/>
                <a:cxnLst/>
                <a:rect l="l" t="t" r="r" b="b"/>
                <a:pathLst>
                  <a:path w="457200" h="457200">
                    <a:moveTo>
                      <a:pt x="228600" y="0"/>
                    </a:moveTo>
                    <a:cubicBezTo>
                      <a:pt x="232708" y="0"/>
                      <a:pt x="236815" y="893"/>
                      <a:pt x="240566" y="2590"/>
                    </a:cubicBezTo>
                    <a:lnTo>
                      <a:pt x="408801" y="73938"/>
                    </a:lnTo>
                    <a:cubicBezTo>
                      <a:pt x="428446" y="82242"/>
                      <a:pt x="443091" y="101620"/>
                      <a:pt x="443002" y="125016"/>
                    </a:cubicBezTo>
                    <a:cubicBezTo>
                      <a:pt x="442555" y="213598"/>
                      <a:pt x="406122" y="375672"/>
                      <a:pt x="252264" y="449342"/>
                    </a:cubicBezTo>
                    <a:cubicBezTo>
                      <a:pt x="237351" y="456486"/>
                      <a:pt x="220028" y="456486"/>
                      <a:pt x="205115" y="449342"/>
                    </a:cubicBezTo>
                    <a:cubicBezTo>
                      <a:pt x="51167" y="375672"/>
                      <a:pt x="14823" y="213598"/>
                      <a:pt x="14377" y="125016"/>
                    </a:cubicBezTo>
                    <a:cubicBezTo>
                      <a:pt x="14287" y="101620"/>
                      <a:pt x="28932" y="82242"/>
                      <a:pt x="48577" y="73938"/>
                    </a:cubicBezTo>
                    <a:lnTo>
                      <a:pt x="216724" y="2590"/>
                    </a:lnTo>
                    <a:cubicBezTo>
                      <a:pt x="220474" y="893"/>
                      <a:pt x="224492" y="0"/>
                      <a:pt x="228600" y="0"/>
                    </a:cubicBezTo>
                    <a:close/>
                    <a:moveTo>
                      <a:pt x="228600" y="59650"/>
                    </a:moveTo>
                    <a:lnTo>
                      <a:pt x="228600" y="397282"/>
                    </a:lnTo>
                    <a:cubicBezTo>
                      <a:pt x="351830" y="337631"/>
                      <a:pt x="384959" y="205472"/>
                      <a:pt x="385763" y="126355"/>
                    </a:cubicBezTo>
                    <a:lnTo>
                      <a:pt x="228600" y="59740"/>
                    </a:lnTo>
                    <a:lnTo>
                      <a:pt x="228600" y="59740"/>
                    </a:lnTo>
                    <a:close/>
                  </a:path>
                </a:pathLst>
              </a:custGeom>
              <a:solidFill>
                <a:srgbClr val="C59F5E"/>
              </a:solidFill>
            </p:spPr>
          </p:sp>
        </p:grpSp>
        <p:sp>
          <p:nvSpPr>
            <p:cNvPr id="27" name="Text 23"/>
            <p:cNvSpPr/>
            <p:nvPr/>
          </p:nvSpPr>
          <p:spPr>
            <a:xfrm>
              <a:off x="10956" y="3018"/>
              <a:ext cx="3738" cy="584"/>
            </a:xfrm>
            <a:prstGeom prst="rect">
              <a:avLst/>
            </a:prstGeom>
            <a:noFill/>
          </p:spPr>
          <p:txBody>
            <a:bodyPr wrap="square" lIns="0" tIns="0" rIns="0" bIns="0" rtlCol="0" anchor="ctr"/>
            <a:lstStyle/>
            <a:p>
              <a:pPr algn="ctr">
                <a:lnSpc>
                  <a:spcPct val="11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"二线"管住</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8" name="Text 24"/>
            <p:cNvSpPr/>
            <p:nvPr/>
          </p:nvSpPr>
          <p:spPr>
            <a:xfrm>
              <a:off x="9803" y="4157"/>
              <a:ext cx="6044" cy="950"/>
            </a:xfrm>
            <a:prstGeom prst="rect">
              <a:avLst/>
            </a:prstGeom>
            <a:noFill/>
          </p:spPr>
          <p:txBody>
            <a:bodyPr wrap="square" lIns="0" tIns="0" rIns="0" bIns="0" rtlCol="0" anchor="ctr"/>
            <a:lstStyle/>
            <a:p>
              <a:pPr>
                <a:lnSpc>
                  <a:spcPct val="140000"/>
                </a:lnSpc>
              </a:pP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海南自贸港与内地之间作为"二线"，对"一线"放开的内容实施精准管理</a:t>
              </a:r>
              <a:r>
                <a:rPr lang="zh-CN" alt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133" name="组合 132"/>
            <p:cNvGrpSpPr/>
            <p:nvPr/>
          </p:nvGrpSpPr>
          <p:grpSpPr>
            <a:xfrm>
              <a:off x="9275" y="5669"/>
              <a:ext cx="7100" cy="1735"/>
              <a:chOff x="9267" y="6029"/>
              <a:chExt cx="7100" cy="1735"/>
            </a:xfrm>
          </p:grpSpPr>
          <p:sp>
            <p:nvSpPr>
              <p:cNvPr id="29" name="Shape 25"/>
              <p:cNvSpPr/>
              <p:nvPr/>
            </p:nvSpPr>
            <p:spPr>
              <a:xfrm>
                <a:off x="9267" y="6029"/>
                <a:ext cx="7100" cy="1735"/>
              </a:xfrm>
              <a:custGeom>
                <a:avLst/>
                <a:gdLst/>
                <a:ahLst/>
                <a:cxnLst/>
                <a:rect l="l" t="t" r="r" b="b"/>
                <a:pathLst>
                  <a:path w="4508500" h="1206500">
                    <a:moveTo>
                      <a:pt x="50806" y="0"/>
                    </a:moveTo>
                    <a:lnTo>
                      <a:pt x="4457694" y="0"/>
                    </a:lnTo>
                    <a:cubicBezTo>
                      <a:pt x="4485754" y="0"/>
                      <a:pt x="4508500" y="22746"/>
                      <a:pt x="4508500" y="50806"/>
                    </a:cubicBezTo>
                    <a:lnTo>
                      <a:pt x="4508500" y="1155694"/>
                    </a:lnTo>
                    <a:cubicBezTo>
                      <a:pt x="4508500" y="1183754"/>
                      <a:pt x="4485754" y="1206500"/>
                      <a:pt x="4457694" y="1206500"/>
                    </a:cubicBezTo>
                    <a:lnTo>
                      <a:pt x="50806" y="1206500"/>
                    </a:lnTo>
                    <a:cubicBezTo>
                      <a:pt x="22746" y="1206500"/>
                      <a:pt x="0" y="1183754"/>
                      <a:pt x="0" y="1155694"/>
                    </a:cubicBezTo>
                    <a:lnTo>
                      <a:pt x="0" y="50806"/>
                    </a:lnTo>
                    <a:cubicBezTo>
                      <a:pt x="0" y="22746"/>
                      <a:pt x="22746" y="0"/>
                      <a:pt x="50806" y="0"/>
                    </a:cubicBezTo>
                    <a:close/>
                  </a:path>
                </a:pathLst>
              </a:custGeom>
              <a:solidFill>
                <a:srgbClr val="F9F5EE"/>
              </a:solidFill>
            </p:spPr>
          </p:sp>
          <p:sp>
            <p:nvSpPr>
              <p:cNvPr id="30" name="Text 26"/>
              <p:cNvSpPr/>
              <p:nvPr/>
            </p:nvSpPr>
            <p:spPr>
              <a:xfrm>
                <a:off x="9427" y="6156"/>
                <a:ext cx="6780" cy="438"/>
              </a:xfrm>
              <a:prstGeom prst="rect">
                <a:avLst/>
              </a:prstGeom>
              <a:noFill/>
            </p:spPr>
            <p:txBody>
              <a:bodyPr wrap="square" lIns="0" tIns="0" rIns="0" bIns="0" rtlCol="0" anchor="ctr"/>
              <a:lstStyle/>
              <a:p>
                <a:pPr>
                  <a:lnSpc>
                    <a:spcPct val="130000"/>
                  </a:lnSpc>
                </a:pPr>
                <a:r>
                  <a:rPr lang="en-US" sz="1600" b="1" dirty="0">
                    <a:solidFill>
                      <a:srgbClr val="C59F5E"/>
                    </a:solidFill>
                    <a:latin typeface="微软雅黑" panose="020B0503020204020204" charset="-122"/>
                    <a:ea typeface="微软雅黑" panose="020B0503020204020204" charset="-122"/>
                    <a:cs typeface="MiSans" pitchFamily="34" charset="-120"/>
                  </a:rPr>
                  <a:t>智慧监管通道</a:t>
                </a:r>
                <a:endParaRPr lang="en-US" sz="1600" b="1" dirty="0">
                  <a:solidFill>
                    <a:srgbClr val="C59F5E"/>
                  </a:solidFill>
                  <a:latin typeface="微软雅黑" panose="020B0503020204020204" charset="-122"/>
                  <a:ea typeface="微软雅黑" panose="020B0503020204020204" charset="-122"/>
                  <a:cs typeface="MiSans" pitchFamily="34" charset="-120"/>
                </a:endParaRPr>
              </a:p>
            </p:txBody>
          </p:sp>
          <p:sp>
            <p:nvSpPr>
              <p:cNvPr id="31" name="Text 27"/>
              <p:cNvSpPr/>
              <p:nvPr/>
            </p:nvSpPr>
            <p:spPr>
              <a:xfrm>
                <a:off x="9437" y="6831"/>
                <a:ext cx="6760" cy="712"/>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10个“二线口岸”设置</a:t>
                </a:r>
                <a:r>
                  <a:rPr lang="en-US" sz="1400" dirty="0">
                    <a:solidFill>
                      <a:srgbClr val="C59F5E"/>
                    </a:solidFill>
                    <a:latin typeface="微软雅黑" panose="020B0503020204020204" charset="-122"/>
                    <a:ea typeface="微软雅黑" panose="020B0503020204020204" charset="-122"/>
                    <a:cs typeface="微软雅黑" panose="020B0503020204020204" charset="-122"/>
                  </a:rPr>
                  <a:t>27条海关监管通道</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，实施“提前申报+智能分流+无感查验”模式</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59" name="组合 158"/>
            <p:cNvGrpSpPr/>
            <p:nvPr/>
          </p:nvGrpSpPr>
          <p:grpSpPr>
            <a:xfrm>
              <a:off x="9275" y="7823"/>
              <a:ext cx="7100" cy="1734"/>
              <a:chOff x="9267" y="7899"/>
              <a:chExt cx="7100" cy="1734"/>
            </a:xfrm>
          </p:grpSpPr>
          <p:sp>
            <p:nvSpPr>
              <p:cNvPr id="32" name="Shape 28"/>
              <p:cNvSpPr/>
              <p:nvPr/>
            </p:nvSpPr>
            <p:spPr>
              <a:xfrm>
                <a:off x="9267" y="7899"/>
                <a:ext cx="7100" cy="1735"/>
              </a:xfrm>
              <a:custGeom>
                <a:avLst/>
                <a:gdLst/>
                <a:ahLst/>
                <a:cxnLst/>
                <a:rect l="l" t="t" r="r" b="b"/>
                <a:pathLst>
                  <a:path w="4508500" h="1206500">
                    <a:moveTo>
                      <a:pt x="50806" y="0"/>
                    </a:moveTo>
                    <a:lnTo>
                      <a:pt x="4457694" y="0"/>
                    </a:lnTo>
                    <a:cubicBezTo>
                      <a:pt x="4485754" y="0"/>
                      <a:pt x="4508500" y="22746"/>
                      <a:pt x="4508500" y="50806"/>
                    </a:cubicBezTo>
                    <a:lnTo>
                      <a:pt x="4508500" y="1155694"/>
                    </a:lnTo>
                    <a:cubicBezTo>
                      <a:pt x="4508500" y="1183754"/>
                      <a:pt x="4485754" y="1206500"/>
                      <a:pt x="4457694" y="1206500"/>
                    </a:cubicBezTo>
                    <a:lnTo>
                      <a:pt x="50806" y="1206500"/>
                    </a:lnTo>
                    <a:cubicBezTo>
                      <a:pt x="22746" y="1206500"/>
                      <a:pt x="0" y="1183754"/>
                      <a:pt x="0" y="1155694"/>
                    </a:cubicBezTo>
                    <a:lnTo>
                      <a:pt x="0" y="50806"/>
                    </a:lnTo>
                    <a:cubicBezTo>
                      <a:pt x="0" y="22746"/>
                      <a:pt x="22746" y="0"/>
                      <a:pt x="50806" y="0"/>
                    </a:cubicBezTo>
                    <a:close/>
                  </a:path>
                </a:pathLst>
              </a:custGeom>
              <a:solidFill>
                <a:srgbClr val="F9F5EE"/>
              </a:solidFill>
              <a:extLst>
                <a:ext uri="{909E8E84-426E-40DD-AFC4-6F175D3DCCD1}">
                  <a14:hiddenFill xmlns:a14="http://schemas.microsoft.com/office/drawing/2010/main">
                    <a:solidFill>
                      <a:srgbClr val="FFFFFF"/>
                    </a:solidFill>
                  </a14:hiddenFill>
                </a:ext>
              </a:extLst>
            </p:spPr>
          </p:sp>
          <p:sp>
            <p:nvSpPr>
              <p:cNvPr id="33" name="Text 29"/>
              <p:cNvSpPr/>
              <p:nvPr/>
            </p:nvSpPr>
            <p:spPr>
              <a:xfrm>
                <a:off x="9427" y="8118"/>
                <a:ext cx="6780" cy="438"/>
              </a:xfrm>
              <a:prstGeom prst="rect">
                <a:avLst/>
              </a:prstGeom>
              <a:noFill/>
            </p:spPr>
            <p:txBody>
              <a:bodyPr wrap="square" lIns="0" tIns="0" rIns="0" bIns="0" rtlCol="0" anchor="ctr"/>
              <a:lstStyle/>
              <a:p>
                <a:pPr>
                  <a:lnSpc>
                    <a:spcPct val="130000"/>
                  </a:lnSpc>
                </a:pPr>
                <a:r>
                  <a:rPr lang="en-US" sz="1600" b="1" dirty="0">
                    <a:solidFill>
                      <a:srgbClr val="C59F5E"/>
                    </a:solidFill>
                    <a:latin typeface="微软雅黑" panose="020B0503020204020204" charset="-122"/>
                    <a:ea typeface="微软雅黑" panose="020B0503020204020204" charset="-122"/>
                    <a:cs typeface="MiSans" pitchFamily="34" charset="-120"/>
                  </a:rPr>
                  <a:t>分类精准管理</a:t>
                </a:r>
                <a:endParaRPr lang="en-US" sz="1600" b="1" dirty="0">
                  <a:solidFill>
                    <a:srgbClr val="C59F5E"/>
                  </a:solidFill>
                  <a:latin typeface="微软雅黑" panose="020B0503020204020204" charset="-122"/>
                  <a:ea typeface="微软雅黑" panose="020B0503020204020204" charset="-122"/>
                  <a:cs typeface="MiSans" pitchFamily="34" charset="-120"/>
                </a:endParaRPr>
              </a:p>
            </p:txBody>
          </p:sp>
          <p:sp>
            <p:nvSpPr>
              <p:cNvPr id="34" name="Text 30"/>
              <p:cNvSpPr/>
              <p:nvPr/>
            </p:nvSpPr>
            <p:spPr>
              <a:xfrm>
                <a:off x="9437" y="8703"/>
                <a:ext cx="6760" cy="712"/>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除零关税、加工增值、放宽贸易管理三类货物需走监管通道外，其余货物均可通过非监管通道</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130" name="组合 129"/>
            <p:cNvGrpSpPr/>
            <p:nvPr/>
          </p:nvGrpSpPr>
          <p:grpSpPr>
            <a:xfrm>
              <a:off x="9275" y="9977"/>
              <a:ext cx="7100" cy="1734"/>
              <a:chOff x="9267" y="10174"/>
              <a:chExt cx="7100" cy="1734"/>
            </a:xfrm>
          </p:grpSpPr>
          <p:sp>
            <p:nvSpPr>
              <p:cNvPr id="35" name="Shape 31"/>
              <p:cNvSpPr/>
              <p:nvPr/>
            </p:nvSpPr>
            <p:spPr>
              <a:xfrm>
                <a:off x="9267" y="10174"/>
                <a:ext cx="7100" cy="1735"/>
              </a:xfrm>
              <a:custGeom>
                <a:avLst/>
                <a:gdLst/>
                <a:ahLst/>
                <a:cxnLst/>
                <a:rect l="l" t="t" r="r" b="b"/>
                <a:pathLst>
                  <a:path w="4508500" h="1206500">
                    <a:moveTo>
                      <a:pt x="50806" y="0"/>
                    </a:moveTo>
                    <a:lnTo>
                      <a:pt x="4457694" y="0"/>
                    </a:lnTo>
                    <a:cubicBezTo>
                      <a:pt x="4485754" y="0"/>
                      <a:pt x="4508500" y="22746"/>
                      <a:pt x="4508500" y="50806"/>
                    </a:cubicBezTo>
                    <a:lnTo>
                      <a:pt x="4508500" y="1155694"/>
                    </a:lnTo>
                    <a:cubicBezTo>
                      <a:pt x="4508500" y="1183754"/>
                      <a:pt x="4485754" y="1206500"/>
                      <a:pt x="4457694" y="1206500"/>
                    </a:cubicBezTo>
                    <a:lnTo>
                      <a:pt x="50806" y="1206500"/>
                    </a:lnTo>
                    <a:cubicBezTo>
                      <a:pt x="22746" y="1206500"/>
                      <a:pt x="0" y="1183754"/>
                      <a:pt x="0" y="1155694"/>
                    </a:cubicBezTo>
                    <a:lnTo>
                      <a:pt x="0" y="50806"/>
                    </a:lnTo>
                    <a:cubicBezTo>
                      <a:pt x="0" y="22746"/>
                      <a:pt x="22746" y="0"/>
                      <a:pt x="50806" y="0"/>
                    </a:cubicBezTo>
                    <a:close/>
                  </a:path>
                </a:pathLst>
              </a:custGeom>
              <a:solidFill>
                <a:srgbClr val="F9F5EE"/>
              </a:solidFill>
            </p:spPr>
          </p:sp>
          <p:sp>
            <p:nvSpPr>
              <p:cNvPr id="36" name="Text 32"/>
              <p:cNvSpPr/>
              <p:nvPr/>
            </p:nvSpPr>
            <p:spPr>
              <a:xfrm>
                <a:off x="9427" y="10393"/>
                <a:ext cx="6780" cy="438"/>
              </a:xfrm>
              <a:prstGeom prst="rect">
                <a:avLst/>
              </a:prstGeom>
              <a:noFill/>
            </p:spPr>
            <p:txBody>
              <a:bodyPr wrap="square" lIns="0" tIns="0" rIns="0" bIns="0" rtlCol="0" anchor="ctr"/>
              <a:lstStyle/>
              <a:p>
                <a:pPr>
                  <a:lnSpc>
                    <a:spcPct val="130000"/>
                  </a:lnSpc>
                </a:pPr>
                <a:r>
                  <a:rPr lang="en-US" sz="1600" b="1" dirty="0">
                    <a:solidFill>
                      <a:srgbClr val="C59F5E"/>
                    </a:solidFill>
                    <a:latin typeface="微软雅黑" panose="020B0503020204020204" charset="-122"/>
                    <a:ea typeface="微软雅黑" panose="020B0503020204020204" charset="-122"/>
                    <a:cs typeface="微软雅黑" panose="020B0503020204020204" charset="-122"/>
                  </a:rPr>
                  <a:t>"分批出岛、集中申报"</a:t>
                </a:r>
                <a:endParaRPr lang="en-US" sz="16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37" name="Text 33"/>
              <p:cNvSpPr/>
              <p:nvPr/>
            </p:nvSpPr>
            <p:spPr>
              <a:xfrm>
                <a:off x="9437" y="10977"/>
                <a:ext cx="6760" cy="712"/>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企业可先凭核放清单分批办理货物出岛手续，在规定时间内集中报关，减少运输等待时间</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grpSp>
        <p:nvGrpSpPr>
          <p:cNvPr id="62" name="组合 61"/>
          <p:cNvGrpSpPr/>
          <p:nvPr/>
        </p:nvGrpSpPr>
        <p:grpSpPr>
          <a:xfrm>
            <a:off x="548005" y="7847330"/>
            <a:ext cx="15193645" cy="647700"/>
            <a:chOff x="810" y="13345"/>
            <a:chExt cx="23980" cy="1020"/>
          </a:xfrm>
          <a:solidFill>
            <a:srgbClr val="F9F5EE"/>
          </a:solidFill>
        </p:grpSpPr>
        <p:sp>
          <p:nvSpPr>
            <p:cNvPr id="54" name="Shape 49"/>
            <p:cNvSpPr/>
            <p:nvPr/>
          </p:nvSpPr>
          <p:spPr>
            <a:xfrm>
              <a:off x="810" y="13345"/>
              <a:ext cx="23980" cy="1020"/>
            </a:xfrm>
            <a:custGeom>
              <a:avLst/>
              <a:gdLst/>
              <a:ahLst/>
              <a:cxnLst/>
              <a:rect l="l" t="t" r="r" b="b"/>
              <a:pathLst>
                <a:path w="15227300" h="647700">
                  <a:moveTo>
                    <a:pt x="101598" y="0"/>
                  </a:moveTo>
                  <a:lnTo>
                    <a:pt x="15125702" y="0"/>
                  </a:lnTo>
                  <a:cubicBezTo>
                    <a:pt x="15181813" y="0"/>
                    <a:pt x="15227300" y="45487"/>
                    <a:pt x="15227300" y="101598"/>
                  </a:cubicBezTo>
                  <a:lnTo>
                    <a:pt x="15227300" y="546102"/>
                  </a:lnTo>
                  <a:cubicBezTo>
                    <a:pt x="15227300" y="602213"/>
                    <a:pt x="15181813" y="647700"/>
                    <a:pt x="15125702" y="647700"/>
                  </a:cubicBezTo>
                  <a:lnTo>
                    <a:pt x="101598" y="647700"/>
                  </a:lnTo>
                  <a:cubicBezTo>
                    <a:pt x="45487" y="647700"/>
                    <a:pt x="0" y="602213"/>
                    <a:pt x="0" y="546102"/>
                  </a:cubicBezTo>
                  <a:lnTo>
                    <a:pt x="0" y="101598"/>
                  </a:lnTo>
                  <a:cubicBezTo>
                    <a:pt x="0" y="45525"/>
                    <a:pt x="45525" y="0"/>
                    <a:pt x="101598" y="0"/>
                  </a:cubicBezTo>
                  <a:close/>
                </a:path>
              </a:pathLst>
            </a:custGeom>
            <a:grpFill/>
            <a:ln w="12700">
              <a:solidFill>
                <a:srgbClr val="C0A062"/>
              </a:solidFill>
              <a:prstDash val="solid"/>
            </a:ln>
          </p:spPr>
        </p:sp>
        <p:sp>
          <p:nvSpPr>
            <p:cNvPr id="55" name="Shape 50"/>
            <p:cNvSpPr/>
            <p:nvPr/>
          </p:nvSpPr>
          <p:spPr>
            <a:xfrm>
              <a:off x="1120" y="13615"/>
              <a:ext cx="480" cy="480"/>
            </a:xfrm>
            <a:custGeom>
              <a:avLst/>
              <a:gdLst/>
              <a:ahLst/>
              <a:cxnLst/>
              <a:rect l="l" t="t" r="r" b="b"/>
              <a:pathLst>
                <a:path w="304800" h="304800">
                  <a:moveTo>
                    <a:pt x="152400" y="304800"/>
                  </a:moveTo>
                  <a:cubicBezTo>
                    <a:pt x="236512" y="304800"/>
                    <a:pt x="304800" y="236512"/>
                    <a:pt x="304800" y="152400"/>
                  </a:cubicBezTo>
                  <a:cubicBezTo>
                    <a:pt x="304800" y="68288"/>
                    <a:pt x="236512" y="0"/>
                    <a:pt x="152400" y="0"/>
                  </a:cubicBezTo>
                  <a:cubicBezTo>
                    <a:pt x="68288" y="0"/>
                    <a:pt x="0" y="68288"/>
                    <a:pt x="0" y="152400"/>
                  </a:cubicBezTo>
                  <a:cubicBezTo>
                    <a:pt x="0" y="236512"/>
                    <a:pt x="68288" y="304800"/>
                    <a:pt x="152400" y="304800"/>
                  </a:cubicBezTo>
                  <a:close/>
                  <a:moveTo>
                    <a:pt x="133350" y="95250"/>
                  </a:moveTo>
                  <a:cubicBezTo>
                    <a:pt x="133350" y="84736"/>
                    <a:pt x="141886" y="76200"/>
                    <a:pt x="152400" y="76200"/>
                  </a:cubicBezTo>
                  <a:cubicBezTo>
                    <a:pt x="162914" y="76200"/>
                    <a:pt x="171450" y="84736"/>
                    <a:pt x="171450" y="95250"/>
                  </a:cubicBezTo>
                  <a:cubicBezTo>
                    <a:pt x="171450" y="105764"/>
                    <a:pt x="162914" y="114300"/>
                    <a:pt x="152400" y="114300"/>
                  </a:cubicBezTo>
                  <a:cubicBezTo>
                    <a:pt x="141886" y="114300"/>
                    <a:pt x="133350" y="105764"/>
                    <a:pt x="133350" y="95250"/>
                  </a:cubicBezTo>
                  <a:close/>
                  <a:moveTo>
                    <a:pt x="128588" y="133350"/>
                  </a:moveTo>
                  <a:lnTo>
                    <a:pt x="157163" y="133350"/>
                  </a:lnTo>
                  <a:cubicBezTo>
                    <a:pt x="165080" y="133350"/>
                    <a:pt x="171450" y="139720"/>
                    <a:pt x="171450" y="147638"/>
                  </a:cubicBezTo>
                  <a:lnTo>
                    <a:pt x="171450" y="200025"/>
                  </a:lnTo>
                  <a:lnTo>
                    <a:pt x="176212" y="200025"/>
                  </a:lnTo>
                  <a:cubicBezTo>
                    <a:pt x="184130" y="200025"/>
                    <a:pt x="190500" y="206395"/>
                    <a:pt x="190500" y="214313"/>
                  </a:cubicBezTo>
                  <a:cubicBezTo>
                    <a:pt x="190500" y="222230"/>
                    <a:pt x="184130" y="228600"/>
                    <a:pt x="176212" y="228600"/>
                  </a:cubicBezTo>
                  <a:lnTo>
                    <a:pt x="128588" y="228600"/>
                  </a:lnTo>
                  <a:cubicBezTo>
                    <a:pt x="120670" y="228600"/>
                    <a:pt x="114300" y="222230"/>
                    <a:pt x="114300" y="214313"/>
                  </a:cubicBezTo>
                  <a:cubicBezTo>
                    <a:pt x="114300" y="206395"/>
                    <a:pt x="120670" y="200025"/>
                    <a:pt x="128588" y="200025"/>
                  </a:cubicBezTo>
                  <a:lnTo>
                    <a:pt x="142875" y="200025"/>
                  </a:lnTo>
                  <a:lnTo>
                    <a:pt x="142875" y="161925"/>
                  </a:lnTo>
                  <a:lnTo>
                    <a:pt x="128588" y="161925"/>
                  </a:lnTo>
                  <a:cubicBezTo>
                    <a:pt x="120670" y="161925"/>
                    <a:pt x="114300" y="155555"/>
                    <a:pt x="114300" y="147638"/>
                  </a:cubicBezTo>
                  <a:cubicBezTo>
                    <a:pt x="114300" y="139720"/>
                    <a:pt x="120670" y="133350"/>
                    <a:pt x="128588" y="133350"/>
                  </a:cubicBezTo>
                  <a:close/>
                </a:path>
              </a:pathLst>
            </a:custGeom>
            <a:grpFill/>
          </p:spPr>
        </p:sp>
        <p:sp>
          <p:nvSpPr>
            <p:cNvPr id="56" name="Text 51"/>
            <p:cNvSpPr/>
            <p:nvPr/>
          </p:nvSpPr>
          <p:spPr>
            <a:xfrm>
              <a:off x="1900" y="13595"/>
              <a:ext cx="19900" cy="520"/>
            </a:xfrm>
            <a:prstGeom prst="rect">
              <a:avLst/>
            </a:prstGeom>
            <a:grpFill/>
          </p:spPr>
          <p:txBody>
            <a:bodyPr wrap="square" lIns="0" tIns="0" rIns="0" bIns="0" rtlCol="0" anchor="ctr"/>
            <a:lstStyle/>
            <a:p>
              <a:pPr>
                <a:lnSpc>
                  <a:spcPct val="110000"/>
                </a:lnSpc>
              </a:pPr>
              <a:r>
                <a:rPr lang="en-US" sz="1600" b="1" dirty="0">
                  <a:solidFill>
                    <a:srgbClr val="C59F5E"/>
                  </a:solidFill>
                  <a:latin typeface="微软雅黑" panose="020B0503020204020204" charset="-122"/>
                  <a:ea typeface="微软雅黑" panose="020B0503020204020204" charset="-122"/>
                  <a:cs typeface="微软雅黑" panose="020B0503020204020204" charset="-122"/>
                </a:rPr>
                <a:t>重要提示</a:t>
              </a:r>
              <a:r>
                <a:rPr 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rPr>
                <a:t>："二线管住"仅针对货物贸易监管，不涉及人员进出管理。个人前往海南的旅游、商务等行程保持原有的高度便利，不受任何影响。</a:t>
              </a:r>
              <a:endParaRPr 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86" name="组合 185"/>
          <p:cNvGrpSpPr/>
          <p:nvPr/>
        </p:nvGrpSpPr>
        <p:grpSpPr>
          <a:xfrm>
            <a:off x="10916285" y="1433830"/>
            <a:ext cx="4828540" cy="6189980"/>
            <a:chOff x="17191" y="2258"/>
            <a:chExt cx="7604" cy="9748"/>
          </a:xfrm>
        </p:grpSpPr>
        <p:grpSp>
          <p:nvGrpSpPr>
            <p:cNvPr id="181" name="组合 180"/>
            <p:cNvGrpSpPr/>
            <p:nvPr/>
          </p:nvGrpSpPr>
          <p:grpSpPr>
            <a:xfrm>
              <a:off x="17191" y="2258"/>
              <a:ext cx="7604" cy="9748"/>
              <a:chOff x="874" y="2270"/>
              <a:chExt cx="11698" cy="9748"/>
            </a:xfrm>
          </p:grpSpPr>
          <p:sp>
            <p:nvSpPr>
              <p:cNvPr id="182" name="Shape 3"/>
              <p:cNvSpPr/>
              <p:nvPr/>
            </p:nvSpPr>
            <p:spPr>
              <a:xfrm>
                <a:off x="886" y="2274"/>
                <a:ext cx="11680" cy="9745"/>
              </a:xfrm>
              <a:prstGeom prst="roundRect">
                <a:avLst>
                  <a:gd name="adj" fmla="val 2764"/>
                </a:avLst>
              </a:prstGeom>
              <a:solidFill>
                <a:srgbClr val="FFFFFF"/>
              </a:solidFill>
              <a:effectLst>
                <a:outerShdw blurRad="190500" dist="127000" dir="5400000" algn="bl" rotWithShape="0">
                  <a:srgbClr val="000000">
                    <a:alpha val="10196"/>
                  </a:srgbClr>
                </a:outerShdw>
              </a:effectLst>
            </p:spPr>
          </p:sp>
          <p:sp>
            <p:nvSpPr>
              <p:cNvPr id="183" name="Shape 4"/>
              <p:cNvSpPr/>
              <p:nvPr/>
            </p:nvSpPr>
            <p:spPr>
              <a:xfrm>
                <a:off x="874" y="2270"/>
                <a:ext cx="11698"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grpSp>
          <p:nvGrpSpPr>
            <p:cNvPr id="124" name="组合 123"/>
            <p:cNvGrpSpPr/>
            <p:nvPr/>
          </p:nvGrpSpPr>
          <p:grpSpPr>
            <a:xfrm>
              <a:off x="17980" y="2726"/>
              <a:ext cx="1186" cy="1168"/>
              <a:chOff x="20308" y="2594"/>
              <a:chExt cx="1186" cy="1168"/>
            </a:xfrm>
          </p:grpSpPr>
          <p:sp>
            <p:nvSpPr>
              <p:cNvPr id="40" name="Shape 36"/>
              <p:cNvSpPr/>
              <p:nvPr/>
            </p:nvSpPr>
            <p:spPr>
              <a:xfrm>
                <a:off x="20308" y="2594"/>
                <a:ext cx="1186" cy="1169"/>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0A062">
                  <a:alpha val="20000"/>
                </a:srgbClr>
              </a:solidFill>
            </p:spPr>
          </p:sp>
          <p:sp>
            <p:nvSpPr>
              <p:cNvPr id="41" name="Shape 37"/>
              <p:cNvSpPr/>
              <p:nvPr/>
            </p:nvSpPr>
            <p:spPr>
              <a:xfrm>
                <a:off x="20614" y="2863"/>
                <a:ext cx="575" cy="632"/>
              </a:xfrm>
              <a:custGeom>
                <a:avLst/>
                <a:gdLst/>
                <a:ahLst/>
                <a:cxnLst/>
                <a:rect l="l" t="t" r="r" b="b"/>
                <a:pathLst>
                  <a:path w="457200" h="457200">
                    <a:moveTo>
                      <a:pt x="428714" y="171450"/>
                    </a:moveTo>
                    <a:lnTo>
                      <a:pt x="435769" y="171450"/>
                    </a:lnTo>
                    <a:cubicBezTo>
                      <a:pt x="447645" y="171450"/>
                      <a:pt x="457200" y="161895"/>
                      <a:pt x="457200" y="150019"/>
                    </a:cubicBezTo>
                    <a:lnTo>
                      <a:pt x="457200" y="21431"/>
                    </a:lnTo>
                    <a:cubicBezTo>
                      <a:pt x="457200" y="12769"/>
                      <a:pt x="452021" y="4911"/>
                      <a:pt x="443984" y="1607"/>
                    </a:cubicBezTo>
                    <a:cubicBezTo>
                      <a:pt x="435947" y="-1697"/>
                      <a:pt x="426750" y="179"/>
                      <a:pt x="420588" y="6251"/>
                    </a:cubicBezTo>
                    <a:lnTo>
                      <a:pt x="374422" y="52507"/>
                    </a:lnTo>
                    <a:cubicBezTo>
                      <a:pt x="334863" y="19735"/>
                      <a:pt x="283964" y="0"/>
                      <a:pt x="228600" y="0"/>
                    </a:cubicBezTo>
                    <a:cubicBezTo>
                      <a:pt x="113407" y="0"/>
                      <a:pt x="18127" y="85189"/>
                      <a:pt x="2322" y="196007"/>
                    </a:cubicBezTo>
                    <a:cubicBezTo>
                      <a:pt x="89" y="211634"/>
                      <a:pt x="10894" y="226100"/>
                      <a:pt x="26521" y="228332"/>
                    </a:cubicBezTo>
                    <a:cubicBezTo>
                      <a:pt x="42148" y="230565"/>
                      <a:pt x="56614" y="219670"/>
                      <a:pt x="58847" y="204133"/>
                    </a:cubicBezTo>
                    <a:cubicBezTo>
                      <a:pt x="70723" y="120997"/>
                      <a:pt x="142250" y="57150"/>
                      <a:pt x="228600" y="57150"/>
                    </a:cubicBezTo>
                    <a:cubicBezTo>
                      <a:pt x="268248" y="57150"/>
                      <a:pt x="304681" y="70545"/>
                      <a:pt x="333702" y="93137"/>
                    </a:cubicBezTo>
                    <a:lnTo>
                      <a:pt x="292001" y="134838"/>
                    </a:lnTo>
                    <a:cubicBezTo>
                      <a:pt x="285839" y="141000"/>
                      <a:pt x="284053" y="150197"/>
                      <a:pt x="287357" y="158234"/>
                    </a:cubicBezTo>
                    <a:cubicBezTo>
                      <a:pt x="290661" y="166271"/>
                      <a:pt x="298519" y="171450"/>
                      <a:pt x="307181" y="171450"/>
                    </a:cubicBezTo>
                    <a:lnTo>
                      <a:pt x="428714" y="171450"/>
                    </a:lnTo>
                    <a:close/>
                    <a:moveTo>
                      <a:pt x="454968" y="261193"/>
                    </a:moveTo>
                    <a:cubicBezTo>
                      <a:pt x="457200" y="245566"/>
                      <a:pt x="446306" y="231100"/>
                      <a:pt x="430768" y="228868"/>
                    </a:cubicBezTo>
                    <a:cubicBezTo>
                      <a:pt x="415230" y="226635"/>
                      <a:pt x="400675" y="237530"/>
                      <a:pt x="398443" y="253067"/>
                    </a:cubicBezTo>
                    <a:cubicBezTo>
                      <a:pt x="386566" y="336113"/>
                      <a:pt x="315039" y="399961"/>
                      <a:pt x="228689" y="399961"/>
                    </a:cubicBezTo>
                    <a:cubicBezTo>
                      <a:pt x="189041" y="399961"/>
                      <a:pt x="152608" y="386566"/>
                      <a:pt x="123587" y="363974"/>
                    </a:cubicBezTo>
                    <a:lnTo>
                      <a:pt x="165199" y="322362"/>
                    </a:lnTo>
                    <a:cubicBezTo>
                      <a:pt x="171361" y="316200"/>
                      <a:pt x="173147" y="307003"/>
                      <a:pt x="169843" y="298966"/>
                    </a:cubicBezTo>
                    <a:cubicBezTo>
                      <a:pt x="166539" y="290929"/>
                      <a:pt x="158681" y="285750"/>
                      <a:pt x="150019" y="285750"/>
                    </a:cubicBezTo>
                    <a:lnTo>
                      <a:pt x="21431" y="285750"/>
                    </a:lnTo>
                    <a:cubicBezTo>
                      <a:pt x="9555" y="285750"/>
                      <a:pt x="0" y="295305"/>
                      <a:pt x="0" y="307181"/>
                    </a:cubicBezTo>
                    <a:lnTo>
                      <a:pt x="0" y="435769"/>
                    </a:lnTo>
                    <a:cubicBezTo>
                      <a:pt x="0" y="444431"/>
                      <a:pt x="5179" y="452289"/>
                      <a:pt x="13216" y="455593"/>
                    </a:cubicBezTo>
                    <a:cubicBezTo>
                      <a:pt x="21253" y="458897"/>
                      <a:pt x="30450" y="457021"/>
                      <a:pt x="36612" y="450949"/>
                    </a:cubicBezTo>
                    <a:lnTo>
                      <a:pt x="82867" y="404693"/>
                    </a:lnTo>
                    <a:cubicBezTo>
                      <a:pt x="122337" y="437465"/>
                      <a:pt x="173236" y="457200"/>
                      <a:pt x="228600" y="457200"/>
                    </a:cubicBezTo>
                    <a:cubicBezTo>
                      <a:pt x="343793" y="457200"/>
                      <a:pt x="439073" y="372011"/>
                      <a:pt x="454878" y="261193"/>
                    </a:cubicBezTo>
                    <a:close/>
                  </a:path>
                </a:pathLst>
              </a:custGeom>
              <a:solidFill>
                <a:srgbClr val="C0A062"/>
              </a:solidFill>
            </p:spPr>
          </p:sp>
        </p:grpSp>
        <p:sp>
          <p:nvSpPr>
            <p:cNvPr id="43" name="Text 39"/>
            <p:cNvSpPr/>
            <p:nvPr/>
          </p:nvSpPr>
          <p:spPr>
            <a:xfrm>
              <a:off x="17971" y="4157"/>
              <a:ext cx="6044" cy="950"/>
            </a:xfrm>
            <a:prstGeom prst="rect">
              <a:avLst/>
            </a:prstGeom>
            <a:noFill/>
          </p:spPr>
          <p:txBody>
            <a:bodyPr wrap="square" lIns="0" tIns="0" rIns="0" bIns="0" rtlCol="0" anchor="ctr"/>
            <a:lstStyle/>
            <a:p>
              <a:pPr>
                <a:lnSpc>
                  <a:spcPct val="140000"/>
                </a:lnSpc>
              </a:pPr>
              <a:r>
                <a:rPr lang="en-US" sz="1600" dirty="0">
                  <a:solidFill>
                    <a:schemeClr val="tx1">
                      <a:alpha val="80000"/>
                    </a:schemeClr>
                  </a:solidFill>
                  <a:latin typeface="微软雅黑" panose="020B0503020204020204" charset="-122"/>
                  <a:ea typeface="微软雅黑" panose="020B0503020204020204" charset="-122"/>
                  <a:cs typeface="MiSans" pitchFamily="34" charset="-120"/>
                </a:rPr>
                <a:t>在海南自贸港内，各类要素可以相对自由流通，无需通关手续</a:t>
              </a:r>
              <a:r>
                <a:rPr lang="zh-CN" altLang="en-US" sz="16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6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nvGrpSpPr>
            <p:cNvPr id="134" name="组合 133"/>
            <p:cNvGrpSpPr/>
            <p:nvPr/>
          </p:nvGrpSpPr>
          <p:grpSpPr>
            <a:xfrm>
              <a:off x="17443" y="5669"/>
              <a:ext cx="7100" cy="1735"/>
              <a:chOff x="17351" y="6030"/>
              <a:chExt cx="7100" cy="1735"/>
            </a:xfrm>
          </p:grpSpPr>
          <p:sp>
            <p:nvSpPr>
              <p:cNvPr id="44" name="Shape 40"/>
              <p:cNvSpPr/>
              <p:nvPr/>
            </p:nvSpPr>
            <p:spPr>
              <a:xfrm>
                <a:off x="17351" y="6030"/>
                <a:ext cx="7100" cy="1735"/>
              </a:xfrm>
              <a:custGeom>
                <a:avLst/>
                <a:gdLst/>
                <a:ahLst/>
                <a:cxnLst/>
                <a:rect l="l" t="t" r="r" b="b"/>
                <a:pathLst>
                  <a:path w="4508500" h="1206500">
                    <a:moveTo>
                      <a:pt x="50806" y="0"/>
                    </a:moveTo>
                    <a:lnTo>
                      <a:pt x="4457694" y="0"/>
                    </a:lnTo>
                    <a:cubicBezTo>
                      <a:pt x="4485754" y="0"/>
                      <a:pt x="4508500" y="22746"/>
                      <a:pt x="4508500" y="50806"/>
                    </a:cubicBezTo>
                    <a:lnTo>
                      <a:pt x="4508500" y="1155694"/>
                    </a:lnTo>
                    <a:cubicBezTo>
                      <a:pt x="4508500" y="1183754"/>
                      <a:pt x="4485754" y="1206500"/>
                      <a:pt x="4457694" y="1206500"/>
                    </a:cubicBezTo>
                    <a:lnTo>
                      <a:pt x="50806" y="1206500"/>
                    </a:lnTo>
                    <a:cubicBezTo>
                      <a:pt x="22746" y="1206500"/>
                      <a:pt x="0" y="1183754"/>
                      <a:pt x="0" y="1155694"/>
                    </a:cubicBezTo>
                    <a:lnTo>
                      <a:pt x="0" y="50806"/>
                    </a:lnTo>
                    <a:cubicBezTo>
                      <a:pt x="0" y="22746"/>
                      <a:pt x="22746" y="0"/>
                      <a:pt x="50806" y="0"/>
                    </a:cubicBezTo>
                    <a:close/>
                  </a:path>
                </a:pathLst>
              </a:custGeom>
              <a:solidFill>
                <a:srgbClr val="F9F5EE"/>
              </a:solidFill>
            </p:spPr>
          </p:sp>
          <p:sp>
            <p:nvSpPr>
              <p:cNvPr id="45" name="Text 41"/>
              <p:cNvSpPr/>
              <p:nvPr/>
            </p:nvSpPr>
            <p:spPr>
              <a:xfrm>
                <a:off x="17511" y="6156"/>
                <a:ext cx="6780" cy="438"/>
              </a:xfrm>
              <a:prstGeom prst="rect">
                <a:avLst/>
              </a:prstGeom>
              <a:noFill/>
            </p:spPr>
            <p:txBody>
              <a:bodyPr wrap="square" lIns="0" tIns="0" rIns="0" bIns="0" rtlCol="0" anchor="ctr"/>
              <a:lstStyle/>
              <a:p>
                <a:pPr>
                  <a:lnSpc>
                    <a:spcPct val="130000"/>
                  </a:lnSpc>
                </a:pPr>
                <a:r>
                  <a:rPr lang="en-US" sz="1600" b="1" dirty="0">
                    <a:solidFill>
                      <a:srgbClr val="C59F5E"/>
                    </a:solidFill>
                    <a:latin typeface="微软雅黑" panose="020B0503020204020204" charset="-122"/>
                    <a:ea typeface="微软雅黑" panose="020B0503020204020204" charset="-122"/>
                    <a:cs typeface="MiSans" pitchFamily="34" charset="-120"/>
                  </a:rPr>
                  <a:t>货物自由流转</a:t>
                </a:r>
                <a:endParaRPr lang="en-US" sz="1600" b="1" dirty="0">
                  <a:solidFill>
                    <a:srgbClr val="C59F5E"/>
                  </a:solidFill>
                  <a:latin typeface="微软雅黑" panose="020B0503020204020204" charset="-122"/>
                  <a:ea typeface="微软雅黑" panose="020B0503020204020204" charset="-122"/>
                  <a:cs typeface="MiSans" pitchFamily="34" charset="-120"/>
                </a:endParaRPr>
              </a:p>
            </p:txBody>
          </p:sp>
          <p:sp>
            <p:nvSpPr>
              <p:cNvPr id="46" name="Text 42"/>
              <p:cNvSpPr/>
              <p:nvPr/>
            </p:nvSpPr>
            <p:spPr>
              <a:xfrm>
                <a:off x="17521" y="6831"/>
                <a:ext cx="6760" cy="712"/>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"零关税"货物及其加工制成品在岛内可</a:t>
                </a:r>
                <a:r>
                  <a:rPr lang="en-US" sz="1400" dirty="0">
                    <a:solidFill>
                      <a:srgbClr val="C59F5E"/>
                    </a:solidFill>
                    <a:latin typeface="微软雅黑" panose="020B0503020204020204" charset="-122"/>
                    <a:ea typeface="微软雅黑" panose="020B0503020204020204" charset="-122"/>
                    <a:cs typeface="微软雅黑" panose="020B0503020204020204" charset="-122"/>
                  </a:rPr>
                  <a:t>自由存放，不设存储期限</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grpSp>
        <p:grpSp>
          <p:nvGrpSpPr>
            <p:cNvPr id="160" name="组合 159"/>
            <p:cNvGrpSpPr/>
            <p:nvPr/>
          </p:nvGrpSpPr>
          <p:grpSpPr>
            <a:xfrm>
              <a:off x="17443" y="7823"/>
              <a:ext cx="7100" cy="1734"/>
              <a:chOff x="17351" y="7898"/>
              <a:chExt cx="7100" cy="1734"/>
            </a:xfrm>
          </p:grpSpPr>
          <p:sp>
            <p:nvSpPr>
              <p:cNvPr id="48" name="Shape 43"/>
              <p:cNvSpPr/>
              <p:nvPr/>
            </p:nvSpPr>
            <p:spPr>
              <a:xfrm>
                <a:off x="17351" y="7898"/>
                <a:ext cx="7100" cy="1735"/>
              </a:xfrm>
              <a:custGeom>
                <a:avLst/>
                <a:gdLst/>
                <a:ahLst/>
                <a:cxnLst/>
                <a:rect l="l" t="t" r="r" b="b"/>
                <a:pathLst>
                  <a:path w="4508500" h="1206500">
                    <a:moveTo>
                      <a:pt x="50806" y="0"/>
                    </a:moveTo>
                    <a:lnTo>
                      <a:pt x="4457694" y="0"/>
                    </a:lnTo>
                    <a:cubicBezTo>
                      <a:pt x="4485754" y="0"/>
                      <a:pt x="4508500" y="22746"/>
                      <a:pt x="4508500" y="50806"/>
                    </a:cubicBezTo>
                    <a:lnTo>
                      <a:pt x="4508500" y="1155694"/>
                    </a:lnTo>
                    <a:cubicBezTo>
                      <a:pt x="4508500" y="1183754"/>
                      <a:pt x="4485754" y="1206500"/>
                      <a:pt x="4457694" y="1206500"/>
                    </a:cubicBezTo>
                    <a:lnTo>
                      <a:pt x="50806" y="1206500"/>
                    </a:lnTo>
                    <a:cubicBezTo>
                      <a:pt x="22746" y="1206500"/>
                      <a:pt x="0" y="1183754"/>
                      <a:pt x="0" y="1155694"/>
                    </a:cubicBezTo>
                    <a:lnTo>
                      <a:pt x="0" y="50806"/>
                    </a:lnTo>
                    <a:cubicBezTo>
                      <a:pt x="0" y="22746"/>
                      <a:pt x="22746" y="0"/>
                      <a:pt x="50806" y="0"/>
                    </a:cubicBezTo>
                    <a:close/>
                  </a:path>
                </a:pathLst>
              </a:custGeom>
              <a:solidFill>
                <a:srgbClr val="F9F5EE"/>
              </a:solidFill>
              <a:extLst>
                <a:ext uri="{909E8E84-426E-40DD-AFC4-6F175D3DCCD1}">
                  <a14:hiddenFill xmlns:a14="http://schemas.microsoft.com/office/drawing/2010/main">
                    <a:solidFill>
                      <a:srgbClr val="FFFFFF"/>
                    </a:solidFill>
                  </a14:hiddenFill>
                </a:ext>
              </a:extLst>
            </p:spPr>
          </p:sp>
          <p:sp>
            <p:nvSpPr>
              <p:cNvPr id="49" name="Text 44"/>
              <p:cNvSpPr/>
              <p:nvPr/>
            </p:nvSpPr>
            <p:spPr>
              <a:xfrm>
                <a:off x="17511" y="8118"/>
                <a:ext cx="6780" cy="438"/>
              </a:xfrm>
              <a:prstGeom prst="rect">
                <a:avLst/>
              </a:prstGeom>
              <a:noFill/>
            </p:spPr>
            <p:txBody>
              <a:bodyPr wrap="square" lIns="0" tIns="0" rIns="0" bIns="0" rtlCol="0" anchor="ctr"/>
              <a:lstStyle/>
              <a:p>
                <a:pPr>
                  <a:lnSpc>
                    <a:spcPct val="130000"/>
                  </a:lnSpc>
                </a:pPr>
                <a:r>
                  <a:rPr lang="en-US" sz="1600" b="1" dirty="0">
                    <a:solidFill>
                      <a:srgbClr val="C59F5E"/>
                    </a:solidFill>
                    <a:latin typeface="微软雅黑" panose="020B0503020204020204" charset="-122"/>
                    <a:ea typeface="微软雅黑" panose="020B0503020204020204" charset="-122"/>
                    <a:cs typeface="MiSans" pitchFamily="34" charset="-120"/>
                  </a:rPr>
                  <a:t>免征进口税</a:t>
                </a:r>
                <a:endParaRPr lang="en-US" sz="1600" b="1" dirty="0">
                  <a:solidFill>
                    <a:srgbClr val="C59F5E"/>
                  </a:solidFill>
                  <a:latin typeface="微软雅黑" panose="020B0503020204020204" charset="-122"/>
                  <a:ea typeface="微软雅黑" panose="020B0503020204020204" charset="-122"/>
                  <a:cs typeface="MiSans" pitchFamily="34" charset="-120"/>
                </a:endParaRPr>
              </a:p>
            </p:txBody>
          </p:sp>
          <p:sp>
            <p:nvSpPr>
              <p:cNvPr id="50" name="Text 45"/>
              <p:cNvSpPr/>
              <p:nvPr/>
            </p:nvSpPr>
            <p:spPr>
              <a:xfrm>
                <a:off x="17521" y="8702"/>
                <a:ext cx="6760" cy="712"/>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在享惠主体间流通时，免于补缴进口关税、进口环节增值税和消费税</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131" name="组合 130"/>
            <p:cNvGrpSpPr/>
            <p:nvPr/>
          </p:nvGrpSpPr>
          <p:grpSpPr>
            <a:xfrm>
              <a:off x="17443" y="9977"/>
              <a:ext cx="7100" cy="1734"/>
              <a:chOff x="17351" y="9770"/>
              <a:chExt cx="7100" cy="1734"/>
            </a:xfrm>
          </p:grpSpPr>
          <p:sp>
            <p:nvSpPr>
              <p:cNvPr id="51" name="Shape 46"/>
              <p:cNvSpPr/>
              <p:nvPr/>
            </p:nvSpPr>
            <p:spPr>
              <a:xfrm>
                <a:off x="17351" y="9770"/>
                <a:ext cx="7100" cy="1735"/>
              </a:xfrm>
              <a:custGeom>
                <a:avLst/>
                <a:gdLst/>
                <a:ahLst/>
                <a:cxnLst/>
                <a:rect l="l" t="t" r="r" b="b"/>
                <a:pathLst>
                  <a:path w="4508500" h="1206500">
                    <a:moveTo>
                      <a:pt x="50806" y="0"/>
                    </a:moveTo>
                    <a:lnTo>
                      <a:pt x="4457694" y="0"/>
                    </a:lnTo>
                    <a:cubicBezTo>
                      <a:pt x="4485754" y="0"/>
                      <a:pt x="4508500" y="22746"/>
                      <a:pt x="4508500" y="50806"/>
                    </a:cubicBezTo>
                    <a:lnTo>
                      <a:pt x="4508500" y="1155694"/>
                    </a:lnTo>
                    <a:cubicBezTo>
                      <a:pt x="4508500" y="1183754"/>
                      <a:pt x="4485754" y="1206500"/>
                      <a:pt x="4457694" y="1206500"/>
                    </a:cubicBezTo>
                    <a:lnTo>
                      <a:pt x="50806" y="1206500"/>
                    </a:lnTo>
                    <a:cubicBezTo>
                      <a:pt x="22746" y="1206500"/>
                      <a:pt x="0" y="1183754"/>
                      <a:pt x="0" y="1155694"/>
                    </a:cubicBezTo>
                    <a:lnTo>
                      <a:pt x="0" y="50806"/>
                    </a:lnTo>
                    <a:cubicBezTo>
                      <a:pt x="0" y="22746"/>
                      <a:pt x="22746" y="0"/>
                      <a:pt x="50806" y="0"/>
                    </a:cubicBezTo>
                    <a:close/>
                  </a:path>
                </a:pathLst>
              </a:custGeom>
              <a:solidFill>
                <a:srgbClr val="F9F5EE"/>
              </a:solidFill>
            </p:spPr>
          </p:sp>
          <p:sp>
            <p:nvSpPr>
              <p:cNvPr id="52" name="Text 47"/>
              <p:cNvSpPr/>
              <p:nvPr/>
            </p:nvSpPr>
            <p:spPr>
              <a:xfrm>
                <a:off x="17511" y="9989"/>
                <a:ext cx="6780" cy="438"/>
              </a:xfrm>
              <a:prstGeom prst="rect">
                <a:avLst/>
              </a:prstGeom>
              <a:noFill/>
            </p:spPr>
            <p:txBody>
              <a:bodyPr wrap="square" lIns="0" tIns="0" rIns="0" bIns="0" rtlCol="0" anchor="ctr"/>
              <a:lstStyle/>
              <a:p>
                <a:pPr>
                  <a:lnSpc>
                    <a:spcPct val="130000"/>
                  </a:lnSpc>
                </a:pPr>
                <a:r>
                  <a:rPr lang="en-US" sz="1600" b="1" dirty="0">
                    <a:solidFill>
                      <a:srgbClr val="C59F5E"/>
                    </a:solidFill>
                    <a:latin typeface="微软雅黑" panose="020B0503020204020204" charset="-122"/>
                    <a:ea typeface="微软雅黑" panose="020B0503020204020204" charset="-122"/>
                    <a:cs typeface="MiSans" pitchFamily="34" charset="-120"/>
                  </a:rPr>
                  <a:t>电子化跟踪管理</a:t>
                </a:r>
                <a:endParaRPr lang="en-US" sz="1600" b="1" dirty="0">
                  <a:solidFill>
                    <a:srgbClr val="C59F5E"/>
                  </a:solidFill>
                  <a:latin typeface="微软雅黑" panose="020B0503020204020204" charset="-122"/>
                  <a:ea typeface="微软雅黑" panose="020B0503020204020204" charset="-122"/>
                  <a:cs typeface="MiSans" pitchFamily="34" charset="-120"/>
                </a:endParaRPr>
              </a:p>
            </p:txBody>
          </p:sp>
          <p:sp>
            <p:nvSpPr>
              <p:cNvPr id="53" name="Text 48"/>
              <p:cNvSpPr/>
              <p:nvPr/>
            </p:nvSpPr>
            <p:spPr>
              <a:xfrm>
                <a:off x="17521" y="10574"/>
                <a:ext cx="6760" cy="712"/>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海关以企业为单元建立电子账册，实施电子化跟踪管理，保障物流环节极大提速</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sp>
          <p:nvSpPr>
            <p:cNvPr id="126" name="Text 23"/>
            <p:cNvSpPr/>
            <p:nvPr/>
          </p:nvSpPr>
          <p:spPr>
            <a:xfrm>
              <a:off x="19124" y="3018"/>
              <a:ext cx="3738" cy="584"/>
            </a:xfrm>
            <a:prstGeom prst="rect">
              <a:avLst/>
            </a:prstGeom>
            <a:noFill/>
          </p:spPr>
          <p:txBody>
            <a:bodyPr wrap="square" lIns="0" tIns="0" rIns="0" bIns="0" rtlCol="0" anchor="ctr"/>
            <a:lstStyle/>
            <a:p>
              <a:pPr algn="ctr">
                <a:lnSpc>
                  <a:spcPct val="110000"/>
                </a:lnSpc>
              </a:pPr>
              <a:r>
                <a:rPr lang="en-US" sz="2400" b="1" dirty="0">
                  <a:latin typeface="微软雅黑" panose="020B0503020204020204" charset="-122"/>
                  <a:ea typeface="微软雅黑" panose="020B0503020204020204" charset="-122"/>
                  <a:cs typeface="思源宋体" panose="02020500000000000000" pitchFamily="34" charset="-120"/>
                  <a:sym typeface="+mn-ea"/>
                </a:rPr>
                <a:t>岛内自由</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grpSp>
      <p:grpSp>
        <p:nvGrpSpPr>
          <p:cNvPr id="184" name="组合 183"/>
          <p:cNvGrpSpPr/>
          <p:nvPr/>
        </p:nvGrpSpPr>
        <p:grpSpPr>
          <a:xfrm>
            <a:off x="542925" y="1436370"/>
            <a:ext cx="4828540" cy="6189980"/>
            <a:chOff x="855" y="2262"/>
            <a:chExt cx="7604" cy="9748"/>
          </a:xfrm>
        </p:grpSpPr>
        <p:grpSp>
          <p:nvGrpSpPr>
            <p:cNvPr id="178" name="组合 177"/>
            <p:cNvGrpSpPr/>
            <p:nvPr/>
          </p:nvGrpSpPr>
          <p:grpSpPr>
            <a:xfrm>
              <a:off x="855" y="2262"/>
              <a:ext cx="7604" cy="9748"/>
              <a:chOff x="874" y="2270"/>
              <a:chExt cx="11698" cy="9748"/>
            </a:xfrm>
          </p:grpSpPr>
          <p:sp>
            <p:nvSpPr>
              <p:cNvPr id="179" name="Shape 3"/>
              <p:cNvSpPr/>
              <p:nvPr/>
            </p:nvSpPr>
            <p:spPr>
              <a:xfrm>
                <a:off x="886" y="2274"/>
                <a:ext cx="11680" cy="9745"/>
              </a:xfrm>
              <a:prstGeom prst="roundRect">
                <a:avLst>
                  <a:gd name="adj" fmla="val 2764"/>
                </a:avLst>
              </a:prstGeom>
              <a:solidFill>
                <a:srgbClr val="FFFFFF"/>
              </a:solidFill>
              <a:effectLst>
                <a:outerShdw blurRad="190500" dist="127000" dir="5400000" algn="bl" rotWithShape="0">
                  <a:srgbClr val="000000">
                    <a:alpha val="10196"/>
                  </a:srgbClr>
                </a:outerShdw>
              </a:effectLst>
            </p:spPr>
          </p:sp>
          <p:sp>
            <p:nvSpPr>
              <p:cNvPr id="180" name="Shape 4"/>
              <p:cNvSpPr/>
              <p:nvPr/>
            </p:nvSpPr>
            <p:spPr>
              <a:xfrm>
                <a:off x="874" y="2270"/>
                <a:ext cx="11698"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grpSp>
          <p:nvGrpSpPr>
            <p:cNvPr id="122" name="组合 121"/>
            <p:cNvGrpSpPr/>
            <p:nvPr/>
          </p:nvGrpSpPr>
          <p:grpSpPr>
            <a:xfrm>
              <a:off x="1824" y="2726"/>
              <a:ext cx="1174" cy="1169"/>
              <a:chOff x="4152" y="2594"/>
              <a:chExt cx="1174" cy="1169"/>
            </a:xfrm>
          </p:grpSpPr>
          <p:sp>
            <p:nvSpPr>
              <p:cNvPr id="10" name="Shape 6"/>
              <p:cNvSpPr/>
              <p:nvPr/>
            </p:nvSpPr>
            <p:spPr>
              <a:xfrm>
                <a:off x="4152" y="2594"/>
                <a:ext cx="1174" cy="1169"/>
              </a:xfrm>
              <a:prstGeom prst="ellipse">
                <a:avLst/>
              </a:prstGeom>
              <a:solidFill>
                <a:srgbClr val="EDE4D2"/>
              </a:solidFill>
            </p:spPr>
          </p:sp>
          <p:sp>
            <p:nvSpPr>
              <p:cNvPr id="11" name="Shape 7"/>
              <p:cNvSpPr/>
              <p:nvPr/>
            </p:nvSpPr>
            <p:spPr>
              <a:xfrm>
                <a:off x="4461" y="2869"/>
                <a:ext cx="577" cy="603"/>
              </a:xfrm>
              <a:custGeom>
                <a:avLst/>
                <a:gdLst/>
                <a:ahLst/>
                <a:cxnLst/>
                <a:rect l="l" t="t" r="r" b="b"/>
                <a:pathLst>
                  <a:path w="400050" h="457200">
                    <a:moveTo>
                      <a:pt x="257175" y="57150"/>
                    </a:moveTo>
                    <a:lnTo>
                      <a:pt x="314325" y="57150"/>
                    </a:lnTo>
                    <a:lnTo>
                      <a:pt x="314325" y="428625"/>
                    </a:lnTo>
                    <a:cubicBezTo>
                      <a:pt x="314325" y="444431"/>
                      <a:pt x="327094" y="457200"/>
                      <a:pt x="342900" y="457200"/>
                    </a:cubicBezTo>
                    <a:lnTo>
                      <a:pt x="371475" y="457200"/>
                    </a:lnTo>
                    <a:cubicBezTo>
                      <a:pt x="387281" y="457200"/>
                      <a:pt x="400050" y="444431"/>
                      <a:pt x="400050" y="428625"/>
                    </a:cubicBezTo>
                    <a:cubicBezTo>
                      <a:pt x="400050" y="412819"/>
                      <a:pt x="387281" y="400050"/>
                      <a:pt x="371475" y="400050"/>
                    </a:cubicBezTo>
                    <a:lnTo>
                      <a:pt x="371475" y="57150"/>
                    </a:lnTo>
                    <a:cubicBezTo>
                      <a:pt x="371475" y="25628"/>
                      <a:pt x="345847" y="0"/>
                      <a:pt x="314325" y="0"/>
                    </a:cubicBezTo>
                    <a:lnTo>
                      <a:pt x="228600" y="0"/>
                    </a:lnTo>
                    <a:lnTo>
                      <a:pt x="228600" y="0"/>
                    </a:lnTo>
                    <a:lnTo>
                      <a:pt x="85725" y="0"/>
                    </a:lnTo>
                    <a:cubicBezTo>
                      <a:pt x="54203" y="0"/>
                      <a:pt x="28575" y="25628"/>
                      <a:pt x="28575" y="57150"/>
                    </a:cubicBezTo>
                    <a:lnTo>
                      <a:pt x="28575" y="400050"/>
                    </a:lnTo>
                    <a:cubicBezTo>
                      <a:pt x="12769" y="400050"/>
                      <a:pt x="0" y="412819"/>
                      <a:pt x="0" y="428625"/>
                    </a:cubicBezTo>
                    <a:cubicBezTo>
                      <a:pt x="0" y="444431"/>
                      <a:pt x="12769" y="457200"/>
                      <a:pt x="28575" y="457200"/>
                    </a:cubicBezTo>
                    <a:lnTo>
                      <a:pt x="228600" y="457200"/>
                    </a:lnTo>
                    <a:cubicBezTo>
                      <a:pt x="244406" y="457200"/>
                      <a:pt x="257175" y="444431"/>
                      <a:pt x="257175" y="428625"/>
                    </a:cubicBezTo>
                    <a:lnTo>
                      <a:pt x="257175" y="57150"/>
                    </a:lnTo>
                    <a:close/>
                    <a:moveTo>
                      <a:pt x="142875" y="228600"/>
                    </a:moveTo>
                    <a:cubicBezTo>
                      <a:pt x="142875" y="212829"/>
                      <a:pt x="155679" y="200025"/>
                      <a:pt x="171450" y="200025"/>
                    </a:cubicBezTo>
                    <a:cubicBezTo>
                      <a:pt x="187221" y="200025"/>
                      <a:pt x="200025" y="212829"/>
                      <a:pt x="200025" y="228600"/>
                    </a:cubicBezTo>
                    <a:cubicBezTo>
                      <a:pt x="200025" y="244371"/>
                      <a:pt x="187221" y="257175"/>
                      <a:pt x="171450" y="257175"/>
                    </a:cubicBezTo>
                    <a:cubicBezTo>
                      <a:pt x="155679" y="257175"/>
                      <a:pt x="142875" y="244371"/>
                      <a:pt x="142875" y="228600"/>
                    </a:cubicBezTo>
                    <a:close/>
                  </a:path>
                </a:pathLst>
              </a:custGeom>
              <a:solidFill>
                <a:srgbClr val="C59F5E"/>
              </a:solidFill>
            </p:spPr>
          </p:sp>
        </p:grpSp>
        <p:sp>
          <p:nvSpPr>
            <p:cNvPr id="13" name="Text 9"/>
            <p:cNvSpPr/>
            <p:nvPr/>
          </p:nvSpPr>
          <p:spPr>
            <a:xfrm>
              <a:off x="1635" y="4157"/>
              <a:ext cx="6044" cy="950"/>
            </a:xfrm>
            <a:prstGeom prst="rect">
              <a:avLst/>
            </a:prstGeom>
            <a:noFill/>
            <a:extLst>
              <a:ext uri="{909E8E84-426E-40DD-AFC4-6F175D3DCCD1}">
                <a14:hiddenFill xmlns:a14="http://schemas.microsoft.com/office/drawing/2010/main">
                  <a:solidFill>
                    <a:srgbClr val="F9F5EE"/>
                  </a:solidFill>
                </a14:hiddenFill>
              </a:ext>
            </a:extLst>
          </p:spPr>
          <p:txBody>
            <a:bodyPr wrap="square" lIns="0" tIns="0" rIns="0" bIns="0" rtlCol="0" anchor="ctr"/>
            <a:lstStyle/>
            <a:p>
              <a:pPr>
                <a:lnSpc>
                  <a:spcPct val="140000"/>
                </a:lnSpc>
              </a:pP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海南自贸港与我国关境外其他国家和地区之间作为"一线"，实施自由便利进出举措</a:t>
              </a:r>
              <a:r>
                <a:rPr lang="zh-CN" alt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128" name="组合 127"/>
            <p:cNvGrpSpPr/>
            <p:nvPr/>
          </p:nvGrpSpPr>
          <p:grpSpPr>
            <a:xfrm>
              <a:off x="1107" y="7823"/>
              <a:ext cx="7100" cy="1734"/>
              <a:chOff x="1189" y="8251"/>
              <a:chExt cx="7100" cy="1734"/>
            </a:xfrm>
          </p:grpSpPr>
          <p:sp>
            <p:nvSpPr>
              <p:cNvPr id="17" name="Shape 13"/>
              <p:cNvSpPr/>
              <p:nvPr/>
            </p:nvSpPr>
            <p:spPr>
              <a:xfrm>
                <a:off x="1189" y="8251"/>
                <a:ext cx="7100" cy="1735"/>
              </a:xfrm>
              <a:custGeom>
                <a:avLst/>
                <a:gdLst/>
                <a:ahLst/>
                <a:cxnLst/>
                <a:rect l="l" t="t" r="r" b="b"/>
                <a:pathLst>
                  <a:path w="4508500" h="1206500">
                    <a:moveTo>
                      <a:pt x="50806" y="0"/>
                    </a:moveTo>
                    <a:lnTo>
                      <a:pt x="4457694" y="0"/>
                    </a:lnTo>
                    <a:cubicBezTo>
                      <a:pt x="4485754" y="0"/>
                      <a:pt x="4508500" y="22746"/>
                      <a:pt x="4508500" y="50806"/>
                    </a:cubicBezTo>
                    <a:lnTo>
                      <a:pt x="4508500" y="1155694"/>
                    </a:lnTo>
                    <a:cubicBezTo>
                      <a:pt x="4508500" y="1183754"/>
                      <a:pt x="4485754" y="1206500"/>
                      <a:pt x="4457694" y="1206500"/>
                    </a:cubicBezTo>
                    <a:lnTo>
                      <a:pt x="50806" y="1206500"/>
                    </a:lnTo>
                    <a:cubicBezTo>
                      <a:pt x="22746" y="1206500"/>
                      <a:pt x="0" y="1183754"/>
                      <a:pt x="0" y="1155694"/>
                    </a:cubicBezTo>
                    <a:lnTo>
                      <a:pt x="0" y="50806"/>
                    </a:lnTo>
                    <a:cubicBezTo>
                      <a:pt x="0" y="22746"/>
                      <a:pt x="22746" y="0"/>
                      <a:pt x="50806" y="0"/>
                    </a:cubicBezTo>
                    <a:close/>
                  </a:path>
                </a:pathLst>
              </a:custGeom>
              <a:solidFill>
                <a:srgbClr val="F9F5EE"/>
              </a:solidFill>
              <a:extLst>
                <a:ext uri="{909E8E84-426E-40DD-AFC4-6F175D3DCCD1}">
                  <a14:hiddenFill xmlns:a14="http://schemas.microsoft.com/office/drawing/2010/main">
                    <a:solidFill>
                      <a:srgbClr val="FFFFFF"/>
                    </a:solidFill>
                  </a14:hiddenFill>
                </a:ext>
              </a:extLst>
            </p:spPr>
          </p:sp>
          <p:sp>
            <p:nvSpPr>
              <p:cNvPr id="18" name="Text 14"/>
              <p:cNvSpPr/>
              <p:nvPr/>
            </p:nvSpPr>
            <p:spPr>
              <a:xfrm>
                <a:off x="1349" y="8470"/>
                <a:ext cx="6780" cy="438"/>
              </a:xfrm>
              <a:prstGeom prst="rect">
                <a:avLst/>
              </a:prstGeom>
              <a:noFill/>
              <a:extLst>
                <a:ext uri="{909E8E84-426E-40DD-AFC4-6F175D3DCCD1}">
                  <a14:hiddenFill xmlns:a14="http://schemas.microsoft.com/office/drawing/2010/main">
                    <a:solidFill>
                      <a:srgbClr val="FFFFFF"/>
                    </a:solidFill>
                  </a14:hiddenFill>
                </a:ext>
              </a:extLst>
            </p:spPr>
            <p:txBody>
              <a:bodyPr wrap="square" lIns="0" tIns="0" rIns="0" bIns="0" rtlCol="0" anchor="ctr"/>
              <a:lstStyle/>
              <a:p>
                <a:pPr>
                  <a:lnSpc>
                    <a:spcPct val="130000"/>
                  </a:lnSpc>
                </a:pPr>
                <a:r>
                  <a:rPr lang="en-US" sz="1600" b="1" dirty="0">
                    <a:solidFill>
                      <a:srgbClr val="C59F5E"/>
                    </a:solidFill>
                    <a:latin typeface="微软雅黑" panose="020B0503020204020204" charset="-122"/>
                    <a:ea typeface="微软雅黑" panose="020B0503020204020204" charset="-122"/>
                    <a:cs typeface="MiSans" pitchFamily="34" charset="-120"/>
                  </a:rPr>
                  <a:t>通关时间缩短</a:t>
                </a:r>
                <a:endParaRPr lang="en-US" sz="1600" b="1" dirty="0">
                  <a:solidFill>
                    <a:srgbClr val="C59F5E"/>
                  </a:solidFill>
                  <a:latin typeface="微软雅黑" panose="020B0503020204020204" charset="-122"/>
                  <a:ea typeface="微软雅黑" panose="020B0503020204020204" charset="-122"/>
                  <a:cs typeface="MiSans" pitchFamily="34" charset="-120"/>
                </a:endParaRPr>
              </a:p>
            </p:txBody>
          </p:sp>
          <p:sp>
            <p:nvSpPr>
              <p:cNvPr id="19" name="Text 15"/>
              <p:cNvSpPr/>
              <p:nvPr/>
            </p:nvSpPr>
            <p:spPr>
              <a:xfrm>
                <a:off x="1359" y="9055"/>
                <a:ext cx="6760" cy="712"/>
              </a:xfrm>
              <a:prstGeom prst="rect">
                <a:avLst/>
              </a:prstGeom>
              <a:noFill/>
              <a:extLst>
                <a:ext uri="{909E8E84-426E-40DD-AFC4-6F175D3DCCD1}">
                  <a14:hiddenFill xmlns:a14="http://schemas.microsoft.com/office/drawing/2010/main">
                    <a:solidFill>
                      <a:srgbClr val="FFFFFF"/>
                    </a:solidFill>
                  </a14:hiddenFill>
                </a:ext>
              </a:extLst>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货物信息5分钟快速录入，通关时间缩短30%，实现货物快速通关</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29" name="组合 128"/>
            <p:cNvGrpSpPr/>
            <p:nvPr/>
          </p:nvGrpSpPr>
          <p:grpSpPr>
            <a:xfrm>
              <a:off x="1107" y="9977"/>
              <a:ext cx="7100" cy="1735"/>
              <a:chOff x="1189" y="10214"/>
              <a:chExt cx="7100" cy="1735"/>
            </a:xfrm>
          </p:grpSpPr>
          <p:sp>
            <p:nvSpPr>
              <p:cNvPr id="20" name="Shape 16"/>
              <p:cNvSpPr/>
              <p:nvPr/>
            </p:nvSpPr>
            <p:spPr>
              <a:xfrm>
                <a:off x="1189" y="10214"/>
                <a:ext cx="7100" cy="1735"/>
              </a:xfrm>
              <a:custGeom>
                <a:avLst/>
                <a:gdLst/>
                <a:ahLst/>
                <a:cxnLst/>
                <a:rect l="l" t="t" r="r" b="b"/>
                <a:pathLst>
                  <a:path w="4508500" h="1206500">
                    <a:moveTo>
                      <a:pt x="50806" y="0"/>
                    </a:moveTo>
                    <a:lnTo>
                      <a:pt x="4457694" y="0"/>
                    </a:lnTo>
                    <a:cubicBezTo>
                      <a:pt x="4485754" y="0"/>
                      <a:pt x="4508500" y="22746"/>
                      <a:pt x="4508500" y="50806"/>
                    </a:cubicBezTo>
                    <a:lnTo>
                      <a:pt x="4508500" y="1155694"/>
                    </a:lnTo>
                    <a:cubicBezTo>
                      <a:pt x="4508500" y="1183754"/>
                      <a:pt x="4485754" y="1206500"/>
                      <a:pt x="4457694" y="1206500"/>
                    </a:cubicBezTo>
                    <a:lnTo>
                      <a:pt x="50806" y="1206500"/>
                    </a:lnTo>
                    <a:cubicBezTo>
                      <a:pt x="22746" y="1206500"/>
                      <a:pt x="0" y="1183754"/>
                      <a:pt x="0" y="1155694"/>
                    </a:cubicBezTo>
                    <a:lnTo>
                      <a:pt x="0" y="50806"/>
                    </a:lnTo>
                    <a:cubicBezTo>
                      <a:pt x="0" y="22746"/>
                      <a:pt x="22746" y="0"/>
                      <a:pt x="50806" y="0"/>
                    </a:cubicBezTo>
                    <a:close/>
                  </a:path>
                </a:pathLst>
              </a:custGeom>
              <a:solidFill>
                <a:srgbClr val="F9F5EE"/>
              </a:solidFill>
            </p:spPr>
          </p:sp>
          <p:sp>
            <p:nvSpPr>
              <p:cNvPr id="21" name="Text 17"/>
              <p:cNvSpPr/>
              <p:nvPr/>
            </p:nvSpPr>
            <p:spPr>
              <a:xfrm>
                <a:off x="1349" y="10433"/>
                <a:ext cx="6780" cy="438"/>
              </a:xfrm>
              <a:prstGeom prst="rect">
                <a:avLst/>
              </a:prstGeom>
              <a:noFill/>
              <a:extLst>
                <a:ext uri="{909E8E84-426E-40DD-AFC4-6F175D3DCCD1}">
                  <a14:hiddenFill xmlns:a14="http://schemas.microsoft.com/office/drawing/2010/main">
                    <a:solidFill>
                      <a:srgbClr val="FFFFFF"/>
                    </a:solidFill>
                  </a14:hiddenFill>
                </a:ext>
              </a:extLst>
            </p:spPr>
            <p:txBody>
              <a:bodyPr wrap="square" lIns="0" tIns="0" rIns="0" bIns="0" rtlCol="0" anchor="ctr"/>
              <a:lstStyle/>
              <a:p>
                <a:pPr>
                  <a:lnSpc>
                    <a:spcPct val="130000"/>
                  </a:lnSpc>
                </a:pPr>
                <a:r>
                  <a:rPr lang="en-US" sz="1600" b="1" dirty="0">
                    <a:solidFill>
                      <a:srgbClr val="C59F5E"/>
                    </a:solidFill>
                    <a:latin typeface="微软雅黑" panose="020B0503020204020204" charset="-122"/>
                    <a:ea typeface="微软雅黑" panose="020B0503020204020204" charset="-122"/>
                    <a:cs typeface="MiSans" pitchFamily="34" charset="-120"/>
                  </a:rPr>
                  <a:t>新型离岸贸易发展</a:t>
                </a:r>
                <a:endParaRPr lang="en-US" sz="1600" b="1" dirty="0">
                  <a:solidFill>
                    <a:srgbClr val="C59F5E"/>
                  </a:solidFill>
                  <a:latin typeface="微软雅黑" panose="020B0503020204020204" charset="-122"/>
                  <a:ea typeface="微软雅黑" panose="020B0503020204020204" charset="-122"/>
                  <a:cs typeface="MiSans" pitchFamily="34" charset="-120"/>
                </a:endParaRPr>
              </a:p>
            </p:txBody>
          </p:sp>
          <p:sp>
            <p:nvSpPr>
              <p:cNvPr id="22" name="Text 18"/>
              <p:cNvSpPr/>
              <p:nvPr/>
            </p:nvSpPr>
            <p:spPr>
              <a:xfrm>
                <a:off x="1359" y="11018"/>
                <a:ext cx="6760" cy="712"/>
              </a:xfrm>
              <a:prstGeom prst="rect">
                <a:avLst/>
              </a:prstGeom>
              <a:noFill/>
              <a:extLst>
                <a:ext uri="{909E8E84-426E-40DD-AFC4-6F175D3DCCD1}">
                  <a14:hiddenFill xmlns:a14="http://schemas.microsoft.com/office/drawing/2010/main">
                    <a:solidFill>
                      <a:srgbClr val="FFFFFF"/>
                    </a:solidFill>
                  </a14:hiddenFill>
                </a:ext>
              </a:extLst>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海南公司可完成从巴西采购大豆直接销售给德国的全流程服务，成为</a:t>
                </a:r>
                <a:r>
                  <a:rPr lang="en-US" sz="1400" dirty="0">
                    <a:solidFill>
                      <a:schemeClr val="tx1"/>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全球贸易服务枢纽</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grpSp>
        <p:sp>
          <p:nvSpPr>
            <p:cNvPr id="125" name="Text 23"/>
            <p:cNvSpPr/>
            <p:nvPr/>
          </p:nvSpPr>
          <p:spPr>
            <a:xfrm>
              <a:off x="2788" y="3018"/>
              <a:ext cx="3738" cy="584"/>
            </a:xfrm>
            <a:prstGeom prst="rect">
              <a:avLst/>
            </a:prstGeom>
            <a:noFill/>
          </p:spPr>
          <p:txBody>
            <a:bodyPr wrap="square" lIns="0" tIns="0" rIns="0" bIns="0" rtlCol="0" anchor="ctr"/>
            <a:lstStyle/>
            <a:p>
              <a:pPr algn="ctr">
                <a:lnSpc>
                  <a:spcPct val="110000"/>
                </a:lnSpc>
              </a:pPr>
              <a:r>
                <a:rPr lang="en-US" sz="2400" b="1" dirty="0">
                  <a:latin typeface="微软雅黑" panose="020B0503020204020204" charset="-122"/>
                  <a:ea typeface="微软雅黑" panose="020B0503020204020204" charset="-122"/>
                  <a:cs typeface="微软雅黑" panose="020B0503020204020204" charset="-122"/>
                  <a:sym typeface="+mn-ea"/>
                </a:rPr>
                <a:t>"一线"放开</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155" name="组合 154"/>
            <p:cNvGrpSpPr/>
            <p:nvPr/>
          </p:nvGrpSpPr>
          <p:grpSpPr>
            <a:xfrm>
              <a:off x="1107" y="5669"/>
              <a:ext cx="7100" cy="1734"/>
              <a:chOff x="1189" y="8251"/>
              <a:chExt cx="7100" cy="1734"/>
            </a:xfrm>
          </p:grpSpPr>
          <p:sp>
            <p:nvSpPr>
              <p:cNvPr id="156" name="Shape 13"/>
              <p:cNvSpPr/>
              <p:nvPr/>
            </p:nvSpPr>
            <p:spPr>
              <a:xfrm>
                <a:off x="1189" y="8251"/>
                <a:ext cx="7100" cy="1735"/>
              </a:xfrm>
              <a:custGeom>
                <a:avLst/>
                <a:gdLst/>
                <a:ahLst/>
                <a:cxnLst/>
                <a:rect l="l" t="t" r="r" b="b"/>
                <a:pathLst>
                  <a:path w="4508500" h="1206500">
                    <a:moveTo>
                      <a:pt x="50806" y="0"/>
                    </a:moveTo>
                    <a:lnTo>
                      <a:pt x="4457694" y="0"/>
                    </a:lnTo>
                    <a:cubicBezTo>
                      <a:pt x="4485754" y="0"/>
                      <a:pt x="4508500" y="22746"/>
                      <a:pt x="4508500" y="50806"/>
                    </a:cubicBezTo>
                    <a:lnTo>
                      <a:pt x="4508500" y="1155694"/>
                    </a:lnTo>
                    <a:cubicBezTo>
                      <a:pt x="4508500" y="1183754"/>
                      <a:pt x="4485754" y="1206500"/>
                      <a:pt x="4457694" y="1206500"/>
                    </a:cubicBezTo>
                    <a:lnTo>
                      <a:pt x="50806" y="1206500"/>
                    </a:lnTo>
                    <a:cubicBezTo>
                      <a:pt x="22746" y="1206500"/>
                      <a:pt x="0" y="1183754"/>
                      <a:pt x="0" y="1155694"/>
                    </a:cubicBezTo>
                    <a:lnTo>
                      <a:pt x="0" y="50806"/>
                    </a:lnTo>
                    <a:cubicBezTo>
                      <a:pt x="0" y="22746"/>
                      <a:pt x="22746" y="0"/>
                      <a:pt x="50806" y="0"/>
                    </a:cubicBezTo>
                    <a:close/>
                  </a:path>
                </a:pathLst>
              </a:custGeom>
              <a:solidFill>
                <a:srgbClr val="F9F5EE"/>
              </a:solidFill>
              <a:extLst>
                <a:ext uri="{909E8E84-426E-40DD-AFC4-6F175D3DCCD1}">
                  <a14:hiddenFill xmlns:a14="http://schemas.microsoft.com/office/drawing/2010/main">
                    <a:solidFill>
                      <a:srgbClr val="FFFFFF"/>
                    </a:solidFill>
                  </a14:hiddenFill>
                </a:ext>
              </a:extLst>
            </p:spPr>
          </p:sp>
          <p:sp>
            <p:nvSpPr>
              <p:cNvPr id="157" name="Text 14"/>
              <p:cNvSpPr/>
              <p:nvPr/>
            </p:nvSpPr>
            <p:spPr>
              <a:xfrm>
                <a:off x="1349" y="8470"/>
                <a:ext cx="6780" cy="438"/>
              </a:xfrm>
              <a:prstGeom prst="rect">
                <a:avLst/>
              </a:prstGeom>
              <a:noFill/>
              <a:extLst>
                <a:ext uri="{909E8E84-426E-40DD-AFC4-6F175D3DCCD1}">
                  <a14:hiddenFill xmlns:a14="http://schemas.microsoft.com/office/drawing/2010/main">
                    <a:solidFill>
                      <a:srgbClr val="FFFFFF"/>
                    </a:solidFill>
                  </a14:hiddenFill>
                </a:ext>
              </a:extLst>
            </p:spPr>
            <p:txBody>
              <a:bodyPr wrap="square" lIns="0" tIns="0" rIns="0" bIns="0" rtlCol="0" anchor="ctr"/>
              <a:lstStyle/>
              <a:p>
                <a:pPr>
                  <a:lnSpc>
                    <a:spcPct val="130000"/>
                  </a:lnSpc>
                </a:pPr>
                <a:r>
                  <a:rPr lang="en-US" sz="1600" b="1" dirty="0">
                    <a:solidFill>
                      <a:srgbClr val="C59F5E"/>
                    </a:solidFill>
                    <a:latin typeface="微软雅黑" panose="020B0503020204020204" charset="-122"/>
                    <a:ea typeface="微软雅黑" panose="020B0503020204020204" charset="-122"/>
                    <a:cs typeface="MiSans" pitchFamily="34" charset="-120"/>
                    <a:sym typeface="+mn-ea"/>
                  </a:rPr>
                  <a:t>通关效率大幅提升</a:t>
                </a:r>
                <a:endParaRPr lang="en-US" sz="1600" b="1" dirty="0">
                  <a:solidFill>
                    <a:srgbClr val="C59F5E"/>
                  </a:solidFill>
                  <a:latin typeface="微软雅黑" panose="020B0503020204020204" charset="-122"/>
                  <a:ea typeface="微软雅黑" panose="020B0503020204020204" charset="-122"/>
                  <a:cs typeface="MiSans" pitchFamily="34" charset="-120"/>
                  <a:sym typeface="+mn-ea"/>
                </a:endParaRPr>
              </a:p>
            </p:txBody>
          </p:sp>
          <p:sp>
            <p:nvSpPr>
              <p:cNvPr id="158" name="Text 15"/>
              <p:cNvSpPr/>
              <p:nvPr/>
            </p:nvSpPr>
            <p:spPr>
              <a:xfrm>
                <a:off x="1359" y="9055"/>
                <a:ext cx="6760" cy="712"/>
              </a:xfrm>
              <a:prstGeom prst="rect">
                <a:avLst/>
              </a:prstGeom>
              <a:noFill/>
              <a:extLst>
                <a:ext uri="{909E8E84-426E-40DD-AFC4-6F175D3DCCD1}">
                  <a14:hiddenFill xmlns:a14="http://schemas.microsoft.com/office/drawing/2010/main">
                    <a:solidFill>
                      <a:srgbClr val="FFFFFF"/>
                    </a:solidFill>
                  </a14:hiddenFill>
                </a:ext>
              </a:extLst>
            </p:spPr>
            <p:txBody>
              <a:bodyPr wrap="square" lIns="0" tIns="0" rIns="0" bIns="0" rtlCol="0" anchor="ctr"/>
              <a:lstStyle/>
              <a:p>
                <a:pPr algn="just">
                  <a:lnSpc>
                    <a:spcPct val="11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申报项目从</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105项简化至33项</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对不涉及检验检疫和</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许</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可证件管理的进口"零关税"货物保税货物实施径予放行</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8"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downloaded-image (1)"/>
          <p:cNvPicPr>
            <a:picLocks noChangeAspect="1"/>
          </p:cNvPicPr>
          <p:nvPr/>
        </p:nvPicPr>
        <p:blipFill>
          <a:blip r:embed="rId1">
            <a:alphaModFix amt="15000"/>
          </a:blip>
          <a:srcRect r="5629" b="16571"/>
          <a:stretch>
            <a:fillRect/>
          </a:stretch>
        </p:blipFill>
        <p:spPr>
          <a:xfrm>
            <a:off x="0" y="0"/>
            <a:ext cx="16247110" cy="9143365"/>
          </a:xfrm>
          <a:prstGeom prst="rect">
            <a:avLst/>
          </a:prstGeom>
        </p:spPr>
      </p:pic>
      <p:sp>
        <p:nvSpPr>
          <p:cNvPr id="84" name="Shape 0"/>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gradFill flip="none" rotWithShape="1">
            <a:gsLst>
              <a:gs pos="0">
                <a:schemeClr val="bg1">
                  <a:lumMod val="85000"/>
                </a:schemeClr>
              </a:gs>
              <a:gs pos="40000">
                <a:srgbClr val="C59F5E">
                  <a:alpha val="31000"/>
                </a:srgbClr>
              </a:gs>
            </a:gsLst>
            <a:lin ang="2700000" scaled="1"/>
          </a:gradFill>
        </p:spPr>
      </p:sp>
      <p:sp>
        <p:nvSpPr>
          <p:cNvPr id="80" name="Text 2"/>
          <p:cNvSpPr/>
          <p:nvPr/>
        </p:nvSpPr>
        <p:spPr>
          <a:xfrm>
            <a:off x="508000" y="3544570"/>
            <a:ext cx="8915400" cy="11671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72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海南自贸港</a:t>
            </a:r>
            <a:endParaRPr lang="en-US" sz="72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sp>
        <p:nvSpPr>
          <p:cNvPr id="81" name="Shape 3"/>
          <p:cNvSpPr/>
          <p:nvPr/>
        </p:nvSpPr>
        <p:spPr>
          <a:xfrm>
            <a:off x="508000" y="6332220"/>
            <a:ext cx="1625600" cy="50800"/>
          </a:xfrm>
          <a:custGeom>
            <a:avLst/>
            <a:gdLst/>
            <a:ahLst/>
            <a:cxnLst/>
            <a:rect l="l" t="t" r="r" b="b"/>
            <a:pathLst>
              <a:path w="1625600" h="50800">
                <a:moveTo>
                  <a:pt x="0" y="0"/>
                </a:moveTo>
                <a:lnTo>
                  <a:pt x="1625600" y="0"/>
                </a:lnTo>
                <a:lnTo>
                  <a:pt x="1625600" y="50800"/>
                </a:lnTo>
                <a:lnTo>
                  <a:pt x="0" y="50800"/>
                </a:lnTo>
                <a:lnTo>
                  <a:pt x="0" y="0"/>
                </a:lnTo>
                <a:close/>
              </a:path>
            </a:pathLst>
          </a:custGeom>
          <a:solidFill>
            <a:srgbClr val="C5A06D"/>
          </a:solidFill>
          <a:effectLst>
            <a:outerShdw blurRad="50800" dist="38100" dir="2700000" algn="tl" rotWithShape="0">
              <a:prstClr val="black">
                <a:alpha val="40000"/>
              </a:prstClr>
            </a:outerShdw>
          </a:effectLst>
        </p:spPr>
      </p:sp>
      <p:sp>
        <p:nvSpPr>
          <p:cNvPr id="82" name="Text 4"/>
          <p:cNvSpPr/>
          <p:nvPr/>
        </p:nvSpPr>
        <p:spPr>
          <a:xfrm>
            <a:off x="508000" y="6789420"/>
            <a:ext cx="8914765" cy="4572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40000"/>
              </a:lnSpc>
            </a:pPr>
            <a:r>
              <a:rPr lang="en-US" sz="28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全球最大自贸港的制度创新与竞争优势</a:t>
            </a:r>
            <a:endParaRPr lang="en-US" sz="28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endParaRPr>
          </a:p>
        </p:txBody>
      </p:sp>
      <p:sp>
        <p:nvSpPr>
          <p:cNvPr id="83" name="Text 1"/>
          <p:cNvSpPr/>
          <p:nvPr/>
        </p:nvSpPr>
        <p:spPr>
          <a:xfrm>
            <a:off x="508000" y="1352550"/>
            <a:ext cx="8915400" cy="16256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10000"/>
              </a:lnSpc>
            </a:pPr>
            <a:r>
              <a:rPr lang="en-US" sz="154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rPr>
              <a:t>01</a:t>
            </a:r>
            <a:endParaRPr lang="en-US" sz="154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endParaRPr>
          </a:p>
        </p:txBody>
      </p:sp>
      <p:sp>
        <p:nvSpPr>
          <p:cNvPr id="86" name="Text 2"/>
          <p:cNvSpPr/>
          <p:nvPr/>
        </p:nvSpPr>
        <p:spPr>
          <a:xfrm>
            <a:off x="508000" y="4854575"/>
            <a:ext cx="8915400" cy="11671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72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封关核心优势解析</a:t>
            </a:r>
            <a:endParaRPr lang="en-US" sz="72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grpSp>
        <p:nvGrpSpPr>
          <p:cNvPr id="6" name="组合 5"/>
          <p:cNvGrpSpPr/>
          <p:nvPr/>
        </p:nvGrpSpPr>
        <p:grpSpPr>
          <a:xfrm>
            <a:off x="12272010" y="8698230"/>
            <a:ext cx="3610610" cy="312420"/>
            <a:chOff x="19326" y="13698"/>
            <a:chExt cx="5686" cy="492"/>
          </a:xfrm>
        </p:grpSpPr>
        <p:sp>
          <p:nvSpPr>
            <p:cNvPr id="7" name="文本框 6"/>
            <p:cNvSpPr txBox="1"/>
            <p:nvPr/>
          </p:nvSpPr>
          <p:spPr>
            <a:xfrm>
              <a:off x="19326" y="13698"/>
              <a:ext cx="5686" cy="492"/>
            </a:xfrm>
            <a:prstGeom prst="rect">
              <a:avLst/>
            </a:prstGeom>
            <a:noFill/>
          </p:spPr>
          <p:txBody>
            <a:bodyPr wrap="square" rtlCol="0">
              <a:spAutoFit/>
            </a:bodyPr>
            <a:p>
              <a:pPr algn="ctr">
                <a:lnSpc>
                  <a:spcPct val="90000"/>
                </a:lnSpc>
              </a:pPr>
              <a:r>
                <a:rPr lang="en-US" altLang="zh-CN" sz="1600">
                  <a:solidFill>
                    <a:schemeClr val="bg1"/>
                  </a:solidFill>
                  <a:latin typeface="黑体" panose="02010609060101010101" charset="-122"/>
                  <a:ea typeface="黑体" panose="02010609060101010101" charset="-122"/>
                  <a:cs typeface="方正粗黑宋简体" panose="02000000000000000000" charset="-122"/>
                </a:rPr>
                <a:t>2025 </a:t>
              </a:r>
              <a:r>
                <a:rPr lang="zh-CN" altLang="en-US" sz="1600">
                  <a:solidFill>
                    <a:schemeClr val="bg1"/>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chemeClr val="bg1"/>
                  </a:solidFill>
                  <a:latin typeface="黑体" panose="02010609060101010101" charset="-122"/>
                  <a:ea typeface="黑体" panose="02010609060101010101" charset="-122"/>
                  <a:cs typeface="方正粗黑宋简体" panose="02000000000000000000" charset="-122"/>
                </a:rPr>
                <a:t> </a:t>
              </a:r>
              <a:endParaRPr lang="en-US" altLang="zh-CN" sz="1600">
                <a:solidFill>
                  <a:schemeClr val="bg1"/>
                </a:solidFill>
                <a:latin typeface="黑体" panose="02010609060101010101" charset="-122"/>
                <a:ea typeface="黑体" panose="02010609060101010101" charset="-122"/>
                <a:cs typeface="方正粗黑宋简体" panose="02000000000000000000" charset="-122"/>
              </a:endParaRPr>
            </a:p>
          </p:txBody>
        </p:sp>
        <p:pic>
          <p:nvPicPr>
            <p:cNvPr id="8" name="图片 7"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414" y="13792"/>
              <a:ext cx="304" cy="304"/>
            </a:xfrm>
            <a:prstGeom prst="rect">
              <a:avLst/>
            </a:prstGeom>
          </p:spPr>
        </p:pic>
      </p:grpSp>
    </p:spTree>
    <p:custDataLst>
      <p:tags r:id="rId4"/>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Shape 27"/>
          <p:cNvSpPr/>
          <p:nvPr/>
        </p:nvSpPr>
        <p:spPr>
          <a:xfrm>
            <a:off x="549275" y="1435735"/>
            <a:ext cx="4886325" cy="2918460"/>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chemeClr val="bg1"/>
          </a:solidFill>
          <a:ln w="28575">
            <a:noFill/>
          </a:ln>
          <a:effectLst>
            <a:outerShdw blurRad="176058" dist="117372" dir="5400000" algn="bl" rotWithShape="0">
              <a:srgbClr val="000000">
                <a:alpha val="10196"/>
              </a:srgbClr>
            </a:outerShdw>
          </a:effectLst>
        </p:spPr>
      </p:sp>
      <p:grpSp>
        <p:nvGrpSpPr>
          <p:cNvPr id="139" name="组合 138"/>
          <p:cNvGrpSpPr/>
          <p:nvPr/>
        </p:nvGrpSpPr>
        <p:grpSpPr>
          <a:xfrm>
            <a:off x="10842625" y="1442085"/>
            <a:ext cx="4893945" cy="2912110"/>
            <a:chOff x="17075" y="2271"/>
            <a:chExt cx="7707" cy="4586"/>
          </a:xfrm>
        </p:grpSpPr>
        <p:sp>
          <p:nvSpPr>
            <p:cNvPr id="124" name="Shape 27"/>
            <p:cNvSpPr/>
            <p:nvPr/>
          </p:nvSpPr>
          <p:spPr>
            <a:xfrm>
              <a:off x="17075" y="2271"/>
              <a:ext cx="7675" cy="4587"/>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chemeClr val="bg1"/>
            </a:solidFill>
            <a:ln w="28575">
              <a:noFill/>
            </a:ln>
            <a:effectLst>
              <a:outerShdw blurRad="176058" dist="117372" dir="5400000" algn="bl" rotWithShape="0">
                <a:srgbClr val="000000">
                  <a:alpha val="10196"/>
                </a:srgbClr>
              </a:outerShdw>
            </a:effectLst>
          </p:spPr>
        </p:sp>
        <p:sp>
          <p:nvSpPr>
            <p:cNvPr id="135" name="Shape 4"/>
            <p:cNvSpPr/>
            <p:nvPr/>
          </p:nvSpPr>
          <p:spPr>
            <a:xfrm>
              <a:off x="17076" y="2274"/>
              <a:ext cx="7706" cy="102"/>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59F5E"/>
            </a:solidFill>
          </p:spPr>
        </p:sp>
      </p:grpSp>
      <p:grpSp>
        <p:nvGrpSpPr>
          <p:cNvPr id="137" name="组合 136"/>
          <p:cNvGrpSpPr/>
          <p:nvPr/>
        </p:nvGrpSpPr>
        <p:grpSpPr>
          <a:xfrm>
            <a:off x="5694045" y="1442085"/>
            <a:ext cx="4893310" cy="2910840"/>
            <a:chOff x="8875" y="2271"/>
            <a:chExt cx="7706" cy="4584"/>
          </a:xfrm>
        </p:grpSpPr>
        <p:sp>
          <p:nvSpPr>
            <p:cNvPr id="123" name="Shape 27"/>
            <p:cNvSpPr/>
            <p:nvPr/>
          </p:nvSpPr>
          <p:spPr>
            <a:xfrm>
              <a:off x="8876" y="2271"/>
              <a:ext cx="7705" cy="4585"/>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chemeClr val="bg1"/>
            </a:solidFill>
            <a:ln w="28575">
              <a:noFill/>
            </a:ln>
            <a:effectLst>
              <a:outerShdw blurRad="176058" dist="117372" dir="5400000" algn="bl" rotWithShape="0">
                <a:srgbClr val="000000">
                  <a:alpha val="10196"/>
                </a:srgbClr>
              </a:outerShdw>
            </a:effectLst>
          </p:spPr>
        </p:sp>
        <p:sp>
          <p:nvSpPr>
            <p:cNvPr id="136" name="Shape 4"/>
            <p:cNvSpPr/>
            <p:nvPr/>
          </p:nvSpPr>
          <p:spPr>
            <a:xfrm>
              <a:off x="8875" y="2274"/>
              <a:ext cx="7706" cy="102"/>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59F5E"/>
            </a:solidFill>
          </p:spPr>
        </p:sp>
      </p:gr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贸易便利化措施</a:t>
              </a:r>
              <a:r>
                <a:rPr lang="zh-CN" altLang="en-US" sz="3600" b="1" dirty="0">
                  <a:latin typeface="微软雅黑" panose="020B0503020204020204" charset="-122"/>
                  <a:ea typeface="微软雅黑" panose="020B0503020204020204" charset="-122"/>
                  <a:cs typeface="微软雅黑" panose="020B0503020204020204" charset="-122"/>
                  <a:sym typeface="+mn-ea"/>
                </a:rPr>
                <a:t>：通关效率大幅提升</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简化通关手续，压缩通关时长，流程更简、速度更快、服务更优</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140" name="组合 139"/>
          <p:cNvGrpSpPr/>
          <p:nvPr/>
        </p:nvGrpSpPr>
        <p:grpSpPr>
          <a:xfrm>
            <a:off x="811530" y="1661795"/>
            <a:ext cx="4361815" cy="2584450"/>
            <a:chOff x="1239" y="2617"/>
            <a:chExt cx="6869" cy="4070"/>
          </a:xfrm>
        </p:grpSpPr>
        <p:sp>
          <p:nvSpPr>
            <p:cNvPr id="59" name="Shape 3"/>
            <p:cNvSpPr/>
            <p:nvPr/>
          </p:nvSpPr>
          <p:spPr>
            <a:xfrm>
              <a:off x="1239" y="2617"/>
              <a:ext cx="816" cy="816"/>
            </a:xfrm>
            <a:custGeom>
              <a:avLst/>
              <a:gdLst/>
              <a:ahLst/>
              <a:cxnLst/>
              <a:rect l="l" t="t" r="r" b="b"/>
              <a:pathLst>
                <a:path w="518120" h="518120">
                  <a:moveTo>
                    <a:pt x="43175" y="0"/>
                  </a:moveTo>
                  <a:lnTo>
                    <a:pt x="474945" y="0"/>
                  </a:lnTo>
                  <a:cubicBezTo>
                    <a:pt x="498773" y="0"/>
                    <a:pt x="518120" y="19346"/>
                    <a:pt x="518120" y="43175"/>
                  </a:cubicBezTo>
                  <a:lnTo>
                    <a:pt x="518120" y="474945"/>
                  </a:lnTo>
                  <a:cubicBezTo>
                    <a:pt x="518120" y="498789"/>
                    <a:pt x="498789" y="518120"/>
                    <a:pt x="474945" y="518120"/>
                  </a:cubicBezTo>
                  <a:lnTo>
                    <a:pt x="43175" y="518120"/>
                  </a:lnTo>
                  <a:cubicBezTo>
                    <a:pt x="19346" y="518120"/>
                    <a:pt x="0" y="498773"/>
                    <a:pt x="0" y="474945"/>
                  </a:cubicBezTo>
                  <a:lnTo>
                    <a:pt x="0" y="43175"/>
                  </a:lnTo>
                  <a:cubicBezTo>
                    <a:pt x="0" y="19346"/>
                    <a:pt x="19346" y="0"/>
                    <a:pt x="43175" y="0"/>
                  </a:cubicBezTo>
                  <a:close/>
                </a:path>
              </a:pathLst>
            </a:custGeom>
            <a:solidFill>
              <a:srgbClr val="C09B5A">
                <a:alpha val="20000"/>
              </a:srgbClr>
            </a:solidFill>
          </p:spPr>
        </p:sp>
        <p:sp>
          <p:nvSpPr>
            <p:cNvPr id="61" name="Shape 4"/>
            <p:cNvSpPr/>
            <p:nvPr/>
          </p:nvSpPr>
          <p:spPr>
            <a:xfrm>
              <a:off x="1498" y="2855"/>
              <a:ext cx="297" cy="340"/>
            </a:xfrm>
            <a:custGeom>
              <a:avLst/>
              <a:gdLst/>
              <a:ahLst/>
              <a:cxnLst/>
              <a:rect l="l" t="t" r="r" b="b"/>
              <a:pathLst>
                <a:path w="188898" h="215883">
                  <a:moveTo>
                    <a:pt x="121434" y="26985"/>
                  </a:moveTo>
                  <a:lnTo>
                    <a:pt x="148420" y="26985"/>
                  </a:lnTo>
                  <a:lnTo>
                    <a:pt x="148420" y="202390"/>
                  </a:lnTo>
                  <a:cubicBezTo>
                    <a:pt x="148420" y="209854"/>
                    <a:pt x="154449" y="215883"/>
                    <a:pt x="161912" y="215883"/>
                  </a:cubicBezTo>
                  <a:lnTo>
                    <a:pt x="175405" y="215883"/>
                  </a:lnTo>
                  <a:cubicBezTo>
                    <a:pt x="182868" y="215883"/>
                    <a:pt x="188898" y="209854"/>
                    <a:pt x="188898" y="202390"/>
                  </a:cubicBezTo>
                  <a:cubicBezTo>
                    <a:pt x="188898" y="194927"/>
                    <a:pt x="182868" y="188898"/>
                    <a:pt x="175405" y="188898"/>
                  </a:cubicBezTo>
                  <a:lnTo>
                    <a:pt x="175405" y="26985"/>
                  </a:lnTo>
                  <a:cubicBezTo>
                    <a:pt x="175405" y="12101"/>
                    <a:pt x="163304" y="0"/>
                    <a:pt x="148420" y="0"/>
                  </a:cubicBezTo>
                  <a:lnTo>
                    <a:pt x="107942" y="0"/>
                  </a:lnTo>
                  <a:lnTo>
                    <a:pt x="107942" y="0"/>
                  </a:lnTo>
                  <a:lnTo>
                    <a:pt x="40478" y="0"/>
                  </a:lnTo>
                  <a:cubicBezTo>
                    <a:pt x="25594" y="0"/>
                    <a:pt x="13493" y="12101"/>
                    <a:pt x="13493" y="26985"/>
                  </a:cubicBezTo>
                  <a:lnTo>
                    <a:pt x="13493" y="188898"/>
                  </a:lnTo>
                  <a:cubicBezTo>
                    <a:pt x="6030" y="188898"/>
                    <a:pt x="0" y="194927"/>
                    <a:pt x="0" y="202390"/>
                  </a:cubicBezTo>
                  <a:cubicBezTo>
                    <a:pt x="0" y="209854"/>
                    <a:pt x="6030" y="215883"/>
                    <a:pt x="13493" y="215883"/>
                  </a:cubicBezTo>
                  <a:lnTo>
                    <a:pt x="107942" y="215883"/>
                  </a:lnTo>
                  <a:cubicBezTo>
                    <a:pt x="115405" y="215883"/>
                    <a:pt x="121434" y="209854"/>
                    <a:pt x="121434" y="202390"/>
                  </a:cubicBezTo>
                  <a:lnTo>
                    <a:pt x="121434" y="26985"/>
                  </a:lnTo>
                  <a:close/>
                  <a:moveTo>
                    <a:pt x="67463" y="107942"/>
                  </a:moveTo>
                  <a:cubicBezTo>
                    <a:pt x="67463" y="100495"/>
                    <a:pt x="73509" y="94449"/>
                    <a:pt x="80956" y="94449"/>
                  </a:cubicBezTo>
                  <a:cubicBezTo>
                    <a:pt x="88403" y="94449"/>
                    <a:pt x="94449" y="100495"/>
                    <a:pt x="94449" y="107942"/>
                  </a:cubicBezTo>
                  <a:cubicBezTo>
                    <a:pt x="94449" y="115388"/>
                    <a:pt x="88403" y="121434"/>
                    <a:pt x="80956" y="121434"/>
                  </a:cubicBezTo>
                  <a:cubicBezTo>
                    <a:pt x="73509" y="121434"/>
                    <a:pt x="67463" y="115388"/>
                    <a:pt x="67463" y="107942"/>
                  </a:cubicBezTo>
                  <a:close/>
                </a:path>
              </a:pathLst>
            </a:custGeom>
            <a:solidFill>
              <a:srgbClr val="C09B5A"/>
            </a:solidFill>
          </p:spPr>
        </p:sp>
        <p:sp>
          <p:nvSpPr>
            <p:cNvPr id="63" name="Text 5"/>
            <p:cNvSpPr/>
            <p:nvPr/>
          </p:nvSpPr>
          <p:spPr>
            <a:xfrm>
              <a:off x="2636" y="2787"/>
              <a:ext cx="2986" cy="476"/>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MiSans" pitchFamily="34" charset="-120"/>
                </a:rPr>
                <a:t>一线放开</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64" name="Text 6"/>
            <p:cNvSpPr/>
            <p:nvPr/>
          </p:nvSpPr>
          <p:spPr>
            <a:xfrm>
              <a:off x="1239" y="3668"/>
              <a:ext cx="6869" cy="1326"/>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海南自贸港与境外之间为“一线”监管</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实施一系列自由便利进出举措。货物从境外进入海南符合条件的可</a:t>
              </a:r>
              <a:r>
                <a:rPr lang="en-US" sz="1400" dirty="0">
                  <a:solidFill>
                    <a:srgbClr val="C59F5E"/>
                  </a:solidFill>
                  <a:latin typeface="微软雅黑" panose="020B0503020204020204" charset="-122"/>
                  <a:ea typeface="微软雅黑" panose="020B0503020204020204" charset="-122"/>
                  <a:cs typeface="微软雅黑" panose="020B0503020204020204" charset="-122"/>
                </a:rPr>
                <a:t>径予放行</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无需经过多重审批。</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125" name="组合 124"/>
            <p:cNvGrpSpPr/>
            <p:nvPr/>
          </p:nvGrpSpPr>
          <p:grpSpPr>
            <a:xfrm>
              <a:off x="1239" y="5191"/>
              <a:ext cx="6834" cy="1496"/>
              <a:chOff x="1239" y="5235"/>
              <a:chExt cx="6834" cy="1496"/>
            </a:xfrm>
            <a:solidFill>
              <a:srgbClr val="F9F5EE"/>
            </a:solidFill>
          </p:grpSpPr>
          <p:sp>
            <p:nvSpPr>
              <p:cNvPr id="65" name="Shape 7"/>
              <p:cNvSpPr/>
              <p:nvPr/>
            </p:nvSpPr>
            <p:spPr>
              <a:xfrm>
                <a:off x="1239" y="5235"/>
                <a:ext cx="6835" cy="1496"/>
              </a:xfrm>
              <a:custGeom>
                <a:avLst/>
                <a:gdLst/>
                <a:ahLst/>
                <a:cxnLst/>
                <a:rect l="l" t="t" r="r" b="b"/>
                <a:pathLst>
                  <a:path w="4565928" h="949886">
                    <a:moveTo>
                      <a:pt x="43172" y="0"/>
                    </a:moveTo>
                    <a:lnTo>
                      <a:pt x="4522756" y="0"/>
                    </a:lnTo>
                    <a:cubicBezTo>
                      <a:pt x="4546599" y="0"/>
                      <a:pt x="4565928" y="19329"/>
                      <a:pt x="4565928" y="43172"/>
                    </a:cubicBezTo>
                    <a:lnTo>
                      <a:pt x="4565928" y="906713"/>
                    </a:lnTo>
                    <a:cubicBezTo>
                      <a:pt x="4565928" y="930557"/>
                      <a:pt x="4546599" y="949886"/>
                      <a:pt x="4522756" y="949886"/>
                    </a:cubicBezTo>
                    <a:lnTo>
                      <a:pt x="43172" y="949886"/>
                    </a:lnTo>
                    <a:cubicBezTo>
                      <a:pt x="19329" y="949886"/>
                      <a:pt x="0" y="930557"/>
                      <a:pt x="0" y="906713"/>
                    </a:cubicBezTo>
                    <a:lnTo>
                      <a:pt x="0" y="43172"/>
                    </a:lnTo>
                    <a:cubicBezTo>
                      <a:pt x="0" y="19345"/>
                      <a:pt x="19345" y="0"/>
                      <a:pt x="43172" y="0"/>
                    </a:cubicBezTo>
                    <a:close/>
                  </a:path>
                </a:pathLst>
              </a:custGeom>
              <a:grpFill/>
            </p:spPr>
          </p:sp>
          <p:sp>
            <p:nvSpPr>
              <p:cNvPr id="66" name="Text 8"/>
              <p:cNvSpPr/>
              <p:nvPr/>
            </p:nvSpPr>
            <p:spPr>
              <a:xfrm>
                <a:off x="1257" y="5439"/>
                <a:ext cx="6803" cy="680"/>
              </a:xfrm>
              <a:prstGeom prst="rect">
                <a:avLst/>
              </a:prstGeom>
              <a:grpFill/>
            </p:spPr>
            <p:txBody>
              <a:bodyPr wrap="square" lIns="0" tIns="0" rIns="0" bIns="0" rtlCol="0" anchor="ctr"/>
              <a:lstStyle/>
              <a:p>
                <a:pPr algn="ctr">
                  <a:lnSpc>
                    <a:spcPct val="90000"/>
                  </a:lnSpc>
                </a:pPr>
                <a:r>
                  <a:rPr lang="en-US" sz="2800" b="1" dirty="0">
                    <a:solidFill>
                      <a:srgbClr val="C59F5E"/>
                    </a:solidFill>
                    <a:latin typeface="微软雅黑" panose="020B0503020204020204" charset="-122"/>
                    <a:ea typeface="微软雅黑" panose="020B0503020204020204" charset="-122"/>
                    <a:cs typeface="MiSans" pitchFamily="34" charset="-120"/>
                  </a:rPr>
                  <a:t>45min</a:t>
                </a:r>
                <a:endParaRPr lang="en-US" sz="2800" b="1" dirty="0">
                  <a:solidFill>
                    <a:srgbClr val="C59F5E"/>
                  </a:solidFill>
                  <a:latin typeface="微软雅黑" panose="020B0503020204020204" charset="-122"/>
                  <a:ea typeface="微软雅黑" panose="020B0503020204020204" charset="-122"/>
                  <a:cs typeface="MiSans" pitchFamily="34" charset="-120"/>
                </a:endParaRPr>
              </a:p>
            </p:txBody>
          </p:sp>
          <p:sp>
            <p:nvSpPr>
              <p:cNvPr id="67" name="Text 9"/>
              <p:cNvSpPr/>
              <p:nvPr/>
            </p:nvSpPr>
            <p:spPr>
              <a:xfrm>
                <a:off x="1259" y="6187"/>
                <a:ext cx="6815" cy="340"/>
              </a:xfrm>
              <a:prstGeom prst="rect">
                <a:avLst/>
              </a:prstGeom>
              <a:grp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最快通关时间</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grpSp>
        <p:nvGrpSpPr>
          <p:cNvPr id="141" name="组合 140"/>
          <p:cNvGrpSpPr/>
          <p:nvPr/>
        </p:nvGrpSpPr>
        <p:grpSpPr>
          <a:xfrm>
            <a:off x="5960110" y="1661795"/>
            <a:ext cx="4361815" cy="2584450"/>
            <a:chOff x="9409" y="2617"/>
            <a:chExt cx="6869" cy="4070"/>
          </a:xfrm>
        </p:grpSpPr>
        <p:sp>
          <p:nvSpPr>
            <p:cNvPr id="69" name="Shape 11"/>
            <p:cNvSpPr/>
            <p:nvPr/>
          </p:nvSpPr>
          <p:spPr>
            <a:xfrm>
              <a:off x="9409" y="2617"/>
              <a:ext cx="816" cy="816"/>
            </a:xfrm>
            <a:custGeom>
              <a:avLst/>
              <a:gdLst/>
              <a:ahLst/>
              <a:cxnLst/>
              <a:rect l="l" t="t" r="r" b="b"/>
              <a:pathLst>
                <a:path w="518120" h="518120">
                  <a:moveTo>
                    <a:pt x="43175" y="0"/>
                  </a:moveTo>
                  <a:lnTo>
                    <a:pt x="474945" y="0"/>
                  </a:lnTo>
                  <a:cubicBezTo>
                    <a:pt x="498773" y="0"/>
                    <a:pt x="518120" y="19346"/>
                    <a:pt x="518120" y="43175"/>
                  </a:cubicBezTo>
                  <a:lnTo>
                    <a:pt x="518120" y="474945"/>
                  </a:lnTo>
                  <a:cubicBezTo>
                    <a:pt x="518120" y="498789"/>
                    <a:pt x="498789" y="518120"/>
                    <a:pt x="474945" y="518120"/>
                  </a:cubicBezTo>
                  <a:lnTo>
                    <a:pt x="43175" y="518120"/>
                  </a:lnTo>
                  <a:cubicBezTo>
                    <a:pt x="19346" y="518120"/>
                    <a:pt x="0" y="498773"/>
                    <a:pt x="0" y="474945"/>
                  </a:cubicBezTo>
                  <a:lnTo>
                    <a:pt x="0" y="43175"/>
                  </a:lnTo>
                  <a:cubicBezTo>
                    <a:pt x="0" y="19346"/>
                    <a:pt x="19346" y="0"/>
                    <a:pt x="43175" y="0"/>
                  </a:cubicBezTo>
                  <a:close/>
                </a:path>
              </a:pathLst>
            </a:custGeom>
            <a:solidFill>
              <a:srgbClr val="C09B5A">
                <a:alpha val="20000"/>
              </a:srgbClr>
            </a:solidFill>
          </p:spPr>
        </p:sp>
        <p:sp>
          <p:nvSpPr>
            <p:cNvPr id="70" name="Shape 12"/>
            <p:cNvSpPr/>
            <p:nvPr/>
          </p:nvSpPr>
          <p:spPr>
            <a:xfrm>
              <a:off x="9647" y="2855"/>
              <a:ext cx="340" cy="340"/>
            </a:xfrm>
            <a:custGeom>
              <a:avLst/>
              <a:gdLst/>
              <a:ahLst/>
              <a:cxnLst/>
              <a:rect l="l" t="t" r="r" b="b"/>
              <a:pathLst>
                <a:path w="215883" h="215883">
                  <a:moveTo>
                    <a:pt x="13493" y="26985"/>
                  </a:moveTo>
                  <a:cubicBezTo>
                    <a:pt x="8053" y="26985"/>
                    <a:pt x="3120" y="30274"/>
                    <a:pt x="1012" y="35334"/>
                  </a:cubicBezTo>
                  <a:cubicBezTo>
                    <a:pt x="-1096" y="40394"/>
                    <a:pt x="84" y="46170"/>
                    <a:pt x="3963" y="50007"/>
                  </a:cubicBezTo>
                  <a:lnTo>
                    <a:pt x="80956" y="127042"/>
                  </a:lnTo>
                  <a:lnTo>
                    <a:pt x="80956" y="175405"/>
                  </a:lnTo>
                  <a:cubicBezTo>
                    <a:pt x="80956" y="178989"/>
                    <a:pt x="82390" y="182404"/>
                    <a:pt x="84920" y="184934"/>
                  </a:cubicBezTo>
                  <a:lnTo>
                    <a:pt x="111905" y="211920"/>
                  </a:lnTo>
                  <a:cubicBezTo>
                    <a:pt x="115784" y="215799"/>
                    <a:pt x="121561" y="216937"/>
                    <a:pt x="126621" y="214829"/>
                  </a:cubicBezTo>
                  <a:cubicBezTo>
                    <a:pt x="131680" y="212721"/>
                    <a:pt x="134927" y="207830"/>
                    <a:pt x="134927" y="202390"/>
                  </a:cubicBezTo>
                  <a:lnTo>
                    <a:pt x="134927" y="127042"/>
                  </a:lnTo>
                  <a:lnTo>
                    <a:pt x="211920" y="50049"/>
                  </a:lnTo>
                  <a:cubicBezTo>
                    <a:pt x="215799" y="46170"/>
                    <a:pt x="216937" y="40394"/>
                    <a:pt x="214829" y="35334"/>
                  </a:cubicBezTo>
                  <a:cubicBezTo>
                    <a:pt x="212721" y="30274"/>
                    <a:pt x="207830" y="26985"/>
                    <a:pt x="202390" y="26985"/>
                  </a:cubicBezTo>
                  <a:lnTo>
                    <a:pt x="13493" y="26985"/>
                  </a:lnTo>
                  <a:close/>
                </a:path>
              </a:pathLst>
            </a:custGeom>
            <a:solidFill>
              <a:srgbClr val="C09B5A"/>
            </a:solidFill>
          </p:spPr>
        </p:sp>
        <p:sp>
          <p:nvSpPr>
            <p:cNvPr id="71" name="Text 13"/>
            <p:cNvSpPr/>
            <p:nvPr/>
          </p:nvSpPr>
          <p:spPr>
            <a:xfrm>
              <a:off x="10805" y="2787"/>
              <a:ext cx="2986" cy="476"/>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MiSans" pitchFamily="34" charset="-120"/>
                </a:rPr>
                <a:t>二线管住</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72" name="Text 14"/>
            <p:cNvSpPr/>
            <p:nvPr/>
          </p:nvSpPr>
          <p:spPr>
            <a:xfrm>
              <a:off x="9409" y="3668"/>
              <a:ext cx="6869" cy="1327"/>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海南自贸港与内地之间为“二线”监管</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针对“一线”放开的内容实施精准管理。创新实施“</a:t>
              </a:r>
              <a:r>
                <a:rPr lang="en-US" sz="1400" dirty="0">
                  <a:solidFill>
                    <a:srgbClr val="C59F5E"/>
                  </a:solidFill>
                  <a:latin typeface="微软雅黑" panose="020B0503020204020204" charset="-122"/>
                  <a:ea typeface="微软雅黑" panose="020B0503020204020204" charset="-122"/>
                  <a:cs typeface="微软雅黑" panose="020B0503020204020204" charset="-122"/>
                </a:rPr>
                <a:t>分批出岛、集中申报”</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通关模式</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126" name="组合 125"/>
            <p:cNvGrpSpPr/>
            <p:nvPr/>
          </p:nvGrpSpPr>
          <p:grpSpPr>
            <a:xfrm>
              <a:off x="9409" y="5191"/>
              <a:ext cx="6834" cy="1496"/>
              <a:chOff x="9409" y="5225"/>
              <a:chExt cx="6834" cy="1496"/>
            </a:xfrm>
            <a:solidFill>
              <a:srgbClr val="F9F5EE"/>
            </a:solidFill>
          </p:grpSpPr>
          <p:sp>
            <p:nvSpPr>
              <p:cNvPr id="73" name="Shape 15"/>
              <p:cNvSpPr/>
              <p:nvPr/>
            </p:nvSpPr>
            <p:spPr>
              <a:xfrm>
                <a:off x="9409" y="5225"/>
                <a:ext cx="6835" cy="1496"/>
              </a:xfrm>
              <a:custGeom>
                <a:avLst/>
                <a:gdLst/>
                <a:ahLst/>
                <a:cxnLst/>
                <a:rect l="l" t="t" r="r" b="b"/>
                <a:pathLst>
                  <a:path w="4565928" h="949886">
                    <a:moveTo>
                      <a:pt x="43172" y="0"/>
                    </a:moveTo>
                    <a:lnTo>
                      <a:pt x="4522756" y="0"/>
                    </a:lnTo>
                    <a:cubicBezTo>
                      <a:pt x="4546599" y="0"/>
                      <a:pt x="4565928" y="19329"/>
                      <a:pt x="4565928" y="43172"/>
                    </a:cubicBezTo>
                    <a:lnTo>
                      <a:pt x="4565928" y="906713"/>
                    </a:lnTo>
                    <a:cubicBezTo>
                      <a:pt x="4565928" y="930557"/>
                      <a:pt x="4546599" y="949886"/>
                      <a:pt x="4522756" y="949886"/>
                    </a:cubicBezTo>
                    <a:lnTo>
                      <a:pt x="43172" y="949886"/>
                    </a:lnTo>
                    <a:cubicBezTo>
                      <a:pt x="19329" y="949886"/>
                      <a:pt x="0" y="930557"/>
                      <a:pt x="0" y="906713"/>
                    </a:cubicBezTo>
                    <a:lnTo>
                      <a:pt x="0" y="43172"/>
                    </a:lnTo>
                    <a:cubicBezTo>
                      <a:pt x="0" y="19345"/>
                      <a:pt x="19345" y="0"/>
                      <a:pt x="43172" y="0"/>
                    </a:cubicBezTo>
                    <a:close/>
                  </a:path>
                </a:pathLst>
              </a:custGeom>
              <a:grpFill/>
            </p:spPr>
          </p:sp>
          <p:sp>
            <p:nvSpPr>
              <p:cNvPr id="74" name="Text 16"/>
              <p:cNvSpPr/>
              <p:nvPr/>
            </p:nvSpPr>
            <p:spPr>
              <a:xfrm>
                <a:off x="9427" y="5429"/>
                <a:ext cx="6803" cy="680"/>
              </a:xfrm>
              <a:prstGeom prst="rect">
                <a:avLst/>
              </a:prstGeom>
              <a:grpFill/>
            </p:spPr>
            <p:txBody>
              <a:bodyPr wrap="square" lIns="0" tIns="0" rIns="0" bIns="0" rtlCol="0" anchor="ctr"/>
              <a:lstStyle/>
              <a:p>
                <a:pPr algn="ctr">
                  <a:lnSpc>
                    <a:spcPct val="90000"/>
                  </a:lnSpc>
                </a:pPr>
                <a:r>
                  <a:rPr lang="en-US" sz="2800" b="1" dirty="0">
                    <a:solidFill>
                      <a:srgbClr val="C59F5E"/>
                    </a:solidFill>
                    <a:latin typeface="微软雅黑" panose="020B0503020204020204" charset="-122"/>
                    <a:ea typeface="微软雅黑" panose="020B0503020204020204" charset="-122"/>
                    <a:cs typeface="MiSans" pitchFamily="34" charset="-120"/>
                  </a:rPr>
                  <a:t>高效</a:t>
                </a:r>
                <a:endParaRPr lang="en-US" sz="2800" b="1" dirty="0">
                  <a:solidFill>
                    <a:srgbClr val="C59F5E"/>
                  </a:solidFill>
                  <a:latin typeface="微软雅黑" panose="020B0503020204020204" charset="-122"/>
                  <a:ea typeface="微软雅黑" panose="020B0503020204020204" charset="-122"/>
                  <a:cs typeface="MiSans" pitchFamily="34" charset="-120"/>
                </a:endParaRPr>
              </a:p>
            </p:txBody>
          </p:sp>
          <p:sp>
            <p:nvSpPr>
              <p:cNvPr id="75" name="Text 17"/>
              <p:cNvSpPr/>
              <p:nvPr/>
            </p:nvSpPr>
            <p:spPr>
              <a:xfrm>
                <a:off x="9428" y="6177"/>
                <a:ext cx="6815" cy="340"/>
              </a:xfrm>
              <a:prstGeom prst="rect">
                <a:avLst/>
              </a:prstGeom>
              <a:grp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货物实际出岛后集中申报</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grpSp>
        <p:nvGrpSpPr>
          <p:cNvPr id="142" name="组合 141"/>
          <p:cNvGrpSpPr/>
          <p:nvPr/>
        </p:nvGrpSpPr>
        <p:grpSpPr>
          <a:xfrm>
            <a:off x="11109008" y="1661795"/>
            <a:ext cx="4361815" cy="2584450"/>
            <a:chOff x="17578" y="2617"/>
            <a:chExt cx="6869" cy="4070"/>
          </a:xfrm>
        </p:grpSpPr>
        <p:sp>
          <p:nvSpPr>
            <p:cNvPr id="77" name="Shape 19"/>
            <p:cNvSpPr/>
            <p:nvPr/>
          </p:nvSpPr>
          <p:spPr>
            <a:xfrm>
              <a:off x="17578" y="2617"/>
              <a:ext cx="816" cy="816"/>
            </a:xfrm>
            <a:custGeom>
              <a:avLst/>
              <a:gdLst/>
              <a:ahLst/>
              <a:cxnLst/>
              <a:rect l="l" t="t" r="r" b="b"/>
              <a:pathLst>
                <a:path w="518120" h="518120">
                  <a:moveTo>
                    <a:pt x="43175" y="0"/>
                  </a:moveTo>
                  <a:lnTo>
                    <a:pt x="474945" y="0"/>
                  </a:lnTo>
                  <a:cubicBezTo>
                    <a:pt x="498773" y="0"/>
                    <a:pt x="518120" y="19346"/>
                    <a:pt x="518120" y="43175"/>
                  </a:cubicBezTo>
                  <a:lnTo>
                    <a:pt x="518120" y="474945"/>
                  </a:lnTo>
                  <a:cubicBezTo>
                    <a:pt x="518120" y="498789"/>
                    <a:pt x="498789" y="518120"/>
                    <a:pt x="474945" y="518120"/>
                  </a:cubicBezTo>
                  <a:lnTo>
                    <a:pt x="43175" y="518120"/>
                  </a:lnTo>
                  <a:cubicBezTo>
                    <a:pt x="19346" y="518120"/>
                    <a:pt x="0" y="498773"/>
                    <a:pt x="0" y="474945"/>
                  </a:cubicBezTo>
                  <a:lnTo>
                    <a:pt x="0" y="43175"/>
                  </a:lnTo>
                  <a:cubicBezTo>
                    <a:pt x="0" y="19346"/>
                    <a:pt x="19346" y="0"/>
                    <a:pt x="43175" y="0"/>
                  </a:cubicBezTo>
                  <a:close/>
                </a:path>
              </a:pathLst>
            </a:custGeom>
            <a:solidFill>
              <a:srgbClr val="C09B5A">
                <a:alpha val="20000"/>
              </a:srgbClr>
            </a:solidFill>
          </p:spPr>
        </p:sp>
        <p:sp>
          <p:nvSpPr>
            <p:cNvPr id="78" name="Shape 20"/>
            <p:cNvSpPr/>
            <p:nvPr/>
          </p:nvSpPr>
          <p:spPr>
            <a:xfrm>
              <a:off x="17795" y="2855"/>
              <a:ext cx="382" cy="340"/>
            </a:xfrm>
            <a:custGeom>
              <a:avLst/>
              <a:gdLst/>
              <a:ahLst/>
              <a:cxnLst/>
              <a:rect l="l" t="t" r="r" b="b"/>
              <a:pathLst>
                <a:path w="242869" h="215883">
                  <a:moveTo>
                    <a:pt x="0" y="59916"/>
                  </a:moveTo>
                  <a:lnTo>
                    <a:pt x="0" y="202390"/>
                  </a:lnTo>
                  <a:cubicBezTo>
                    <a:pt x="0" y="209854"/>
                    <a:pt x="6030" y="215883"/>
                    <a:pt x="13493" y="215883"/>
                  </a:cubicBezTo>
                  <a:cubicBezTo>
                    <a:pt x="20956" y="215883"/>
                    <a:pt x="26985" y="209854"/>
                    <a:pt x="26985" y="202390"/>
                  </a:cubicBezTo>
                  <a:lnTo>
                    <a:pt x="26985" y="101195"/>
                  </a:lnTo>
                  <a:cubicBezTo>
                    <a:pt x="26985" y="93732"/>
                    <a:pt x="33015" y="87703"/>
                    <a:pt x="40478" y="87703"/>
                  </a:cubicBezTo>
                  <a:lnTo>
                    <a:pt x="202390" y="87703"/>
                  </a:lnTo>
                  <a:cubicBezTo>
                    <a:pt x="209854" y="87703"/>
                    <a:pt x="215883" y="93732"/>
                    <a:pt x="215883" y="101195"/>
                  </a:cubicBezTo>
                  <a:lnTo>
                    <a:pt x="215883" y="202390"/>
                  </a:lnTo>
                  <a:cubicBezTo>
                    <a:pt x="215883" y="209854"/>
                    <a:pt x="221913" y="215883"/>
                    <a:pt x="229376" y="215883"/>
                  </a:cubicBezTo>
                  <a:cubicBezTo>
                    <a:pt x="236839" y="215883"/>
                    <a:pt x="242869" y="209854"/>
                    <a:pt x="242869" y="202390"/>
                  </a:cubicBezTo>
                  <a:lnTo>
                    <a:pt x="242869" y="59916"/>
                  </a:lnTo>
                  <a:cubicBezTo>
                    <a:pt x="242869" y="48321"/>
                    <a:pt x="235448" y="37990"/>
                    <a:pt x="224400" y="34322"/>
                  </a:cubicBezTo>
                  <a:lnTo>
                    <a:pt x="127843" y="2150"/>
                  </a:lnTo>
                  <a:cubicBezTo>
                    <a:pt x="123669" y="759"/>
                    <a:pt x="119200" y="759"/>
                    <a:pt x="115025" y="2150"/>
                  </a:cubicBezTo>
                  <a:lnTo>
                    <a:pt x="18468" y="34322"/>
                  </a:lnTo>
                  <a:cubicBezTo>
                    <a:pt x="7421" y="37990"/>
                    <a:pt x="0" y="48321"/>
                    <a:pt x="0" y="59916"/>
                  </a:cubicBezTo>
                  <a:close/>
                  <a:moveTo>
                    <a:pt x="195644" y="107942"/>
                  </a:moveTo>
                  <a:lnTo>
                    <a:pt x="47224" y="107942"/>
                  </a:lnTo>
                  <a:lnTo>
                    <a:pt x="47224" y="134927"/>
                  </a:lnTo>
                  <a:lnTo>
                    <a:pt x="195644" y="134927"/>
                  </a:lnTo>
                  <a:lnTo>
                    <a:pt x="195644" y="107942"/>
                  </a:lnTo>
                  <a:close/>
                  <a:moveTo>
                    <a:pt x="47224" y="175405"/>
                  </a:moveTo>
                  <a:lnTo>
                    <a:pt x="195644" y="175405"/>
                  </a:lnTo>
                  <a:lnTo>
                    <a:pt x="195644" y="148420"/>
                  </a:lnTo>
                  <a:lnTo>
                    <a:pt x="47224" y="148420"/>
                  </a:lnTo>
                  <a:lnTo>
                    <a:pt x="47224" y="175405"/>
                  </a:lnTo>
                  <a:close/>
                  <a:moveTo>
                    <a:pt x="195644" y="188898"/>
                  </a:moveTo>
                  <a:lnTo>
                    <a:pt x="47224" y="188898"/>
                  </a:lnTo>
                  <a:lnTo>
                    <a:pt x="47224" y="215883"/>
                  </a:lnTo>
                  <a:lnTo>
                    <a:pt x="195644" y="215883"/>
                  </a:lnTo>
                  <a:lnTo>
                    <a:pt x="195644" y="188898"/>
                  </a:lnTo>
                  <a:close/>
                </a:path>
              </a:pathLst>
            </a:custGeom>
            <a:solidFill>
              <a:srgbClr val="C09B5A"/>
            </a:solidFill>
          </p:spPr>
        </p:sp>
        <p:sp>
          <p:nvSpPr>
            <p:cNvPr id="79" name="Text 21"/>
            <p:cNvSpPr/>
            <p:nvPr/>
          </p:nvSpPr>
          <p:spPr>
            <a:xfrm>
              <a:off x="18975" y="2787"/>
              <a:ext cx="2986" cy="476"/>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MiSans" pitchFamily="34" charset="-120"/>
                </a:rPr>
                <a:t>保税仓储</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80" name="Text 22"/>
            <p:cNvSpPr/>
            <p:nvPr/>
          </p:nvSpPr>
          <p:spPr>
            <a:xfrm>
              <a:off x="17578" y="3433"/>
              <a:ext cx="6869" cy="1258"/>
            </a:xfrm>
            <a:prstGeom prst="rect">
              <a:avLst/>
            </a:prstGeom>
            <a:noFill/>
          </p:spPr>
          <p:txBody>
            <a:bodyPr wrap="square" lIns="0" tIns="0" rIns="0" bIns="0" rtlCol="0" anchor="ctr"/>
            <a:lstStyle/>
            <a:p>
              <a:pPr>
                <a:lnSpc>
                  <a:spcPct val="15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允许跨境电商企业在海口综保区、洋浦保税港区等区域设立</a:t>
              </a:r>
              <a:r>
                <a:rPr lang="en-US" sz="1400" dirty="0">
                  <a:solidFill>
                    <a:srgbClr val="C59F5E"/>
                  </a:solidFill>
                  <a:latin typeface="微软雅黑" panose="020B0503020204020204" charset="-122"/>
                  <a:ea typeface="微软雅黑" panose="020B0503020204020204" charset="-122"/>
                  <a:cs typeface="微软雅黑" panose="020B0503020204020204" charset="-122"/>
                </a:rPr>
                <a:t>保税仓</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享受“备货模式”成本优势。</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127" name="组合 126"/>
            <p:cNvGrpSpPr/>
            <p:nvPr/>
          </p:nvGrpSpPr>
          <p:grpSpPr>
            <a:xfrm>
              <a:off x="17578" y="5191"/>
              <a:ext cx="6834" cy="1496"/>
              <a:chOff x="17578" y="5225"/>
              <a:chExt cx="6834" cy="1496"/>
            </a:xfrm>
            <a:solidFill>
              <a:srgbClr val="F9F5EE"/>
            </a:solidFill>
          </p:grpSpPr>
          <p:sp>
            <p:nvSpPr>
              <p:cNvPr id="81" name="Shape 23"/>
              <p:cNvSpPr/>
              <p:nvPr/>
            </p:nvSpPr>
            <p:spPr>
              <a:xfrm>
                <a:off x="17578" y="5225"/>
                <a:ext cx="6835" cy="1496"/>
              </a:xfrm>
              <a:custGeom>
                <a:avLst/>
                <a:gdLst/>
                <a:ahLst/>
                <a:cxnLst/>
                <a:rect l="l" t="t" r="r" b="b"/>
                <a:pathLst>
                  <a:path w="4565928" h="949886">
                    <a:moveTo>
                      <a:pt x="43172" y="0"/>
                    </a:moveTo>
                    <a:lnTo>
                      <a:pt x="4522756" y="0"/>
                    </a:lnTo>
                    <a:cubicBezTo>
                      <a:pt x="4546599" y="0"/>
                      <a:pt x="4565928" y="19329"/>
                      <a:pt x="4565928" y="43172"/>
                    </a:cubicBezTo>
                    <a:lnTo>
                      <a:pt x="4565928" y="906713"/>
                    </a:lnTo>
                    <a:cubicBezTo>
                      <a:pt x="4565928" y="930557"/>
                      <a:pt x="4546599" y="949886"/>
                      <a:pt x="4522756" y="949886"/>
                    </a:cubicBezTo>
                    <a:lnTo>
                      <a:pt x="43172" y="949886"/>
                    </a:lnTo>
                    <a:cubicBezTo>
                      <a:pt x="19329" y="949886"/>
                      <a:pt x="0" y="930557"/>
                      <a:pt x="0" y="906713"/>
                    </a:cubicBezTo>
                    <a:lnTo>
                      <a:pt x="0" y="43172"/>
                    </a:lnTo>
                    <a:cubicBezTo>
                      <a:pt x="0" y="19345"/>
                      <a:pt x="19345" y="0"/>
                      <a:pt x="43172" y="0"/>
                    </a:cubicBezTo>
                    <a:close/>
                  </a:path>
                </a:pathLst>
              </a:custGeom>
              <a:grpFill/>
            </p:spPr>
          </p:sp>
          <p:sp>
            <p:nvSpPr>
              <p:cNvPr id="82" name="Text 24"/>
              <p:cNvSpPr/>
              <p:nvPr/>
            </p:nvSpPr>
            <p:spPr>
              <a:xfrm>
                <a:off x="17596" y="5429"/>
                <a:ext cx="6803" cy="680"/>
              </a:xfrm>
              <a:prstGeom prst="rect">
                <a:avLst/>
              </a:prstGeom>
              <a:grpFill/>
            </p:spPr>
            <p:txBody>
              <a:bodyPr wrap="square" lIns="0" tIns="0" rIns="0" bIns="0" rtlCol="0" anchor="ctr"/>
              <a:lstStyle/>
              <a:p>
                <a:pPr algn="ctr">
                  <a:lnSpc>
                    <a:spcPct val="90000"/>
                  </a:lnSpc>
                </a:pPr>
                <a:r>
                  <a:rPr lang="en-US" sz="2800" b="1" dirty="0">
                    <a:solidFill>
                      <a:srgbClr val="C59F5E"/>
                    </a:solidFill>
                    <a:latin typeface="微软雅黑" panose="020B0503020204020204" charset="-122"/>
                    <a:ea typeface="微软雅黑" panose="020B0503020204020204" charset="-122"/>
                    <a:cs typeface="微软雅黑" panose="020B0503020204020204" charset="-122"/>
                  </a:rPr>
                  <a:t>"先入区后报关"</a:t>
                </a:r>
                <a:endParaRPr lang="en-US" sz="28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83" name="Text 25"/>
              <p:cNvSpPr/>
              <p:nvPr/>
            </p:nvSpPr>
            <p:spPr>
              <a:xfrm>
                <a:off x="17597" y="6177"/>
                <a:ext cx="6815" cy="340"/>
              </a:xfrm>
              <a:prstGeom prst="rect">
                <a:avLst/>
              </a:prstGeom>
              <a:grp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满足供应链灵活性需求</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grpSp>
        <p:nvGrpSpPr>
          <p:cNvPr id="133" name="组合 132"/>
          <p:cNvGrpSpPr/>
          <p:nvPr/>
        </p:nvGrpSpPr>
        <p:grpSpPr>
          <a:xfrm>
            <a:off x="567690" y="4573270"/>
            <a:ext cx="15144115" cy="2189480"/>
            <a:chOff x="894" y="7280"/>
            <a:chExt cx="23849" cy="3448"/>
          </a:xfrm>
        </p:grpSpPr>
        <p:sp>
          <p:nvSpPr>
            <p:cNvPr id="128" name="Shape 27"/>
            <p:cNvSpPr/>
            <p:nvPr/>
          </p:nvSpPr>
          <p:spPr>
            <a:xfrm>
              <a:off x="894" y="7280"/>
              <a:ext cx="23849" cy="3448"/>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86" name="Shape 27"/>
            <p:cNvSpPr/>
            <p:nvPr/>
          </p:nvSpPr>
          <p:spPr>
            <a:xfrm>
              <a:off x="1279" y="7560"/>
              <a:ext cx="251" cy="340"/>
            </a:xfrm>
            <a:custGeom>
              <a:avLst/>
              <a:gdLst/>
              <a:ahLst/>
              <a:cxnLst/>
              <a:rect l="l" t="t" r="r" b="b"/>
              <a:pathLst>
                <a:path w="161912" h="215883">
                  <a:moveTo>
                    <a:pt x="131301" y="13493"/>
                  </a:moveTo>
                  <a:lnTo>
                    <a:pt x="134927" y="13493"/>
                  </a:lnTo>
                  <a:cubicBezTo>
                    <a:pt x="149811" y="13493"/>
                    <a:pt x="161912" y="25594"/>
                    <a:pt x="161912" y="40478"/>
                  </a:cubicBezTo>
                  <a:lnTo>
                    <a:pt x="161912" y="188898"/>
                  </a:lnTo>
                  <a:cubicBezTo>
                    <a:pt x="161912" y="203782"/>
                    <a:pt x="149811" y="215883"/>
                    <a:pt x="134927" y="215883"/>
                  </a:cubicBezTo>
                  <a:lnTo>
                    <a:pt x="26985" y="215883"/>
                  </a:lnTo>
                  <a:cubicBezTo>
                    <a:pt x="12101" y="215883"/>
                    <a:pt x="0" y="203782"/>
                    <a:pt x="0" y="188898"/>
                  </a:cubicBezTo>
                  <a:lnTo>
                    <a:pt x="0" y="40478"/>
                  </a:lnTo>
                  <a:cubicBezTo>
                    <a:pt x="0" y="25594"/>
                    <a:pt x="12101" y="13493"/>
                    <a:pt x="26985" y="13493"/>
                  </a:cubicBezTo>
                  <a:lnTo>
                    <a:pt x="30612" y="13493"/>
                  </a:lnTo>
                  <a:cubicBezTo>
                    <a:pt x="35250" y="5439"/>
                    <a:pt x="43978" y="0"/>
                    <a:pt x="53971" y="0"/>
                  </a:cubicBezTo>
                  <a:lnTo>
                    <a:pt x="107942" y="0"/>
                  </a:lnTo>
                  <a:cubicBezTo>
                    <a:pt x="117935" y="0"/>
                    <a:pt x="126663" y="5439"/>
                    <a:pt x="131301" y="13493"/>
                  </a:cubicBezTo>
                  <a:close/>
                  <a:moveTo>
                    <a:pt x="104568" y="47224"/>
                  </a:moveTo>
                  <a:cubicBezTo>
                    <a:pt x="110176" y="47224"/>
                    <a:pt x="114688" y="42713"/>
                    <a:pt x="114688" y="37105"/>
                  </a:cubicBezTo>
                  <a:cubicBezTo>
                    <a:pt x="114688" y="31497"/>
                    <a:pt x="110176" y="26985"/>
                    <a:pt x="104568" y="26985"/>
                  </a:cubicBezTo>
                  <a:lnTo>
                    <a:pt x="57344" y="26985"/>
                  </a:lnTo>
                  <a:cubicBezTo>
                    <a:pt x="51736" y="26985"/>
                    <a:pt x="47224" y="31497"/>
                    <a:pt x="47224" y="37105"/>
                  </a:cubicBezTo>
                  <a:cubicBezTo>
                    <a:pt x="47224" y="42713"/>
                    <a:pt x="51736" y="47224"/>
                    <a:pt x="57344" y="47224"/>
                  </a:cubicBezTo>
                  <a:lnTo>
                    <a:pt x="104568" y="47224"/>
                  </a:lnTo>
                  <a:close/>
                  <a:moveTo>
                    <a:pt x="53971" y="107942"/>
                  </a:moveTo>
                  <a:cubicBezTo>
                    <a:pt x="53971" y="100495"/>
                    <a:pt x="47925" y="94449"/>
                    <a:pt x="40478" y="94449"/>
                  </a:cubicBezTo>
                  <a:cubicBezTo>
                    <a:pt x="33031" y="94449"/>
                    <a:pt x="26985" y="100495"/>
                    <a:pt x="26985" y="107942"/>
                  </a:cubicBezTo>
                  <a:cubicBezTo>
                    <a:pt x="26985" y="115388"/>
                    <a:pt x="33031" y="121434"/>
                    <a:pt x="40478" y="121434"/>
                  </a:cubicBezTo>
                  <a:cubicBezTo>
                    <a:pt x="47925" y="121434"/>
                    <a:pt x="53971" y="115388"/>
                    <a:pt x="53971" y="107942"/>
                  </a:cubicBezTo>
                  <a:close/>
                  <a:moveTo>
                    <a:pt x="67463" y="107942"/>
                  </a:moveTo>
                  <a:cubicBezTo>
                    <a:pt x="67463" y="113549"/>
                    <a:pt x="71975" y="118061"/>
                    <a:pt x="77583" y="118061"/>
                  </a:cubicBezTo>
                  <a:lnTo>
                    <a:pt x="124807" y="118061"/>
                  </a:lnTo>
                  <a:cubicBezTo>
                    <a:pt x="130415" y="118061"/>
                    <a:pt x="134927" y="113549"/>
                    <a:pt x="134927" y="107942"/>
                  </a:cubicBezTo>
                  <a:cubicBezTo>
                    <a:pt x="134927" y="102334"/>
                    <a:pt x="130415" y="97822"/>
                    <a:pt x="124807" y="97822"/>
                  </a:cubicBezTo>
                  <a:lnTo>
                    <a:pt x="77583" y="97822"/>
                  </a:lnTo>
                  <a:cubicBezTo>
                    <a:pt x="71975" y="97822"/>
                    <a:pt x="67463" y="102334"/>
                    <a:pt x="67463" y="107942"/>
                  </a:cubicBezTo>
                  <a:close/>
                  <a:moveTo>
                    <a:pt x="67463" y="161912"/>
                  </a:moveTo>
                  <a:cubicBezTo>
                    <a:pt x="67463" y="167520"/>
                    <a:pt x="71975" y="172032"/>
                    <a:pt x="77583" y="172032"/>
                  </a:cubicBezTo>
                  <a:lnTo>
                    <a:pt x="124807" y="172032"/>
                  </a:lnTo>
                  <a:cubicBezTo>
                    <a:pt x="130415" y="172032"/>
                    <a:pt x="134927" y="167520"/>
                    <a:pt x="134927" y="161912"/>
                  </a:cubicBezTo>
                  <a:cubicBezTo>
                    <a:pt x="134927" y="156304"/>
                    <a:pt x="130415" y="151793"/>
                    <a:pt x="124807" y="151793"/>
                  </a:cubicBezTo>
                  <a:lnTo>
                    <a:pt x="77583" y="151793"/>
                  </a:lnTo>
                  <a:cubicBezTo>
                    <a:pt x="71975" y="151793"/>
                    <a:pt x="67463" y="156304"/>
                    <a:pt x="67463" y="161912"/>
                  </a:cubicBezTo>
                  <a:close/>
                  <a:moveTo>
                    <a:pt x="40478" y="175405"/>
                  </a:moveTo>
                  <a:cubicBezTo>
                    <a:pt x="47925" y="175405"/>
                    <a:pt x="53971" y="169359"/>
                    <a:pt x="53971" y="161912"/>
                  </a:cubicBezTo>
                  <a:cubicBezTo>
                    <a:pt x="53971" y="154466"/>
                    <a:pt x="47925" y="148420"/>
                    <a:pt x="40478" y="148420"/>
                  </a:cubicBezTo>
                  <a:cubicBezTo>
                    <a:pt x="33031" y="148420"/>
                    <a:pt x="26985" y="154466"/>
                    <a:pt x="26985" y="161912"/>
                  </a:cubicBezTo>
                  <a:cubicBezTo>
                    <a:pt x="26985" y="169359"/>
                    <a:pt x="33031" y="175405"/>
                    <a:pt x="40478" y="175405"/>
                  </a:cubicBezTo>
                  <a:close/>
                </a:path>
              </a:pathLst>
            </a:custGeom>
            <a:solidFill>
              <a:srgbClr val="C29B5C"/>
            </a:solidFill>
          </p:spPr>
        </p:sp>
        <p:sp>
          <p:nvSpPr>
            <p:cNvPr id="87" name="Text 28"/>
            <p:cNvSpPr/>
            <p:nvPr/>
          </p:nvSpPr>
          <p:spPr>
            <a:xfrm>
              <a:off x="1728" y="7430"/>
              <a:ext cx="22314" cy="476"/>
            </a:xfrm>
            <a:prstGeom prst="rect">
              <a:avLst/>
            </a:prstGeom>
            <a:noFill/>
            <a:extLst>
              <a:ext uri="{909E8E84-426E-40DD-AFC4-6F175D3DCCD1}">
                <a14:hiddenFill xmlns:a14="http://schemas.microsoft.com/office/drawing/2010/main">
                  <a:grpFill/>
                </a14:hiddenFill>
              </a:ext>
            </a:extLst>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跨境电商便利化措施</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grpSp>
          <p:nvGrpSpPr>
            <p:cNvPr id="129" name="组合 128"/>
            <p:cNvGrpSpPr/>
            <p:nvPr/>
          </p:nvGrpSpPr>
          <p:grpSpPr>
            <a:xfrm>
              <a:off x="1234" y="8284"/>
              <a:ext cx="5592" cy="2168"/>
              <a:chOff x="1234" y="8284"/>
              <a:chExt cx="5592" cy="2168"/>
            </a:xfrm>
          </p:grpSpPr>
          <p:sp>
            <p:nvSpPr>
              <p:cNvPr id="88" name="Shape 29"/>
              <p:cNvSpPr/>
              <p:nvPr/>
            </p:nvSpPr>
            <p:spPr>
              <a:xfrm>
                <a:off x="1234" y="8284"/>
                <a:ext cx="5592" cy="2168"/>
              </a:xfrm>
              <a:custGeom>
                <a:avLst/>
                <a:gdLst/>
                <a:ahLst/>
                <a:cxnLst/>
                <a:rect l="l" t="t" r="r" b="b"/>
                <a:pathLst>
                  <a:path w="3605248" h="1468005">
                    <a:moveTo>
                      <a:pt x="43174" y="0"/>
                    </a:moveTo>
                    <a:lnTo>
                      <a:pt x="3562074" y="0"/>
                    </a:lnTo>
                    <a:cubicBezTo>
                      <a:pt x="3585919" y="0"/>
                      <a:pt x="3605248" y="19330"/>
                      <a:pt x="3605248" y="43174"/>
                    </a:cubicBezTo>
                    <a:lnTo>
                      <a:pt x="3605248" y="1424831"/>
                    </a:lnTo>
                    <a:cubicBezTo>
                      <a:pt x="3605248" y="1448676"/>
                      <a:pt x="3585919" y="1468005"/>
                      <a:pt x="3562074" y="1468005"/>
                    </a:cubicBezTo>
                    <a:lnTo>
                      <a:pt x="43174" y="1468005"/>
                    </a:lnTo>
                    <a:cubicBezTo>
                      <a:pt x="19330" y="1468005"/>
                      <a:pt x="0" y="1448676"/>
                      <a:pt x="0" y="1424831"/>
                    </a:cubicBezTo>
                    <a:lnTo>
                      <a:pt x="0" y="43174"/>
                    </a:lnTo>
                    <a:cubicBezTo>
                      <a:pt x="0" y="19330"/>
                      <a:pt x="19330" y="0"/>
                      <a:pt x="43174" y="0"/>
                    </a:cubicBezTo>
                    <a:close/>
                  </a:path>
                </a:pathLst>
              </a:custGeom>
              <a:solidFill>
                <a:srgbClr val="FFFFFF"/>
              </a:solidFill>
            </p:spPr>
          </p:sp>
          <p:sp>
            <p:nvSpPr>
              <p:cNvPr id="89" name="Shape 30"/>
              <p:cNvSpPr/>
              <p:nvPr/>
            </p:nvSpPr>
            <p:spPr>
              <a:xfrm>
                <a:off x="1502" y="8492"/>
                <a:ext cx="335" cy="272"/>
              </a:xfrm>
              <a:custGeom>
                <a:avLst/>
                <a:gdLst/>
                <a:ahLst/>
                <a:cxnLst/>
                <a:rect l="l" t="t" r="r" b="b"/>
                <a:pathLst>
                  <a:path w="215883" h="172707">
                    <a:moveTo>
                      <a:pt x="8096" y="-5397"/>
                    </a:moveTo>
                    <a:cubicBezTo>
                      <a:pt x="3609" y="-5397"/>
                      <a:pt x="0" y="-1788"/>
                      <a:pt x="0" y="2699"/>
                    </a:cubicBezTo>
                    <a:cubicBezTo>
                      <a:pt x="0" y="7185"/>
                      <a:pt x="3609" y="10794"/>
                      <a:pt x="8096" y="10794"/>
                    </a:cubicBezTo>
                    <a:lnTo>
                      <a:pt x="23376" y="10794"/>
                    </a:lnTo>
                    <a:cubicBezTo>
                      <a:pt x="24692" y="10794"/>
                      <a:pt x="25805" y="11739"/>
                      <a:pt x="26041" y="13020"/>
                    </a:cubicBezTo>
                    <a:lnTo>
                      <a:pt x="43615" y="109594"/>
                    </a:lnTo>
                    <a:cubicBezTo>
                      <a:pt x="45707" y="121131"/>
                      <a:pt x="55759" y="129530"/>
                      <a:pt x="67497" y="129530"/>
                    </a:cubicBezTo>
                    <a:lnTo>
                      <a:pt x="153817" y="129530"/>
                    </a:lnTo>
                    <a:cubicBezTo>
                      <a:pt x="158303" y="129530"/>
                      <a:pt x="161912" y="125921"/>
                      <a:pt x="161912" y="121434"/>
                    </a:cubicBezTo>
                    <a:cubicBezTo>
                      <a:pt x="161912" y="116948"/>
                      <a:pt x="158303" y="113339"/>
                      <a:pt x="153817" y="113339"/>
                    </a:cubicBezTo>
                    <a:lnTo>
                      <a:pt x="67497" y="113339"/>
                    </a:lnTo>
                    <a:cubicBezTo>
                      <a:pt x="63584" y="113339"/>
                      <a:pt x="60245" y="110539"/>
                      <a:pt x="59537" y="106693"/>
                    </a:cubicBezTo>
                    <a:lnTo>
                      <a:pt x="57816" y="97147"/>
                    </a:lnTo>
                    <a:lnTo>
                      <a:pt x="160226" y="97147"/>
                    </a:lnTo>
                    <a:cubicBezTo>
                      <a:pt x="170615" y="97147"/>
                      <a:pt x="179520" y="89760"/>
                      <a:pt x="181443" y="79539"/>
                    </a:cubicBezTo>
                    <a:lnTo>
                      <a:pt x="191900" y="23578"/>
                    </a:lnTo>
                    <a:cubicBezTo>
                      <a:pt x="193148" y="16933"/>
                      <a:pt x="188054" y="10794"/>
                      <a:pt x="181274" y="10794"/>
                    </a:cubicBezTo>
                    <a:lnTo>
                      <a:pt x="42063" y="10794"/>
                    </a:lnTo>
                    <a:lnTo>
                      <a:pt x="41929" y="10120"/>
                    </a:lnTo>
                    <a:cubicBezTo>
                      <a:pt x="40309" y="1147"/>
                      <a:pt x="32484" y="-5397"/>
                      <a:pt x="23342" y="-5397"/>
                    </a:cubicBezTo>
                    <a:lnTo>
                      <a:pt x="8096" y="-5397"/>
                    </a:lnTo>
                    <a:close/>
                    <a:moveTo>
                      <a:pt x="70162" y="172707"/>
                    </a:moveTo>
                    <a:cubicBezTo>
                      <a:pt x="79098" y="172707"/>
                      <a:pt x="86353" y="165451"/>
                      <a:pt x="86353" y="156515"/>
                    </a:cubicBezTo>
                    <a:cubicBezTo>
                      <a:pt x="86353" y="147579"/>
                      <a:pt x="79098" y="140324"/>
                      <a:pt x="70162" y="140324"/>
                    </a:cubicBezTo>
                    <a:cubicBezTo>
                      <a:pt x="61226" y="140324"/>
                      <a:pt x="53971" y="147579"/>
                      <a:pt x="53971" y="156515"/>
                    </a:cubicBezTo>
                    <a:cubicBezTo>
                      <a:pt x="53971" y="165451"/>
                      <a:pt x="61226" y="172707"/>
                      <a:pt x="70162" y="172707"/>
                    </a:cubicBezTo>
                    <a:close/>
                    <a:moveTo>
                      <a:pt x="145721" y="172707"/>
                    </a:moveTo>
                    <a:cubicBezTo>
                      <a:pt x="154657" y="172707"/>
                      <a:pt x="161912" y="165451"/>
                      <a:pt x="161912" y="156515"/>
                    </a:cubicBezTo>
                    <a:cubicBezTo>
                      <a:pt x="161912" y="147579"/>
                      <a:pt x="154657" y="140324"/>
                      <a:pt x="145721" y="140324"/>
                    </a:cubicBezTo>
                    <a:cubicBezTo>
                      <a:pt x="136785" y="140324"/>
                      <a:pt x="129530" y="147579"/>
                      <a:pt x="129530" y="156515"/>
                    </a:cubicBezTo>
                    <a:cubicBezTo>
                      <a:pt x="129530" y="165451"/>
                      <a:pt x="136785" y="172707"/>
                      <a:pt x="145721" y="172707"/>
                    </a:cubicBezTo>
                    <a:close/>
                  </a:path>
                </a:pathLst>
              </a:custGeom>
              <a:solidFill>
                <a:srgbClr val="C59F5E"/>
              </a:solidFill>
            </p:spPr>
          </p:sp>
          <p:sp>
            <p:nvSpPr>
              <p:cNvPr id="90" name="Text 31"/>
              <p:cNvSpPr/>
              <p:nvPr/>
            </p:nvSpPr>
            <p:spPr>
              <a:xfrm>
                <a:off x="1970" y="8424"/>
                <a:ext cx="2606" cy="408"/>
              </a:xfrm>
              <a:prstGeom prst="rect">
                <a:avLst/>
              </a:prstGeom>
              <a:solidFill>
                <a:srgbClr val="FFFFFF"/>
              </a:solidFill>
            </p:spPr>
            <p:txBody>
              <a:bodyPr wrap="square" lIns="0" tIns="0" rIns="0" bIns="0" rtlCol="0" anchor="ctr"/>
              <a:lstStyle/>
              <a:p>
                <a:pPr>
                  <a:lnSpc>
                    <a:spcPct val="130000"/>
                  </a:lnSpc>
                </a:pPr>
                <a:r>
                  <a:rPr lang="en-US" sz="1400" b="1" dirty="0">
                    <a:solidFill>
                      <a:srgbClr val="C29B5D"/>
                    </a:solidFill>
                    <a:latin typeface="微软雅黑" panose="020B0503020204020204" charset="-122"/>
                    <a:ea typeface="微软雅黑" panose="020B0503020204020204" charset="-122"/>
                    <a:cs typeface="MiSans" pitchFamily="34" charset="-120"/>
                  </a:rPr>
                  <a:t>网购保税进口</a:t>
                </a:r>
                <a:endParaRPr lang="en-US" sz="1400" b="1" dirty="0">
                  <a:solidFill>
                    <a:srgbClr val="C29B5D"/>
                  </a:solidFill>
                  <a:latin typeface="微软雅黑" panose="020B0503020204020204" charset="-122"/>
                  <a:ea typeface="微软雅黑" panose="020B0503020204020204" charset="-122"/>
                  <a:cs typeface="MiSans" pitchFamily="34" charset="-120"/>
                </a:endParaRPr>
              </a:p>
            </p:txBody>
          </p:sp>
          <p:sp>
            <p:nvSpPr>
              <p:cNvPr id="91" name="Text 32"/>
              <p:cNvSpPr/>
              <p:nvPr/>
            </p:nvSpPr>
            <p:spPr>
              <a:xfrm>
                <a:off x="1502" y="9036"/>
                <a:ext cx="5173" cy="1156"/>
              </a:xfrm>
              <a:prstGeom prst="rect">
                <a:avLst/>
              </a:prstGeom>
              <a:solidFill>
                <a:srgbClr val="FFFFFF"/>
              </a:solid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支持企业依托综保区等特殊监管区域开展</a:t>
                </a:r>
                <a:r>
                  <a:rPr lang="en-US" sz="1400" dirty="0">
                    <a:solidFill>
                      <a:srgbClr val="C59F5E"/>
                    </a:solidFill>
                    <a:latin typeface="微软雅黑" panose="020B0503020204020204" charset="-122"/>
                    <a:ea typeface="微软雅黑" panose="020B0503020204020204" charset="-122"/>
                    <a:cs typeface="微软雅黑" panose="020B0503020204020204" charset="-122"/>
                  </a:rPr>
                  <a:t>网购保税进口商品的展示业务</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促进电商产业线上线下业务融合。</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30" name="组合 129"/>
            <p:cNvGrpSpPr/>
            <p:nvPr/>
          </p:nvGrpSpPr>
          <p:grpSpPr>
            <a:xfrm>
              <a:off x="7096" y="8284"/>
              <a:ext cx="5592" cy="2168"/>
              <a:chOff x="7096" y="8284"/>
              <a:chExt cx="5592" cy="2168"/>
            </a:xfrm>
          </p:grpSpPr>
          <p:sp>
            <p:nvSpPr>
              <p:cNvPr id="92" name="Shape 33"/>
              <p:cNvSpPr/>
              <p:nvPr/>
            </p:nvSpPr>
            <p:spPr>
              <a:xfrm>
                <a:off x="7096" y="8284"/>
                <a:ext cx="5592" cy="2168"/>
              </a:xfrm>
              <a:custGeom>
                <a:avLst/>
                <a:gdLst/>
                <a:ahLst/>
                <a:cxnLst/>
                <a:rect l="l" t="t" r="r" b="b"/>
                <a:pathLst>
                  <a:path w="3605248" h="1468005">
                    <a:moveTo>
                      <a:pt x="43174" y="0"/>
                    </a:moveTo>
                    <a:lnTo>
                      <a:pt x="3562074" y="0"/>
                    </a:lnTo>
                    <a:cubicBezTo>
                      <a:pt x="3585919" y="0"/>
                      <a:pt x="3605248" y="19330"/>
                      <a:pt x="3605248" y="43174"/>
                    </a:cubicBezTo>
                    <a:lnTo>
                      <a:pt x="3605248" y="1424831"/>
                    </a:lnTo>
                    <a:cubicBezTo>
                      <a:pt x="3605248" y="1448676"/>
                      <a:pt x="3585919" y="1468005"/>
                      <a:pt x="3562074" y="1468005"/>
                    </a:cubicBezTo>
                    <a:lnTo>
                      <a:pt x="43174" y="1468005"/>
                    </a:lnTo>
                    <a:cubicBezTo>
                      <a:pt x="19330" y="1468005"/>
                      <a:pt x="0" y="1448676"/>
                      <a:pt x="0" y="1424831"/>
                    </a:cubicBezTo>
                    <a:lnTo>
                      <a:pt x="0" y="43174"/>
                    </a:lnTo>
                    <a:cubicBezTo>
                      <a:pt x="0" y="19330"/>
                      <a:pt x="19330" y="0"/>
                      <a:pt x="43174" y="0"/>
                    </a:cubicBezTo>
                    <a:close/>
                  </a:path>
                </a:pathLst>
              </a:custGeom>
              <a:solidFill>
                <a:srgbClr val="FFFFFF"/>
              </a:solidFill>
            </p:spPr>
          </p:sp>
          <p:sp>
            <p:nvSpPr>
              <p:cNvPr id="93" name="Shape 34"/>
              <p:cNvSpPr/>
              <p:nvPr/>
            </p:nvSpPr>
            <p:spPr>
              <a:xfrm>
                <a:off x="7397" y="8492"/>
                <a:ext cx="268" cy="272"/>
              </a:xfrm>
              <a:custGeom>
                <a:avLst/>
                <a:gdLst/>
                <a:ahLst/>
                <a:cxnLst/>
                <a:rect l="l" t="t" r="r" b="b"/>
                <a:pathLst>
                  <a:path w="172707" h="172707">
                    <a:moveTo>
                      <a:pt x="108448" y="23207"/>
                    </a:moveTo>
                    <a:cubicBezTo>
                      <a:pt x="111011" y="18856"/>
                      <a:pt x="115666" y="16191"/>
                      <a:pt x="120692" y="16191"/>
                    </a:cubicBezTo>
                    <a:lnTo>
                      <a:pt x="121434" y="16191"/>
                    </a:lnTo>
                    <a:cubicBezTo>
                      <a:pt x="128889" y="16191"/>
                      <a:pt x="134927" y="22229"/>
                      <a:pt x="134927" y="29684"/>
                    </a:cubicBezTo>
                    <a:cubicBezTo>
                      <a:pt x="134927" y="37139"/>
                      <a:pt x="128889" y="43177"/>
                      <a:pt x="121434" y="43177"/>
                    </a:cubicBezTo>
                    <a:lnTo>
                      <a:pt x="96709" y="43177"/>
                    </a:lnTo>
                    <a:lnTo>
                      <a:pt x="108448" y="23207"/>
                    </a:lnTo>
                    <a:close/>
                    <a:moveTo>
                      <a:pt x="64259" y="23207"/>
                    </a:moveTo>
                    <a:lnTo>
                      <a:pt x="75998" y="43177"/>
                    </a:lnTo>
                    <a:lnTo>
                      <a:pt x="51272" y="43177"/>
                    </a:lnTo>
                    <a:cubicBezTo>
                      <a:pt x="43818" y="43177"/>
                      <a:pt x="37780" y="37139"/>
                      <a:pt x="37780" y="29684"/>
                    </a:cubicBezTo>
                    <a:cubicBezTo>
                      <a:pt x="37780" y="22229"/>
                      <a:pt x="43818" y="16191"/>
                      <a:pt x="51272" y="16191"/>
                    </a:cubicBezTo>
                    <a:lnTo>
                      <a:pt x="52014" y="16191"/>
                    </a:lnTo>
                    <a:cubicBezTo>
                      <a:pt x="57040" y="16191"/>
                      <a:pt x="61729" y="18856"/>
                      <a:pt x="64259" y="23207"/>
                    </a:cubicBezTo>
                    <a:close/>
                    <a:moveTo>
                      <a:pt x="94483" y="15011"/>
                    </a:moveTo>
                    <a:lnTo>
                      <a:pt x="86353" y="28841"/>
                    </a:lnTo>
                    <a:lnTo>
                      <a:pt x="78224" y="15011"/>
                    </a:lnTo>
                    <a:cubicBezTo>
                      <a:pt x="72759" y="5701"/>
                      <a:pt x="62775" y="0"/>
                      <a:pt x="52014" y="0"/>
                    </a:cubicBezTo>
                    <a:lnTo>
                      <a:pt x="51272" y="0"/>
                    </a:lnTo>
                    <a:cubicBezTo>
                      <a:pt x="34879" y="0"/>
                      <a:pt x="21588" y="13290"/>
                      <a:pt x="21588" y="29684"/>
                    </a:cubicBezTo>
                    <a:cubicBezTo>
                      <a:pt x="21588" y="34541"/>
                      <a:pt x="22769" y="39129"/>
                      <a:pt x="24827" y="43177"/>
                    </a:cubicBezTo>
                    <a:lnTo>
                      <a:pt x="10794" y="43177"/>
                    </a:lnTo>
                    <a:cubicBezTo>
                      <a:pt x="4824" y="43177"/>
                      <a:pt x="0" y="48000"/>
                      <a:pt x="0" y="53971"/>
                    </a:cubicBezTo>
                    <a:lnTo>
                      <a:pt x="0" y="64765"/>
                    </a:lnTo>
                    <a:cubicBezTo>
                      <a:pt x="0" y="70735"/>
                      <a:pt x="4824" y="75559"/>
                      <a:pt x="10794" y="75559"/>
                    </a:cubicBezTo>
                    <a:lnTo>
                      <a:pt x="161912" y="75559"/>
                    </a:lnTo>
                    <a:cubicBezTo>
                      <a:pt x="167883" y="75559"/>
                      <a:pt x="172707" y="70735"/>
                      <a:pt x="172707" y="64765"/>
                    </a:cubicBezTo>
                    <a:lnTo>
                      <a:pt x="172707" y="53971"/>
                    </a:lnTo>
                    <a:cubicBezTo>
                      <a:pt x="172707" y="48000"/>
                      <a:pt x="167883" y="43177"/>
                      <a:pt x="161912" y="43177"/>
                    </a:cubicBezTo>
                    <a:lnTo>
                      <a:pt x="147880" y="43177"/>
                    </a:lnTo>
                    <a:cubicBezTo>
                      <a:pt x="149938" y="39129"/>
                      <a:pt x="151118" y="34541"/>
                      <a:pt x="151118" y="29684"/>
                    </a:cubicBezTo>
                    <a:cubicBezTo>
                      <a:pt x="151118" y="13290"/>
                      <a:pt x="137828" y="0"/>
                      <a:pt x="121434" y="0"/>
                    </a:cubicBezTo>
                    <a:lnTo>
                      <a:pt x="120692" y="0"/>
                    </a:lnTo>
                    <a:cubicBezTo>
                      <a:pt x="109932" y="0"/>
                      <a:pt x="99947" y="5701"/>
                      <a:pt x="94483" y="14977"/>
                    </a:cubicBezTo>
                    <a:close/>
                    <a:moveTo>
                      <a:pt x="161912" y="91750"/>
                    </a:moveTo>
                    <a:lnTo>
                      <a:pt x="94449" y="91750"/>
                    </a:lnTo>
                    <a:lnTo>
                      <a:pt x="94449" y="161912"/>
                    </a:lnTo>
                    <a:lnTo>
                      <a:pt x="140324" y="161912"/>
                    </a:lnTo>
                    <a:cubicBezTo>
                      <a:pt x="152231" y="161912"/>
                      <a:pt x="161912" y="152231"/>
                      <a:pt x="161912" y="140324"/>
                    </a:cubicBezTo>
                    <a:lnTo>
                      <a:pt x="161912" y="91750"/>
                    </a:lnTo>
                    <a:close/>
                    <a:moveTo>
                      <a:pt x="78258" y="91750"/>
                    </a:moveTo>
                    <a:lnTo>
                      <a:pt x="10794" y="91750"/>
                    </a:lnTo>
                    <a:lnTo>
                      <a:pt x="10794" y="140324"/>
                    </a:lnTo>
                    <a:cubicBezTo>
                      <a:pt x="10794" y="152231"/>
                      <a:pt x="20475" y="161912"/>
                      <a:pt x="32382" y="161912"/>
                    </a:cubicBezTo>
                    <a:lnTo>
                      <a:pt x="78258" y="161912"/>
                    </a:lnTo>
                    <a:lnTo>
                      <a:pt x="78258" y="91750"/>
                    </a:lnTo>
                    <a:close/>
                  </a:path>
                </a:pathLst>
              </a:custGeom>
              <a:solidFill>
                <a:srgbClr val="C59F5E"/>
              </a:solidFill>
            </p:spPr>
          </p:sp>
          <p:sp>
            <p:nvSpPr>
              <p:cNvPr id="94" name="Text 35"/>
              <p:cNvSpPr/>
              <p:nvPr/>
            </p:nvSpPr>
            <p:spPr>
              <a:xfrm>
                <a:off x="7832" y="8424"/>
                <a:ext cx="3659" cy="408"/>
              </a:xfrm>
              <a:prstGeom prst="rect">
                <a:avLst/>
              </a:prstGeom>
              <a:solidFill>
                <a:srgbClr val="FFFFFF"/>
              </a:solidFill>
            </p:spPr>
            <p:txBody>
              <a:bodyPr wrap="square" lIns="0" tIns="0" rIns="0" bIns="0" rtlCol="0" anchor="ctr"/>
              <a:lstStyle/>
              <a:p>
                <a:pPr>
                  <a:lnSpc>
                    <a:spcPct val="130000"/>
                  </a:lnSpc>
                </a:pPr>
                <a:r>
                  <a:rPr lang="en-US" sz="1400" b="1" dirty="0">
                    <a:solidFill>
                      <a:srgbClr val="C29B5D"/>
                    </a:solidFill>
                    <a:latin typeface="微软雅黑" panose="020B0503020204020204" charset="-122"/>
                    <a:ea typeface="微软雅黑" panose="020B0503020204020204" charset="-122"/>
                    <a:cs typeface="微软雅黑" panose="020B0503020204020204" charset="-122"/>
                  </a:rPr>
                  <a:t>跨境电商+离岛免税</a:t>
                </a:r>
                <a:endParaRPr lang="en-US" sz="1400" b="1" dirty="0">
                  <a:solidFill>
                    <a:srgbClr val="C29B5D"/>
                  </a:solidFill>
                  <a:latin typeface="微软雅黑" panose="020B0503020204020204" charset="-122"/>
                  <a:ea typeface="微软雅黑" panose="020B0503020204020204" charset="-122"/>
                  <a:cs typeface="微软雅黑" panose="020B0503020204020204" charset="-122"/>
                </a:endParaRPr>
              </a:p>
            </p:txBody>
          </p:sp>
          <p:sp>
            <p:nvSpPr>
              <p:cNvPr id="95" name="Text 36"/>
              <p:cNvSpPr/>
              <p:nvPr/>
            </p:nvSpPr>
            <p:spPr>
              <a:xfrm>
                <a:off x="7363" y="9036"/>
                <a:ext cx="5173" cy="1156"/>
              </a:xfrm>
              <a:prstGeom prst="rect">
                <a:avLst/>
              </a:prstGeom>
              <a:solidFill>
                <a:srgbClr val="FFFFFF"/>
              </a:solid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大力支持“</a:t>
                </a:r>
                <a:r>
                  <a:rPr lang="en-US" sz="1400" dirty="0">
                    <a:solidFill>
                      <a:srgbClr val="C59F5E"/>
                    </a:solidFill>
                    <a:latin typeface="微软雅黑" panose="020B0503020204020204" charset="-122"/>
                    <a:ea typeface="微软雅黑" panose="020B0503020204020204" charset="-122"/>
                    <a:cs typeface="微软雅黑" panose="020B0503020204020204" charset="-122"/>
                  </a:rPr>
                  <a:t>跨境电商+离岛免税”</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联动发展</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充分发挥“保免互转”等海南自贸港特有的政策优势。</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31" name="组合 130"/>
            <p:cNvGrpSpPr/>
            <p:nvPr/>
          </p:nvGrpSpPr>
          <p:grpSpPr>
            <a:xfrm>
              <a:off x="12956" y="8284"/>
              <a:ext cx="5592" cy="2168"/>
              <a:chOff x="12956" y="8284"/>
              <a:chExt cx="5592" cy="2168"/>
            </a:xfrm>
          </p:grpSpPr>
          <p:sp>
            <p:nvSpPr>
              <p:cNvPr id="96" name="Shape 37"/>
              <p:cNvSpPr/>
              <p:nvPr/>
            </p:nvSpPr>
            <p:spPr>
              <a:xfrm>
                <a:off x="12956" y="8284"/>
                <a:ext cx="5592" cy="2168"/>
              </a:xfrm>
              <a:custGeom>
                <a:avLst/>
                <a:gdLst/>
                <a:ahLst/>
                <a:cxnLst/>
                <a:rect l="l" t="t" r="r" b="b"/>
                <a:pathLst>
                  <a:path w="3605248" h="1468005">
                    <a:moveTo>
                      <a:pt x="43174" y="0"/>
                    </a:moveTo>
                    <a:lnTo>
                      <a:pt x="3562074" y="0"/>
                    </a:lnTo>
                    <a:cubicBezTo>
                      <a:pt x="3585919" y="0"/>
                      <a:pt x="3605248" y="19330"/>
                      <a:pt x="3605248" y="43174"/>
                    </a:cubicBezTo>
                    <a:lnTo>
                      <a:pt x="3605248" y="1424831"/>
                    </a:lnTo>
                    <a:cubicBezTo>
                      <a:pt x="3605248" y="1448676"/>
                      <a:pt x="3585919" y="1468005"/>
                      <a:pt x="3562074" y="1468005"/>
                    </a:cubicBezTo>
                    <a:lnTo>
                      <a:pt x="43174" y="1468005"/>
                    </a:lnTo>
                    <a:cubicBezTo>
                      <a:pt x="19330" y="1468005"/>
                      <a:pt x="0" y="1448676"/>
                      <a:pt x="0" y="1424831"/>
                    </a:cubicBezTo>
                    <a:lnTo>
                      <a:pt x="0" y="43174"/>
                    </a:lnTo>
                    <a:cubicBezTo>
                      <a:pt x="0" y="19330"/>
                      <a:pt x="19330" y="0"/>
                      <a:pt x="43174" y="0"/>
                    </a:cubicBezTo>
                    <a:close/>
                  </a:path>
                </a:pathLst>
              </a:custGeom>
              <a:solidFill>
                <a:srgbClr val="FFFFFF"/>
              </a:solidFill>
            </p:spPr>
          </p:sp>
          <p:sp>
            <p:nvSpPr>
              <p:cNvPr id="97" name="Shape 38"/>
              <p:cNvSpPr/>
              <p:nvPr/>
            </p:nvSpPr>
            <p:spPr>
              <a:xfrm>
                <a:off x="13224" y="8492"/>
                <a:ext cx="335" cy="272"/>
              </a:xfrm>
              <a:custGeom>
                <a:avLst/>
                <a:gdLst/>
                <a:ahLst/>
                <a:cxnLst/>
                <a:rect l="l" t="t" r="r" b="b"/>
                <a:pathLst>
                  <a:path w="215883" h="172707">
                    <a:moveTo>
                      <a:pt x="188999" y="80012"/>
                    </a:moveTo>
                    <a:cubicBezTo>
                      <a:pt x="192507" y="83992"/>
                      <a:pt x="198545" y="84869"/>
                      <a:pt x="203099" y="81867"/>
                    </a:cubicBezTo>
                    <a:cubicBezTo>
                      <a:pt x="208057" y="78561"/>
                      <a:pt x="209407" y="71849"/>
                      <a:pt x="206101" y="66890"/>
                    </a:cubicBezTo>
                    <a:lnTo>
                      <a:pt x="189910" y="42603"/>
                    </a:lnTo>
                    <a:cubicBezTo>
                      <a:pt x="188965" y="41186"/>
                      <a:pt x="187683" y="40006"/>
                      <a:pt x="186165" y="39163"/>
                    </a:cubicBezTo>
                    <a:lnTo>
                      <a:pt x="118533" y="1585"/>
                    </a:lnTo>
                    <a:cubicBezTo>
                      <a:pt x="112023" y="-2024"/>
                      <a:pt x="104096" y="-2024"/>
                      <a:pt x="97552" y="1585"/>
                    </a:cubicBezTo>
                    <a:lnTo>
                      <a:pt x="29954" y="39129"/>
                    </a:lnTo>
                    <a:cubicBezTo>
                      <a:pt x="28132" y="40141"/>
                      <a:pt x="26682" y="41625"/>
                      <a:pt x="25704" y="43446"/>
                    </a:cubicBezTo>
                    <a:lnTo>
                      <a:pt x="9344" y="73771"/>
                    </a:lnTo>
                    <a:cubicBezTo>
                      <a:pt x="5093" y="81665"/>
                      <a:pt x="8062" y="91480"/>
                      <a:pt x="15955" y="95731"/>
                    </a:cubicBezTo>
                    <a:lnTo>
                      <a:pt x="27087" y="101701"/>
                    </a:lnTo>
                    <a:lnTo>
                      <a:pt x="27087" y="119680"/>
                    </a:lnTo>
                    <a:cubicBezTo>
                      <a:pt x="27087" y="127439"/>
                      <a:pt x="31269" y="134623"/>
                      <a:pt x="38016" y="138469"/>
                    </a:cubicBezTo>
                    <a:lnTo>
                      <a:pt x="97384" y="172099"/>
                    </a:lnTo>
                    <a:cubicBezTo>
                      <a:pt x="103995" y="175844"/>
                      <a:pt x="112057" y="175844"/>
                      <a:pt x="118668" y="172099"/>
                    </a:cubicBezTo>
                    <a:lnTo>
                      <a:pt x="178036" y="138469"/>
                    </a:lnTo>
                    <a:cubicBezTo>
                      <a:pt x="184816" y="134623"/>
                      <a:pt x="188965" y="127472"/>
                      <a:pt x="188965" y="119680"/>
                    </a:cubicBezTo>
                    <a:lnTo>
                      <a:pt x="188965" y="80045"/>
                    </a:lnTo>
                    <a:close/>
                    <a:moveTo>
                      <a:pt x="108043" y="76706"/>
                    </a:moveTo>
                    <a:lnTo>
                      <a:pt x="57411" y="48574"/>
                    </a:lnTo>
                    <a:lnTo>
                      <a:pt x="108043" y="20441"/>
                    </a:lnTo>
                    <a:lnTo>
                      <a:pt x="158674" y="48574"/>
                    </a:lnTo>
                    <a:lnTo>
                      <a:pt x="108043" y="76706"/>
                    </a:lnTo>
                    <a:close/>
                    <a:moveTo>
                      <a:pt x="94044" y="93639"/>
                    </a:moveTo>
                    <a:lnTo>
                      <a:pt x="86859" y="109223"/>
                    </a:lnTo>
                    <a:lnTo>
                      <a:pt x="30932" y="79270"/>
                    </a:lnTo>
                    <a:lnTo>
                      <a:pt x="39500" y="63348"/>
                    </a:lnTo>
                    <a:lnTo>
                      <a:pt x="94044" y="93639"/>
                    </a:lnTo>
                    <a:close/>
                  </a:path>
                </a:pathLst>
              </a:custGeom>
              <a:solidFill>
                <a:srgbClr val="C59F5E"/>
              </a:solidFill>
            </p:spPr>
          </p:sp>
          <p:sp>
            <p:nvSpPr>
              <p:cNvPr id="98" name="Text 39"/>
              <p:cNvSpPr/>
              <p:nvPr/>
            </p:nvSpPr>
            <p:spPr>
              <a:xfrm>
                <a:off x="13693" y="8424"/>
                <a:ext cx="2606" cy="408"/>
              </a:xfrm>
              <a:prstGeom prst="rect">
                <a:avLst/>
              </a:prstGeom>
              <a:solidFill>
                <a:srgbClr val="FFFFFF"/>
              </a:solidFill>
            </p:spPr>
            <p:txBody>
              <a:bodyPr wrap="square" lIns="0" tIns="0" rIns="0" bIns="0" rtlCol="0" anchor="ctr"/>
              <a:lstStyle/>
              <a:p>
                <a:pPr>
                  <a:lnSpc>
                    <a:spcPct val="130000"/>
                  </a:lnSpc>
                </a:pPr>
                <a:r>
                  <a:rPr lang="en-US" sz="1400" b="1" dirty="0">
                    <a:solidFill>
                      <a:srgbClr val="C29B5D"/>
                    </a:solidFill>
                    <a:latin typeface="微软雅黑" panose="020B0503020204020204" charset="-122"/>
                    <a:ea typeface="微软雅黑" panose="020B0503020204020204" charset="-122"/>
                    <a:cs typeface="MiSans" pitchFamily="34" charset="-120"/>
                  </a:rPr>
                  <a:t>先入区后检测</a:t>
                </a:r>
                <a:endParaRPr lang="en-US" sz="1400" b="1" dirty="0">
                  <a:solidFill>
                    <a:srgbClr val="C29B5D"/>
                  </a:solidFill>
                  <a:latin typeface="微软雅黑" panose="020B0503020204020204" charset="-122"/>
                  <a:ea typeface="微软雅黑" panose="020B0503020204020204" charset="-122"/>
                  <a:cs typeface="MiSans" pitchFamily="34" charset="-120"/>
                </a:endParaRPr>
              </a:p>
            </p:txBody>
          </p:sp>
          <p:sp>
            <p:nvSpPr>
              <p:cNvPr id="99" name="Text 40"/>
              <p:cNvSpPr/>
              <p:nvPr/>
            </p:nvSpPr>
            <p:spPr>
              <a:xfrm>
                <a:off x="13224" y="9036"/>
                <a:ext cx="5173" cy="1156"/>
              </a:xfrm>
              <a:prstGeom prst="rect">
                <a:avLst/>
              </a:prstGeom>
              <a:solidFill>
                <a:srgbClr val="FFFFFF"/>
              </a:solid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进一步落实“</a:t>
                </a:r>
                <a:r>
                  <a:rPr lang="en-US" sz="1400" dirty="0">
                    <a:solidFill>
                      <a:srgbClr val="C59F5E"/>
                    </a:solidFill>
                    <a:latin typeface="微软雅黑" panose="020B0503020204020204" charset="-122"/>
                    <a:ea typeface="微软雅黑" panose="020B0503020204020204" charset="-122"/>
                    <a:cs typeface="微软雅黑" panose="020B0503020204020204" charset="-122"/>
                  </a:rPr>
                  <a:t>先入区、后检测”</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等措施做法</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充分满足企业供应链灵活性和弹性的需求。</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32" name="组合 131"/>
            <p:cNvGrpSpPr/>
            <p:nvPr/>
          </p:nvGrpSpPr>
          <p:grpSpPr>
            <a:xfrm>
              <a:off x="18817" y="8284"/>
              <a:ext cx="5592" cy="2168"/>
              <a:chOff x="18817" y="8284"/>
              <a:chExt cx="5592" cy="2168"/>
            </a:xfrm>
          </p:grpSpPr>
          <p:sp>
            <p:nvSpPr>
              <p:cNvPr id="100" name="Shape 41"/>
              <p:cNvSpPr/>
              <p:nvPr/>
            </p:nvSpPr>
            <p:spPr>
              <a:xfrm>
                <a:off x="18817" y="8284"/>
                <a:ext cx="5592" cy="2168"/>
              </a:xfrm>
              <a:custGeom>
                <a:avLst/>
                <a:gdLst/>
                <a:ahLst/>
                <a:cxnLst/>
                <a:rect l="l" t="t" r="r" b="b"/>
                <a:pathLst>
                  <a:path w="3605248" h="1468005">
                    <a:moveTo>
                      <a:pt x="43174" y="0"/>
                    </a:moveTo>
                    <a:lnTo>
                      <a:pt x="3562074" y="0"/>
                    </a:lnTo>
                    <a:cubicBezTo>
                      <a:pt x="3585919" y="0"/>
                      <a:pt x="3605248" y="19330"/>
                      <a:pt x="3605248" y="43174"/>
                    </a:cubicBezTo>
                    <a:lnTo>
                      <a:pt x="3605248" y="1424831"/>
                    </a:lnTo>
                    <a:cubicBezTo>
                      <a:pt x="3605248" y="1448676"/>
                      <a:pt x="3585919" y="1468005"/>
                      <a:pt x="3562074" y="1468005"/>
                    </a:cubicBezTo>
                    <a:lnTo>
                      <a:pt x="43174" y="1468005"/>
                    </a:lnTo>
                    <a:cubicBezTo>
                      <a:pt x="19330" y="1468005"/>
                      <a:pt x="0" y="1448676"/>
                      <a:pt x="0" y="1424831"/>
                    </a:cubicBezTo>
                    <a:lnTo>
                      <a:pt x="0" y="43174"/>
                    </a:lnTo>
                    <a:cubicBezTo>
                      <a:pt x="0" y="19330"/>
                      <a:pt x="19330" y="0"/>
                      <a:pt x="43174" y="0"/>
                    </a:cubicBezTo>
                    <a:close/>
                  </a:path>
                </a:pathLst>
              </a:custGeom>
              <a:solidFill>
                <a:srgbClr val="FFFFFF"/>
              </a:solidFill>
            </p:spPr>
          </p:sp>
          <p:sp>
            <p:nvSpPr>
              <p:cNvPr id="107" name="Shape 42"/>
              <p:cNvSpPr/>
              <p:nvPr/>
            </p:nvSpPr>
            <p:spPr>
              <a:xfrm>
                <a:off x="19119" y="8492"/>
                <a:ext cx="268" cy="272"/>
              </a:xfrm>
              <a:custGeom>
                <a:avLst/>
                <a:gdLst/>
                <a:ahLst/>
                <a:cxnLst/>
                <a:rect l="l" t="t" r="r" b="b"/>
                <a:pathLst>
                  <a:path w="172707" h="172707">
                    <a:moveTo>
                      <a:pt x="86353" y="0"/>
                    </a:moveTo>
                    <a:cubicBezTo>
                      <a:pt x="134013" y="0"/>
                      <a:pt x="172707" y="38694"/>
                      <a:pt x="172707" y="86353"/>
                    </a:cubicBezTo>
                    <a:cubicBezTo>
                      <a:pt x="172707" y="134013"/>
                      <a:pt x="134013" y="172707"/>
                      <a:pt x="86353" y="172707"/>
                    </a:cubicBezTo>
                    <a:cubicBezTo>
                      <a:pt x="38694" y="172707"/>
                      <a:pt x="0" y="134013"/>
                      <a:pt x="0" y="86353"/>
                    </a:cubicBezTo>
                    <a:cubicBezTo>
                      <a:pt x="0" y="38694"/>
                      <a:pt x="38694" y="0"/>
                      <a:pt x="86353" y="0"/>
                    </a:cubicBezTo>
                    <a:close/>
                    <a:moveTo>
                      <a:pt x="78258" y="40478"/>
                    </a:moveTo>
                    <a:lnTo>
                      <a:pt x="78258" y="86353"/>
                    </a:lnTo>
                    <a:cubicBezTo>
                      <a:pt x="78258" y="89052"/>
                      <a:pt x="79607" y="91582"/>
                      <a:pt x="81867" y="93100"/>
                    </a:cubicBezTo>
                    <a:lnTo>
                      <a:pt x="114249" y="114688"/>
                    </a:lnTo>
                    <a:cubicBezTo>
                      <a:pt x="117960" y="117184"/>
                      <a:pt x="122986" y="116172"/>
                      <a:pt x="125482" y="112428"/>
                    </a:cubicBezTo>
                    <a:cubicBezTo>
                      <a:pt x="127978" y="108684"/>
                      <a:pt x="126966" y="103691"/>
                      <a:pt x="123222" y="101195"/>
                    </a:cubicBezTo>
                    <a:lnTo>
                      <a:pt x="94449" y="82036"/>
                    </a:lnTo>
                    <a:lnTo>
                      <a:pt x="94449" y="40478"/>
                    </a:lnTo>
                    <a:cubicBezTo>
                      <a:pt x="94449" y="35992"/>
                      <a:pt x="90840" y="32382"/>
                      <a:pt x="86353" y="32382"/>
                    </a:cubicBezTo>
                    <a:cubicBezTo>
                      <a:pt x="81867" y="32382"/>
                      <a:pt x="78258" y="35992"/>
                      <a:pt x="78258" y="40478"/>
                    </a:cubicBezTo>
                    <a:close/>
                  </a:path>
                </a:pathLst>
              </a:custGeom>
              <a:solidFill>
                <a:srgbClr val="C59F5E"/>
              </a:solidFill>
            </p:spPr>
          </p:sp>
          <p:sp>
            <p:nvSpPr>
              <p:cNvPr id="108" name="Text 43"/>
              <p:cNvSpPr/>
              <p:nvPr/>
            </p:nvSpPr>
            <p:spPr>
              <a:xfrm>
                <a:off x="19554" y="8424"/>
                <a:ext cx="3388" cy="408"/>
              </a:xfrm>
              <a:prstGeom prst="rect">
                <a:avLst/>
              </a:prstGeom>
              <a:solidFill>
                <a:srgbClr val="FFFFFF"/>
              </a:solidFill>
            </p:spPr>
            <p:txBody>
              <a:bodyPr wrap="square" lIns="0" tIns="0" rIns="0" bIns="0" rtlCol="0" anchor="ctr"/>
              <a:lstStyle/>
              <a:p>
                <a:pPr>
                  <a:lnSpc>
                    <a:spcPct val="130000"/>
                  </a:lnSpc>
                </a:pPr>
                <a:r>
                  <a:rPr lang="en-US" sz="1400" b="1" dirty="0">
                    <a:solidFill>
                      <a:srgbClr val="C29B5D"/>
                    </a:solidFill>
                    <a:latin typeface="微软雅黑" panose="020B0503020204020204" charset="-122"/>
                    <a:ea typeface="微软雅黑" panose="020B0503020204020204" charset="-122"/>
                    <a:cs typeface="微软雅黑" panose="020B0503020204020204" charset="-122"/>
                  </a:rPr>
                  <a:t>7×24小时通关</a:t>
                </a:r>
                <a:endParaRPr lang="en-US" sz="1400" b="1" dirty="0">
                  <a:solidFill>
                    <a:srgbClr val="C29B5D"/>
                  </a:solidFill>
                  <a:latin typeface="微软雅黑" panose="020B0503020204020204" charset="-122"/>
                  <a:ea typeface="微软雅黑" panose="020B0503020204020204" charset="-122"/>
                  <a:cs typeface="微软雅黑" panose="020B0503020204020204" charset="-122"/>
                </a:endParaRPr>
              </a:p>
            </p:txBody>
          </p:sp>
          <p:sp>
            <p:nvSpPr>
              <p:cNvPr id="109" name="Text 44"/>
              <p:cNvSpPr/>
              <p:nvPr/>
            </p:nvSpPr>
            <p:spPr>
              <a:xfrm>
                <a:off x="19085" y="9035"/>
                <a:ext cx="5279" cy="1163"/>
              </a:xfrm>
              <a:prstGeom prst="rect">
                <a:avLst/>
              </a:prstGeom>
              <a:solidFill>
                <a:srgbClr val="FFFFFF"/>
              </a:solid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针对跨境电商包裹时效要求高的特点</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实施跨境包裹“一站式”办理</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提供“</a:t>
                </a:r>
                <a:r>
                  <a:rPr lang="en-US" sz="1400" dirty="0">
                    <a:solidFill>
                      <a:srgbClr val="C59F5E"/>
                    </a:solidFill>
                    <a:latin typeface="微软雅黑" panose="020B0503020204020204" charset="-122"/>
                    <a:ea typeface="微软雅黑" panose="020B0503020204020204" charset="-122"/>
                    <a:cs typeface="微软雅黑" panose="020B0503020204020204" charset="-122"/>
                  </a:rPr>
                  <a:t>7×24小时”</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的即时查验服务。</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grpSp>
        <p:nvGrpSpPr>
          <p:cNvPr id="152" name="组合 151"/>
          <p:cNvGrpSpPr/>
          <p:nvPr/>
        </p:nvGrpSpPr>
        <p:grpSpPr>
          <a:xfrm>
            <a:off x="585470" y="6969125"/>
            <a:ext cx="15126335" cy="1532890"/>
            <a:chOff x="922" y="10975"/>
            <a:chExt cx="23821" cy="2414"/>
          </a:xfrm>
        </p:grpSpPr>
        <p:grpSp>
          <p:nvGrpSpPr>
            <p:cNvPr id="150" name="组合 149"/>
            <p:cNvGrpSpPr/>
            <p:nvPr/>
          </p:nvGrpSpPr>
          <p:grpSpPr>
            <a:xfrm>
              <a:off x="922" y="10975"/>
              <a:ext cx="11766" cy="2414"/>
              <a:chOff x="922" y="10975"/>
              <a:chExt cx="11766" cy="2414"/>
            </a:xfrm>
          </p:grpSpPr>
          <p:grpSp>
            <p:nvGrpSpPr>
              <p:cNvPr id="146" name="组合 145"/>
              <p:cNvGrpSpPr/>
              <p:nvPr/>
            </p:nvGrpSpPr>
            <p:grpSpPr>
              <a:xfrm>
                <a:off x="922" y="10975"/>
                <a:ext cx="11766" cy="2414"/>
                <a:chOff x="922" y="10975"/>
                <a:chExt cx="11766" cy="2414"/>
              </a:xfrm>
            </p:grpSpPr>
            <p:sp>
              <p:nvSpPr>
                <p:cNvPr id="143" name="Shape 27"/>
                <p:cNvSpPr/>
                <p:nvPr/>
              </p:nvSpPr>
              <p:spPr>
                <a:xfrm>
                  <a:off x="990" y="10976"/>
                  <a:ext cx="11698" cy="2413"/>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12" name="Shape 46"/>
                <p:cNvSpPr/>
                <p:nvPr/>
              </p:nvSpPr>
              <p:spPr>
                <a:xfrm>
                  <a:off x="922" y="10975"/>
                  <a:ext cx="68"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113" name="Text 47"/>
              <p:cNvSpPr/>
              <p:nvPr/>
            </p:nvSpPr>
            <p:spPr>
              <a:xfrm>
                <a:off x="1228" y="11138"/>
                <a:ext cx="11140" cy="408"/>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案例:洋浦中熬汤业公司</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14" name="Text 48"/>
              <p:cNvSpPr/>
              <p:nvPr/>
            </p:nvSpPr>
            <p:spPr>
              <a:xfrm>
                <a:off x="1228" y="11791"/>
                <a:ext cx="10928" cy="1326"/>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该公司项目负责人于连富表示</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altLang="zh-CN"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加工增值政策可以提高企业利润</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我们将推动上游产业链协同进入海南</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共同推动海南食品加工业发展”。封关后加工增值政策取消收入占比限制</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大幅降低企业享惠门槛</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有利于带动加工制造业转型升级。</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51" name="组合 150"/>
            <p:cNvGrpSpPr/>
            <p:nvPr/>
          </p:nvGrpSpPr>
          <p:grpSpPr>
            <a:xfrm>
              <a:off x="12981" y="10975"/>
              <a:ext cx="11762" cy="2414"/>
              <a:chOff x="12981" y="10975"/>
              <a:chExt cx="11762" cy="2414"/>
            </a:xfrm>
          </p:grpSpPr>
          <p:grpSp>
            <p:nvGrpSpPr>
              <p:cNvPr id="145" name="组合 144"/>
              <p:cNvGrpSpPr/>
              <p:nvPr/>
            </p:nvGrpSpPr>
            <p:grpSpPr>
              <a:xfrm>
                <a:off x="12981" y="10975"/>
                <a:ext cx="11762" cy="2414"/>
                <a:chOff x="12981" y="10975"/>
                <a:chExt cx="11762" cy="2414"/>
              </a:xfrm>
            </p:grpSpPr>
            <p:sp>
              <p:nvSpPr>
                <p:cNvPr id="144" name="Shape 27"/>
                <p:cNvSpPr/>
                <p:nvPr/>
              </p:nvSpPr>
              <p:spPr>
                <a:xfrm>
                  <a:off x="13045" y="10976"/>
                  <a:ext cx="11698" cy="2413"/>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16" name="Shape 50"/>
                <p:cNvSpPr/>
                <p:nvPr/>
              </p:nvSpPr>
              <p:spPr>
                <a:xfrm>
                  <a:off x="12981" y="10975"/>
                  <a:ext cx="68"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117" name="Text 51"/>
              <p:cNvSpPr/>
              <p:nvPr/>
            </p:nvSpPr>
            <p:spPr>
              <a:xfrm>
                <a:off x="13482" y="11138"/>
                <a:ext cx="11140" cy="408"/>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国际新品首发优势</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18" name="Text 52"/>
              <p:cNvSpPr/>
              <p:nvPr/>
            </p:nvSpPr>
            <p:spPr>
              <a:xfrm>
                <a:off x="13482" y="11791"/>
                <a:ext cx="10928" cy="1326"/>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支持国际新品实现在海南</a:t>
                </a:r>
                <a:r>
                  <a:rPr lang="en-US" sz="1400" dirty="0">
                    <a:solidFill>
                      <a:srgbClr val="C59F5E"/>
                    </a:solidFill>
                    <a:latin typeface="微软雅黑" panose="020B0503020204020204" charset="-122"/>
                    <a:ea typeface="微软雅黑" panose="020B0503020204020204" charset="-122"/>
                    <a:cs typeface="微软雅黑" panose="020B0503020204020204" charset="-122"/>
                  </a:rPr>
                  <a:t>首发或者与全球同步上市</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大力提升企业市场竞争力。海南正在打造中国—东南亚跨境电子商务航空物流通道</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支持设立东南亚集货仓和出口退换货专用仓</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未来跨境物流的便利性将进一步提升。</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sp>
        <p:nvSpPr>
          <p:cNvPr id="153" name="Shape 4"/>
          <p:cNvSpPr/>
          <p:nvPr/>
        </p:nvSpPr>
        <p:spPr>
          <a:xfrm>
            <a:off x="542925" y="1436370"/>
            <a:ext cx="4828540" cy="55245"/>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8" name="组合 7"/>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9"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10" name="直接连接符 9"/>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11" name="文本框 10"/>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12" name="图片 11"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hape 27"/>
          <p:cNvSpPr/>
          <p:nvPr/>
        </p:nvSpPr>
        <p:spPr>
          <a:xfrm>
            <a:off x="8467090" y="1430020"/>
            <a:ext cx="7246620" cy="336867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sp>
        <p:nvSpPr>
          <p:cNvPr id="41" name="Shape 27"/>
          <p:cNvSpPr/>
          <p:nvPr/>
        </p:nvSpPr>
        <p:spPr>
          <a:xfrm>
            <a:off x="8467090" y="5128260"/>
            <a:ext cx="7246620" cy="336867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grpSp>
        <p:nvGrpSpPr>
          <p:cNvPr id="149" name="组合 148"/>
          <p:cNvGrpSpPr/>
          <p:nvPr/>
        </p:nvGrpSpPr>
        <p:grpSpPr>
          <a:xfrm>
            <a:off x="553720" y="1437640"/>
            <a:ext cx="7653020" cy="3369945"/>
            <a:chOff x="1122" y="11175"/>
            <a:chExt cx="12052" cy="2414"/>
          </a:xfrm>
        </p:grpSpPr>
        <p:sp>
          <p:nvSpPr>
            <p:cNvPr id="147" name="Shape 27"/>
            <p:cNvSpPr/>
            <p:nvPr/>
          </p:nvSpPr>
          <p:spPr>
            <a:xfrm>
              <a:off x="1190" y="11176"/>
              <a:ext cx="11984" cy="2413"/>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sp>
          <p:nvSpPr>
            <p:cNvPr id="148" name="Shape 46"/>
            <p:cNvSpPr/>
            <p:nvPr/>
          </p:nvSpPr>
          <p:spPr>
            <a:xfrm>
              <a:off x="1122" y="11175"/>
              <a:ext cx="68"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grpSp>
        <p:nvGrpSpPr>
          <p:cNvPr id="11" name="组合 10"/>
          <p:cNvGrpSpPr/>
          <p:nvPr/>
        </p:nvGrpSpPr>
        <p:grpSpPr>
          <a:xfrm>
            <a:off x="553720" y="5128260"/>
            <a:ext cx="7653020" cy="3369945"/>
            <a:chOff x="1122" y="11175"/>
            <a:chExt cx="12052" cy="2414"/>
          </a:xfrm>
        </p:grpSpPr>
        <p:sp>
          <p:nvSpPr>
            <p:cNvPr id="12" name="Shape 27"/>
            <p:cNvSpPr/>
            <p:nvPr/>
          </p:nvSpPr>
          <p:spPr>
            <a:xfrm>
              <a:off x="1190" y="11176"/>
              <a:ext cx="11984" cy="2413"/>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sp>
          <p:nvSpPr>
            <p:cNvPr id="13" name="Shape 46"/>
            <p:cNvSpPr/>
            <p:nvPr/>
          </p:nvSpPr>
          <p:spPr>
            <a:xfrm>
              <a:off x="1122" y="11175"/>
              <a:ext cx="68"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A062"/>
            </a:solidFill>
          </p:spPr>
        </p:sp>
      </p:gr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跨境资金流动</a:t>
              </a:r>
              <a:r>
                <a:rPr lang="en-US" sz="3600" b="1" dirty="0">
                  <a:latin typeface="微软雅黑" panose="020B0503020204020204" charset="-122"/>
                  <a:ea typeface="微软雅黑" panose="020B0503020204020204" charset="-122"/>
                  <a:cs typeface="微软雅黑" panose="020B0503020204020204" charset="-122"/>
                  <a:sym typeface="+mn-ea"/>
                </a:rPr>
                <a:t>自由</a:t>
              </a:r>
              <a:r>
                <a:rPr lang="zh-CN" altLang="en-US" sz="3600" b="1" dirty="0">
                  <a:latin typeface="微软雅黑" panose="020B0503020204020204" charset="-122"/>
                  <a:ea typeface="微软雅黑" panose="020B0503020204020204" charset="-122"/>
                  <a:cs typeface="微软雅黑" panose="020B0503020204020204" charset="-122"/>
                  <a:sym typeface="+mn-ea"/>
                </a:rPr>
                <a:t>便利</a:t>
              </a:r>
              <a:r>
                <a:rPr lang="en-US" sz="3600" b="1" dirty="0">
                  <a:latin typeface="微软雅黑" panose="020B0503020204020204" charset="-122"/>
                  <a:ea typeface="微软雅黑" panose="020B0503020204020204" charset="-122"/>
                  <a:cs typeface="微软雅黑" panose="020B0503020204020204" charset="-122"/>
                  <a:sym typeface="+mn-ea"/>
                </a:rPr>
                <a:t>：QFLP+QDLP双轮驱动</a:t>
              </a:r>
              <a:endParaRPr lang="en-US" alt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搭建跨境投融资双向通道，引进来与走出去并举，深化金融开放创新，拓宽投资渠道</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36" name="组合 35"/>
          <p:cNvGrpSpPr/>
          <p:nvPr/>
        </p:nvGrpSpPr>
        <p:grpSpPr>
          <a:xfrm>
            <a:off x="880110" y="1556385"/>
            <a:ext cx="5222240" cy="504190"/>
            <a:chOff x="1386" y="2386"/>
            <a:chExt cx="8224" cy="794"/>
          </a:xfrm>
        </p:grpSpPr>
        <p:grpSp>
          <p:nvGrpSpPr>
            <p:cNvPr id="8" name="组合 7"/>
            <p:cNvGrpSpPr/>
            <p:nvPr/>
          </p:nvGrpSpPr>
          <p:grpSpPr>
            <a:xfrm rot="0">
              <a:off x="1386" y="2386"/>
              <a:ext cx="796" cy="794"/>
              <a:chOff x="979" y="2334"/>
              <a:chExt cx="796" cy="794"/>
            </a:xfrm>
          </p:grpSpPr>
          <p:sp>
            <p:nvSpPr>
              <p:cNvPr id="73" name="Shape 6"/>
              <p:cNvSpPr/>
              <p:nvPr/>
            </p:nvSpPr>
            <p:spPr>
              <a:xfrm>
                <a:off x="979" y="2334"/>
                <a:ext cx="797" cy="794"/>
              </a:xfrm>
              <a:custGeom>
                <a:avLst/>
                <a:gdLst/>
                <a:ahLst/>
                <a:cxnLst/>
                <a:rect l="l" t="t" r="r" b="b"/>
                <a:pathLst>
                  <a:path w="592667" h="592667">
                    <a:moveTo>
                      <a:pt x="296333" y="0"/>
                    </a:moveTo>
                    <a:lnTo>
                      <a:pt x="296333" y="0"/>
                    </a:lnTo>
                    <a:cubicBezTo>
                      <a:pt x="459884" y="0"/>
                      <a:pt x="592667" y="132783"/>
                      <a:pt x="592667" y="296333"/>
                    </a:cubicBezTo>
                    <a:lnTo>
                      <a:pt x="592667" y="296333"/>
                    </a:lnTo>
                    <a:cubicBezTo>
                      <a:pt x="592667" y="459884"/>
                      <a:pt x="459884" y="592667"/>
                      <a:pt x="296333" y="592667"/>
                    </a:cubicBezTo>
                    <a:lnTo>
                      <a:pt x="296333" y="592667"/>
                    </a:lnTo>
                    <a:cubicBezTo>
                      <a:pt x="132783" y="592667"/>
                      <a:pt x="0" y="459884"/>
                      <a:pt x="0" y="296333"/>
                    </a:cubicBezTo>
                    <a:lnTo>
                      <a:pt x="0" y="296333"/>
                    </a:lnTo>
                    <a:cubicBezTo>
                      <a:pt x="0" y="132783"/>
                      <a:pt x="132783" y="0"/>
                      <a:pt x="296333" y="0"/>
                    </a:cubicBezTo>
                    <a:close/>
                  </a:path>
                </a:pathLst>
              </a:custGeom>
              <a:solidFill>
                <a:srgbClr val="C0A062"/>
              </a:solidFill>
            </p:spPr>
          </p:sp>
          <p:sp>
            <p:nvSpPr>
              <p:cNvPr id="74" name="Shape 7"/>
              <p:cNvSpPr/>
              <p:nvPr/>
            </p:nvSpPr>
            <p:spPr>
              <a:xfrm>
                <a:off x="1229" y="2552"/>
                <a:ext cx="296" cy="357"/>
              </a:xfrm>
              <a:custGeom>
                <a:avLst/>
                <a:gdLst/>
                <a:ahLst/>
                <a:cxnLst/>
                <a:rect l="l" t="t" r="r" b="b"/>
                <a:pathLst>
                  <a:path w="190500" h="254000">
                    <a:moveTo>
                      <a:pt x="84038" y="249337"/>
                    </a:moveTo>
                    <a:cubicBezTo>
                      <a:pt x="90239" y="255538"/>
                      <a:pt x="100310" y="255538"/>
                      <a:pt x="106511" y="249337"/>
                    </a:cubicBezTo>
                    <a:lnTo>
                      <a:pt x="185886" y="169962"/>
                    </a:lnTo>
                    <a:cubicBezTo>
                      <a:pt x="192087" y="163761"/>
                      <a:pt x="192087" y="153690"/>
                      <a:pt x="185886" y="147489"/>
                    </a:cubicBezTo>
                    <a:cubicBezTo>
                      <a:pt x="179685" y="141288"/>
                      <a:pt x="169614" y="141288"/>
                      <a:pt x="163413" y="147489"/>
                    </a:cubicBezTo>
                    <a:lnTo>
                      <a:pt x="111125" y="199777"/>
                    </a:lnTo>
                    <a:lnTo>
                      <a:pt x="111125" y="15875"/>
                    </a:lnTo>
                    <a:cubicBezTo>
                      <a:pt x="111125" y="7094"/>
                      <a:pt x="104031" y="0"/>
                      <a:pt x="95250" y="0"/>
                    </a:cubicBezTo>
                    <a:cubicBezTo>
                      <a:pt x="86469" y="0"/>
                      <a:pt x="79375" y="7094"/>
                      <a:pt x="79375" y="15875"/>
                    </a:cubicBezTo>
                    <a:lnTo>
                      <a:pt x="79375" y="199777"/>
                    </a:lnTo>
                    <a:lnTo>
                      <a:pt x="27087" y="147489"/>
                    </a:lnTo>
                    <a:cubicBezTo>
                      <a:pt x="20886" y="141287"/>
                      <a:pt x="10815" y="141287"/>
                      <a:pt x="4614" y="147489"/>
                    </a:cubicBezTo>
                    <a:cubicBezTo>
                      <a:pt x="-1588" y="153690"/>
                      <a:pt x="-1588" y="163761"/>
                      <a:pt x="4614" y="169962"/>
                    </a:cubicBezTo>
                    <a:lnTo>
                      <a:pt x="83989" y="249337"/>
                    </a:lnTo>
                    <a:close/>
                  </a:path>
                </a:pathLst>
              </a:custGeom>
              <a:solidFill>
                <a:srgbClr val="1A202C"/>
              </a:solidFill>
            </p:spPr>
          </p:sp>
        </p:grpSp>
        <p:sp>
          <p:nvSpPr>
            <p:cNvPr id="75" name="Text 8"/>
            <p:cNvSpPr/>
            <p:nvPr/>
          </p:nvSpPr>
          <p:spPr>
            <a:xfrm>
              <a:off x="2524" y="2545"/>
              <a:ext cx="2268" cy="476"/>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QFLP</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76" name="Text 9"/>
            <p:cNvSpPr/>
            <p:nvPr/>
          </p:nvSpPr>
          <p:spPr>
            <a:xfrm>
              <a:off x="4032" y="2604"/>
              <a:ext cx="5578" cy="417"/>
            </a:xfrm>
            <a:prstGeom prst="rect">
              <a:avLst/>
            </a:prstGeom>
            <a:noFill/>
          </p:spPr>
          <p:txBody>
            <a:bodyPr wrap="square" lIns="0" tIns="0" rIns="0" bIns="0" rtlCol="0" anchor="ctr"/>
            <a:lstStyle/>
            <a:p>
              <a:pPr>
                <a:lnSpc>
                  <a:spcPct val="100000"/>
                </a:lnSpc>
              </a:pPr>
              <a:r>
                <a:rPr lang="en-US" sz="2400" dirty="0">
                  <a:solidFill>
                    <a:schemeClr val="tx1">
                      <a:alpha val="70000"/>
                    </a:schemeClr>
                  </a:solidFill>
                  <a:latin typeface="微软雅黑" panose="020B0503020204020204" charset="-122"/>
                  <a:ea typeface="微软雅黑" panose="020B0503020204020204" charset="-122"/>
                  <a:cs typeface="MiSans" pitchFamily="34" charset="-120"/>
                </a:rPr>
                <a:t>合格境外有限合伙人</a:t>
              </a:r>
              <a:endParaRPr lang="en-US" sz="2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38" name="组合 37"/>
          <p:cNvGrpSpPr/>
          <p:nvPr/>
        </p:nvGrpSpPr>
        <p:grpSpPr>
          <a:xfrm>
            <a:off x="880110" y="2185035"/>
            <a:ext cx="7279640" cy="2436495"/>
            <a:chOff x="1386" y="3441"/>
            <a:chExt cx="11464" cy="3837"/>
          </a:xfrm>
        </p:grpSpPr>
        <p:grpSp>
          <p:nvGrpSpPr>
            <p:cNvPr id="34" name="组合 33"/>
            <p:cNvGrpSpPr/>
            <p:nvPr/>
          </p:nvGrpSpPr>
          <p:grpSpPr>
            <a:xfrm rot="0">
              <a:off x="1386" y="3441"/>
              <a:ext cx="11464" cy="817"/>
              <a:chOff x="1323" y="3441"/>
              <a:chExt cx="11464" cy="817"/>
            </a:xfrm>
          </p:grpSpPr>
          <p:sp>
            <p:nvSpPr>
              <p:cNvPr id="78" name="Text 11"/>
              <p:cNvSpPr/>
              <p:nvPr/>
            </p:nvSpPr>
            <p:spPr>
              <a:xfrm>
                <a:off x="1323" y="3441"/>
                <a:ext cx="2955" cy="357"/>
              </a:xfrm>
              <a:prstGeom prst="rect">
                <a:avLst/>
              </a:prstGeom>
              <a:noFill/>
            </p:spPr>
            <p:txBody>
              <a:bodyPr wrap="square" lIns="0" tIns="0" rIns="0" bIns="0" rtlCol="0" anchor="ctr"/>
              <a:lstStyle/>
              <a:p>
                <a:pPr>
                  <a:lnSpc>
                    <a:spcPct val="130000"/>
                  </a:lnSpc>
                </a:pPr>
                <a:r>
                  <a:rPr lang="en-US" sz="1400" b="1" dirty="0">
                    <a:solidFill>
                      <a:srgbClr val="C29B5D"/>
                    </a:solidFill>
                    <a:latin typeface="微软雅黑" panose="020B0503020204020204" charset="-122"/>
                    <a:ea typeface="微软雅黑" panose="020B0503020204020204" charset="-122"/>
                    <a:cs typeface="MiSans" pitchFamily="34" charset="-120"/>
                  </a:rPr>
                  <a:t>核心机制</a:t>
                </a:r>
                <a:endParaRPr lang="en-US" sz="1400" b="1" dirty="0">
                  <a:solidFill>
                    <a:srgbClr val="C29B5D"/>
                  </a:solidFill>
                  <a:latin typeface="微软雅黑" panose="020B0503020204020204" charset="-122"/>
                  <a:ea typeface="微软雅黑" panose="020B0503020204020204" charset="-122"/>
                  <a:cs typeface="MiSans" pitchFamily="34" charset="-120"/>
                </a:endParaRPr>
              </a:p>
            </p:txBody>
          </p:sp>
          <p:sp>
            <p:nvSpPr>
              <p:cNvPr id="79" name="Text 12"/>
              <p:cNvSpPr/>
              <p:nvPr/>
            </p:nvSpPr>
            <p:spPr>
              <a:xfrm>
                <a:off x="1323" y="3916"/>
                <a:ext cx="11465" cy="342"/>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境外资本通过QFLP渠道高效“引进来”投向境内市场，实现外资直达国内实体经济</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32" name="组合 31"/>
            <p:cNvGrpSpPr/>
            <p:nvPr/>
          </p:nvGrpSpPr>
          <p:grpSpPr>
            <a:xfrm rot="0">
              <a:off x="1386" y="4601"/>
              <a:ext cx="8658" cy="1517"/>
              <a:chOff x="1323" y="4698"/>
              <a:chExt cx="8658" cy="1517"/>
            </a:xfrm>
          </p:grpSpPr>
          <p:sp>
            <p:nvSpPr>
              <p:cNvPr id="81" name="Text 14"/>
              <p:cNvSpPr/>
              <p:nvPr/>
            </p:nvSpPr>
            <p:spPr>
              <a:xfrm>
                <a:off x="1323" y="4698"/>
                <a:ext cx="2955" cy="357"/>
              </a:xfrm>
              <a:prstGeom prst="rect">
                <a:avLst/>
              </a:prstGeom>
              <a:noFill/>
            </p:spPr>
            <p:txBody>
              <a:bodyPr wrap="square" lIns="0" tIns="0" rIns="0" bIns="0" rtlCol="0" anchor="ctr"/>
              <a:lstStyle/>
              <a:p>
                <a:pPr>
                  <a:lnSpc>
                    <a:spcPct val="130000"/>
                  </a:lnSpc>
                </a:pPr>
                <a:r>
                  <a:rPr lang="en-US" sz="1400" b="1" dirty="0">
                    <a:solidFill>
                      <a:srgbClr val="C29B5D"/>
                    </a:solidFill>
                    <a:latin typeface="微软雅黑" panose="020B0503020204020204" charset="-122"/>
                    <a:ea typeface="微软雅黑" panose="020B0503020204020204" charset="-122"/>
                    <a:cs typeface="MiSans" pitchFamily="34" charset="-120"/>
                  </a:rPr>
                  <a:t>政策优势</a:t>
                </a:r>
                <a:endParaRPr lang="en-US" sz="1400" b="1" dirty="0">
                  <a:solidFill>
                    <a:srgbClr val="C29B5D"/>
                  </a:solidFill>
                  <a:latin typeface="微软雅黑" panose="020B0503020204020204" charset="-122"/>
                  <a:ea typeface="微软雅黑" panose="020B0503020204020204" charset="-122"/>
                  <a:cs typeface="MiSans" pitchFamily="34" charset="-120"/>
                </a:endParaRPr>
              </a:p>
            </p:txBody>
          </p:sp>
          <p:grpSp>
            <p:nvGrpSpPr>
              <p:cNvPr id="31" name="组合 30"/>
              <p:cNvGrpSpPr/>
              <p:nvPr/>
            </p:nvGrpSpPr>
            <p:grpSpPr>
              <a:xfrm>
                <a:off x="1368" y="5224"/>
                <a:ext cx="6923" cy="217"/>
                <a:chOff x="1218" y="5224"/>
                <a:chExt cx="6923" cy="217"/>
              </a:xfrm>
            </p:grpSpPr>
            <p:sp>
              <p:nvSpPr>
                <p:cNvPr id="82" name="Shape 15"/>
                <p:cNvSpPr/>
                <p:nvPr/>
              </p:nvSpPr>
              <p:spPr>
                <a:xfrm>
                  <a:off x="1218" y="5233"/>
                  <a:ext cx="202" cy="208"/>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C0A062"/>
                </a:solidFill>
              </p:spPr>
            </p:sp>
            <p:sp>
              <p:nvSpPr>
                <p:cNvPr id="83" name="Text 16"/>
                <p:cNvSpPr/>
                <p:nvPr/>
              </p:nvSpPr>
              <p:spPr>
                <a:xfrm>
                  <a:off x="1632" y="5224"/>
                  <a:ext cx="6509" cy="180"/>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"免联审、即报即批"机制，大幅压缩设立周期</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30" name="组合 29"/>
              <p:cNvGrpSpPr/>
              <p:nvPr/>
            </p:nvGrpSpPr>
            <p:grpSpPr>
              <a:xfrm>
                <a:off x="1368" y="5610"/>
                <a:ext cx="8082" cy="219"/>
                <a:chOff x="1218" y="5610"/>
                <a:chExt cx="8082" cy="219"/>
              </a:xfrm>
            </p:grpSpPr>
            <p:sp>
              <p:nvSpPr>
                <p:cNvPr id="84" name="Shape 17"/>
                <p:cNvSpPr/>
                <p:nvPr/>
              </p:nvSpPr>
              <p:spPr>
                <a:xfrm>
                  <a:off x="1218" y="5621"/>
                  <a:ext cx="202" cy="208"/>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C0A062"/>
                </a:solidFill>
              </p:spPr>
            </p:sp>
            <p:sp>
              <p:nvSpPr>
                <p:cNvPr id="85" name="Text 18"/>
                <p:cNvSpPr/>
                <p:nvPr/>
              </p:nvSpPr>
              <p:spPr>
                <a:xfrm>
                  <a:off x="1639" y="5610"/>
                  <a:ext cx="7661" cy="180"/>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实施全国最短负面清单管理，取消最低注册资本限制</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29" name="组合 28"/>
              <p:cNvGrpSpPr/>
              <p:nvPr/>
            </p:nvGrpSpPr>
            <p:grpSpPr>
              <a:xfrm>
                <a:off x="1368" y="5998"/>
                <a:ext cx="8613" cy="217"/>
                <a:chOff x="1218" y="5998"/>
                <a:chExt cx="8613" cy="217"/>
              </a:xfrm>
            </p:grpSpPr>
            <p:sp>
              <p:nvSpPr>
                <p:cNvPr id="86" name="Shape 19"/>
                <p:cNvSpPr/>
                <p:nvPr/>
              </p:nvSpPr>
              <p:spPr>
                <a:xfrm>
                  <a:off x="1218" y="6007"/>
                  <a:ext cx="202" cy="208"/>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C0A062"/>
                </a:solidFill>
              </p:spPr>
            </p:sp>
            <p:sp>
              <p:nvSpPr>
                <p:cNvPr id="87" name="Text 20"/>
                <p:cNvSpPr/>
                <p:nvPr/>
              </p:nvSpPr>
              <p:spPr>
                <a:xfrm>
                  <a:off x="1639" y="5998"/>
                  <a:ext cx="8192" cy="179"/>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对内外资管理人实行同等待遇，架构极简、审批高效</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grpSp>
          <p:nvGrpSpPr>
            <p:cNvPr id="28" name="组合 27"/>
            <p:cNvGrpSpPr/>
            <p:nvPr/>
          </p:nvGrpSpPr>
          <p:grpSpPr>
            <a:xfrm rot="0">
              <a:off x="1386" y="6460"/>
              <a:ext cx="11464" cy="818"/>
              <a:chOff x="1323" y="6668"/>
              <a:chExt cx="11464" cy="818"/>
            </a:xfrm>
          </p:grpSpPr>
          <p:sp>
            <p:nvSpPr>
              <p:cNvPr id="89" name="Text 22"/>
              <p:cNvSpPr/>
              <p:nvPr/>
            </p:nvSpPr>
            <p:spPr>
              <a:xfrm>
                <a:off x="1323" y="6668"/>
                <a:ext cx="2955" cy="357"/>
              </a:xfrm>
              <a:prstGeom prst="rect">
                <a:avLst/>
              </a:prstGeom>
              <a:noFill/>
            </p:spPr>
            <p:txBody>
              <a:bodyPr wrap="square" lIns="0" tIns="0" rIns="0" bIns="0" rtlCol="0" anchor="ctr"/>
              <a:lstStyle/>
              <a:p>
                <a:pPr>
                  <a:lnSpc>
                    <a:spcPct val="130000"/>
                  </a:lnSpc>
                </a:pPr>
                <a:r>
                  <a:rPr lang="en-US" sz="1400" b="1" dirty="0">
                    <a:solidFill>
                      <a:srgbClr val="C29B5D"/>
                    </a:solidFill>
                    <a:latin typeface="微软雅黑" panose="020B0503020204020204" charset="-122"/>
                    <a:ea typeface="微软雅黑" panose="020B0503020204020204" charset="-122"/>
                    <a:cs typeface="MiSans" pitchFamily="34" charset="-120"/>
                  </a:rPr>
                  <a:t>成功案例</a:t>
                </a:r>
                <a:endParaRPr lang="en-US" sz="1400" b="1" dirty="0">
                  <a:solidFill>
                    <a:srgbClr val="C29B5D"/>
                  </a:solidFill>
                  <a:latin typeface="微软雅黑" panose="020B0503020204020204" charset="-122"/>
                  <a:ea typeface="微软雅黑" panose="020B0503020204020204" charset="-122"/>
                  <a:cs typeface="MiSans" pitchFamily="34" charset="-120"/>
                </a:endParaRPr>
              </a:p>
            </p:txBody>
          </p:sp>
          <p:sp>
            <p:nvSpPr>
              <p:cNvPr id="90" name="Text 23"/>
              <p:cNvSpPr/>
              <p:nvPr/>
            </p:nvSpPr>
            <p:spPr>
              <a:xfrm>
                <a:off x="1323" y="7144"/>
                <a:ext cx="11465" cy="342"/>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海南原鼎光合私募股权投资基金，规模</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9亿元</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，成为境外资本布局国内实体经济的重要载体</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grpSp>
        <p:nvGrpSpPr>
          <p:cNvPr id="37" name="组合 36"/>
          <p:cNvGrpSpPr/>
          <p:nvPr/>
        </p:nvGrpSpPr>
        <p:grpSpPr>
          <a:xfrm>
            <a:off x="880110" y="5256530"/>
            <a:ext cx="5056505" cy="504190"/>
            <a:chOff x="1386" y="8213"/>
            <a:chExt cx="7963" cy="794"/>
          </a:xfrm>
        </p:grpSpPr>
        <p:grpSp>
          <p:nvGrpSpPr>
            <p:cNvPr id="9" name="组合 8"/>
            <p:cNvGrpSpPr/>
            <p:nvPr/>
          </p:nvGrpSpPr>
          <p:grpSpPr>
            <a:xfrm rot="0">
              <a:off x="1386" y="8213"/>
              <a:ext cx="786" cy="794"/>
              <a:chOff x="1123" y="8003"/>
              <a:chExt cx="786" cy="794"/>
            </a:xfrm>
          </p:grpSpPr>
          <p:sp>
            <p:nvSpPr>
              <p:cNvPr id="93" name="Shape 26"/>
              <p:cNvSpPr/>
              <p:nvPr/>
            </p:nvSpPr>
            <p:spPr>
              <a:xfrm>
                <a:off x="1123" y="8003"/>
                <a:ext cx="786" cy="794"/>
              </a:xfrm>
              <a:custGeom>
                <a:avLst/>
                <a:gdLst/>
                <a:ahLst/>
                <a:cxnLst/>
                <a:rect l="l" t="t" r="r" b="b"/>
                <a:pathLst>
                  <a:path w="592667" h="592667">
                    <a:moveTo>
                      <a:pt x="296333" y="0"/>
                    </a:moveTo>
                    <a:lnTo>
                      <a:pt x="296333" y="0"/>
                    </a:lnTo>
                    <a:cubicBezTo>
                      <a:pt x="459884" y="0"/>
                      <a:pt x="592667" y="132783"/>
                      <a:pt x="592667" y="296333"/>
                    </a:cubicBezTo>
                    <a:lnTo>
                      <a:pt x="592667" y="296333"/>
                    </a:lnTo>
                    <a:cubicBezTo>
                      <a:pt x="592667" y="459884"/>
                      <a:pt x="459884" y="592667"/>
                      <a:pt x="296333" y="592667"/>
                    </a:cubicBezTo>
                    <a:lnTo>
                      <a:pt x="296333" y="592667"/>
                    </a:lnTo>
                    <a:cubicBezTo>
                      <a:pt x="132783" y="592667"/>
                      <a:pt x="0" y="459884"/>
                      <a:pt x="0" y="296333"/>
                    </a:cubicBezTo>
                    <a:lnTo>
                      <a:pt x="0" y="296333"/>
                    </a:lnTo>
                    <a:cubicBezTo>
                      <a:pt x="0" y="132783"/>
                      <a:pt x="132783" y="0"/>
                      <a:pt x="296333" y="0"/>
                    </a:cubicBezTo>
                    <a:close/>
                  </a:path>
                </a:pathLst>
              </a:custGeom>
              <a:solidFill>
                <a:srgbClr val="C59F5E"/>
              </a:solidFill>
            </p:spPr>
          </p:sp>
          <p:sp>
            <p:nvSpPr>
              <p:cNvPr id="94" name="Shape 27"/>
              <p:cNvSpPr/>
              <p:nvPr/>
            </p:nvSpPr>
            <p:spPr>
              <a:xfrm>
                <a:off x="1368" y="8222"/>
                <a:ext cx="295" cy="356"/>
              </a:xfrm>
              <a:custGeom>
                <a:avLst/>
                <a:gdLst/>
                <a:ahLst/>
                <a:cxnLst/>
                <a:rect l="l" t="t" r="r" b="b"/>
                <a:pathLst>
                  <a:path w="190500" h="254000">
                    <a:moveTo>
                      <a:pt x="106462" y="8632"/>
                    </a:moveTo>
                    <a:cubicBezTo>
                      <a:pt x="100261" y="2431"/>
                      <a:pt x="90190" y="2431"/>
                      <a:pt x="83989" y="8632"/>
                    </a:cubicBezTo>
                    <a:lnTo>
                      <a:pt x="4614" y="88007"/>
                    </a:lnTo>
                    <a:cubicBezTo>
                      <a:pt x="-1587" y="94208"/>
                      <a:pt x="-1587" y="104279"/>
                      <a:pt x="4614" y="110480"/>
                    </a:cubicBezTo>
                    <a:cubicBezTo>
                      <a:pt x="10815" y="116681"/>
                      <a:pt x="20886" y="116681"/>
                      <a:pt x="27087" y="110480"/>
                    </a:cubicBezTo>
                    <a:lnTo>
                      <a:pt x="79375" y="58192"/>
                    </a:lnTo>
                    <a:lnTo>
                      <a:pt x="79375" y="242094"/>
                    </a:lnTo>
                    <a:cubicBezTo>
                      <a:pt x="79375" y="250875"/>
                      <a:pt x="86469" y="257969"/>
                      <a:pt x="95250" y="257969"/>
                    </a:cubicBezTo>
                    <a:cubicBezTo>
                      <a:pt x="104031" y="257969"/>
                      <a:pt x="111125" y="250875"/>
                      <a:pt x="111125" y="242094"/>
                    </a:cubicBezTo>
                    <a:lnTo>
                      <a:pt x="111125" y="58192"/>
                    </a:lnTo>
                    <a:lnTo>
                      <a:pt x="163413" y="110480"/>
                    </a:lnTo>
                    <a:cubicBezTo>
                      <a:pt x="169614" y="116681"/>
                      <a:pt x="179685" y="116681"/>
                      <a:pt x="185886" y="110480"/>
                    </a:cubicBezTo>
                    <a:cubicBezTo>
                      <a:pt x="192087" y="104279"/>
                      <a:pt x="192087" y="94208"/>
                      <a:pt x="185886" y="88007"/>
                    </a:cubicBezTo>
                    <a:lnTo>
                      <a:pt x="106511" y="8632"/>
                    </a:lnTo>
                    <a:close/>
                  </a:path>
                </a:pathLst>
              </a:custGeom>
              <a:solidFill>
                <a:srgbClr val="1A202C"/>
              </a:solidFill>
            </p:spPr>
          </p:sp>
        </p:grpSp>
        <p:sp>
          <p:nvSpPr>
            <p:cNvPr id="95" name="Text 28"/>
            <p:cNvSpPr/>
            <p:nvPr/>
          </p:nvSpPr>
          <p:spPr>
            <a:xfrm>
              <a:off x="2509" y="8373"/>
              <a:ext cx="2259" cy="474"/>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QDLP</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96" name="Text 29"/>
            <p:cNvSpPr/>
            <p:nvPr/>
          </p:nvSpPr>
          <p:spPr>
            <a:xfrm>
              <a:off x="4017" y="8403"/>
              <a:ext cx="5333" cy="414"/>
            </a:xfrm>
            <a:prstGeom prst="rect">
              <a:avLst/>
            </a:prstGeom>
            <a:noFill/>
          </p:spPr>
          <p:txBody>
            <a:bodyPr wrap="square" lIns="0" tIns="0" rIns="0" bIns="0" rtlCol="0" anchor="ctr"/>
            <a:lstStyle/>
            <a:p>
              <a:pPr>
                <a:lnSpc>
                  <a:spcPct val="100000"/>
                </a:lnSpc>
              </a:pPr>
              <a:r>
                <a:rPr lang="en-US" sz="2400" dirty="0">
                  <a:solidFill>
                    <a:schemeClr val="tx1">
                      <a:alpha val="70000"/>
                    </a:schemeClr>
                  </a:solidFill>
                  <a:latin typeface="微软雅黑" panose="020B0503020204020204" charset="-122"/>
                  <a:ea typeface="微软雅黑" panose="020B0503020204020204" charset="-122"/>
                  <a:cs typeface="MiSans" pitchFamily="34" charset="-120"/>
                </a:rPr>
                <a:t>合格境内有限合伙人</a:t>
              </a:r>
              <a:endParaRPr lang="en-US" sz="2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39" name="组合 38"/>
          <p:cNvGrpSpPr/>
          <p:nvPr/>
        </p:nvGrpSpPr>
        <p:grpSpPr>
          <a:xfrm>
            <a:off x="880110" y="5904865"/>
            <a:ext cx="7252970" cy="2386965"/>
            <a:chOff x="1386" y="9299"/>
            <a:chExt cx="11422" cy="3759"/>
          </a:xfrm>
        </p:grpSpPr>
        <p:grpSp>
          <p:nvGrpSpPr>
            <p:cNvPr id="27" name="组合 26"/>
            <p:cNvGrpSpPr/>
            <p:nvPr/>
          </p:nvGrpSpPr>
          <p:grpSpPr>
            <a:xfrm>
              <a:off x="1386" y="9299"/>
              <a:ext cx="11422" cy="814"/>
              <a:chOff x="1321" y="9039"/>
              <a:chExt cx="11422" cy="814"/>
            </a:xfrm>
          </p:grpSpPr>
          <p:sp>
            <p:nvSpPr>
              <p:cNvPr id="98" name="Text 31"/>
              <p:cNvSpPr/>
              <p:nvPr/>
            </p:nvSpPr>
            <p:spPr>
              <a:xfrm>
                <a:off x="1321" y="9039"/>
                <a:ext cx="2943" cy="356"/>
              </a:xfrm>
              <a:prstGeom prst="rect">
                <a:avLst/>
              </a:prstGeom>
              <a:noFill/>
            </p:spPr>
            <p:txBody>
              <a:bodyPr wrap="square" lIns="0" tIns="0" rIns="0" bIns="0" rtlCol="0" anchor="ctr"/>
              <a:lstStyle/>
              <a:p>
                <a:pPr>
                  <a:lnSpc>
                    <a:spcPct val="130000"/>
                  </a:lnSpc>
                </a:pPr>
                <a:r>
                  <a:rPr lang="en-US" sz="1400" b="1" dirty="0">
                    <a:solidFill>
                      <a:srgbClr val="C29B5D"/>
                    </a:solidFill>
                    <a:latin typeface="微软雅黑" panose="020B0503020204020204" charset="-122"/>
                    <a:ea typeface="微软雅黑" panose="020B0503020204020204" charset="-122"/>
                    <a:cs typeface="MiSans" pitchFamily="34" charset="-120"/>
                  </a:rPr>
                  <a:t>核心机制</a:t>
                </a:r>
                <a:endParaRPr lang="en-US" sz="1400" b="1" dirty="0">
                  <a:solidFill>
                    <a:srgbClr val="C29B5D"/>
                  </a:solidFill>
                  <a:latin typeface="微软雅黑" panose="020B0503020204020204" charset="-122"/>
                  <a:ea typeface="微软雅黑" panose="020B0503020204020204" charset="-122"/>
                  <a:cs typeface="MiSans" pitchFamily="34" charset="-120"/>
                </a:endParaRPr>
              </a:p>
            </p:txBody>
          </p:sp>
          <p:sp>
            <p:nvSpPr>
              <p:cNvPr id="99" name="Text 32"/>
              <p:cNvSpPr/>
              <p:nvPr/>
            </p:nvSpPr>
            <p:spPr>
              <a:xfrm>
                <a:off x="1321" y="9513"/>
                <a:ext cx="11423" cy="340"/>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境内资金“走出去”开展境外多元投资，为自贸港外资利用与实体产业融合发展注入新动能</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33" name="组合 32"/>
            <p:cNvGrpSpPr/>
            <p:nvPr/>
          </p:nvGrpSpPr>
          <p:grpSpPr>
            <a:xfrm>
              <a:off x="1386" y="10408"/>
              <a:ext cx="6968" cy="1511"/>
              <a:chOff x="1321" y="10277"/>
              <a:chExt cx="6968" cy="1511"/>
            </a:xfrm>
          </p:grpSpPr>
          <p:sp>
            <p:nvSpPr>
              <p:cNvPr id="107" name="Text 34"/>
              <p:cNvSpPr/>
              <p:nvPr/>
            </p:nvSpPr>
            <p:spPr>
              <a:xfrm>
                <a:off x="1321" y="10277"/>
                <a:ext cx="2943" cy="356"/>
              </a:xfrm>
              <a:prstGeom prst="rect">
                <a:avLst/>
              </a:prstGeom>
              <a:noFill/>
            </p:spPr>
            <p:txBody>
              <a:bodyPr wrap="square" lIns="0" tIns="0" rIns="0" bIns="0" rtlCol="0" anchor="ctr"/>
              <a:lstStyle/>
              <a:p>
                <a:pPr>
                  <a:lnSpc>
                    <a:spcPct val="130000"/>
                  </a:lnSpc>
                </a:pPr>
                <a:r>
                  <a:rPr lang="en-US" sz="1400" b="1" dirty="0">
                    <a:solidFill>
                      <a:srgbClr val="C29B5D"/>
                    </a:solidFill>
                    <a:latin typeface="微软雅黑" panose="020B0503020204020204" charset="-122"/>
                    <a:ea typeface="微软雅黑" panose="020B0503020204020204" charset="-122"/>
                    <a:cs typeface="MiSans" pitchFamily="34" charset="-120"/>
                  </a:rPr>
                  <a:t>政策优势</a:t>
                </a:r>
                <a:endParaRPr lang="en-US" sz="1400" b="1" dirty="0">
                  <a:solidFill>
                    <a:srgbClr val="C29B5D"/>
                  </a:solidFill>
                  <a:latin typeface="微软雅黑" panose="020B0503020204020204" charset="-122"/>
                  <a:ea typeface="微软雅黑" panose="020B0503020204020204" charset="-122"/>
                  <a:cs typeface="MiSans" pitchFamily="34" charset="-120"/>
                </a:endParaRPr>
              </a:p>
            </p:txBody>
          </p:sp>
          <p:grpSp>
            <p:nvGrpSpPr>
              <p:cNvPr id="22" name="组合 21"/>
              <p:cNvGrpSpPr/>
              <p:nvPr/>
            </p:nvGrpSpPr>
            <p:grpSpPr>
              <a:xfrm rot="0">
                <a:off x="1368" y="10750"/>
                <a:ext cx="6921" cy="267"/>
                <a:chOff x="1368" y="10750"/>
                <a:chExt cx="6921" cy="267"/>
              </a:xfrm>
            </p:grpSpPr>
            <p:sp>
              <p:nvSpPr>
                <p:cNvPr id="108" name="Shape 35"/>
                <p:cNvSpPr/>
                <p:nvPr/>
              </p:nvSpPr>
              <p:spPr>
                <a:xfrm>
                  <a:off x="1368" y="10810"/>
                  <a:ext cx="201" cy="207"/>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A98E77"/>
                </a:solidFill>
              </p:spPr>
            </p:sp>
            <p:sp>
              <p:nvSpPr>
                <p:cNvPr id="109" name="Text 36"/>
                <p:cNvSpPr/>
                <p:nvPr/>
              </p:nvSpPr>
              <p:spPr>
                <a:xfrm>
                  <a:off x="1742" y="10750"/>
                  <a:ext cx="6547" cy="267"/>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投资范围多样且广泛，实行余额管理与额度动态调剂</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23" name="组合 22"/>
              <p:cNvGrpSpPr/>
              <p:nvPr/>
            </p:nvGrpSpPr>
            <p:grpSpPr>
              <a:xfrm rot="0">
                <a:off x="1368" y="11135"/>
                <a:ext cx="4971" cy="267"/>
                <a:chOff x="1368" y="11135"/>
                <a:chExt cx="4971" cy="267"/>
              </a:xfrm>
            </p:grpSpPr>
            <p:sp>
              <p:nvSpPr>
                <p:cNvPr id="110" name="Shape 37"/>
                <p:cNvSpPr/>
                <p:nvPr/>
              </p:nvSpPr>
              <p:spPr>
                <a:xfrm>
                  <a:off x="1368" y="11195"/>
                  <a:ext cx="201" cy="207"/>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A98E77"/>
                </a:solidFill>
              </p:spPr>
            </p:sp>
            <p:sp>
              <p:nvSpPr>
                <p:cNvPr id="111" name="Text 38"/>
                <p:cNvSpPr/>
                <p:nvPr/>
              </p:nvSpPr>
              <p:spPr>
                <a:xfrm>
                  <a:off x="1742" y="11135"/>
                  <a:ext cx="4597" cy="267"/>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支持机构根据市场灵活配置全球资产</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24" name="组合 23"/>
              <p:cNvGrpSpPr/>
              <p:nvPr/>
            </p:nvGrpSpPr>
            <p:grpSpPr>
              <a:xfrm rot="0">
                <a:off x="1368" y="11521"/>
                <a:ext cx="6921" cy="267"/>
                <a:chOff x="1368" y="11521"/>
                <a:chExt cx="6921" cy="267"/>
              </a:xfrm>
            </p:grpSpPr>
            <p:sp>
              <p:nvSpPr>
                <p:cNvPr id="112" name="Shape 39"/>
                <p:cNvSpPr/>
                <p:nvPr/>
              </p:nvSpPr>
              <p:spPr>
                <a:xfrm>
                  <a:off x="1368" y="11580"/>
                  <a:ext cx="201" cy="207"/>
                </a:xfrm>
                <a:custGeom>
                  <a:avLst/>
                  <a:gdLst/>
                  <a:ahLst/>
                  <a:cxnLst/>
                  <a:rect l="l" t="t" r="r" b="b"/>
                  <a:pathLst>
                    <a:path w="129646" h="148167">
                      <a:moveTo>
                        <a:pt x="125826" y="20286"/>
                      </a:moveTo>
                      <a:cubicBezTo>
                        <a:pt x="129964" y="23296"/>
                        <a:pt x="130890" y="29083"/>
                        <a:pt x="127881" y="33222"/>
                      </a:cubicBezTo>
                      <a:lnTo>
                        <a:pt x="53797" y="135086"/>
                      </a:lnTo>
                      <a:cubicBezTo>
                        <a:pt x="52206" y="137286"/>
                        <a:pt x="49746" y="138646"/>
                        <a:pt x="47026" y="138877"/>
                      </a:cubicBezTo>
                      <a:cubicBezTo>
                        <a:pt x="44305" y="139109"/>
                        <a:pt x="41672" y="138096"/>
                        <a:pt x="39762" y="136186"/>
                      </a:cubicBezTo>
                      <a:lnTo>
                        <a:pt x="2720" y="99144"/>
                      </a:lnTo>
                      <a:cubicBezTo>
                        <a:pt x="-897" y="95527"/>
                        <a:pt x="-897" y="89652"/>
                        <a:pt x="2720" y="86035"/>
                      </a:cubicBezTo>
                      <a:cubicBezTo>
                        <a:pt x="6338" y="82418"/>
                        <a:pt x="12212" y="82418"/>
                        <a:pt x="15830" y="86035"/>
                      </a:cubicBezTo>
                      <a:lnTo>
                        <a:pt x="45202" y="115408"/>
                      </a:lnTo>
                      <a:lnTo>
                        <a:pt x="112919" y="22312"/>
                      </a:lnTo>
                      <a:cubicBezTo>
                        <a:pt x="115929" y="18174"/>
                        <a:pt x="121717" y="17248"/>
                        <a:pt x="125855" y="20257"/>
                      </a:cubicBezTo>
                      <a:close/>
                    </a:path>
                  </a:pathLst>
                </a:custGeom>
                <a:solidFill>
                  <a:srgbClr val="A98E77"/>
                </a:solidFill>
              </p:spPr>
            </p:sp>
            <p:sp>
              <p:nvSpPr>
                <p:cNvPr id="113" name="Text 40"/>
                <p:cNvSpPr/>
                <p:nvPr/>
              </p:nvSpPr>
              <p:spPr>
                <a:xfrm>
                  <a:off x="1742" y="11521"/>
                  <a:ext cx="6547" cy="267"/>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从设立到完成境外投资仅用时两周，落地速度创纪录</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grpSp>
          <p:nvGrpSpPr>
            <p:cNvPr id="25" name="组合 24"/>
            <p:cNvGrpSpPr/>
            <p:nvPr/>
          </p:nvGrpSpPr>
          <p:grpSpPr>
            <a:xfrm>
              <a:off x="1386" y="12243"/>
              <a:ext cx="11422" cy="815"/>
              <a:chOff x="1321" y="12243"/>
              <a:chExt cx="11422" cy="815"/>
            </a:xfrm>
          </p:grpSpPr>
          <p:sp>
            <p:nvSpPr>
              <p:cNvPr id="115" name="Text 42"/>
              <p:cNvSpPr/>
              <p:nvPr/>
            </p:nvSpPr>
            <p:spPr>
              <a:xfrm>
                <a:off x="1321" y="12243"/>
                <a:ext cx="2943" cy="356"/>
              </a:xfrm>
              <a:prstGeom prst="rect">
                <a:avLst/>
              </a:prstGeom>
              <a:noFill/>
            </p:spPr>
            <p:txBody>
              <a:bodyPr wrap="square" lIns="0" tIns="0" rIns="0" bIns="0" rtlCol="0" anchor="ctr"/>
              <a:lstStyle/>
              <a:p>
                <a:pPr>
                  <a:lnSpc>
                    <a:spcPct val="130000"/>
                  </a:lnSpc>
                </a:pPr>
                <a:r>
                  <a:rPr lang="en-US" sz="1400" b="1" dirty="0">
                    <a:solidFill>
                      <a:srgbClr val="C29B5D"/>
                    </a:solidFill>
                    <a:latin typeface="微软雅黑" panose="020B0503020204020204" charset="-122"/>
                    <a:ea typeface="微软雅黑" panose="020B0503020204020204" charset="-122"/>
                    <a:cs typeface="MiSans" pitchFamily="34" charset="-120"/>
                  </a:rPr>
                  <a:t>成功案例</a:t>
                </a:r>
                <a:endParaRPr lang="en-US" sz="1400" b="1" dirty="0">
                  <a:solidFill>
                    <a:srgbClr val="C29B5D"/>
                  </a:solidFill>
                  <a:latin typeface="微软雅黑" panose="020B0503020204020204" charset="-122"/>
                  <a:ea typeface="微软雅黑" panose="020B0503020204020204" charset="-122"/>
                  <a:cs typeface="MiSans" pitchFamily="34" charset="-120"/>
                </a:endParaRPr>
              </a:p>
            </p:txBody>
          </p:sp>
          <p:sp>
            <p:nvSpPr>
              <p:cNvPr id="116" name="Text 43"/>
              <p:cNvSpPr/>
              <p:nvPr/>
            </p:nvSpPr>
            <p:spPr>
              <a:xfrm>
                <a:off x="1321" y="12718"/>
                <a:ext cx="11423" cy="340"/>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海南天坤鸿极私募投资基金，成为全省首支投资港股IPO的QDLP基金</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grpSp>
        <p:nvGrpSpPr>
          <p:cNvPr id="42" name="组合 41"/>
          <p:cNvGrpSpPr/>
          <p:nvPr/>
        </p:nvGrpSpPr>
        <p:grpSpPr>
          <a:xfrm>
            <a:off x="8724265" y="1556385"/>
            <a:ext cx="5282548" cy="296545"/>
            <a:chOff x="13854" y="2451"/>
            <a:chExt cx="5220" cy="467"/>
          </a:xfrm>
        </p:grpSpPr>
        <p:sp>
          <p:nvSpPr>
            <p:cNvPr id="118" name="Shape 45"/>
            <p:cNvSpPr/>
            <p:nvPr/>
          </p:nvSpPr>
          <p:spPr>
            <a:xfrm>
              <a:off x="13854" y="2535"/>
              <a:ext cx="375" cy="300"/>
            </a:xfrm>
            <a:custGeom>
              <a:avLst/>
              <a:gdLst/>
              <a:ahLst/>
              <a:cxnLst/>
              <a:rect l="l" t="t" r="r" b="b"/>
              <a:pathLst>
                <a:path w="238125" h="190500">
                  <a:moveTo>
                    <a:pt x="142875" y="11906"/>
                  </a:moveTo>
                  <a:lnTo>
                    <a:pt x="190500" y="11906"/>
                  </a:lnTo>
                  <a:cubicBezTo>
                    <a:pt x="197086" y="11906"/>
                    <a:pt x="202406" y="17227"/>
                    <a:pt x="202406" y="23812"/>
                  </a:cubicBezTo>
                  <a:cubicBezTo>
                    <a:pt x="202406" y="30398"/>
                    <a:pt x="197086" y="35719"/>
                    <a:pt x="190500" y="35719"/>
                  </a:cubicBezTo>
                  <a:lnTo>
                    <a:pt x="148233" y="35719"/>
                  </a:lnTo>
                  <a:cubicBezTo>
                    <a:pt x="146298" y="45318"/>
                    <a:pt x="139712" y="53243"/>
                    <a:pt x="130969" y="57038"/>
                  </a:cubicBezTo>
                  <a:lnTo>
                    <a:pt x="130969" y="166688"/>
                  </a:lnTo>
                  <a:lnTo>
                    <a:pt x="190500" y="166688"/>
                  </a:lnTo>
                  <a:cubicBezTo>
                    <a:pt x="197086" y="166688"/>
                    <a:pt x="202406" y="172008"/>
                    <a:pt x="202406" y="178594"/>
                  </a:cubicBezTo>
                  <a:cubicBezTo>
                    <a:pt x="202406" y="185179"/>
                    <a:pt x="197086" y="190500"/>
                    <a:pt x="190500" y="190500"/>
                  </a:cubicBezTo>
                  <a:lnTo>
                    <a:pt x="47625" y="190500"/>
                  </a:lnTo>
                  <a:cubicBezTo>
                    <a:pt x="41039" y="190500"/>
                    <a:pt x="35719" y="185179"/>
                    <a:pt x="35719" y="178594"/>
                  </a:cubicBezTo>
                  <a:cubicBezTo>
                    <a:pt x="35719" y="172008"/>
                    <a:pt x="41039" y="166688"/>
                    <a:pt x="47625" y="166688"/>
                  </a:cubicBezTo>
                  <a:lnTo>
                    <a:pt x="107156" y="166688"/>
                  </a:lnTo>
                  <a:lnTo>
                    <a:pt x="107156" y="57038"/>
                  </a:lnTo>
                  <a:cubicBezTo>
                    <a:pt x="98413" y="53206"/>
                    <a:pt x="91827" y="45281"/>
                    <a:pt x="89892" y="35719"/>
                  </a:cubicBezTo>
                  <a:lnTo>
                    <a:pt x="47625" y="35719"/>
                  </a:lnTo>
                  <a:cubicBezTo>
                    <a:pt x="41039" y="35719"/>
                    <a:pt x="35719" y="30398"/>
                    <a:pt x="35719" y="23812"/>
                  </a:cubicBezTo>
                  <a:cubicBezTo>
                    <a:pt x="35719" y="17227"/>
                    <a:pt x="41039" y="11906"/>
                    <a:pt x="47625" y="11906"/>
                  </a:cubicBezTo>
                  <a:lnTo>
                    <a:pt x="95250" y="11906"/>
                  </a:lnTo>
                  <a:cubicBezTo>
                    <a:pt x="100682" y="4688"/>
                    <a:pt x="109314" y="0"/>
                    <a:pt x="119063" y="0"/>
                  </a:cubicBezTo>
                  <a:cubicBezTo>
                    <a:pt x="128811" y="0"/>
                    <a:pt x="137443" y="4688"/>
                    <a:pt x="142875" y="11906"/>
                  </a:cubicBezTo>
                  <a:close/>
                  <a:moveTo>
                    <a:pt x="163562" y="119063"/>
                  </a:moveTo>
                  <a:lnTo>
                    <a:pt x="217438" y="119063"/>
                  </a:lnTo>
                  <a:lnTo>
                    <a:pt x="190500" y="72851"/>
                  </a:lnTo>
                  <a:lnTo>
                    <a:pt x="163562" y="119063"/>
                  </a:lnTo>
                  <a:close/>
                  <a:moveTo>
                    <a:pt x="190500" y="154781"/>
                  </a:moveTo>
                  <a:cubicBezTo>
                    <a:pt x="167097" y="154781"/>
                    <a:pt x="147638" y="142131"/>
                    <a:pt x="143619" y="125425"/>
                  </a:cubicBezTo>
                  <a:cubicBezTo>
                    <a:pt x="142652" y="121332"/>
                    <a:pt x="143991" y="117128"/>
                    <a:pt x="146112" y="113481"/>
                  </a:cubicBezTo>
                  <a:lnTo>
                    <a:pt x="181533" y="52760"/>
                  </a:lnTo>
                  <a:cubicBezTo>
                    <a:pt x="183393" y="49560"/>
                    <a:pt x="186817" y="47625"/>
                    <a:pt x="190500" y="47625"/>
                  </a:cubicBezTo>
                  <a:cubicBezTo>
                    <a:pt x="194183" y="47625"/>
                    <a:pt x="197607" y="49597"/>
                    <a:pt x="199467" y="52760"/>
                  </a:cubicBezTo>
                  <a:lnTo>
                    <a:pt x="234888" y="113481"/>
                  </a:lnTo>
                  <a:cubicBezTo>
                    <a:pt x="237009" y="117128"/>
                    <a:pt x="238348" y="121332"/>
                    <a:pt x="237381" y="125425"/>
                  </a:cubicBezTo>
                  <a:cubicBezTo>
                    <a:pt x="233363" y="142094"/>
                    <a:pt x="213903" y="154781"/>
                    <a:pt x="190500" y="154781"/>
                  </a:cubicBezTo>
                  <a:close/>
                  <a:moveTo>
                    <a:pt x="47179" y="72851"/>
                  </a:moveTo>
                  <a:lnTo>
                    <a:pt x="20241" y="119063"/>
                  </a:lnTo>
                  <a:lnTo>
                    <a:pt x="74154" y="119063"/>
                  </a:lnTo>
                  <a:lnTo>
                    <a:pt x="47179" y="72851"/>
                  </a:lnTo>
                  <a:close/>
                  <a:moveTo>
                    <a:pt x="335" y="125425"/>
                  </a:moveTo>
                  <a:cubicBezTo>
                    <a:pt x="-633" y="121332"/>
                    <a:pt x="707" y="117128"/>
                    <a:pt x="2828" y="113481"/>
                  </a:cubicBezTo>
                  <a:lnTo>
                    <a:pt x="38249" y="52760"/>
                  </a:lnTo>
                  <a:cubicBezTo>
                    <a:pt x="40109" y="49560"/>
                    <a:pt x="43532" y="47625"/>
                    <a:pt x="47216" y="47625"/>
                  </a:cubicBezTo>
                  <a:cubicBezTo>
                    <a:pt x="50899" y="47625"/>
                    <a:pt x="54322" y="49597"/>
                    <a:pt x="56183" y="52760"/>
                  </a:cubicBezTo>
                  <a:lnTo>
                    <a:pt x="91604" y="113481"/>
                  </a:lnTo>
                  <a:cubicBezTo>
                    <a:pt x="93725" y="117128"/>
                    <a:pt x="95064" y="121332"/>
                    <a:pt x="94097" y="125425"/>
                  </a:cubicBezTo>
                  <a:cubicBezTo>
                    <a:pt x="90078" y="142094"/>
                    <a:pt x="70619" y="154781"/>
                    <a:pt x="47216" y="154781"/>
                  </a:cubicBezTo>
                  <a:cubicBezTo>
                    <a:pt x="23812" y="154781"/>
                    <a:pt x="4353" y="142131"/>
                    <a:pt x="335" y="125425"/>
                  </a:cubicBezTo>
                  <a:close/>
                </a:path>
              </a:pathLst>
            </a:custGeom>
            <a:solidFill>
              <a:srgbClr val="C0A062"/>
            </a:solidFill>
          </p:spPr>
        </p:sp>
        <p:sp>
          <p:nvSpPr>
            <p:cNvPr id="119" name="Text 46"/>
            <p:cNvSpPr/>
            <p:nvPr/>
          </p:nvSpPr>
          <p:spPr>
            <a:xfrm>
              <a:off x="14407" y="2451"/>
              <a:ext cx="4667" cy="467"/>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政策对比</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grpSp>
        <p:nvGrpSpPr>
          <p:cNvPr id="56" name="组合 55"/>
          <p:cNvGrpSpPr/>
          <p:nvPr/>
        </p:nvGrpSpPr>
        <p:grpSpPr>
          <a:xfrm>
            <a:off x="8724265" y="2095500"/>
            <a:ext cx="6732270" cy="718820"/>
            <a:chOff x="13739" y="3209"/>
            <a:chExt cx="10602" cy="1132"/>
          </a:xfrm>
        </p:grpSpPr>
        <p:sp>
          <p:nvSpPr>
            <p:cNvPr id="120" name="Shape 47"/>
            <p:cNvSpPr/>
            <p:nvPr/>
          </p:nvSpPr>
          <p:spPr>
            <a:xfrm>
              <a:off x="13739" y="3209"/>
              <a:ext cx="10602" cy="1133"/>
            </a:xfrm>
            <a:custGeom>
              <a:avLst/>
              <a:gdLst/>
              <a:ahLst/>
              <a:cxnLst/>
              <a:rect l="l" t="t" r="r" b="b"/>
              <a:pathLst>
                <a:path w="3111500" h="878417">
                  <a:moveTo>
                    <a:pt x="42331" y="0"/>
                  </a:moveTo>
                  <a:lnTo>
                    <a:pt x="3069169" y="0"/>
                  </a:lnTo>
                  <a:cubicBezTo>
                    <a:pt x="3092548" y="0"/>
                    <a:pt x="3111500" y="18952"/>
                    <a:pt x="3111500" y="42331"/>
                  </a:cubicBezTo>
                  <a:lnTo>
                    <a:pt x="3111500" y="836086"/>
                  </a:lnTo>
                  <a:cubicBezTo>
                    <a:pt x="3111500" y="859464"/>
                    <a:pt x="3092548" y="878417"/>
                    <a:pt x="3069169" y="878417"/>
                  </a:cubicBezTo>
                  <a:lnTo>
                    <a:pt x="42331" y="878417"/>
                  </a:lnTo>
                  <a:cubicBezTo>
                    <a:pt x="18952" y="878417"/>
                    <a:pt x="0" y="859464"/>
                    <a:pt x="0" y="836086"/>
                  </a:cubicBezTo>
                  <a:lnTo>
                    <a:pt x="0" y="42331"/>
                  </a:lnTo>
                  <a:cubicBezTo>
                    <a:pt x="0" y="18952"/>
                    <a:pt x="18952" y="0"/>
                    <a:pt x="42331" y="0"/>
                  </a:cubicBezTo>
                  <a:close/>
                </a:path>
              </a:pathLst>
            </a:custGeom>
            <a:solidFill>
              <a:srgbClr val="FFFFFF"/>
            </a:solidFill>
          </p:spPr>
        </p:sp>
        <p:grpSp>
          <p:nvGrpSpPr>
            <p:cNvPr id="44" name="组合 43"/>
            <p:cNvGrpSpPr/>
            <p:nvPr/>
          </p:nvGrpSpPr>
          <p:grpSpPr>
            <a:xfrm>
              <a:off x="13907" y="3302"/>
              <a:ext cx="9909" cy="1000"/>
              <a:chOff x="13907" y="3303"/>
              <a:chExt cx="10494" cy="1000"/>
            </a:xfrm>
          </p:grpSpPr>
          <p:sp>
            <p:nvSpPr>
              <p:cNvPr id="121" name="Text 48"/>
              <p:cNvSpPr/>
              <p:nvPr/>
            </p:nvSpPr>
            <p:spPr>
              <a:xfrm>
                <a:off x="13907" y="3303"/>
                <a:ext cx="10494" cy="40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海南自贸港</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22" name="Text 49"/>
              <p:cNvSpPr/>
              <p:nvPr/>
            </p:nvSpPr>
            <p:spPr>
              <a:xfrm>
                <a:off x="13907" y="3653"/>
                <a:ext cx="10457" cy="650"/>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双轮驱动，资金跨境流动高效便利，成为资金“引进来”和“走出去”的重要通道</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grpSp>
        <p:nvGrpSpPr>
          <p:cNvPr id="43" name="组合 42"/>
          <p:cNvGrpSpPr/>
          <p:nvPr/>
        </p:nvGrpSpPr>
        <p:grpSpPr>
          <a:xfrm>
            <a:off x="8724265" y="5253355"/>
            <a:ext cx="5103421" cy="296545"/>
            <a:chOff x="13908" y="8247"/>
            <a:chExt cx="5043" cy="467"/>
          </a:xfrm>
        </p:grpSpPr>
        <p:sp>
          <p:nvSpPr>
            <p:cNvPr id="130" name="Shape 57"/>
            <p:cNvSpPr/>
            <p:nvPr/>
          </p:nvSpPr>
          <p:spPr>
            <a:xfrm>
              <a:off x="13908" y="8330"/>
              <a:ext cx="293" cy="300"/>
            </a:xfrm>
            <a:custGeom>
              <a:avLst/>
              <a:gdLst/>
              <a:ahLst/>
              <a:cxnLst/>
              <a:rect l="l" t="t" r="r" b="b"/>
              <a:pathLst>
                <a:path w="190500" h="190500">
                  <a:moveTo>
                    <a:pt x="23812" y="23812"/>
                  </a:moveTo>
                  <a:cubicBezTo>
                    <a:pt x="23812" y="17227"/>
                    <a:pt x="18492" y="11906"/>
                    <a:pt x="11906" y="11906"/>
                  </a:cubicBezTo>
                  <a:cubicBezTo>
                    <a:pt x="5321" y="11906"/>
                    <a:pt x="0" y="17227"/>
                    <a:pt x="0" y="23812"/>
                  </a:cubicBezTo>
                  <a:lnTo>
                    <a:pt x="0" y="148828"/>
                  </a:lnTo>
                  <a:cubicBezTo>
                    <a:pt x="0" y="165274"/>
                    <a:pt x="13320" y="178594"/>
                    <a:pt x="29766" y="178594"/>
                  </a:cubicBezTo>
                  <a:lnTo>
                    <a:pt x="178594" y="178594"/>
                  </a:lnTo>
                  <a:cubicBezTo>
                    <a:pt x="185179" y="178594"/>
                    <a:pt x="190500" y="173273"/>
                    <a:pt x="190500" y="166688"/>
                  </a:cubicBezTo>
                  <a:cubicBezTo>
                    <a:pt x="190500" y="160102"/>
                    <a:pt x="185179" y="154781"/>
                    <a:pt x="178594" y="154781"/>
                  </a:cubicBezTo>
                  <a:lnTo>
                    <a:pt x="29766" y="154781"/>
                  </a:lnTo>
                  <a:cubicBezTo>
                    <a:pt x="26491" y="154781"/>
                    <a:pt x="23812" y="152102"/>
                    <a:pt x="23812" y="148828"/>
                  </a:cubicBezTo>
                  <a:lnTo>
                    <a:pt x="23812" y="23812"/>
                  </a:lnTo>
                  <a:close/>
                  <a:moveTo>
                    <a:pt x="175096" y="56034"/>
                  </a:moveTo>
                  <a:cubicBezTo>
                    <a:pt x="179747" y="51383"/>
                    <a:pt x="179747" y="43830"/>
                    <a:pt x="175096" y="39179"/>
                  </a:cubicBezTo>
                  <a:cubicBezTo>
                    <a:pt x="170445" y="34528"/>
                    <a:pt x="162892" y="34528"/>
                    <a:pt x="158242" y="39179"/>
                  </a:cubicBezTo>
                  <a:lnTo>
                    <a:pt x="119063" y="78395"/>
                  </a:lnTo>
                  <a:lnTo>
                    <a:pt x="97706" y="57076"/>
                  </a:lnTo>
                  <a:cubicBezTo>
                    <a:pt x="93055" y="52425"/>
                    <a:pt x="85502" y="52425"/>
                    <a:pt x="80851" y="57076"/>
                  </a:cubicBezTo>
                  <a:lnTo>
                    <a:pt x="45132" y="92794"/>
                  </a:lnTo>
                  <a:cubicBezTo>
                    <a:pt x="40481" y="97445"/>
                    <a:pt x="40481" y="104998"/>
                    <a:pt x="45132" y="109649"/>
                  </a:cubicBezTo>
                  <a:cubicBezTo>
                    <a:pt x="49783" y="114300"/>
                    <a:pt x="57336" y="114300"/>
                    <a:pt x="61987" y="109649"/>
                  </a:cubicBezTo>
                  <a:lnTo>
                    <a:pt x="89297" y="82339"/>
                  </a:lnTo>
                  <a:lnTo>
                    <a:pt x="110654" y="103696"/>
                  </a:lnTo>
                  <a:cubicBezTo>
                    <a:pt x="115305" y="108347"/>
                    <a:pt x="122858" y="108347"/>
                    <a:pt x="127508" y="103696"/>
                  </a:cubicBezTo>
                  <a:lnTo>
                    <a:pt x="175133" y="56071"/>
                  </a:lnTo>
                  <a:close/>
                </a:path>
              </a:pathLst>
            </a:custGeom>
            <a:solidFill>
              <a:srgbClr val="C0A062"/>
            </a:solidFill>
          </p:spPr>
        </p:sp>
        <p:sp>
          <p:nvSpPr>
            <p:cNvPr id="131" name="Text 58"/>
            <p:cNvSpPr/>
            <p:nvPr/>
          </p:nvSpPr>
          <p:spPr>
            <a:xfrm>
              <a:off x="14367" y="8247"/>
              <a:ext cx="4584" cy="467"/>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EF账户：多功能自由贸易账户</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grpSp>
      <p:grpSp>
        <p:nvGrpSpPr>
          <p:cNvPr id="54" name="组合 53"/>
          <p:cNvGrpSpPr/>
          <p:nvPr/>
        </p:nvGrpSpPr>
        <p:grpSpPr>
          <a:xfrm>
            <a:off x="8724265" y="3902710"/>
            <a:ext cx="6732270" cy="718820"/>
            <a:chOff x="13939" y="3409"/>
            <a:chExt cx="10602" cy="1132"/>
          </a:xfrm>
        </p:grpSpPr>
        <p:sp>
          <p:nvSpPr>
            <p:cNvPr id="45" name="Shape 47"/>
            <p:cNvSpPr/>
            <p:nvPr/>
          </p:nvSpPr>
          <p:spPr>
            <a:xfrm>
              <a:off x="13939" y="3409"/>
              <a:ext cx="10602" cy="1133"/>
            </a:xfrm>
            <a:custGeom>
              <a:avLst/>
              <a:gdLst/>
              <a:ahLst/>
              <a:cxnLst/>
              <a:rect l="l" t="t" r="r" b="b"/>
              <a:pathLst>
                <a:path w="3111500" h="878417">
                  <a:moveTo>
                    <a:pt x="42331" y="0"/>
                  </a:moveTo>
                  <a:lnTo>
                    <a:pt x="3069169" y="0"/>
                  </a:lnTo>
                  <a:cubicBezTo>
                    <a:pt x="3092548" y="0"/>
                    <a:pt x="3111500" y="18952"/>
                    <a:pt x="3111500" y="42331"/>
                  </a:cubicBezTo>
                  <a:lnTo>
                    <a:pt x="3111500" y="836086"/>
                  </a:lnTo>
                  <a:cubicBezTo>
                    <a:pt x="3111500" y="859464"/>
                    <a:pt x="3092548" y="878417"/>
                    <a:pt x="3069169" y="878417"/>
                  </a:cubicBezTo>
                  <a:lnTo>
                    <a:pt x="42331" y="878417"/>
                  </a:lnTo>
                  <a:cubicBezTo>
                    <a:pt x="18952" y="878417"/>
                    <a:pt x="0" y="859464"/>
                    <a:pt x="0" y="836086"/>
                  </a:cubicBezTo>
                  <a:lnTo>
                    <a:pt x="0" y="42331"/>
                  </a:lnTo>
                  <a:cubicBezTo>
                    <a:pt x="0" y="18952"/>
                    <a:pt x="18952" y="0"/>
                    <a:pt x="42331" y="0"/>
                  </a:cubicBezTo>
                  <a:close/>
                </a:path>
              </a:pathLst>
            </a:custGeom>
            <a:solidFill>
              <a:srgbClr val="FFFFFF"/>
            </a:solidFill>
          </p:spPr>
        </p:sp>
        <p:grpSp>
          <p:nvGrpSpPr>
            <p:cNvPr id="46" name="组合 45"/>
            <p:cNvGrpSpPr/>
            <p:nvPr/>
          </p:nvGrpSpPr>
          <p:grpSpPr>
            <a:xfrm>
              <a:off x="14107" y="3502"/>
              <a:ext cx="9909" cy="1000"/>
              <a:chOff x="13907" y="3303"/>
              <a:chExt cx="10494" cy="1000"/>
            </a:xfrm>
          </p:grpSpPr>
          <p:sp>
            <p:nvSpPr>
              <p:cNvPr id="48" name="Text 48"/>
              <p:cNvSpPr/>
              <p:nvPr/>
            </p:nvSpPr>
            <p:spPr>
              <a:xfrm>
                <a:off x="13907" y="3303"/>
                <a:ext cx="10494" cy="40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微软雅黑" panose="020B0503020204020204" charset="-122"/>
                    <a:sym typeface="+mn-ea"/>
                  </a:rPr>
                  <a:t>香港/新加坡</a:t>
                </a:r>
                <a:endParaRPr lang="en-US" sz="1400" b="1"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sp>
            <p:nvSpPr>
              <p:cNvPr id="49" name="Text 49"/>
              <p:cNvSpPr/>
              <p:nvPr/>
            </p:nvSpPr>
            <p:spPr>
              <a:xfrm>
                <a:off x="13907" y="3653"/>
                <a:ext cx="10457" cy="650"/>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sym typeface="+mn-ea"/>
                  </a:rPr>
                  <a:t>资本项目管制较严格，跨境投资需经过复杂审批程序，资金流动受限</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sym typeface="+mn-ea"/>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sym typeface="+mn-ea"/>
                </a:endParaRPr>
              </a:p>
            </p:txBody>
          </p:sp>
        </p:grpSp>
      </p:grpSp>
      <p:grpSp>
        <p:nvGrpSpPr>
          <p:cNvPr id="55" name="组合 54"/>
          <p:cNvGrpSpPr/>
          <p:nvPr/>
        </p:nvGrpSpPr>
        <p:grpSpPr>
          <a:xfrm>
            <a:off x="8724265" y="2999105"/>
            <a:ext cx="6732270" cy="718820"/>
            <a:chOff x="12449" y="1159"/>
            <a:chExt cx="10602" cy="1132"/>
          </a:xfrm>
        </p:grpSpPr>
        <p:sp>
          <p:nvSpPr>
            <p:cNvPr id="50" name="Shape 47"/>
            <p:cNvSpPr/>
            <p:nvPr/>
          </p:nvSpPr>
          <p:spPr>
            <a:xfrm>
              <a:off x="12449" y="1159"/>
              <a:ext cx="10602" cy="1133"/>
            </a:xfrm>
            <a:custGeom>
              <a:avLst/>
              <a:gdLst/>
              <a:ahLst/>
              <a:cxnLst/>
              <a:rect l="l" t="t" r="r" b="b"/>
              <a:pathLst>
                <a:path w="3111500" h="878417">
                  <a:moveTo>
                    <a:pt x="42331" y="0"/>
                  </a:moveTo>
                  <a:lnTo>
                    <a:pt x="3069169" y="0"/>
                  </a:lnTo>
                  <a:cubicBezTo>
                    <a:pt x="3092548" y="0"/>
                    <a:pt x="3111500" y="18952"/>
                    <a:pt x="3111500" y="42331"/>
                  </a:cubicBezTo>
                  <a:lnTo>
                    <a:pt x="3111500" y="836086"/>
                  </a:lnTo>
                  <a:cubicBezTo>
                    <a:pt x="3111500" y="859464"/>
                    <a:pt x="3092548" y="878417"/>
                    <a:pt x="3069169" y="878417"/>
                  </a:cubicBezTo>
                  <a:lnTo>
                    <a:pt x="42331" y="878417"/>
                  </a:lnTo>
                  <a:cubicBezTo>
                    <a:pt x="18952" y="878417"/>
                    <a:pt x="0" y="859464"/>
                    <a:pt x="0" y="836086"/>
                  </a:cubicBezTo>
                  <a:lnTo>
                    <a:pt x="0" y="42331"/>
                  </a:lnTo>
                  <a:cubicBezTo>
                    <a:pt x="0" y="18952"/>
                    <a:pt x="18952" y="0"/>
                    <a:pt x="42331" y="0"/>
                  </a:cubicBezTo>
                  <a:close/>
                </a:path>
              </a:pathLst>
            </a:custGeom>
            <a:solidFill>
              <a:srgbClr val="FFFFFF"/>
            </a:solidFill>
          </p:spPr>
        </p:sp>
        <p:grpSp>
          <p:nvGrpSpPr>
            <p:cNvPr id="51" name="组合 50"/>
            <p:cNvGrpSpPr/>
            <p:nvPr/>
          </p:nvGrpSpPr>
          <p:grpSpPr>
            <a:xfrm>
              <a:off x="12617" y="1252"/>
              <a:ext cx="9909" cy="1000"/>
              <a:chOff x="13907" y="3303"/>
              <a:chExt cx="10494" cy="1000"/>
            </a:xfrm>
          </p:grpSpPr>
          <p:sp>
            <p:nvSpPr>
              <p:cNvPr id="52" name="Text 48"/>
              <p:cNvSpPr/>
              <p:nvPr/>
            </p:nvSpPr>
            <p:spPr>
              <a:xfrm>
                <a:off x="13907" y="3303"/>
                <a:ext cx="10494" cy="40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sym typeface="+mn-ea"/>
                  </a:rPr>
                  <a:t>内地政策</a:t>
                </a:r>
                <a:endParaRPr lang="en-US" sz="1400" b="1" dirty="0">
                  <a:solidFill>
                    <a:srgbClr val="C59F5E"/>
                  </a:solidFill>
                  <a:latin typeface="微软雅黑" panose="020B0503020204020204" charset="-122"/>
                  <a:ea typeface="微软雅黑" panose="020B0503020204020204" charset="-122"/>
                  <a:cs typeface="MiSans" pitchFamily="34" charset="-120"/>
                  <a:sym typeface="+mn-ea"/>
                </a:endParaRPr>
              </a:p>
            </p:txBody>
          </p:sp>
          <p:sp>
            <p:nvSpPr>
              <p:cNvPr id="53" name="Text 49"/>
              <p:cNvSpPr/>
              <p:nvPr/>
            </p:nvSpPr>
            <p:spPr>
              <a:xfrm>
                <a:off x="13907" y="3653"/>
                <a:ext cx="10457" cy="650"/>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sym typeface="+mn-ea"/>
                  </a:rPr>
                  <a:t>资本项目管制较严格，跨境投资需经过复杂审批程序，资金流动受限</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sym typeface="+mn-ea"/>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sym typeface="+mn-ea"/>
                </a:endParaRPr>
              </a:p>
            </p:txBody>
          </p:sp>
        </p:grpSp>
      </p:grpSp>
      <p:grpSp>
        <p:nvGrpSpPr>
          <p:cNvPr id="140" name="组合 139"/>
          <p:cNvGrpSpPr/>
          <p:nvPr/>
        </p:nvGrpSpPr>
        <p:grpSpPr>
          <a:xfrm>
            <a:off x="8724265" y="5812790"/>
            <a:ext cx="6732270" cy="718820"/>
            <a:chOff x="13739" y="9154"/>
            <a:chExt cx="10602" cy="1132"/>
          </a:xfrm>
        </p:grpSpPr>
        <p:sp>
          <p:nvSpPr>
            <p:cNvPr id="58" name="Shape 47"/>
            <p:cNvSpPr/>
            <p:nvPr/>
          </p:nvSpPr>
          <p:spPr>
            <a:xfrm>
              <a:off x="13739" y="9154"/>
              <a:ext cx="10602" cy="1133"/>
            </a:xfrm>
            <a:custGeom>
              <a:avLst/>
              <a:gdLst/>
              <a:ahLst/>
              <a:cxnLst/>
              <a:rect l="l" t="t" r="r" b="b"/>
              <a:pathLst>
                <a:path w="3111500" h="878417">
                  <a:moveTo>
                    <a:pt x="42331" y="0"/>
                  </a:moveTo>
                  <a:lnTo>
                    <a:pt x="3069169" y="0"/>
                  </a:lnTo>
                  <a:cubicBezTo>
                    <a:pt x="3092548" y="0"/>
                    <a:pt x="3111500" y="18952"/>
                    <a:pt x="3111500" y="42331"/>
                  </a:cubicBezTo>
                  <a:lnTo>
                    <a:pt x="3111500" y="836086"/>
                  </a:lnTo>
                  <a:cubicBezTo>
                    <a:pt x="3111500" y="859464"/>
                    <a:pt x="3092548" y="878417"/>
                    <a:pt x="3069169" y="878417"/>
                  </a:cubicBezTo>
                  <a:lnTo>
                    <a:pt x="42331" y="878417"/>
                  </a:lnTo>
                  <a:cubicBezTo>
                    <a:pt x="18952" y="878417"/>
                    <a:pt x="0" y="859464"/>
                    <a:pt x="0" y="836086"/>
                  </a:cubicBezTo>
                  <a:lnTo>
                    <a:pt x="0" y="42331"/>
                  </a:lnTo>
                  <a:cubicBezTo>
                    <a:pt x="0" y="18952"/>
                    <a:pt x="18952" y="0"/>
                    <a:pt x="42331" y="0"/>
                  </a:cubicBezTo>
                  <a:close/>
                </a:path>
              </a:pathLst>
            </a:custGeom>
            <a:solidFill>
              <a:srgbClr val="FFFFFF"/>
            </a:solidFill>
          </p:spPr>
        </p:sp>
        <p:sp>
          <p:nvSpPr>
            <p:cNvPr id="61" name="Text 49"/>
            <p:cNvSpPr/>
            <p:nvPr/>
          </p:nvSpPr>
          <p:spPr>
            <a:xfrm>
              <a:off x="13907" y="9396"/>
              <a:ext cx="9874" cy="650"/>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rPr>
                <a:t>EF账户是海南自贸港跨境资金流动的重要工具，实现高效结算，规模已近</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8亿元</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62" name="组合 61"/>
          <p:cNvGrpSpPr/>
          <p:nvPr/>
        </p:nvGrpSpPr>
        <p:grpSpPr>
          <a:xfrm>
            <a:off x="8724265" y="7607300"/>
            <a:ext cx="6732270" cy="732155"/>
            <a:chOff x="13939" y="3389"/>
            <a:chExt cx="10602" cy="1153"/>
          </a:xfrm>
        </p:grpSpPr>
        <p:sp>
          <p:nvSpPr>
            <p:cNvPr id="63" name="Shape 47"/>
            <p:cNvSpPr/>
            <p:nvPr/>
          </p:nvSpPr>
          <p:spPr>
            <a:xfrm>
              <a:off x="13939" y="3409"/>
              <a:ext cx="10602" cy="1133"/>
            </a:xfrm>
            <a:custGeom>
              <a:avLst/>
              <a:gdLst/>
              <a:ahLst/>
              <a:cxnLst/>
              <a:rect l="l" t="t" r="r" b="b"/>
              <a:pathLst>
                <a:path w="3111500" h="878417">
                  <a:moveTo>
                    <a:pt x="42331" y="0"/>
                  </a:moveTo>
                  <a:lnTo>
                    <a:pt x="3069169" y="0"/>
                  </a:lnTo>
                  <a:cubicBezTo>
                    <a:pt x="3092548" y="0"/>
                    <a:pt x="3111500" y="18952"/>
                    <a:pt x="3111500" y="42331"/>
                  </a:cubicBezTo>
                  <a:lnTo>
                    <a:pt x="3111500" y="836086"/>
                  </a:lnTo>
                  <a:cubicBezTo>
                    <a:pt x="3111500" y="859464"/>
                    <a:pt x="3092548" y="878417"/>
                    <a:pt x="3069169" y="878417"/>
                  </a:cubicBezTo>
                  <a:lnTo>
                    <a:pt x="42331" y="878417"/>
                  </a:lnTo>
                  <a:cubicBezTo>
                    <a:pt x="18952" y="878417"/>
                    <a:pt x="0" y="859464"/>
                    <a:pt x="0" y="836086"/>
                  </a:cubicBezTo>
                  <a:lnTo>
                    <a:pt x="0" y="42331"/>
                  </a:lnTo>
                  <a:cubicBezTo>
                    <a:pt x="0" y="18952"/>
                    <a:pt x="18952" y="0"/>
                    <a:pt x="42331" y="0"/>
                  </a:cubicBezTo>
                  <a:close/>
                </a:path>
              </a:pathLst>
            </a:custGeom>
            <a:solidFill>
              <a:srgbClr val="FFFFFF"/>
            </a:solidFill>
          </p:spPr>
        </p:sp>
        <p:grpSp>
          <p:nvGrpSpPr>
            <p:cNvPr id="64" name="组合 63"/>
            <p:cNvGrpSpPr/>
            <p:nvPr/>
          </p:nvGrpSpPr>
          <p:grpSpPr>
            <a:xfrm>
              <a:off x="14107" y="3389"/>
              <a:ext cx="9909" cy="1131"/>
              <a:chOff x="13907" y="3190"/>
              <a:chExt cx="10494" cy="1131"/>
            </a:xfrm>
          </p:grpSpPr>
          <p:sp>
            <p:nvSpPr>
              <p:cNvPr id="65" name="Text 48"/>
              <p:cNvSpPr/>
              <p:nvPr/>
            </p:nvSpPr>
            <p:spPr>
              <a:xfrm>
                <a:off x="13907" y="3190"/>
                <a:ext cx="10494" cy="40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sym typeface="+mn-ea"/>
                  </a:rPr>
                  <a:t>战略意义</a:t>
                </a:r>
                <a:endParaRPr lang="en-US" sz="1400" b="1"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sp>
            <p:nvSpPr>
              <p:cNvPr id="66" name="Text 49"/>
              <p:cNvSpPr/>
              <p:nvPr/>
            </p:nvSpPr>
            <p:spPr>
              <a:xfrm>
                <a:off x="13907" y="3671"/>
                <a:ext cx="10457" cy="650"/>
              </a:xfrm>
              <a:prstGeom prst="rect">
                <a:avLst/>
              </a:prstGeom>
              <a:noFill/>
            </p:spPr>
            <p:txBody>
              <a:bodyPr wrap="square" lIns="0" tIns="0" rIns="0" bIns="0" rtlCol="0" anchor="ctr"/>
              <a:lstStyle/>
              <a:p>
                <a:pPr>
                  <a:lnSpc>
                    <a:spcPct val="10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sym typeface="+mn-ea"/>
                  </a:rPr>
                  <a:t>构建高效、灵活、开放双向跨境资本流动高速路</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sym typeface="+mn-ea"/>
                  </a:rPr>
                  <a:t>，</a:t>
                </a:r>
                <a:r>
                  <a:rPr lang="en-US" sz="1400" dirty="0">
                    <a:solidFill>
                      <a:schemeClr val="tx1">
                        <a:alpha val="80000"/>
                      </a:schemeClr>
                    </a:solidFill>
                    <a:latin typeface="微软雅黑" panose="020B0503020204020204" charset="-122"/>
                    <a:ea typeface="微软雅黑" panose="020B0503020204020204" charset="-122"/>
                    <a:cs typeface="MiSans" pitchFamily="34" charset="-120"/>
                    <a:sym typeface="+mn-ea"/>
                  </a:rPr>
                  <a:t>为自贸港封关运作注入强劲动能</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sym typeface="+mn-ea"/>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sym typeface="+mn-ea"/>
                </a:endParaRPr>
              </a:p>
            </p:txBody>
          </p:sp>
        </p:grpSp>
      </p:grpSp>
      <p:grpSp>
        <p:nvGrpSpPr>
          <p:cNvPr id="141" name="组合 140"/>
          <p:cNvGrpSpPr/>
          <p:nvPr/>
        </p:nvGrpSpPr>
        <p:grpSpPr>
          <a:xfrm>
            <a:off x="8724265" y="6716395"/>
            <a:ext cx="6732270" cy="718820"/>
            <a:chOff x="13739" y="10577"/>
            <a:chExt cx="10602" cy="1132"/>
          </a:xfrm>
        </p:grpSpPr>
        <p:sp>
          <p:nvSpPr>
            <p:cNvPr id="68" name="Shape 47"/>
            <p:cNvSpPr/>
            <p:nvPr/>
          </p:nvSpPr>
          <p:spPr>
            <a:xfrm>
              <a:off x="13739" y="10577"/>
              <a:ext cx="10602" cy="1133"/>
            </a:xfrm>
            <a:custGeom>
              <a:avLst/>
              <a:gdLst/>
              <a:ahLst/>
              <a:cxnLst/>
              <a:rect l="l" t="t" r="r" b="b"/>
              <a:pathLst>
                <a:path w="3111500" h="878417">
                  <a:moveTo>
                    <a:pt x="42331" y="0"/>
                  </a:moveTo>
                  <a:lnTo>
                    <a:pt x="3069169" y="0"/>
                  </a:lnTo>
                  <a:cubicBezTo>
                    <a:pt x="3092548" y="0"/>
                    <a:pt x="3111500" y="18952"/>
                    <a:pt x="3111500" y="42331"/>
                  </a:cubicBezTo>
                  <a:lnTo>
                    <a:pt x="3111500" y="836086"/>
                  </a:lnTo>
                  <a:cubicBezTo>
                    <a:pt x="3111500" y="859464"/>
                    <a:pt x="3092548" y="878417"/>
                    <a:pt x="3069169" y="878417"/>
                  </a:cubicBezTo>
                  <a:lnTo>
                    <a:pt x="42331" y="878417"/>
                  </a:lnTo>
                  <a:cubicBezTo>
                    <a:pt x="18952" y="878417"/>
                    <a:pt x="0" y="859464"/>
                    <a:pt x="0" y="836086"/>
                  </a:cubicBezTo>
                  <a:lnTo>
                    <a:pt x="0" y="42331"/>
                  </a:lnTo>
                  <a:cubicBezTo>
                    <a:pt x="0" y="18952"/>
                    <a:pt x="18952" y="0"/>
                    <a:pt x="42331" y="0"/>
                  </a:cubicBezTo>
                  <a:close/>
                </a:path>
              </a:pathLst>
            </a:custGeom>
            <a:solidFill>
              <a:srgbClr val="FFFFFF"/>
            </a:solidFill>
          </p:spPr>
        </p:sp>
        <p:sp>
          <p:nvSpPr>
            <p:cNvPr id="139" name="Text 49"/>
            <p:cNvSpPr/>
            <p:nvPr/>
          </p:nvSpPr>
          <p:spPr>
            <a:xfrm>
              <a:off x="13907" y="10819"/>
              <a:ext cx="9874" cy="650"/>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sym typeface="+mn-ea"/>
                </a:rPr>
                <a:t>为企业提供跨境收支、汇兑、融资等全方位金融服务，助力企业全球化布局</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sym typeface="+mn-ea"/>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sym typeface="+mn-ea"/>
              </a:endParaRPr>
            </a:p>
          </p:txBody>
        </p:sp>
      </p:gr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10" name="组合 9"/>
            <p:cNvGrpSpPr/>
            <p:nvPr/>
          </p:nvGrpSpPr>
          <p:grpSpPr>
            <a:xfrm rot="0">
              <a:off x="21095" y="410"/>
              <a:ext cx="3995" cy="1345"/>
              <a:chOff x="2704" y="1289"/>
              <a:chExt cx="3995" cy="1345"/>
            </a:xfrm>
          </p:grpSpPr>
          <p:sp>
            <p:nvSpPr>
              <p:cNvPr id="14"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15"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16" name="直接连接符 15"/>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17" name="组合 16"/>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多功能自由贸易账户的优势</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创新海关监管模式，构建高水平分线管理体制，强化风险防控</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100" name="组合 99"/>
          <p:cNvGrpSpPr/>
          <p:nvPr/>
        </p:nvGrpSpPr>
        <p:grpSpPr>
          <a:xfrm>
            <a:off x="557530" y="1434465"/>
            <a:ext cx="7504430" cy="3133090"/>
            <a:chOff x="878" y="2259"/>
            <a:chExt cx="11818" cy="4934"/>
          </a:xfrm>
        </p:grpSpPr>
        <p:sp>
          <p:nvSpPr>
            <p:cNvPr id="142" name="Shape 27"/>
            <p:cNvSpPr/>
            <p:nvPr/>
          </p:nvSpPr>
          <p:spPr>
            <a:xfrm>
              <a:off x="878" y="2259"/>
              <a:ext cx="11818" cy="493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grpSp>
          <p:nvGrpSpPr>
            <p:cNvPr id="83" name="组合 82"/>
            <p:cNvGrpSpPr/>
            <p:nvPr/>
          </p:nvGrpSpPr>
          <p:grpSpPr>
            <a:xfrm>
              <a:off x="1213" y="2549"/>
              <a:ext cx="788" cy="800"/>
              <a:chOff x="1213" y="2419"/>
              <a:chExt cx="788" cy="800"/>
            </a:xfrm>
          </p:grpSpPr>
          <p:sp>
            <p:nvSpPr>
              <p:cNvPr id="9" name="Shape 3"/>
              <p:cNvSpPr/>
              <p:nvPr/>
            </p:nvSpPr>
            <p:spPr>
              <a:xfrm>
                <a:off x="1213" y="2419"/>
                <a:ext cx="788" cy="800"/>
              </a:xfrm>
              <a:custGeom>
                <a:avLst/>
                <a:gdLst/>
                <a:ahLst/>
                <a:cxnLst/>
                <a:rect l="l" t="t" r="r" b="b"/>
                <a:pathLst>
                  <a:path w="508000" h="508000">
                    <a:moveTo>
                      <a:pt x="42332" y="0"/>
                    </a:moveTo>
                    <a:lnTo>
                      <a:pt x="465668" y="0"/>
                    </a:lnTo>
                    <a:cubicBezTo>
                      <a:pt x="489047" y="0"/>
                      <a:pt x="508000" y="18953"/>
                      <a:pt x="508000" y="42332"/>
                    </a:cubicBezTo>
                    <a:lnTo>
                      <a:pt x="508000" y="465668"/>
                    </a:lnTo>
                    <a:cubicBezTo>
                      <a:pt x="508000" y="489047"/>
                      <a:pt x="489047" y="508000"/>
                      <a:pt x="465668" y="508000"/>
                    </a:cubicBezTo>
                    <a:lnTo>
                      <a:pt x="42332" y="508000"/>
                    </a:lnTo>
                    <a:cubicBezTo>
                      <a:pt x="18953" y="508000"/>
                      <a:pt x="0" y="489047"/>
                      <a:pt x="0" y="465668"/>
                    </a:cubicBezTo>
                    <a:lnTo>
                      <a:pt x="0" y="42332"/>
                    </a:lnTo>
                    <a:cubicBezTo>
                      <a:pt x="0" y="18968"/>
                      <a:pt x="18968" y="0"/>
                      <a:pt x="42332" y="0"/>
                    </a:cubicBezTo>
                    <a:close/>
                  </a:path>
                </a:pathLst>
              </a:custGeom>
              <a:solidFill>
                <a:srgbClr val="C09B5A">
                  <a:alpha val="20000"/>
                </a:srgbClr>
              </a:solidFill>
            </p:spPr>
          </p:sp>
          <p:sp>
            <p:nvSpPr>
              <p:cNvPr id="10" name="Shape 4"/>
              <p:cNvSpPr/>
              <p:nvPr/>
            </p:nvSpPr>
            <p:spPr>
              <a:xfrm>
                <a:off x="1443" y="2652"/>
                <a:ext cx="328" cy="333"/>
              </a:xfrm>
              <a:custGeom>
                <a:avLst/>
                <a:gdLst/>
                <a:ahLst/>
                <a:cxnLst/>
                <a:rect l="l" t="t" r="r" b="b"/>
                <a:pathLst>
                  <a:path w="211667" h="211667">
                    <a:moveTo>
                      <a:pt x="112407" y="8351"/>
                    </a:moveTo>
                    <a:cubicBezTo>
                      <a:pt x="108355" y="6036"/>
                      <a:pt x="103353" y="6036"/>
                      <a:pt x="99260" y="8351"/>
                    </a:cubicBezTo>
                    <a:lnTo>
                      <a:pt x="6656" y="61268"/>
                    </a:lnTo>
                    <a:cubicBezTo>
                      <a:pt x="1447" y="64244"/>
                      <a:pt x="-1116" y="70363"/>
                      <a:pt x="413" y="76150"/>
                    </a:cubicBezTo>
                    <a:cubicBezTo>
                      <a:pt x="1943" y="81938"/>
                      <a:pt x="7235" y="85990"/>
                      <a:pt x="13229" y="85990"/>
                    </a:cubicBezTo>
                    <a:lnTo>
                      <a:pt x="26458" y="85990"/>
                    </a:lnTo>
                    <a:lnTo>
                      <a:pt x="26458" y="171979"/>
                    </a:lnTo>
                    <a:lnTo>
                      <a:pt x="26458" y="171979"/>
                    </a:lnTo>
                    <a:lnTo>
                      <a:pt x="5292" y="187854"/>
                    </a:lnTo>
                    <a:cubicBezTo>
                      <a:pt x="1943" y="190335"/>
                      <a:pt x="0" y="194262"/>
                      <a:pt x="0" y="198438"/>
                    </a:cubicBezTo>
                    <a:cubicBezTo>
                      <a:pt x="0" y="205755"/>
                      <a:pt x="5912" y="211667"/>
                      <a:pt x="13229" y="211667"/>
                    </a:cubicBezTo>
                    <a:lnTo>
                      <a:pt x="198438" y="211667"/>
                    </a:lnTo>
                    <a:cubicBezTo>
                      <a:pt x="205755" y="211667"/>
                      <a:pt x="211667" y="205755"/>
                      <a:pt x="211667" y="198438"/>
                    </a:cubicBezTo>
                    <a:cubicBezTo>
                      <a:pt x="211667" y="194262"/>
                      <a:pt x="209724" y="190335"/>
                      <a:pt x="206375" y="187854"/>
                    </a:cubicBezTo>
                    <a:lnTo>
                      <a:pt x="185208" y="171979"/>
                    </a:lnTo>
                    <a:lnTo>
                      <a:pt x="185208" y="85990"/>
                    </a:lnTo>
                    <a:lnTo>
                      <a:pt x="198438" y="85990"/>
                    </a:lnTo>
                    <a:cubicBezTo>
                      <a:pt x="204432" y="85990"/>
                      <a:pt x="209682" y="81938"/>
                      <a:pt x="211212" y="76150"/>
                    </a:cubicBezTo>
                    <a:cubicBezTo>
                      <a:pt x="212742" y="70363"/>
                      <a:pt x="210178" y="64244"/>
                      <a:pt x="204969" y="61268"/>
                    </a:cubicBezTo>
                    <a:lnTo>
                      <a:pt x="112365" y="8351"/>
                    </a:lnTo>
                    <a:close/>
                    <a:moveTo>
                      <a:pt x="165365" y="85990"/>
                    </a:moveTo>
                    <a:lnTo>
                      <a:pt x="165365" y="171979"/>
                    </a:lnTo>
                    <a:lnTo>
                      <a:pt x="138906" y="171979"/>
                    </a:lnTo>
                    <a:lnTo>
                      <a:pt x="138906" y="85990"/>
                    </a:lnTo>
                    <a:lnTo>
                      <a:pt x="165365" y="85990"/>
                    </a:lnTo>
                    <a:close/>
                    <a:moveTo>
                      <a:pt x="119063" y="85990"/>
                    </a:moveTo>
                    <a:lnTo>
                      <a:pt x="119063" y="171979"/>
                    </a:lnTo>
                    <a:lnTo>
                      <a:pt x="92604" y="171979"/>
                    </a:lnTo>
                    <a:lnTo>
                      <a:pt x="92604" y="85990"/>
                    </a:lnTo>
                    <a:lnTo>
                      <a:pt x="119063" y="85990"/>
                    </a:lnTo>
                    <a:close/>
                    <a:moveTo>
                      <a:pt x="72760" y="85990"/>
                    </a:moveTo>
                    <a:lnTo>
                      <a:pt x="72760" y="171979"/>
                    </a:lnTo>
                    <a:lnTo>
                      <a:pt x="46302" y="171979"/>
                    </a:lnTo>
                    <a:lnTo>
                      <a:pt x="46302" y="85990"/>
                    </a:lnTo>
                    <a:lnTo>
                      <a:pt x="72760" y="85990"/>
                    </a:lnTo>
                    <a:close/>
                    <a:moveTo>
                      <a:pt x="105833" y="39688"/>
                    </a:moveTo>
                    <a:cubicBezTo>
                      <a:pt x="113135" y="39688"/>
                      <a:pt x="119063" y="45615"/>
                      <a:pt x="119063" y="52917"/>
                    </a:cubicBezTo>
                    <a:cubicBezTo>
                      <a:pt x="119063" y="60218"/>
                      <a:pt x="113135" y="66146"/>
                      <a:pt x="105833" y="66146"/>
                    </a:cubicBezTo>
                    <a:cubicBezTo>
                      <a:pt x="98532" y="66146"/>
                      <a:pt x="92604" y="60218"/>
                      <a:pt x="92604" y="52917"/>
                    </a:cubicBezTo>
                    <a:cubicBezTo>
                      <a:pt x="92604" y="45615"/>
                      <a:pt x="98532" y="39688"/>
                      <a:pt x="105833" y="39688"/>
                    </a:cubicBezTo>
                    <a:close/>
                  </a:path>
                </a:pathLst>
              </a:custGeom>
              <a:solidFill>
                <a:srgbClr val="C09B5A"/>
              </a:solidFill>
            </p:spPr>
          </p:sp>
        </p:grpSp>
        <p:sp>
          <p:nvSpPr>
            <p:cNvPr id="11" name="Text 5"/>
            <p:cNvSpPr/>
            <p:nvPr/>
          </p:nvSpPr>
          <p:spPr>
            <a:xfrm>
              <a:off x="2198" y="2715"/>
              <a:ext cx="6234" cy="467"/>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多功能自由贸易账户(FTA)</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2" name="Text 6"/>
            <p:cNvSpPr/>
            <p:nvPr/>
          </p:nvSpPr>
          <p:spPr>
            <a:xfrm>
              <a:off x="1219" y="3498"/>
              <a:ext cx="11144" cy="867"/>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跨境资金集中运营中心是企业在海南的“</a:t>
              </a:r>
              <a:r>
                <a:rPr lang="en-US" sz="1400" dirty="0">
                  <a:solidFill>
                    <a:srgbClr val="C59F5E"/>
                  </a:solidFill>
                  <a:latin typeface="微软雅黑" panose="020B0503020204020204" charset="-122"/>
                  <a:ea typeface="微软雅黑" panose="020B0503020204020204" charset="-122"/>
                  <a:cs typeface="微软雅黑" panose="020B0503020204020204" charset="-122"/>
                </a:rPr>
                <a:t>资金中枢</a:t>
              </a:r>
              <a:r>
                <a:rPr 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可统一管理调配集团境内外子公司的跨境资金</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集中处理收付、换汇、融资等事务。</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85" name="组合 84"/>
            <p:cNvGrpSpPr/>
            <p:nvPr/>
          </p:nvGrpSpPr>
          <p:grpSpPr>
            <a:xfrm>
              <a:off x="1213" y="4517"/>
              <a:ext cx="11150" cy="1082"/>
              <a:chOff x="1213" y="4621"/>
              <a:chExt cx="11150" cy="1082"/>
            </a:xfrm>
          </p:grpSpPr>
          <p:sp>
            <p:nvSpPr>
              <p:cNvPr id="13" name="Shape 7"/>
              <p:cNvSpPr/>
              <p:nvPr/>
            </p:nvSpPr>
            <p:spPr>
              <a:xfrm>
                <a:off x="1213" y="4621"/>
                <a:ext cx="11150" cy="1083"/>
              </a:xfrm>
              <a:custGeom>
                <a:avLst/>
                <a:gdLst/>
                <a:ahLst/>
                <a:cxnLst/>
                <a:rect l="l" t="t" r="r" b="b"/>
                <a:pathLst>
                  <a:path w="7186083" h="804333">
                    <a:moveTo>
                      <a:pt x="42332" y="0"/>
                    </a:moveTo>
                    <a:lnTo>
                      <a:pt x="7143751" y="0"/>
                    </a:lnTo>
                    <a:cubicBezTo>
                      <a:pt x="7167131" y="0"/>
                      <a:pt x="7186083" y="18953"/>
                      <a:pt x="7186083" y="42332"/>
                    </a:cubicBezTo>
                    <a:lnTo>
                      <a:pt x="7186083" y="762001"/>
                    </a:lnTo>
                    <a:cubicBezTo>
                      <a:pt x="7186083" y="785381"/>
                      <a:pt x="7167131" y="804333"/>
                      <a:pt x="7143751" y="804333"/>
                    </a:cubicBezTo>
                    <a:lnTo>
                      <a:pt x="42332" y="804333"/>
                    </a:lnTo>
                    <a:cubicBezTo>
                      <a:pt x="18953" y="804333"/>
                      <a:pt x="0" y="785381"/>
                      <a:pt x="0" y="762001"/>
                    </a:cubicBezTo>
                    <a:lnTo>
                      <a:pt x="0" y="42332"/>
                    </a:lnTo>
                    <a:cubicBezTo>
                      <a:pt x="0" y="18968"/>
                      <a:pt x="18968" y="0"/>
                      <a:pt x="42332" y="0"/>
                    </a:cubicBezTo>
                    <a:close/>
                  </a:path>
                </a:pathLst>
              </a:custGeom>
              <a:solidFill>
                <a:srgbClr val="FFFFFF"/>
              </a:solidFill>
            </p:spPr>
          </p:sp>
          <p:sp>
            <p:nvSpPr>
              <p:cNvPr id="14" name="Shape 8"/>
              <p:cNvSpPr/>
              <p:nvPr/>
            </p:nvSpPr>
            <p:spPr>
              <a:xfrm>
                <a:off x="1443" y="4768"/>
                <a:ext cx="263" cy="267"/>
              </a:xfrm>
              <a:custGeom>
                <a:avLst/>
                <a:gdLst/>
                <a:ahLst/>
                <a:cxnLst/>
                <a:rect l="l" t="t" r="r" b="b"/>
                <a:pathLst>
                  <a:path w="169333" h="169333">
                    <a:moveTo>
                      <a:pt x="166224" y="49808"/>
                    </a:moveTo>
                    <a:lnTo>
                      <a:pt x="134474" y="81558"/>
                    </a:lnTo>
                    <a:cubicBezTo>
                      <a:pt x="131432" y="84601"/>
                      <a:pt x="126901" y="85493"/>
                      <a:pt x="122932" y="83840"/>
                    </a:cubicBezTo>
                    <a:cubicBezTo>
                      <a:pt x="118963" y="82186"/>
                      <a:pt x="116417" y="78350"/>
                      <a:pt x="116417" y="74083"/>
                    </a:cubicBezTo>
                    <a:lnTo>
                      <a:pt x="116417" y="52917"/>
                    </a:lnTo>
                    <a:lnTo>
                      <a:pt x="10583" y="52917"/>
                    </a:lnTo>
                    <a:cubicBezTo>
                      <a:pt x="4729" y="52917"/>
                      <a:pt x="0" y="48187"/>
                      <a:pt x="0" y="42333"/>
                    </a:cubicBezTo>
                    <a:cubicBezTo>
                      <a:pt x="0" y="36479"/>
                      <a:pt x="4729" y="31750"/>
                      <a:pt x="10583" y="31750"/>
                    </a:cubicBezTo>
                    <a:lnTo>
                      <a:pt x="116417" y="31750"/>
                    </a:lnTo>
                    <a:lnTo>
                      <a:pt x="116417" y="10583"/>
                    </a:lnTo>
                    <a:cubicBezTo>
                      <a:pt x="116417" y="6317"/>
                      <a:pt x="118996" y="2447"/>
                      <a:pt x="122965" y="794"/>
                    </a:cubicBezTo>
                    <a:cubicBezTo>
                      <a:pt x="126934" y="-860"/>
                      <a:pt x="131465" y="66"/>
                      <a:pt x="134508" y="3076"/>
                    </a:cubicBezTo>
                    <a:lnTo>
                      <a:pt x="166258" y="34826"/>
                    </a:lnTo>
                    <a:cubicBezTo>
                      <a:pt x="170392" y="38960"/>
                      <a:pt x="170392" y="45674"/>
                      <a:pt x="166258" y="49808"/>
                    </a:cubicBezTo>
                    <a:close/>
                    <a:moveTo>
                      <a:pt x="34826" y="166224"/>
                    </a:moveTo>
                    <a:lnTo>
                      <a:pt x="3076" y="134474"/>
                    </a:lnTo>
                    <a:cubicBezTo>
                      <a:pt x="-1058" y="130340"/>
                      <a:pt x="-1058" y="123627"/>
                      <a:pt x="3076" y="119492"/>
                    </a:cubicBezTo>
                    <a:lnTo>
                      <a:pt x="34826" y="87742"/>
                    </a:lnTo>
                    <a:cubicBezTo>
                      <a:pt x="37868" y="84700"/>
                      <a:pt x="42399" y="83807"/>
                      <a:pt x="46368" y="85460"/>
                    </a:cubicBezTo>
                    <a:cubicBezTo>
                      <a:pt x="50337" y="87114"/>
                      <a:pt x="52917" y="90984"/>
                      <a:pt x="52917" y="95250"/>
                    </a:cubicBezTo>
                    <a:lnTo>
                      <a:pt x="52917" y="116417"/>
                    </a:lnTo>
                    <a:lnTo>
                      <a:pt x="158750" y="116417"/>
                    </a:lnTo>
                    <a:cubicBezTo>
                      <a:pt x="164604" y="116417"/>
                      <a:pt x="169333" y="121146"/>
                      <a:pt x="169333" y="127000"/>
                    </a:cubicBezTo>
                    <a:cubicBezTo>
                      <a:pt x="169333" y="132854"/>
                      <a:pt x="164604" y="137583"/>
                      <a:pt x="158750" y="137583"/>
                    </a:cubicBezTo>
                    <a:lnTo>
                      <a:pt x="52917" y="137583"/>
                    </a:lnTo>
                    <a:lnTo>
                      <a:pt x="52917" y="158750"/>
                    </a:lnTo>
                    <a:cubicBezTo>
                      <a:pt x="52917" y="163016"/>
                      <a:pt x="50337" y="166886"/>
                      <a:pt x="46368" y="168540"/>
                    </a:cubicBezTo>
                    <a:cubicBezTo>
                      <a:pt x="42399" y="170193"/>
                      <a:pt x="37868" y="169267"/>
                      <a:pt x="34826" y="166258"/>
                    </a:cubicBezTo>
                    <a:close/>
                  </a:path>
                </a:pathLst>
              </a:custGeom>
              <a:solidFill>
                <a:srgbClr val="C09B5A"/>
              </a:solidFill>
            </p:spPr>
          </p:sp>
          <p:sp>
            <p:nvSpPr>
              <p:cNvPr id="15" name="Text 9"/>
              <p:cNvSpPr/>
              <p:nvPr/>
            </p:nvSpPr>
            <p:spPr>
              <a:xfrm>
                <a:off x="1870" y="4702"/>
                <a:ext cx="1970" cy="40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多币种自由兑换</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6" name="Text 10"/>
              <p:cNvSpPr/>
              <p:nvPr/>
            </p:nvSpPr>
            <p:spPr>
              <a:xfrm>
                <a:off x="1410" y="5235"/>
                <a:ext cx="10870" cy="333"/>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美元、欧元等多币种自由兑换</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不受外汇额度限制</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88" name="组合 87"/>
            <p:cNvGrpSpPr/>
            <p:nvPr/>
          </p:nvGrpSpPr>
          <p:grpSpPr>
            <a:xfrm>
              <a:off x="1213" y="5840"/>
              <a:ext cx="11150" cy="1082"/>
              <a:chOff x="1213" y="6087"/>
              <a:chExt cx="11150" cy="1082"/>
            </a:xfrm>
          </p:grpSpPr>
          <p:sp>
            <p:nvSpPr>
              <p:cNvPr id="17" name="Shape 11"/>
              <p:cNvSpPr/>
              <p:nvPr/>
            </p:nvSpPr>
            <p:spPr>
              <a:xfrm>
                <a:off x="1213" y="6087"/>
                <a:ext cx="11150" cy="1083"/>
              </a:xfrm>
              <a:custGeom>
                <a:avLst/>
                <a:gdLst/>
                <a:ahLst/>
                <a:cxnLst/>
                <a:rect l="l" t="t" r="r" b="b"/>
                <a:pathLst>
                  <a:path w="7186083" h="804333">
                    <a:moveTo>
                      <a:pt x="42332" y="0"/>
                    </a:moveTo>
                    <a:lnTo>
                      <a:pt x="7143751" y="0"/>
                    </a:lnTo>
                    <a:cubicBezTo>
                      <a:pt x="7167131" y="0"/>
                      <a:pt x="7186083" y="18953"/>
                      <a:pt x="7186083" y="42332"/>
                    </a:cubicBezTo>
                    <a:lnTo>
                      <a:pt x="7186083" y="762001"/>
                    </a:lnTo>
                    <a:cubicBezTo>
                      <a:pt x="7186083" y="785381"/>
                      <a:pt x="7167131" y="804333"/>
                      <a:pt x="7143751" y="804333"/>
                    </a:cubicBezTo>
                    <a:lnTo>
                      <a:pt x="42332" y="804333"/>
                    </a:lnTo>
                    <a:cubicBezTo>
                      <a:pt x="18953" y="804333"/>
                      <a:pt x="0" y="785381"/>
                      <a:pt x="0" y="762001"/>
                    </a:cubicBezTo>
                    <a:lnTo>
                      <a:pt x="0" y="42332"/>
                    </a:lnTo>
                    <a:cubicBezTo>
                      <a:pt x="0" y="18968"/>
                      <a:pt x="18968" y="0"/>
                      <a:pt x="42332" y="0"/>
                    </a:cubicBezTo>
                    <a:close/>
                  </a:path>
                </a:pathLst>
              </a:custGeom>
              <a:solidFill>
                <a:srgbClr val="FFFFFF"/>
              </a:solidFill>
            </p:spPr>
          </p:sp>
          <p:sp>
            <p:nvSpPr>
              <p:cNvPr id="18" name="Shape 12"/>
              <p:cNvSpPr/>
              <p:nvPr/>
            </p:nvSpPr>
            <p:spPr>
              <a:xfrm>
                <a:off x="1459" y="6235"/>
                <a:ext cx="230" cy="267"/>
              </a:xfrm>
              <a:custGeom>
                <a:avLst/>
                <a:gdLst/>
                <a:ahLst/>
                <a:cxnLst/>
                <a:rect l="l" t="t" r="r" b="b"/>
                <a:pathLst>
                  <a:path w="148167" h="169333">
                    <a:moveTo>
                      <a:pt x="63500" y="42333"/>
                    </a:moveTo>
                    <a:cubicBezTo>
                      <a:pt x="63500" y="24810"/>
                      <a:pt x="49273" y="10583"/>
                      <a:pt x="31750" y="10583"/>
                    </a:cubicBezTo>
                    <a:cubicBezTo>
                      <a:pt x="14227" y="10583"/>
                      <a:pt x="0" y="24810"/>
                      <a:pt x="0" y="42333"/>
                    </a:cubicBezTo>
                    <a:cubicBezTo>
                      <a:pt x="0" y="59857"/>
                      <a:pt x="14227" y="74083"/>
                      <a:pt x="31750" y="74083"/>
                    </a:cubicBezTo>
                    <a:cubicBezTo>
                      <a:pt x="49273" y="74083"/>
                      <a:pt x="63500" y="59857"/>
                      <a:pt x="63500" y="42333"/>
                    </a:cubicBezTo>
                    <a:close/>
                    <a:moveTo>
                      <a:pt x="148167" y="127000"/>
                    </a:moveTo>
                    <a:cubicBezTo>
                      <a:pt x="148167" y="109477"/>
                      <a:pt x="133940" y="95250"/>
                      <a:pt x="116417" y="95250"/>
                    </a:cubicBezTo>
                    <a:cubicBezTo>
                      <a:pt x="98893" y="95250"/>
                      <a:pt x="84667" y="109477"/>
                      <a:pt x="84667" y="127000"/>
                    </a:cubicBezTo>
                    <a:cubicBezTo>
                      <a:pt x="84667" y="144523"/>
                      <a:pt x="98893" y="158750"/>
                      <a:pt x="116417" y="158750"/>
                    </a:cubicBezTo>
                    <a:cubicBezTo>
                      <a:pt x="133940" y="158750"/>
                      <a:pt x="148167" y="144523"/>
                      <a:pt x="148167" y="127000"/>
                    </a:cubicBezTo>
                    <a:close/>
                    <a:moveTo>
                      <a:pt x="145058" y="28641"/>
                    </a:moveTo>
                    <a:cubicBezTo>
                      <a:pt x="149192" y="24507"/>
                      <a:pt x="149192" y="17793"/>
                      <a:pt x="145058" y="13659"/>
                    </a:cubicBezTo>
                    <a:cubicBezTo>
                      <a:pt x="140924" y="9525"/>
                      <a:pt x="134210" y="9525"/>
                      <a:pt x="130076" y="13659"/>
                    </a:cubicBezTo>
                    <a:lnTo>
                      <a:pt x="3076" y="140659"/>
                    </a:lnTo>
                    <a:cubicBezTo>
                      <a:pt x="-1058" y="144793"/>
                      <a:pt x="-1058" y="151507"/>
                      <a:pt x="3076" y="155641"/>
                    </a:cubicBezTo>
                    <a:cubicBezTo>
                      <a:pt x="7210" y="159775"/>
                      <a:pt x="13924" y="159775"/>
                      <a:pt x="18058" y="155641"/>
                    </a:cubicBezTo>
                    <a:lnTo>
                      <a:pt x="145058" y="28641"/>
                    </a:lnTo>
                    <a:close/>
                  </a:path>
                </a:pathLst>
              </a:custGeom>
              <a:solidFill>
                <a:srgbClr val="C09B5A"/>
              </a:solidFill>
            </p:spPr>
          </p:sp>
          <p:sp>
            <p:nvSpPr>
              <p:cNvPr id="19" name="Text 13"/>
              <p:cNvSpPr/>
              <p:nvPr/>
            </p:nvSpPr>
            <p:spPr>
              <a:xfrm>
                <a:off x="1870" y="6168"/>
                <a:ext cx="1182" cy="40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汇率优惠</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20" name="Text 14"/>
              <p:cNvSpPr/>
              <p:nvPr/>
            </p:nvSpPr>
            <p:spPr>
              <a:xfrm>
                <a:off x="1410" y="6702"/>
                <a:ext cx="10870" cy="333"/>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汇率优惠达</a:t>
                </a:r>
                <a:r>
                  <a:rPr lang="en-US" sz="1400" dirty="0">
                    <a:solidFill>
                      <a:srgbClr val="C59F5E"/>
                    </a:solidFill>
                    <a:latin typeface="微软雅黑" panose="020B0503020204020204" charset="-122"/>
                    <a:ea typeface="微软雅黑" panose="020B0503020204020204" charset="-122"/>
                    <a:cs typeface="微软雅黑" panose="020B0503020204020204" charset="-122"/>
                  </a:rPr>
                  <a:t>0.3%-0.5%</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grpSp>
      </p:grpSp>
      <p:grpSp>
        <p:nvGrpSpPr>
          <p:cNvPr id="107" name="组合 106"/>
          <p:cNvGrpSpPr/>
          <p:nvPr/>
        </p:nvGrpSpPr>
        <p:grpSpPr>
          <a:xfrm>
            <a:off x="8232775" y="1434465"/>
            <a:ext cx="7504430" cy="3133090"/>
            <a:chOff x="12965" y="2259"/>
            <a:chExt cx="11818" cy="4934"/>
          </a:xfrm>
        </p:grpSpPr>
        <p:sp>
          <p:nvSpPr>
            <p:cNvPr id="96" name="Shape 27"/>
            <p:cNvSpPr/>
            <p:nvPr/>
          </p:nvSpPr>
          <p:spPr>
            <a:xfrm>
              <a:off x="12965" y="2259"/>
              <a:ext cx="11818" cy="493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grpSp>
          <p:nvGrpSpPr>
            <p:cNvPr id="84" name="组合 83"/>
            <p:cNvGrpSpPr/>
            <p:nvPr/>
          </p:nvGrpSpPr>
          <p:grpSpPr>
            <a:xfrm>
              <a:off x="13299" y="2549"/>
              <a:ext cx="788" cy="800"/>
              <a:chOff x="13299" y="2419"/>
              <a:chExt cx="788" cy="800"/>
            </a:xfrm>
          </p:grpSpPr>
          <p:sp>
            <p:nvSpPr>
              <p:cNvPr id="22" name="Shape 16"/>
              <p:cNvSpPr/>
              <p:nvPr/>
            </p:nvSpPr>
            <p:spPr>
              <a:xfrm>
                <a:off x="13299" y="2419"/>
                <a:ext cx="788" cy="800"/>
              </a:xfrm>
              <a:custGeom>
                <a:avLst/>
                <a:gdLst/>
                <a:ahLst/>
                <a:cxnLst/>
                <a:rect l="l" t="t" r="r" b="b"/>
                <a:pathLst>
                  <a:path w="508000" h="508000">
                    <a:moveTo>
                      <a:pt x="42332" y="0"/>
                    </a:moveTo>
                    <a:lnTo>
                      <a:pt x="465668" y="0"/>
                    </a:lnTo>
                    <a:cubicBezTo>
                      <a:pt x="489047" y="0"/>
                      <a:pt x="508000" y="18953"/>
                      <a:pt x="508000" y="42332"/>
                    </a:cubicBezTo>
                    <a:lnTo>
                      <a:pt x="508000" y="465668"/>
                    </a:lnTo>
                    <a:cubicBezTo>
                      <a:pt x="508000" y="489047"/>
                      <a:pt x="489047" y="508000"/>
                      <a:pt x="465668" y="508000"/>
                    </a:cubicBezTo>
                    <a:lnTo>
                      <a:pt x="42332" y="508000"/>
                    </a:lnTo>
                    <a:cubicBezTo>
                      <a:pt x="18953" y="508000"/>
                      <a:pt x="0" y="489047"/>
                      <a:pt x="0" y="465668"/>
                    </a:cubicBezTo>
                    <a:lnTo>
                      <a:pt x="0" y="42332"/>
                    </a:lnTo>
                    <a:cubicBezTo>
                      <a:pt x="0" y="18968"/>
                      <a:pt x="18968" y="0"/>
                      <a:pt x="42332" y="0"/>
                    </a:cubicBezTo>
                    <a:close/>
                  </a:path>
                </a:pathLst>
              </a:custGeom>
              <a:solidFill>
                <a:srgbClr val="C09B5A">
                  <a:alpha val="20000"/>
                </a:srgbClr>
              </a:solidFill>
            </p:spPr>
          </p:sp>
          <p:sp>
            <p:nvSpPr>
              <p:cNvPr id="23" name="Shape 17"/>
              <p:cNvSpPr/>
              <p:nvPr/>
            </p:nvSpPr>
            <p:spPr>
              <a:xfrm>
                <a:off x="13529" y="2652"/>
                <a:ext cx="328" cy="333"/>
              </a:xfrm>
              <a:custGeom>
                <a:avLst/>
                <a:gdLst/>
                <a:ahLst/>
                <a:cxnLst/>
                <a:rect l="l" t="t" r="r" b="b"/>
                <a:pathLst>
                  <a:path w="211667" h="211667">
                    <a:moveTo>
                      <a:pt x="0" y="173467"/>
                    </a:moveTo>
                    <a:lnTo>
                      <a:pt x="0" y="45269"/>
                    </a:lnTo>
                    <a:cubicBezTo>
                      <a:pt x="0" y="35677"/>
                      <a:pt x="9963" y="29311"/>
                      <a:pt x="19141" y="32039"/>
                    </a:cubicBezTo>
                    <a:cubicBezTo>
                      <a:pt x="55397" y="42871"/>
                      <a:pt x="81029" y="34313"/>
                      <a:pt x="106826" y="25714"/>
                    </a:cubicBezTo>
                    <a:cubicBezTo>
                      <a:pt x="133491" y="16826"/>
                      <a:pt x="160321" y="7896"/>
                      <a:pt x="199140" y="20299"/>
                    </a:cubicBezTo>
                    <a:cubicBezTo>
                      <a:pt x="206788" y="22738"/>
                      <a:pt x="211667" y="30138"/>
                      <a:pt x="211667" y="38199"/>
                    </a:cubicBezTo>
                    <a:lnTo>
                      <a:pt x="211667" y="166398"/>
                    </a:lnTo>
                    <a:cubicBezTo>
                      <a:pt x="211667" y="175989"/>
                      <a:pt x="201703" y="182356"/>
                      <a:pt x="192567" y="179627"/>
                    </a:cubicBezTo>
                    <a:cubicBezTo>
                      <a:pt x="156311" y="168796"/>
                      <a:pt x="130638" y="177354"/>
                      <a:pt x="104882" y="185952"/>
                    </a:cubicBezTo>
                    <a:cubicBezTo>
                      <a:pt x="78217" y="194841"/>
                      <a:pt x="51387" y="203771"/>
                      <a:pt x="12568" y="191368"/>
                    </a:cubicBezTo>
                    <a:cubicBezTo>
                      <a:pt x="4920" y="188929"/>
                      <a:pt x="41" y="181529"/>
                      <a:pt x="41" y="173467"/>
                    </a:cubicBezTo>
                    <a:close/>
                    <a:moveTo>
                      <a:pt x="138906" y="105833"/>
                    </a:moveTo>
                    <a:cubicBezTo>
                      <a:pt x="138906" y="83923"/>
                      <a:pt x="124106" y="66146"/>
                      <a:pt x="105833" y="66146"/>
                    </a:cubicBezTo>
                    <a:cubicBezTo>
                      <a:pt x="87561" y="66146"/>
                      <a:pt x="72760" y="83923"/>
                      <a:pt x="72760" y="105833"/>
                    </a:cubicBezTo>
                    <a:cubicBezTo>
                      <a:pt x="72760" y="127744"/>
                      <a:pt x="87561" y="145521"/>
                      <a:pt x="105833" y="145521"/>
                    </a:cubicBezTo>
                    <a:cubicBezTo>
                      <a:pt x="124106" y="145521"/>
                      <a:pt x="138906" y="127744"/>
                      <a:pt x="138906" y="105833"/>
                    </a:cubicBezTo>
                    <a:close/>
                    <a:moveTo>
                      <a:pt x="49609" y="170987"/>
                    </a:moveTo>
                    <a:cubicBezTo>
                      <a:pt x="51428" y="170987"/>
                      <a:pt x="52875" y="169416"/>
                      <a:pt x="52586" y="167638"/>
                    </a:cubicBezTo>
                    <a:cubicBezTo>
                      <a:pt x="50684" y="156146"/>
                      <a:pt x="41424" y="147174"/>
                      <a:pt x="29766" y="145728"/>
                    </a:cubicBezTo>
                    <a:cubicBezTo>
                      <a:pt x="27947" y="145521"/>
                      <a:pt x="26458" y="147009"/>
                      <a:pt x="26458" y="148828"/>
                    </a:cubicBezTo>
                    <a:lnTo>
                      <a:pt x="26458" y="165323"/>
                    </a:lnTo>
                    <a:cubicBezTo>
                      <a:pt x="26458" y="166812"/>
                      <a:pt x="27451" y="168134"/>
                      <a:pt x="28939" y="168507"/>
                    </a:cubicBezTo>
                    <a:cubicBezTo>
                      <a:pt x="36339" y="170243"/>
                      <a:pt x="43119" y="171028"/>
                      <a:pt x="49609" y="171028"/>
                    </a:cubicBezTo>
                    <a:close/>
                    <a:moveTo>
                      <a:pt x="181281" y="149862"/>
                    </a:moveTo>
                    <a:cubicBezTo>
                      <a:pt x="183348" y="150192"/>
                      <a:pt x="185208" y="148621"/>
                      <a:pt x="185208" y="146554"/>
                    </a:cubicBezTo>
                    <a:lnTo>
                      <a:pt x="185208" y="128943"/>
                    </a:lnTo>
                    <a:cubicBezTo>
                      <a:pt x="185208" y="127124"/>
                      <a:pt x="183720" y="125594"/>
                      <a:pt x="181901" y="125842"/>
                    </a:cubicBezTo>
                    <a:cubicBezTo>
                      <a:pt x="171483" y="127124"/>
                      <a:pt x="162925" y="134483"/>
                      <a:pt x="159908" y="144281"/>
                    </a:cubicBezTo>
                    <a:cubicBezTo>
                      <a:pt x="159329" y="146224"/>
                      <a:pt x="160858" y="148043"/>
                      <a:pt x="162884" y="148084"/>
                    </a:cubicBezTo>
                    <a:cubicBezTo>
                      <a:pt x="168755" y="148249"/>
                      <a:pt x="174873" y="148787"/>
                      <a:pt x="181240" y="149862"/>
                    </a:cubicBezTo>
                    <a:close/>
                    <a:moveTo>
                      <a:pt x="185208" y="62839"/>
                    </a:moveTo>
                    <a:lnTo>
                      <a:pt x="185208" y="46343"/>
                    </a:lnTo>
                    <a:cubicBezTo>
                      <a:pt x="185208" y="44855"/>
                      <a:pt x="184175" y="43532"/>
                      <a:pt x="182728" y="43160"/>
                    </a:cubicBezTo>
                    <a:cubicBezTo>
                      <a:pt x="175328" y="41424"/>
                      <a:pt x="168548" y="40638"/>
                      <a:pt x="162057" y="40638"/>
                    </a:cubicBezTo>
                    <a:cubicBezTo>
                      <a:pt x="160238" y="40638"/>
                      <a:pt x="158791" y="42209"/>
                      <a:pt x="159081" y="43987"/>
                    </a:cubicBezTo>
                    <a:cubicBezTo>
                      <a:pt x="160982" y="55480"/>
                      <a:pt x="170243" y="64451"/>
                      <a:pt x="181901" y="65898"/>
                    </a:cubicBezTo>
                    <a:cubicBezTo>
                      <a:pt x="183720" y="66104"/>
                      <a:pt x="185208" y="64616"/>
                      <a:pt x="185208" y="62797"/>
                    </a:cubicBezTo>
                    <a:close/>
                    <a:moveTo>
                      <a:pt x="51759" y="67345"/>
                    </a:moveTo>
                    <a:cubicBezTo>
                      <a:pt x="52338" y="65402"/>
                      <a:pt x="50808" y="63583"/>
                      <a:pt x="48783" y="63541"/>
                    </a:cubicBezTo>
                    <a:cubicBezTo>
                      <a:pt x="42912" y="63376"/>
                      <a:pt x="36794" y="62839"/>
                      <a:pt x="30427" y="61764"/>
                    </a:cubicBezTo>
                    <a:cubicBezTo>
                      <a:pt x="28360" y="61433"/>
                      <a:pt x="26500" y="63004"/>
                      <a:pt x="26500" y="65071"/>
                    </a:cubicBezTo>
                    <a:lnTo>
                      <a:pt x="26458" y="82682"/>
                    </a:lnTo>
                    <a:cubicBezTo>
                      <a:pt x="26458" y="84501"/>
                      <a:pt x="27947" y="86031"/>
                      <a:pt x="29766" y="85783"/>
                    </a:cubicBezTo>
                    <a:cubicBezTo>
                      <a:pt x="40184" y="84501"/>
                      <a:pt x="48741" y="77143"/>
                      <a:pt x="51759" y="67345"/>
                    </a:cubicBezTo>
                    <a:close/>
                  </a:path>
                </a:pathLst>
              </a:custGeom>
              <a:solidFill>
                <a:srgbClr val="C09B5A"/>
              </a:solidFill>
            </p:spPr>
          </p:sp>
        </p:grpSp>
        <p:sp>
          <p:nvSpPr>
            <p:cNvPr id="24" name="Text 18"/>
            <p:cNvSpPr/>
            <p:nvPr/>
          </p:nvSpPr>
          <p:spPr>
            <a:xfrm>
              <a:off x="14284" y="2715"/>
              <a:ext cx="3392" cy="467"/>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轧差结算便利</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25" name="Text 19"/>
            <p:cNvSpPr/>
            <p:nvPr/>
          </p:nvSpPr>
          <p:spPr>
            <a:xfrm>
              <a:off x="13305" y="3498"/>
              <a:ext cx="11144" cy="867"/>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跨境电商企业可将境外发生的</a:t>
              </a:r>
              <a:r>
                <a:rPr lang="en-US" sz="1400" dirty="0">
                  <a:solidFill>
                    <a:srgbClr val="C59F5E"/>
                  </a:solidFill>
                  <a:latin typeface="微软雅黑" panose="020B0503020204020204" charset="-122"/>
                  <a:ea typeface="微软雅黑" panose="020B0503020204020204" charset="-122"/>
                  <a:cs typeface="微软雅黑" panose="020B0503020204020204" charset="-122"/>
                </a:rPr>
                <a:t>仓储、物流、税收等费用</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与出口货款</a:t>
              </a:r>
              <a:r>
                <a:rPr lang="en-US" sz="1400" dirty="0">
                  <a:solidFill>
                    <a:srgbClr val="C59F5E"/>
                  </a:solidFill>
                  <a:latin typeface="微软雅黑" panose="020B0503020204020204" charset="-122"/>
                  <a:ea typeface="微软雅黑" panose="020B0503020204020204" charset="-122"/>
                  <a:cs typeface="微软雅黑" panose="020B0503020204020204" charset="-122"/>
                </a:rPr>
                <a:t>轧差结算</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简化外汇管理流程</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提升资金使用效率。</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87" name="组合 86"/>
            <p:cNvGrpSpPr/>
            <p:nvPr/>
          </p:nvGrpSpPr>
          <p:grpSpPr>
            <a:xfrm>
              <a:off x="13299" y="4517"/>
              <a:ext cx="11150" cy="1082"/>
              <a:chOff x="13299" y="4621"/>
              <a:chExt cx="11150" cy="1082"/>
            </a:xfrm>
          </p:grpSpPr>
          <p:sp>
            <p:nvSpPr>
              <p:cNvPr id="26" name="Shape 20"/>
              <p:cNvSpPr/>
              <p:nvPr/>
            </p:nvSpPr>
            <p:spPr>
              <a:xfrm>
                <a:off x="13299" y="4621"/>
                <a:ext cx="11150" cy="1083"/>
              </a:xfrm>
              <a:custGeom>
                <a:avLst/>
                <a:gdLst/>
                <a:ahLst/>
                <a:cxnLst/>
                <a:rect l="l" t="t" r="r" b="b"/>
                <a:pathLst>
                  <a:path w="7186083" h="804333">
                    <a:moveTo>
                      <a:pt x="42332" y="0"/>
                    </a:moveTo>
                    <a:lnTo>
                      <a:pt x="7143751" y="0"/>
                    </a:lnTo>
                    <a:cubicBezTo>
                      <a:pt x="7167131" y="0"/>
                      <a:pt x="7186083" y="18953"/>
                      <a:pt x="7186083" y="42332"/>
                    </a:cubicBezTo>
                    <a:lnTo>
                      <a:pt x="7186083" y="762001"/>
                    </a:lnTo>
                    <a:cubicBezTo>
                      <a:pt x="7186083" y="785381"/>
                      <a:pt x="7167131" y="804333"/>
                      <a:pt x="7143751" y="804333"/>
                    </a:cubicBezTo>
                    <a:lnTo>
                      <a:pt x="42332" y="804333"/>
                    </a:lnTo>
                    <a:cubicBezTo>
                      <a:pt x="18953" y="804333"/>
                      <a:pt x="0" y="785381"/>
                      <a:pt x="0" y="762001"/>
                    </a:cubicBezTo>
                    <a:lnTo>
                      <a:pt x="0" y="42332"/>
                    </a:lnTo>
                    <a:cubicBezTo>
                      <a:pt x="0" y="18968"/>
                      <a:pt x="18968" y="0"/>
                      <a:pt x="42332" y="0"/>
                    </a:cubicBezTo>
                    <a:close/>
                  </a:path>
                </a:pathLst>
              </a:custGeom>
              <a:solidFill>
                <a:srgbClr val="FFFFFF"/>
              </a:solidFill>
            </p:spPr>
          </p:sp>
          <p:sp>
            <p:nvSpPr>
              <p:cNvPr id="27" name="Shape 21"/>
              <p:cNvSpPr/>
              <p:nvPr/>
            </p:nvSpPr>
            <p:spPr>
              <a:xfrm>
                <a:off x="13529" y="4768"/>
                <a:ext cx="263" cy="267"/>
              </a:xfrm>
              <a:custGeom>
                <a:avLst/>
                <a:gdLst/>
                <a:ahLst/>
                <a:cxnLst/>
                <a:rect l="l" t="t" r="r" b="b"/>
                <a:pathLst>
                  <a:path w="169333" h="169333">
                    <a:moveTo>
                      <a:pt x="42333" y="31750"/>
                    </a:moveTo>
                    <a:lnTo>
                      <a:pt x="42333" y="26458"/>
                    </a:lnTo>
                    <a:cubicBezTo>
                      <a:pt x="42333" y="11840"/>
                      <a:pt x="70776" y="0"/>
                      <a:pt x="105833" y="0"/>
                    </a:cubicBezTo>
                    <a:cubicBezTo>
                      <a:pt x="140891" y="0"/>
                      <a:pt x="169333" y="11840"/>
                      <a:pt x="169333" y="26458"/>
                    </a:cubicBezTo>
                    <a:lnTo>
                      <a:pt x="169333" y="31750"/>
                    </a:lnTo>
                    <a:cubicBezTo>
                      <a:pt x="169333" y="41870"/>
                      <a:pt x="155674" y="50668"/>
                      <a:pt x="135599" y="55133"/>
                    </a:cubicBezTo>
                    <a:cubicBezTo>
                      <a:pt x="134805" y="54207"/>
                      <a:pt x="133978" y="53314"/>
                      <a:pt x="133152" y="52487"/>
                    </a:cubicBezTo>
                    <a:cubicBezTo>
                      <a:pt x="128025" y="47427"/>
                      <a:pt x="121411" y="43590"/>
                      <a:pt x="114498" y="40746"/>
                    </a:cubicBezTo>
                    <a:cubicBezTo>
                      <a:pt x="100641" y="34958"/>
                      <a:pt x="82583" y="31783"/>
                      <a:pt x="63500" y="31783"/>
                    </a:cubicBezTo>
                    <a:cubicBezTo>
                      <a:pt x="56257" y="31783"/>
                      <a:pt x="49179" y="32246"/>
                      <a:pt x="42399" y="33139"/>
                    </a:cubicBezTo>
                    <a:cubicBezTo>
                      <a:pt x="42333" y="32709"/>
                      <a:pt x="42333" y="32246"/>
                      <a:pt x="42333" y="31783"/>
                    </a:cubicBezTo>
                    <a:close/>
                    <a:moveTo>
                      <a:pt x="142875" y="116747"/>
                    </a:moveTo>
                    <a:lnTo>
                      <a:pt x="142875" y="101468"/>
                    </a:lnTo>
                    <a:cubicBezTo>
                      <a:pt x="147869" y="100178"/>
                      <a:pt x="152565" y="98657"/>
                      <a:pt x="156832" y="96871"/>
                    </a:cubicBezTo>
                    <a:cubicBezTo>
                      <a:pt x="161197" y="95052"/>
                      <a:pt x="165464" y="92836"/>
                      <a:pt x="169333" y="90157"/>
                    </a:cubicBezTo>
                    <a:lnTo>
                      <a:pt x="169333" y="95250"/>
                    </a:lnTo>
                    <a:cubicBezTo>
                      <a:pt x="169333" y="104114"/>
                      <a:pt x="158915" y="111952"/>
                      <a:pt x="142875" y="116747"/>
                    </a:cubicBezTo>
                    <a:close/>
                    <a:moveTo>
                      <a:pt x="142875" y="84997"/>
                    </a:moveTo>
                    <a:lnTo>
                      <a:pt x="142875" y="74083"/>
                    </a:lnTo>
                    <a:cubicBezTo>
                      <a:pt x="142875" y="72595"/>
                      <a:pt x="142743" y="71173"/>
                      <a:pt x="142544" y="69784"/>
                    </a:cubicBezTo>
                    <a:cubicBezTo>
                      <a:pt x="147671" y="68494"/>
                      <a:pt x="152466" y="66940"/>
                      <a:pt x="156832" y="65088"/>
                    </a:cubicBezTo>
                    <a:cubicBezTo>
                      <a:pt x="161197" y="63235"/>
                      <a:pt x="165464" y="61053"/>
                      <a:pt x="169333" y="58374"/>
                    </a:cubicBezTo>
                    <a:lnTo>
                      <a:pt x="169333" y="63467"/>
                    </a:lnTo>
                    <a:cubicBezTo>
                      <a:pt x="169333" y="72330"/>
                      <a:pt x="158915" y="80169"/>
                      <a:pt x="142875" y="84964"/>
                    </a:cubicBezTo>
                    <a:close/>
                    <a:moveTo>
                      <a:pt x="0" y="79375"/>
                    </a:moveTo>
                    <a:lnTo>
                      <a:pt x="0" y="74083"/>
                    </a:lnTo>
                    <a:cubicBezTo>
                      <a:pt x="0" y="59465"/>
                      <a:pt x="28443" y="47625"/>
                      <a:pt x="63500" y="47625"/>
                    </a:cubicBezTo>
                    <a:cubicBezTo>
                      <a:pt x="98557" y="47625"/>
                      <a:pt x="127000" y="59465"/>
                      <a:pt x="127000" y="74083"/>
                    </a:cubicBezTo>
                    <a:lnTo>
                      <a:pt x="127000" y="79375"/>
                    </a:lnTo>
                    <a:cubicBezTo>
                      <a:pt x="127000" y="93993"/>
                      <a:pt x="98557" y="105833"/>
                      <a:pt x="63500" y="105833"/>
                    </a:cubicBezTo>
                    <a:cubicBezTo>
                      <a:pt x="28443" y="105833"/>
                      <a:pt x="0" y="93993"/>
                      <a:pt x="0" y="79375"/>
                    </a:cubicBezTo>
                    <a:close/>
                    <a:moveTo>
                      <a:pt x="127000" y="111125"/>
                    </a:moveTo>
                    <a:cubicBezTo>
                      <a:pt x="127000" y="125743"/>
                      <a:pt x="98557" y="137583"/>
                      <a:pt x="63500" y="137583"/>
                    </a:cubicBezTo>
                    <a:cubicBezTo>
                      <a:pt x="28443" y="137583"/>
                      <a:pt x="0" y="125743"/>
                      <a:pt x="0" y="111125"/>
                    </a:cubicBezTo>
                    <a:lnTo>
                      <a:pt x="0" y="106032"/>
                    </a:lnTo>
                    <a:cubicBezTo>
                      <a:pt x="3836" y="108711"/>
                      <a:pt x="8103" y="110893"/>
                      <a:pt x="12502" y="112746"/>
                    </a:cubicBezTo>
                    <a:cubicBezTo>
                      <a:pt x="26359" y="118533"/>
                      <a:pt x="44417" y="121708"/>
                      <a:pt x="63500" y="121708"/>
                    </a:cubicBezTo>
                    <a:cubicBezTo>
                      <a:pt x="82583" y="121708"/>
                      <a:pt x="100641" y="118500"/>
                      <a:pt x="114498" y="112746"/>
                    </a:cubicBezTo>
                    <a:cubicBezTo>
                      <a:pt x="118864" y="110927"/>
                      <a:pt x="123130" y="108711"/>
                      <a:pt x="127000" y="106032"/>
                    </a:cubicBezTo>
                    <a:lnTo>
                      <a:pt x="127000" y="111125"/>
                    </a:lnTo>
                    <a:close/>
                    <a:moveTo>
                      <a:pt x="127000" y="137782"/>
                    </a:moveTo>
                    <a:lnTo>
                      <a:pt x="127000" y="142875"/>
                    </a:lnTo>
                    <a:cubicBezTo>
                      <a:pt x="127000" y="157493"/>
                      <a:pt x="98557" y="169333"/>
                      <a:pt x="63500" y="169333"/>
                    </a:cubicBezTo>
                    <a:cubicBezTo>
                      <a:pt x="28443" y="169333"/>
                      <a:pt x="0" y="157493"/>
                      <a:pt x="0" y="142875"/>
                    </a:cubicBezTo>
                    <a:lnTo>
                      <a:pt x="0" y="137782"/>
                    </a:lnTo>
                    <a:cubicBezTo>
                      <a:pt x="3836" y="140461"/>
                      <a:pt x="8103" y="142643"/>
                      <a:pt x="12502" y="144496"/>
                    </a:cubicBezTo>
                    <a:cubicBezTo>
                      <a:pt x="26359" y="150283"/>
                      <a:pt x="44417" y="153458"/>
                      <a:pt x="63500" y="153458"/>
                    </a:cubicBezTo>
                    <a:cubicBezTo>
                      <a:pt x="82583" y="153458"/>
                      <a:pt x="100641" y="150250"/>
                      <a:pt x="114498" y="144496"/>
                    </a:cubicBezTo>
                    <a:cubicBezTo>
                      <a:pt x="118864" y="142677"/>
                      <a:pt x="123130" y="140461"/>
                      <a:pt x="127000" y="137782"/>
                    </a:cubicBezTo>
                    <a:close/>
                  </a:path>
                </a:pathLst>
              </a:custGeom>
              <a:solidFill>
                <a:srgbClr val="C09B5A"/>
              </a:solidFill>
            </p:spPr>
          </p:sp>
          <p:sp>
            <p:nvSpPr>
              <p:cNvPr id="28" name="Text 22"/>
              <p:cNvSpPr/>
              <p:nvPr/>
            </p:nvSpPr>
            <p:spPr>
              <a:xfrm>
                <a:off x="13955" y="4702"/>
                <a:ext cx="1707" cy="40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个人外汇结算</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29" name="Text 23"/>
              <p:cNvSpPr/>
              <p:nvPr/>
            </p:nvSpPr>
            <p:spPr>
              <a:xfrm>
                <a:off x="13496" y="5235"/>
                <a:ext cx="10870" cy="333"/>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个人可通过个人外汇账户办理跨境电商项下外汇结算</a:t>
                </a:r>
                <a:r>
                  <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89" name="组合 88"/>
            <p:cNvGrpSpPr/>
            <p:nvPr/>
          </p:nvGrpSpPr>
          <p:grpSpPr>
            <a:xfrm>
              <a:off x="13299" y="5840"/>
              <a:ext cx="11150" cy="1082"/>
              <a:chOff x="13299" y="6087"/>
              <a:chExt cx="11150" cy="1082"/>
            </a:xfrm>
          </p:grpSpPr>
          <p:sp>
            <p:nvSpPr>
              <p:cNvPr id="30" name="Shape 24"/>
              <p:cNvSpPr/>
              <p:nvPr/>
            </p:nvSpPr>
            <p:spPr>
              <a:xfrm>
                <a:off x="13299" y="6087"/>
                <a:ext cx="11150" cy="1083"/>
              </a:xfrm>
              <a:custGeom>
                <a:avLst/>
                <a:gdLst/>
                <a:ahLst/>
                <a:cxnLst/>
                <a:rect l="l" t="t" r="r" b="b"/>
                <a:pathLst>
                  <a:path w="7186083" h="804333">
                    <a:moveTo>
                      <a:pt x="42332" y="0"/>
                    </a:moveTo>
                    <a:lnTo>
                      <a:pt x="7143751" y="0"/>
                    </a:lnTo>
                    <a:cubicBezTo>
                      <a:pt x="7167131" y="0"/>
                      <a:pt x="7186083" y="18953"/>
                      <a:pt x="7186083" y="42332"/>
                    </a:cubicBezTo>
                    <a:lnTo>
                      <a:pt x="7186083" y="762001"/>
                    </a:lnTo>
                    <a:cubicBezTo>
                      <a:pt x="7186083" y="785381"/>
                      <a:pt x="7167131" y="804333"/>
                      <a:pt x="7143751" y="804333"/>
                    </a:cubicBezTo>
                    <a:lnTo>
                      <a:pt x="42332" y="804333"/>
                    </a:lnTo>
                    <a:cubicBezTo>
                      <a:pt x="18953" y="804333"/>
                      <a:pt x="0" y="785381"/>
                      <a:pt x="0" y="762001"/>
                    </a:cubicBezTo>
                    <a:lnTo>
                      <a:pt x="0" y="42332"/>
                    </a:lnTo>
                    <a:cubicBezTo>
                      <a:pt x="0" y="18968"/>
                      <a:pt x="18968" y="0"/>
                      <a:pt x="42332" y="0"/>
                    </a:cubicBezTo>
                    <a:close/>
                  </a:path>
                </a:pathLst>
              </a:custGeom>
              <a:solidFill>
                <a:srgbClr val="FFFFFF"/>
              </a:solidFill>
            </p:spPr>
          </p:sp>
          <p:sp>
            <p:nvSpPr>
              <p:cNvPr id="31" name="Shape 25"/>
              <p:cNvSpPr/>
              <p:nvPr/>
            </p:nvSpPr>
            <p:spPr>
              <a:xfrm>
                <a:off x="13529" y="6235"/>
                <a:ext cx="263" cy="267"/>
              </a:xfrm>
              <a:custGeom>
                <a:avLst/>
                <a:gdLst/>
                <a:ahLst/>
                <a:cxnLst/>
                <a:rect l="l" t="t" r="r" b="b"/>
                <a:pathLst>
                  <a:path w="169333" h="169333">
                    <a:moveTo>
                      <a:pt x="0" y="42333"/>
                    </a:moveTo>
                    <a:lnTo>
                      <a:pt x="0" y="52917"/>
                    </a:lnTo>
                    <a:lnTo>
                      <a:pt x="169333" y="52917"/>
                    </a:lnTo>
                    <a:lnTo>
                      <a:pt x="169333" y="42333"/>
                    </a:lnTo>
                    <a:cubicBezTo>
                      <a:pt x="169333" y="30659"/>
                      <a:pt x="159841" y="21167"/>
                      <a:pt x="148167" y="21167"/>
                    </a:cubicBezTo>
                    <a:lnTo>
                      <a:pt x="21167" y="21167"/>
                    </a:lnTo>
                    <a:cubicBezTo>
                      <a:pt x="9492" y="21167"/>
                      <a:pt x="0" y="30659"/>
                      <a:pt x="0" y="42333"/>
                    </a:cubicBezTo>
                    <a:close/>
                    <a:moveTo>
                      <a:pt x="0" y="68792"/>
                    </a:moveTo>
                    <a:lnTo>
                      <a:pt x="0" y="127000"/>
                    </a:lnTo>
                    <a:cubicBezTo>
                      <a:pt x="0" y="138675"/>
                      <a:pt x="9492" y="148167"/>
                      <a:pt x="21167" y="148167"/>
                    </a:cubicBezTo>
                    <a:lnTo>
                      <a:pt x="148167" y="148167"/>
                    </a:lnTo>
                    <a:cubicBezTo>
                      <a:pt x="159841" y="148167"/>
                      <a:pt x="169333" y="138675"/>
                      <a:pt x="169333" y="127000"/>
                    </a:cubicBezTo>
                    <a:lnTo>
                      <a:pt x="169333" y="68792"/>
                    </a:lnTo>
                    <a:lnTo>
                      <a:pt x="0" y="68792"/>
                    </a:lnTo>
                    <a:close/>
                    <a:moveTo>
                      <a:pt x="21167" y="119063"/>
                    </a:moveTo>
                    <a:cubicBezTo>
                      <a:pt x="21167" y="114664"/>
                      <a:pt x="24705" y="111125"/>
                      <a:pt x="29104" y="111125"/>
                    </a:cubicBezTo>
                    <a:lnTo>
                      <a:pt x="44979" y="111125"/>
                    </a:lnTo>
                    <a:cubicBezTo>
                      <a:pt x="49378" y="111125"/>
                      <a:pt x="52917" y="114664"/>
                      <a:pt x="52917" y="119063"/>
                    </a:cubicBezTo>
                    <a:cubicBezTo>
                      <a:pt x="52917" y="123461"/>
                      <a:pt x="49378" y="127000"/>
                      <a:pt x="44979" y="127000"/>
                    </a:cubicBezTo>
                    <a:lnTo>
                      <a:pt x="29104" y="127000"/>
                    </a:lnTo>
                    <a:cubicBezTo>
                      <a:pt x="24705" y="127000"/>
                      <a:pt x="21167" y="123461"/>
                      <a:pt x="21167" y="119063"/>
                    </a:cubicBezTo>
                    <a:close/>
                    <a:moveTo>
                      <a:pt x="68792" y="119063"/>
                    </a:moveTo>
                    <a:cubicBezTo>
                      <a:pt x="68792" y="114664"/>
                      <a:pt x="72330" y="111125"/>
                      <a:pt x="76729" y="111125"/>
                    </a:cubicBezTo>
                    <a:lnTo>
                      <a:pt x="97896" y="111125"/>
                    </a:lnTo>
                    <a:cubicBezTo>
                      <a:pt x="102295" y="111125"/>
                      <a:pt x="105833" y="114664"/>
                      <a:pt x="105833" y="119063"/>
                    </a:cubicBezTo>
                    <a:cubicBezTo>
                      <a:pt x="105833" y="123461"/>
                      <a:pt x="102295" y="127000"/>
                      <a:pt x="97896" y="127000"/>
                    </a:cubicBezTo>
                    <a:lnTo>
                      <a:pt x="76729" y="127000"/>
                    </a:lnTo>
                    <a:cubicBezTo>
                      <a:pt x="72330" y="127000"/>
                      <a:pt x="68792" y="123461"/>
                      <a:pt x="68792" y="119063"/>
                    </a:cubicBezTo>
                    <a:close/>
                  </a:path>
                </a:pathLst>
              </a:custGeom>
              <a:solidFill>
                <a:srgbClr val="C09B5A"/>
              </a:solidFill>
            </p:spPr>
          </p:sp>
          <p:sp>
            <p:nvSpPr>
              <p:cNvPr id="34" name="Text 26"/>
              <p:cNvSpPr/>
              <p:nvPr/>
            </p:nvSpPr>
            <p:spPr>
              <a:xfrm>
                <a:off x="13955" y="6168"/>
                <a:ext cx="1970" cy="40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数字人民币应用</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35" name="Text 27"/>
              <p:cNvSpPr/>
              <p:nvPr/>
            </p:nvSpPr>
            <p:spPr>
              <a:xfrm>
                <a:off x="13496" y="6702"/>
                <a:ext cx="10870" cy="333"/>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手续费降低约</a:t>
                </a:r>
                <a:r>
                  <a:rPr lang="en-US" sz="1400" dirty="0">
                    <a:solidFill>
                      <a:srgbClr val="C59F5E"/>
                    </a:solidFill>
                    <a:latin typeface="微软雅黑" panose="020B0503020204020204" charset="-122"/>
                    <a:ea typeface="微软雅黑" panose="020B0503020204020204" charset="-122"/>
                    <a:cs typeface="微软雅黑" panose="020B0503020204020204" charset="-122"/>
                  </a:rPr>
                  <a:t>60%</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,支持72小时极速退款</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grpSp>
        <p:nvGrpSpPr>
          <p:cNvPr id="82" name="组合 81"/>
          <p:cNvGrpSpPr/>
          <p:nvPr/>
        </p:nvGrpSpPr>
        <p:grpSpPr>
          <a:xfrm>
            <a:off x="551815" y="6835775"/>
            <a:ext cx="15172055" cy="1667510"/>
            <a:chOff x="869" y="10763"/>
            <a:chExt cx="23893" cy="2626"/>
          </a:xfrm>
        </p:grpSpPr>
        <p:grpSp>
          <p:nvGrpSpPr>
            <p:cNvPr id="78" name="组合 77"/>
            <p:cNvGrpSpPr/>
            <p:nvPr/>
          </p:nvGrpSpPr>
          <p:grpSpPr>
            <a:xfrm>
              <a:off x="869" y="10763"/>
              <a:ext cx="11766" cy="2626"/>
              <a:chOff x="869" y="10763"/>
              <a:chExt cx="11766" cy="2626"/>
            </a:xfrm>
          </p:grpSpPr>
          <p:grpSp>
            <p:nvGrpSpPr>
              <p:cNvPr id="38" name="组合 37"/>
              <p:cNvGrpSpPr/>
              <p:nvPr/>
            </p:nvGrpSpPr>
            <p:grpSpPr>
              <a:xfrm rot="0">
                <a:off x="869" y="10763"/>
                <a:ext cx="11766" cy="2626"/>
                <a:chOff x="922" y="10975"/>
                <a:chExt cx="11766" cy="2414"/>
              </a:xfrm>
            </p:grpSpPr>
            <p:sp>
              <p:nvSpPr>
                <p:cNvPr id="41" name="Shape 27"/>
                <p:cNvSpPr/>
                <p:nvPr/>
              </p:nvSpPr>
              <p:spPr>
                <a:xfrm>
                  <a:off x="990" y="10976"/>
                  <a:ext cx="11698" cy="2413"/>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43" name="Shape 46"/>
                <p:cNvSpPr/>
                <p:nvPr/>
              </p:nvSpPr>
              <p:spPr>
                <a:xfrm>
                  <a:off x="922" y="10975"/>
                  <a:ext cx="68"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44" name="Text 47"/>
              <p:cNvSpPr/>
              <p:nvPr/>
            </p:nvSpPr>
            <p:spPr>
              <a:xfrm>
                <a:off x="1175" y="10909"/>
                <a:ext cx="11140" cy="408"/>
              </a:xfrm>
              <a:prstGeom prst="rect">
                <a:avLst/>
              </a:prstGeom>
              <a:noFill/>
            </p:spPr>
            <p:txBody>
              <a:bodyPr wrap="square" lIns="0" tIns="0" rIns="0" bIns="0" rtlCol="0" anchor="ctr"/>
              <a:lstStyle/>
              <a:p>
                <a:pPr>
                  <a:lnSpc>
                    <a:spcPct val="130000"/>
                  </a:lnSpc>
                </a:pPr>
                <a:r>
                  <a:rPr lang="en-US" sz="2400" b="1" dirty="0">
                    <a:latin typeface="微软雅黑" panose="020B0503020204020204" charset="-122"/>
                    <a:ea typeface="微软雅黑" panose="020B0503020204020204" charset="-122"/>
                    <a:cs typeface="微软雅黑" panose="020B0503020204020204" charset="-122"/>
                    <a:sym typeface="+mn-ea"/>
                  </a:rPr>
                  <a:t>案例:500强大宗贸易集团</a:t>
                </a:r>
                <a:endParaRPr lang="en-US" sz="24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45" name="Text 48"/>
              <p:cNvSpPr/>
              <p:nvPr/>
            </p:nvSpPr>
            <p:spPr>
              <a:xfrm>
                <a:off x="1175" y="11556"/>
                <a:ext cx="11286" cy="1748"/>
              </a:xfrm>
              <a:prstGeom prst="rect">
                <a:avLst/>
              </a:prstGeom>
              <a:noFill/>
            </p:spPr>
            <p:txBody>
              <a:bodyPr wrap="square" lIns="0" tIns="0" rIns="0" bIns="0" rtlCol="0" anchor="ctr"/>
              <a:lstStyle/>
              <a:p>
                <a:pPr algn="just">
                  <a:lnSpc>
                    <a:spcPct val="10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某500强大宗贸易集团在海南自贸港设立国际贸易中心(子公司)。依托海南自贸港的</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离岸经济属性</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避免了跨境资金往来繁琐的外汇审批流程</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提高了外汇结算效率</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极大地降低跨国资本调度的时间成本与合规成本。该子公司从海南申请ODI全资收购一家香港公司股权</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该香港公司年度利润为等值1亿元人民币</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汇回海南自贸港相较内地企业可以</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节约850万元企业所得税</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80" name="组合 79"/>
            <p:cNvGrpSpPr/>
            <p:nvPr/>
          </p:nvGrpSpPr>
          <p:grpSpPr>
            <a:xfrm>
              <a:off x="12915" y="10763"/>
              <a:ext cx="11847" cy="2626"/>
              <a:chOff x="12928" y="10763"/>
              <a:chExt cx="11847" cy="2626"/>
            </a:xfrm>
          </p:grpSpPr>
          <p:grpSp>
            <p:nvGrpSpPr>
              <p:cNvPr id="77" name="组合 76"/>
              <p:cNvGrpSpPr/>
              <p:nvPr/>
            </p:nvGrpSpPr>
            <p:grpSpPr>
              <a:xfrm rot="0">
                <a:off x="12928" y="10763"/>
                <a:ext cx="11847" cy="2626"/>
                <a:chOff x="12928" y="10975"/>
                <a:chExt cx="11847" cy="2414"/>
              </a:xfrm>
            </p:grpSpPr>
            <p:sp>
              <p:nvSpPr>
                <p:cNvPr id="58" name="Shape 27"/>
                <p:cNvSpPr/>
                <p:nvPr/>
              </p:nvSpPr>
              <p:spPr>
                <a:xfrm>
                  <a:off x="12992" y="10976"/>
                  <a:ext cx="11783" cy="2413"/>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74" name="Shape 50"/>
                <p:cNvSpPr/>
                <p:nvPr/>
              </p:nvSpPr>
              <p:spPr>
                <a:xfrm>
                  <a:off x="12928" y="10975"/>
                  <a:ext cx="68"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75" name="Text 51"/>
              <p:cNvSpPr/>
              <p:nvPr/>
            </p:nvSpPr>
            <p:spPr>
              <a:xfrm>
                <a:off x="13325" y="10909"/>
                <a:ext cx="11140" cy="408"/>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国际新品首发优势</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76" name="Text 52"/>
              <p:cNvSpPr/>
              <p:nvPr/>
            </p:nvSpPr>
            <p:spPr>
              <a:xfrm>
                <a:off x="13325" y="11556"/>
                <a:ext cx="11166" cy="1735"/>
              </a:xfrm>
              <a:prstGeom prst="rect">
                <a:avLst/>
              </a:prstGeom>
              <a:noFill/>
            </p:spPr>
            <p:txBody>
              <a:bodyPr wrap="square" lIns="0" tIns="0" rIns="0" bIns="0" rtlCol="0" anchor="ctr"/>
              <a:lstStyle/>
              <a:p>
                <a:pPr algn="just">
                  <a:lnSpc>
                    <a:spcPct val="10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某500强大宗贸易集团在海南自贸港设立国际贸易中心(子公司)。依托自贸港的</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离岸经济属性</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避免了跨境资金往来繁琐的外汇审批流程</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提高了外汇结算效率</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极大地降低跨国资本调度的时间成本与合规成本。该子公司从海南申请ODI全资收购一家香港公司股权</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该香港公司年度利润为等值1亿元人民币</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汇回海南自贸港相较内地企业可以</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节约850万元企业所得税</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sym typeface="+mn-ea"/>
                  </a:rPr>
                  <a:t>。</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grpSp>
        <p:nvGrpSpPr>
          <p:cNvPr id="99" name="组合 98"/>
          <p:cNvGrpSpPr/>
          <p:nvPr/>
        </p:nvGrpSpPr>
        <p:grpSpPr>
          <a:xfrm>
            <a:off x="556260" y="4765675"/>
            <a:ext cx="15179040" cy="1871980"/>
            <a:chOff x="876" y="7490"/>
            <a:chExt cx="23904" cy="2948"/>
          </a:xfrm>
        </p:grpSpPr>
        <p:sp>
          <p:nvSpPr>
            <p:cNvPr id="98" name="Shape 27"/>
            <p:cNvSpPr/>
            <p:nvPr/>
          </p:nvSpPr>
          <p:spPr>
            <a:xfrm>
              <a:off x="876" y="7490"/>
              <a:ext cx="23905" cy="2949"/>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sp>
          <p:nvSpPr>
            <p:cNvPr id="39" name="Text 30"/>
            <p:cNvSpPr/>
            <p:nvPr/>
          </p:nvSpPr>
          <p:spPr>
            <a:xfrm>
              <a:off x="2198" y="7793"/>
              <a:ext cx="6234" cy="467"/>
            </a:xfrm>
            <a:prstGeom prst="rect">
              <a:avLst/>
            </a:prstGeom>
            <a:noFill/>
            <a:extLst>
              <a:ext uri="{909E8E84-426E-40DD-AFC4-6F175D3DCCD1}">
                <a14:hiddenFill xmlns:a14="http://schemas.microsoft.com/office/drawing/2010/main">
                  <a:solidFill>
                    <a:srgbClr val="F0EEEA"/>
                  </a:solidFill>
                </a14:hiddenFill>
              </a:ext>
            </a:extLst>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MiSans" pitchFamily="34" charset="-120"/>
                </a:rPr>
                <a:t>资金效率提升对比</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40" name="Shape 31"/>
            <p:cNvSpPr/>
            <p:nvPr/>
          </p:nvSpPr>
          <p:spPr>
            <a:xfrm>
              <a:off x="1011" y="8693"/>
              <a:ext cx="5700" cy="1547"/>
            </a:xfrm>
            <a:custGeom>
              <a:avLst/>
              <a:gdLst/>
              <a:ahLst/>
              <a:cxnLst/>
              <a:rect l="l" t="t" r="r" b="b"/>
              <a:pathLst>
                <a:path w="3619500" h="1270000">
                  <a:moveTo>
                    <a:pt x="42329" y="0"/>
                  </a:moveTo>
                  <a:lnTo>
                    <a:pt x="3577171" y="0"/>
                  </a:lnTo>
                  <a:cubicBezTo>
                    <a:pt x="3600549" y="0"/>
                    <a:pt x="3619500" y="18951"/>
                    <a:pt x="3619500" y="42329"/>
                  </a:cubicBezTo>
                  <a:lnTo>
                    <a:pt x="3619500" y="1227671"/>
                  </a:lnTo>
                  <a:cubicBezTo>
                    <a:pt x="3619500" y="1251049"/>
                    <a:pt x="3600549" y="1270000"/>
                    <a:pt x="3577171" y="1270000"/>
                  </a:cubicBezTo>
                  <a:lnTo>
                    <a:pt x="42329" y="1270000"/>
                  </a:lnTo>
                  <a:cubicBezTo>
                    <a:pt x="18951" y="1270000"/>
                    <a:pt x="0" y="1251049"/>
                    <a:pt x="0" y="1227671"/>
                  </a:cubicBezTo>
                  <a:lnTo>
                    <a:pt x="0" y="42329"/>
                  </a:lnTo>
                  <a:cubicBezTo>
                    <a:pt x="0" y="18951"/>
                    <a:pt x="18951" y="0"/>
                    <a:pt x="42329" y="0"/>
                  </a:cubicBezTo>
                  <a:close/>
                </a:path>
              </a:pathLst>
            </a:custGeom>
            <a:solidFill>
              <a:srgbClr val="FFFFFF"/>
            </a:solidFill>
          </p:spPr>
        </p:sp>
        <p:sp>
          <p:nvSpPr>
            <p:cNvPr id="42" name="Text 32"/>
            <p:cNvSpPr/>
            <p:nvPr/>
          </p:nvSpPr>
          <p:spPr>
            <a:xfrm>
              <a:off x="1219" y="8722"/>
              <a:ext cx="5283" cy="33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传统模式</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46" name="Text 33"/>
            <p:cNvSpPr/>
            <p:nvPr/>
          </p:nvSpPr>
          <p:spPr>
            <a:xfrm>
              <a:off x="1153" y="9188"/>
              <a:ext cx="5417" cy="600"/>
            </a:xfrm>
            <a:prstGeom prst="rect">
              <a:avLst/>
            </a:prstGeom>
            <a:solidFill>
              <a:srgbClr val="FFFFFF"/>
            </a:solidFill>
          </p:spPr>
          <p:txBody>
            <a:bodyPr wrap="square" lIns="0" tIns="0" rIns="0" bIns="0" rtlCol="0" anchor="ctr"/>
            <a:lstStyle/>
            <a:p>
              <a:pPr algn="ctr">
                <a:lnSpc>
                  <a:spcPct val="100000"/>
                </a:lnSpc>
              </a:pPr>
              <a:r>
                <a:rPr lang="en-US" sz="2500" b="1" dirty="0">
                  <a:solidFill>
                    <a:srgbClr val="C59F5E">
                      <a:alpha val="60000"/>
                    </a:srgbClr>
                  </a:solidFill>
                  <a:latin typeface="微软雅黑" panose="020B0503020204020204" charset="-122"/>
                  <a:ea typeface="微软雅黑" panose="020B0503020204020204" charset="-122"/>
                  <a:cs typeface="微软雅黑" panose="020B0503020204020204" charset="-122"/>
                </a:rPr>
                <a:t>3-5天</a:t>
              </a:r>
              <a:endParaRPr lang="en-US" sz="2500" b="1" dirty="0">
                <a:solidFill>
                  <a:srgbClr val="C59F5E">
                    <a:alpha val="60000"/>
                  </a:srgbClr>
                </a:solidFill>
                <a:latin typeface="微软雅黑" panose="020B0503020204020204" charset="-122"/>
                <a:ea typeface="微软雅黑" panose="020B0503020204020204" charset="-122"/>
                <a:cs typeface="微软雅黑" panose="020B0503020204020204" charset="-122"/>
              </a:endParaRPr>
            </a:p>
          </p:txBody>
        </p:sp>
        <p:sp>
          <p:nvSpPr>
            <p:cNvPr id="49" name="Text 34"/>
            <p:cNvSpPr/>
            <p:nvPr/>
          </p:nvSpPr>
          <p:spPr>
            <a:xfrm>
              <a:off x="1219" y="9855"/>
              <a:ext cx="5283" cy="33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60000"/>
                    </a:schemeClr>
                  </a:solidFill>
                  <a:latin typeface="微软雅黑" panose="020B0503020204020204" charset="-122"/>
                  <a:ea typeface="微软雅黑" panose="020B0503020204020204" charset="-122"/>
                  <a:cs typeface="MiSans" pitchFamily="34" charset="-120"/>
                </a:rPr>
                <a:t>跨境结算周期</a:t>
              </a:r>
              <a:endParaRPr lang="en-US" sz="1400" dirty="0">
                <a:solidFill>
                  <a:schemeClr val="tx1">
                    <a:alpha val="60000"/>
                  </a:schemeClr>
                </a:solidFill>
                <a:latin typeface="微软雅黑" panose="020B0503020204020204" charset="-122"/>
                <a:ea typeface="微软雅黑" panose="020B0503020204020204" charset="-122"/>
                <a:cs typeface="MiSans" pitchFamily="34" charset="-120"/>
              </a:endParaRPr>
            </a:p>
          </p:txBody>
        </p:sp>
        <p:sp>
          <p:nvSpPr>
            <p:cNvPr id="51" name="Shape 35"/>
            <p:cNvSpPr/>
            <p:nvPr/>
          </p:nvSpPr>
          <p:spPr>
            <a:xfrm>
              <a:off x="6972" y="8693"/>
              <a:ext cx="5700" cy="1547"/>
            </a:xfrm>
            <a:custGeom>
              <a:avLst/>
              <a:gdLst/>
              <a:ahLst/>
              <a:cxnLst/>
              <a:rect l="l" t="t" r="r" b="b"/>
              <a:pathLst>
                <a:path w="3619500" h="1270000">
                  <a:moveTo>
                    <a:pt x="42329" y="0"/>
                  </a:moveTo>
                  <a:lnTo>
                    <a:pt x="3577171" y="0"/>
                  </a:lnTo>
                  <a:cubicBezTo>
                    <a:pt x="3600549" y="0"/>
                    <a:pt x="3619500" y="18951"/>
                    <a:pt x="3619500" y="42329"/>
                  </a:cubicBezTo>
                  <a:lnTo>
                    <a:pt x="3619500" y="1227671"/>
                  </a:lnTo>
                  <a:cubicBezTo>
                    <a:pt x="3619500" y="1251049"/>
                    <a:pt x="3600549" y="1270000"/>
                    <a:pt x="3577171" y="1270000"/>
                  </a:cubicBezTo>
                  <a:lnTo>
                    <a:pt x="42329" y="1270000"/>
                  </a:lnTo>
                  <a:cubicBezTo>
                    <a:pt x="18951" y="1270000"/>
                    <a:pt x="0" y="1251049"/>
                    <a:pt x="0" y="1227671"/>
                  </a:cubicBezTo>
                  <a:lnTo>
                    <a:pt x="0" y="42329"/>
                  </a:lnTo>
                  <a:cubicBezTo>
                    <a:pt x="0" y="18951"/>
                    <a:pt x="18951" y="0"/>
                    <a:pt x="42329" y="0"/>
                  </a:cubicBezTo>
                  <a:close/>
                </a:path>
              </a:pathLst>
            </a:custGeom>
            <a:solidFill>
              <a:srgbClr val="FFFFFF"/>
            </a:solidFill>
          </p:spPr>
        </p:sp>
        <p:sp>
          <p:nvSpPr>
            <p:cNvPr id="52" name="Text 36"/>
            <p:cNvSpPr/>
            <p:nvPr/>
          </p:nvSpPr>
          <p:spPr>
            <a:xfrm>
              <a:off x="7181" y="8722"/>
              <a:ext cx="5283" cy="33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海南FTA模式</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53" name="Text 37"/>
            <p:cNvSpPr/>
            <p:nvPr/>
          </p:nvSpPr>
          <p:spPr>
            <a:xfrm>
              <a:off x="7114" y="9188"/>
              <a:ext cx="5417" cy="600"/>
            </a:xfrm>
            <a:prstGeom prst="rect">
              <a:avLst/>
            </a:prstGeom>
            <a:solidFill>
              <a:srgbClr val="FFFFFF"/>
            </a:solid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MiSans" pitchFamily="34" charset="-120"/>
                </a:rPr>
                <a:t>实时</a:t>
              </a:r>
              <a:endParaRPr lang="en-US" sz="2500" b="1" dirty="0">
                <a:solidFill>
                  <a:srgbClr val="C59F5E"/>
                </a:solidFill>
                <a:latin typeface="微软雅黑" panose="020B0503020204020204" charset="-122"/>
                <a:ea typeface="微软雅黑" panose="020B0503020204020204" charset="-122"/>
                <a:cs typeface="MiSans" pitchFamily="34" charset="-120"/>
              </a:endParaRPr>
            </a:p>
          </p:txBody>
        </p:sp>
        <p:sp>
          <p:nvSpPr>
            <p:cNvPr id="54" name="Text 38"/>
            <p:cNvSpPr/>
            <p:nvPr/>
          </p:nvSpPr>
          <p:spPr>
            <a:xfrm>
              <a:off x="7181" y="9855"/>
              <a:ext cx="5283" cy="33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资金实时到账</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55" name="Shape 39"/>
            <p:cNvSpPr/>
            <p:nvPr/>
          </p:nvSpPr>
          <p:spPr>
            <a:xfrm>
              <a:off x="12933" y="8693"/>
              <a:ext cx="5700" cy="1547"/>
            </a:xfrm>
            <a:custGeom>
              <a:avLst/>
              <a:gdLst/>
              <a:ahLst/>
              <a:cxnLst/>
              <a:rect l="l" t="t" r="r" b="b"/>
              <a:pathLst>
                <a:path w="3619500" h="1270000">
                  <a:moveTo>
                    <a:pt x="42329" y="0"/>
                  </a:moveTo>
                  <a:lnTo>
                    <a:pt x="3577171" y="0"/>
                  </a:lnTo>
                  <a:cubicBezTo>
                    <a:pt x="3600549" y="0"/>
                    <a:pt x="3619500" y="18951"/>
                    <a:pt x="3619500" y="42329"/>
                  </a:cubicBezTo>
                  <a:lnTo>
                    <a:pt x="3619500" y="1227671"/>
                  </a:lnTo>
                  <a:cubicBezTo>
                    <a:pt x="3619500" y="1251049"/>
                    <a:pt x="3600549" y="1270000"/>
                    <a:pt x="3577171" y="1270000"/>
                  </a:cubicBezTo>
                  <a:lnTo>
                    <a:pt x="42329" y="1270000"/>
                  </a:lnTo>
                  <a:cubicBezTo>
                    <a:pt x="18951" y="1270000"/>
                    <a:pt x="0" y="1251049"/>
                    <a:pt x="0" y="1227671"/>
                  </a:cubicBezTo>
                  <a:lnTo>
                    <a:pt x="0" y="42329"/>
                  </a:lnTo>
                  <a:cubicBezTo>
                    <a:pt x="0" y="18951"/>
                    <a:pt x="18951" y="0"/>
                    <a:pt x="42329" y="0"/>
                  </a:cubicBezTo>
                  <a:close/>
                </a:path>
              </a:pathLst>
            </a:custGeom>
            <a:solidFill>
              <a:srgbClr val="FFFFFF"/>
            </a:solidFill>
          </p:spPr>
        </p:sp>
        <p:sp>
          <p:nvSpPr>
            <p:cNvPr id="56" name="Text 40"/>
            <p:cNvSpPr/>
            <p:nvPr/>
          </p:nvSpPr>
          <p:spPr>
            <a:xfrm>
              <a:off x="13142" y="8722"/>
              <a:ext cx="5283" cy="33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汇率成本</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59" name="Text 41"/>
            <p:cNvSpPr/>
            <p:nvPr/>
          </p:nvSpPr>
          <p:spPr>
            <a:xfrm>
              <a:off x="13075" y="9188"/>
              <a:ext cx="5417" cy="600"/>
            </a:xfrm>
            <a:prstGeom prst="rect">
              <a:avLst/>
            </a:prstGeom>
            <a:solidFill>
              <a:srgbClr val="FFFFFF"/>
            </a:solid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MiSans" pitchFamily="34" charset="-120"/>
                </a:rPr>
                <a:t>-0.5%</a:t>
              </a:r>
              <a:endParaRPr lang="en-US" sz="2500" b="1" dirty="0">
                <a:solidFill>
                  <a:srgbClr val="C59F5E"/>
                </a:solidFill>
                <a:latin typeface="微软雅黑" panose="020B0503020204020204" charset="-122"/>
                <a:ea typeface="微软雅黑" panose="020B0503020204020204" charset="-122"/>
                <a:cs typeface="MiSans" pitchFamily="34" charset="-120"/>
              </a:endParaRPr>
            </a:p>
          </p:txBody>
        </p:sp>
        <p:sp>
          <p:nvSpPr>
            <p:cNvPr id="60" name="Text 42"/>
            <p:cNvSpPr/>
            <p:nvPr/>
          </p:nvSpPr>
          <p:spPr>
            <a:xfrm>
              <a:off x="13142" y="9855"/>
              <a:ext cx="5283" cy="33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汇率优惠幅度</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61" name="Shape 43"/>
            <p:cNvSpPr/>
            <p:nvPr/>
          </p:nvSpPr>
          <p:spPr>
            <a:xfrm>
              <a:off x="18894" y="8693"/>
              <a:ext cx="5700" cy="1547"/>
            </a:xfrm>
            <a:custGeom>
              <a:avLst/>
              <a:gdLst/>
              <a:ahLst/>
              <a:cxnLst/>
              <a:rect l="l" t="t" r="r" b="b"/>
              <a:pathLst>
                <a:path w="3619500" h="1270000">
                  <a:moveTo>
                    <a:pt x="42329" y="0"/>
                  </a:moveTo>
                  <a:lnTo>
                    <a:pt x="3577171" y="0"/>
                  </a:lnTo>
                  <a:cubicBezTo>
                    <a:pt x="3600549" y="0"/>
                    <a:pt x="3619500" y="18951"/>
                    <a:pt x="3619500" y="42329"/>
                  </a:cubicBezTo>
                  <a:lnTo>
                    <a:pt x="3619500" y="1227671"/>
                  </a:lnTo>
                  <a:cubicBezTo>
                    <a:pt x="3619500" y="1251049"/>
                    <a:pt x="3600549" y="1270000"/>
                    <a:pt x="3577171" y="1270000"/>
                  </a:cubicBezTo>
                  <a:lnTo>
                    <a:pt x="42329" y="1270000"/>
                  </a:lnTo>
                  <a:cubicBezTo>
                    <a:pt x="18951" y="1270000"/>
                    <a:pt x="0" y="1251049"/>
                    <a:pt x="0" y="1227671"/>
                  </a:cubicBezTo>
                  <a:lnTo>
                    <a:pt x="0" y="42329"/>
                  </a:lnTo>
                  <a:cubicBezTo>
                    <a:pt x="0" y="18951"/>
                    <a:pt x="18951" y="0"/>
                    <a:pt x="42329" y="0"/>
                  </a:cubicBezTo>
                  <a:close/>
                </a:path>
              </a:pathLst>
            </a:custGeom>
            <a:solidFill>
              <a:srgbClr val="FFFFFF"/>
            </a:solidFill>
          </p:spPr>
        </p:sp>
        <p:sp>
          <p:nvSpPr>
            <p:cNvPr id="62" name="Text 44"/>
            <p:cNvSpPr/>
            <p:nvPr/>
          </p:nvSpPr>
          <p:spPr>
            <a:xfrm>
              <a:off x="19103" y="8722"/>
              <a:ext cx="5283" cy="33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手续费</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63" name="Text 45"/>
            <p:cNvSpPr/>
            <p:nvPr/>
          </p:nvSpPr>
          <p:spPr>
            <a:xfrm>
              <a:off x="19036" y="9188"/>
              <a:ext cx="5417" cy="600"/>
            </a:xfrm>
            <a:prstGeom prst="rect">
              <a:avLst/>
            </a:prstGeom>
            <a:solidFill>
              <a:srgbClr val="FFFFFF"/>
            </a:solid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MiSans" pitchFamily="34" charset="-120"/>
                </a:rPr>
                <a:t>-60%</a:t>
              </a:r>
              <a:endParaRPr lang="en-US" sz="2500" b="1" dirty="0">
                <a:solidFill>
                  <a:srgbClr val="C59F5E"/>
                </a:solidFill>
                <a:latin typeface="微软雅黑" panose="020B0503020204020204" charset="-122"/>
                <a:ea typeface="微软雅黑" panose="020B0503020204020204" charset="-122"/>
                <a:cs typeface="MiSans" pitchFamily="34" charset="-120"/>
              </a:endParaRPr>
            </a:p>
          </p:txBody>
        </p:sp>
        <p:sp>
          <p:nvSpPr>
            <p:cNvPr id="64" name="Text 46"/>
            <p:cNvSpPr/>
            <p:nvPr/>
          </p:nvSpPr>
          <p:spPr>
            <a:xfrm>
              <a:off x="19103" y="9855"/>
              <a:ext cx="5283" cy="33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数字人民币降低</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nvGrpSpPr>
            <p:cNvPr id="95" name="组合 94"/>
            <p:cNvGrpSpPr/>
            <p:nvPr/>
          </p:nvGrpSpPr>
          <p:grpSpPr>
            <a:xfrm>
              <a:off x="1219" y="7650"/>
              <a:ext cx="788" cy="800"/>
              <a:chOff x="1219" y="7650"/>
              <a:chExt cx="788" cy="800"/>
            </a:xfrm>
          </p:grpSpPr>
          <p:sp>
            <p:nvSpPr>
              <p:cNvPr id="92" name="Shape 3"/>
              <p:cNvSpPr/>
              <p:nvPr/>
            </p:nvSpPr>
            <p:spPr>
              <a:xfrm>
                <a:off x="1219" y="7650"/>
                <a:ext cx="788" cy="800"/>
              </a:xfrm>
              <a:custGeom>
                <a:avLst/>
                <a:gdLst/>
                <a:ahLst/>
                <a:cxnLst/>
                <a:rect l="l" t="t" r="r" b="b"/>
                <a:pathLst>
                  <a:path w="508000" h="508000">
                    <a:moveTo>
                      <a:pt x="42332" y="0"/>
                    </a:moveTo>
                    <a:lnTo>
                      <a:pt x="465668" y="0"/>
                    </a:lnTo>
                    <a:cubicBezTo>
                      <a:pt x="489047" y="0"/>
                      <a:pt x="508000" y="18953"/>
                      <a:pt x="508000" y="42332"/>
                    </a:cubicBezTo>
                    <a:lnTo>
                      <a:pt x="508000" y="465668"/>
                    </a:lnTo>
                    <a:cubicBezTo>
                      <a:pt x="508000" y="489047"/>
                      <a:pt x="489047" y="508000"/>
                      <a:pt x="465668" y="508000"/>
                    </a:cubicBezTo>
                    <a:lnTo>
                      <a:pt x="42332" y="508000"/>
                    </a:lnTo>
                    <a:cubicBezTo>
                      <a:pt x="18953" y="508000"/>
                      <a:pt x="0" y="489047"/>
                      <a:pt x="0" y="465668"/>
                    </a:cubicBezTo>
                    <a:lnTo>
                      <a:pt x="0" y="42332"/>
                    </a:lnTo>
                    <a:cubicBezTo>
                      <a:pt x="0" y="18968"/>
                      <a:pt x="18968" y="0"/>
                      <a:pt x="42332" y="0"/>
                    </a:cubicBezTo>
                    <a:close/>
                  </a:path>
                </a:pathLst>
              </a:custGeom>
              <a:solidFill>
                <a:srgbClr val="C09B5A">
                  <a:alpha val="20000"/>
                </a:srgbClr>
              </a:solidFill>
            </p:spPr>
          </p:sp>
          <p:sp>
            <p:nvSpPr>
              <p:cNvPr id="94" name="Shape 29"/>
              <p:cNvSpPr/>
              <p:nvPr/>
            </p:nvSpPr>
            <p:spPr>
              <a:xfrm>
                <a:off x="1459" y="7883"/>
                <a:ext cx="333" cy="333"/>
              </a:xfrm>
              <a:custGeom>
                <a:avLst/>
                <a:gdLst/>
                <a:ahLst/>
                <a:cxnLst/>
                <a:rect l="l" t="t" r="r" b="b"/>
                <a:pathLst>
                  <a:path w="211667" h="211667">
                    <a:moveTo>
                      <a:pt x="13229" y="13229"/>
                    </a:moveTo>
                    <a:cubicBezTo>
                      <a:pt x="20547" y="13229"/>
                      <a:pt x="26458" y="19141"/>
                      <a:pt x="26458" y="26458"/>
                    </a:cubicBezTo>
                    <a:lnTo>
                      <a:pt x="26458" y="165365"/>
                    </a:lnTo>
                    <a:cubicBezTo>
                      <a:pt x="26458" y="169003"/>
                      <a:pt x="29435" y="171979"/>
                      <a:pt x="33073" y="171979"/>
                    </a:cubicBezTo>
                    <a:lnTo>
                      <a:pt x="198438" y="171979"/>
                    </a:lnTo>
                    <a:cubicBezTo>
                      <a:pt x="205755" y="171979"/>
                      <a:pt x="211667" y="177891"/>
                      <a:pt x="211667" y="185208"/>
                    </a:cubicBezTo>
                    <a:cubicBezTo>
                      <a:pt x="211667" y="192526"/>
                      <a:pt x="205755" y="198438"/>
                      <a:pt x="198438" y="198438"/>
                    </a:cubicBezTo>
                    <a:lnTo>
                      <a:pt x="33073" y="198438"/>
                    </a:lnTo>
                    <a:cubicBezTo>
                      <a:pt x="14800" y="198438"/>
                      <a:pt x="0" y="183637"/>
                      <a:pt x="0" y="165365"/>
                    </a:cubicBezTo>
                    <a:lnTo>
                      <a:pt x="0" y="26458"/>
                    </a:lnTo>
                    <a:cubicBezTo>
                      <a:pt x="0" y="19141"/>
                      <a:pt x="5912" y="13229"/>
                      <a:pt x="13229" y="13229"/>
                    </a:cubicBezTo>
                    <a:close/>
                    <a:moveTo>
                      <a:pt x="52917" y="39688"/>
                    </a:moveTo>
                    <a:cubicBezTo>
                      <a:pt x="52917" y="32370"/>
                      <a:pt x="58828" y="26458"/>
                      <a:pt x="66146" y="26458"/>
                    </a:cubicBezTo>
                    <a:lnTo>
                      <a:pt x="145521" y="26458"/>
                    </a:lnTo>
                    <a:cubicBezTo>
                      <a:pt x="152838" y="26458"/>
                      <a:pt x="158750" y="32370"/>
                      <a:pt x="158750" y="39688"/>
                    </a:cubicBezTo>
                    <a:cubicBezTo>
                      <a:pt x="158750" y="47005"/>
                      <a:pt x="152838" y="52917"/>
                      <a:pt x="145521" y="52917"/>
                    </a:cubicBezTo>
                    <a:lnTo>
                      <a:pt x="66146" y="52917"/>
                    </a:lnTo>
                    <a:cubicBezTo>
                      <a:pt x="58828" y="52917"/>
                      <a:pt x="52917" y="47005"/>
                      <a:pt x="52917" y="39688"/>
                    </a:cubicBezTo>
                    <a:close/>
                    <a:moveTo>
                      <a:pt x="66146" y="72760"/>
                    </a:moveTo>
                    <a:lnTo>
                      <a:pt x="119063" y="72760"/>
                    </a:lnTo>
                    <a:cubicBezTo>
                      <a:pt x="126380" y="72760"/>
                      <a:pt x="132292" y="78672"/>
                      <a:pt x="132292" y="85990"/>
                    </a:cubicBezTo>
                    <a:cubicBezTo>
                      <a:pt x="132292" y="93307"/>
                      <a:pt x="126380" y="99219"/>
                      <a:pt x="119063" y="99219"/>
                    </a:cubicBezTo>
                    <a:lnTo>
                      <a:pt x="66146" y="99219"/>
                    </a:lnTo>
                    <a:cubicBezTo>
                      <a:pt x="58828" y="99219"/>
                      <a:pt x="52917" y="93307"/>
                      <a:pt x="52917" y="85990"/>
                    </a:cubicBezTo>
                    <a:cubicBezTo>
                      <a:pt x="52917" y="78672"/>
                      <a:pt x="58828" y="72760"/>
                      <a:pt x="66146" y="72760"/>
                    </a:cubicBezTo>
                    <a:close/>
                    <a:moveTo>
                      <a:pt x="66146" y="119063"/>
                    </a:moveTo>
                    <a:lnTo>
                      <a:pt x="171979" y="119063"/>
                    </a:lnTo>
                    <a:cubicBezTo>
                      <a:pt x="179297" y="119063"/>
                      <a:pt x="185208" y="124974"/>
                      <a:pt x="185208" y="132292"/>
                    </a:cubicBezTo>
                    <a:cubicBezTo>
                      <a:pt x="185208" y="139609"/>
                      <a:pt x="179297" y="145521"/>
                      <a:pt x="171979" y="145521"/>
                    </a:cubicBezTo>
                    <a:lnTo>
                      <a:pt x="66146" y="145521"/>
                    </a:lnTo>
                    <a:cubicBezTo>
                      <a:pt x="58828" y="145521"/>
                      <a:pt x="52917" y="139609"/>
                      <a:pt x="52917" y="132292"/>
                    </a:cubicBezTo>
                    <a:cubicBezTo>
                      <a:pt x="52917" y="124974"/>
                      <a:pt x="58828" y="119063"/>
                      <a:pt x="66146" y="119063"/>
                    </a:cubicBezTo>
                    <a:close/>
                  </a:path>
                </a:pathLst>
              </a:custGeom>
              <a:solidFill>
                <a:srgbClr val="C0A062"/>
              </a:solidFill>
            </p:spPr>
          </p:sp>
        </p:grpSp>
      </p:grpSp>
      <p:grpSp>
        <p:nvGrpSpPr>
          <p:cNvPr id="47" name="组合 46"/>
          <p:cNvGrpSpPr/>
          <p:nvPr/>
        </p:nvGrpSpPr>
        <p:grpSpPr>
          <a:xfrm rot="0">
            <a:off x="545465" y="260350"/>
            <a:ext cx="15386685" cy="8771890"/>
            <a:chOff x="859" y="410"/>
            <a:chExt cx="24231" cy="13814"/>
          </a:xfrm>
        </p:grpSpPr>
        <p:pic>
          <p:nvPicPr>
            <p:cNvPr id="8" name="图片 7"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21" name="组合 20"/>
            <p:cNvGrpSpPr/>
            <p:nvPr/>
          </p:nvGrpSpPr>
          <p:grpSpPr>
            <a:xfrm rot="0">
              <a:off x="21095" y="410"/>
              <a:ext cx="3995" cy="1345"/>
              <a:chOff x="2704" y="1289"/>
              <a:chExt cx="3995" cy="1345"/>
            </a:xfrm>
          </p:grpSpPr>
          <p:sp>
            <p:nvSpPr>
              <p:cNvPr id="3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3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36" name="直接连接符 35"/>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EF账户资金使用的"四不得"规定</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确保资金合规使用,防范金融风险</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51" name="组合 50"/>
          <p:cNvGrpSpPr/>
          <p:nvPr/>
        </p:nvGrpSpPr>
        <p:grpSpPr>
          <a:xfrm>
            <a:off x="521970" y="1478915"/>
            <a:ext cx="15193645" cy="2459990"/>
            <a:chOff x="822" y="2329"/>
            <a:chExt cx="23927" cy="3874"/>
          </a:xfrm>
        </p:grpSpPr>
        <p:sp>
          <p:nvSpPr>
            <p:cNvPr id="9" name="Shape 3"/>
            <p:cNvSpPr/>
            <p:nvPr/>
          </p:nvSpPr>
          <p:spPr>
            <a:xfrm>
              <a:off x="822" y="2329"/>
              <a:ext cx="11622" cy="3798"/>
            </a:xfrm>
            <a:custGeom>
              <a:avLst/>
              <a:gdLst/>
              <a:ahLst/>
              <a:cxnLst/>
              <a:rect l="l" t="t" r="r" b="b"/>
              <a:pathLst>
                <a:path w="7481737" h="2460771">
                  <a:moveTo>
                    <a:pt x="49713" y="0"/>
                  </a:moveTo>
                  <a:lnTo>
                    <a:pt x="7332590" y="0"/>
                  </a:lnTo>
                  <a:cubicBezTo>
                    <a:pt x="7414961" y="0"/>
                    <a:pt x="7481737" y="66776"/>
                    <a:pt x="7481737" y="149147"/>
                  </a:cubicBezTo>
                  <a:lnTo>
                    <a:pt x="7481737" y="2311623"/>
                  </a:lnTo>
                  <a:cubicBezTo>
                    <a:pt x="7481737" y="2393995"/>
                    <a:pt x="7414961" y="2460771"/>
                    <a:pt x="7332590" y="2460771"/>
                  </a:cubicBezTo>
                  <a:lnTo>
                    <a:pt x="49713" y="2460771"/>
                  </a:lnTo>
                  <a:cubicBezTo>
                    <a:pt x="22257" y="2460771"/>
                    <a:pt x="0" y="2438514"/>
                    <a:pt x="0" y="2411058"/>
                  </a:cubicBezTo>
                  <a:lnTo>
                    <a:pt x="0" y="49713"/>
                  </a:lnTo>
                  <a:cubicBezTo>
                    <a:pt x="0" y="22257"/>
                    <a:pt x="22257" y="0"/>
                    <a:pt x="49713" y="0"/>
                  </a:cubicBezTo>
                  <a:close/>
                </a:path>
              </a:pathLst>
            </a:custGeom>
            <a:solidFill>
              <a:srgbClr val="FFFFFF"/>
            </a:solidFill>
            <a:ln>
              <a:solidFill>
                <a:srgbClr val="F0EEEA"/>
              </a:solidFill>
            </a:ln>
            <a:effectLst>
              <a:outerShdw blurRad="186422" dist="124281" dir="5400000" algn="bl" rotWithShape="0">
                <a:srgbClr val="000000">
                  <a:alpha val="10196"/>
                </a:srgbClr>
              </a:outerShdw>
            </a:effectLst>
          </p:spPr>
        </p:sp>
        <p:sp>
          <p:nvSpPr>
            <p:cNvPr id="10" name="Shape 4"/>
            <p:cNvSpPr/>
            <p:nvPr/>
          </p:nvSpPr>
          <p:spPr>
            <a:xfrm>
              <a:off x="822" y="2329"/>
              <a:ext cx="78" cy="3875"/>
            </a:xfrm>
            <a:custGeom>
              <a:avLst/>
              <a:gdLst/>
              <a:ahLst/>
              <a:cxnLst/>
              <a:rect l="l" t="t" r="r" b="b"/>
              <a:pathLst>
                <a:path w="49713" h="2460771">
                  <a:moveTo>
                    <a:pt x="49713" y="0"/>
                  </a:moveTo>
                  <a:lnTo>
                    <a:pt x="49713" y="0"/>
                  </a:lnTo>
                  <a:lnTo>
                    <a:pt x="49713" y="2460771"/>
                  </a:lnTo>
                  <a:lnTo>
                    <a:pt x="49713" y="2460771"/>
                  </a:lnTo>
                  <a:cubicBezTo>
                    <a:pt x="22257" y="2460771"/>
                    <a:pt x="0" y="2438514"/>
                    <a:pt x="0" y="2411058"/>
                  </a:cubicBezTo>
                  <a:lnTo>
                    <a:pt x="0" y="49713"/>
                  </a:lnTo>
                  <a:cubicBezTo>
                    <a:pt x="0" y="22275"/>
                    <a:pt x="22275" y="0"/>
                    <a:pt x="49713" y="0"/>
                  </a:cubicBezTo>
                  <a:close/>
                </a:path>
              </a:pathLst>
            </a:custGeom>
            <a:solidFill>
              <a:srgbClr val="C59F5E"/>
            </a:solidFill>
          </p:spPr>
        </p:sp>
        <p:sp>
          <p:nvSpPr>
            <p:cNvPr id="11" name="Shape 5"/>
            <p:cNvSpPr/>
            <p:nvPr/>
          </p:nvSpPr>
          <p:spPr>
            <a:xfrm>
              <a:off x="1253" y="2721"/>
              <a:ext cx="783" cy="783"/>
            </a:xfrm>
            <a:custGeom>
              <a:avLst/>
              <a:gdLst/>
              <a:ahLst/>
              <a:cxnLst/>
              <a:rect l="l" t="t" r="r" b="b"/>
              <a:pathLst>
                <a:path w="497125" h="497125">
                  <a:moveTo>
                    <a:pt x="248563" y="0"/>
                  </a:moveTo>
                  <a:lnTo>
                    <a:pt x="248563" y="0"/>
                  </a:lnTo>
                  <a:cubicBezTo>
                    <a:pt x="385748" y="0"/>
                    <a:pt x="497125" y="111377"/>
                    <a:pt x="497125" y="248563"/>
                  </a:cubicBezTo>
                  <a:lnTo>
                    <a:pt x="497125" y="248563"/>
                  </a:lnTo>
                  <a:cubicBezTo>
                    <a:pt x="497125" y="385748"/>
                    <a:pt x="385748" y="497125"/>
                    <a:pt x="248563" y="497125"/>
                  </a:cubicBezTo>
                  <a:lnTo>
                    <a:pt x="248563" y="497125"/>
                  </a:lnTo>
                  <a:cubicBezTo>
                    <a:pt x="111377" y="497125"/>
                    <a:pt x="0" y="385748"/>
                    <a:pt x="0" y="248563"/>
                  </a:cubicBezTo>
                  <a:lnTo>
                    <a:pt x="0" y="248563"/>
                  </a:lnTo>
                  <a:cubicBezTo>
                    <a:pt x="0" y="111377"/>
                    <a:pt x="111377" y="0"/>
                    <a:pt x="248563" y="0"/>
                  </a:cubicBezTo>
                  <a:close/>
                </a:path>
              </a:pathLst>
            </a:custGeom>
            <a:solidFill>
              <a:srgbClr val="C59F5E"/>
            </a:solidFill>
          </p:spPr>
        </p:sp>
        <p:sp>
          <p:nvSpPr>
            <p:cNvPr id="12" name="Text 6"/>
            <p:cNvSpPr/>
            <p:nvPr/>
          </p:nvSpPr>
          <p:spPr>
            <a:xfrm>
              <a:off x="1165" y="2721"/>
              <a:ext cx="959" cy="783"/>
            </a:xfrm>
            <a:prstGeom prst="rect">
              <a:avLst/>
            </a:prstGeom>
            <a:noFill/>
          </p:spPr>
          <p:txBody>
            <a:bodyPr wrap="square" lIns="0" tIns="0" rIns="0" bIns="0" rtlCol="0" anchor="ctr"/>
            <a:lstStyle/>
            <a:p>
              <a:pPr algn="ctr">
                <a:lnSpc>
                  <a:spcPct val="130000"/>
                </a:lnSpc>
              </a:pPr>
              <a:r>
                <a:rPr lang="en-US" sz="1760" b="1" dirty="0">
                  <a:solidFill>
                    <a:srgbClr val="FFFFFF"/>
                  </a:solidFill>
                  <a:latin typeface="微软雅黑" panose="020B0503020204020204" charset="-122"/>
                  <a:ea typeface="微软雅黑" panose="020B0503020204020204" charset="-122"/>
                  <a:cs typeface="MiSans Semibold" panose="00000700000000000000" charset="-122"/>
                </a:rPr>
                <a:t>1</a:t>
              </a:r>
              <a:endParaRPr lang="en-US" sz="176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13" name="Text 7"/>
            <p:cNvSpPr/>
            <p:nvPr/>
          </p:nvSpPr>
          <p:spPr>
            <a:xfrm>
              <a:off x="2270" y="2838"/>
              <a:ext cx="6013" cy="548"/>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不得用于禁止性支出</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4" name="Text 8"/>
            <p:cNvSpPr/>
            <p:nvPr/>
          </p:nvSpPr>
          <p:spPr>
            <a:xfrm>
              <a:off x="1253" y="3739"/>
              <a:ext cx="11117" cy="509"/>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EF账户资金不得直接或间接用于经营范围之外或国家法律法规禁止的支出</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5" name="Shape 9"/>
            <p:cNvSpPr/>
            <p:nvPr/>
          </p:nvSpPr>
          <p:spPr>
            <a:xfrm>
              <a:off x="1253" y="4482"/>
              <a:ext cx="10772" cy="1331"/>
            </a:xfrm>
            <a:custGeom>
              <a:avLst/>
              <a:gdLst/>
              <a:ahLst/>
              <a:cxnLst/>
              <a:rect l="l" t="t" r="r" b="b"/>
              <a:pathLst>
                <a:path w="6959755" h="845113">
                  <a:moveTo>
                    <a:pt x="99428" y="0"/>
                  </a:moveTo>
                  <a:lnTo>
                    <a:pt x="6860328" y="0"/>
                  </a:lnTo>
                  <a:cubicBezTo>
                    <a:pt x="6915240" y="0"/>
                    <a:pt x="6959755" y="44515"/>
                    <a:pt x="6959755" y="99428"/>
                  </a:cubicBezTo>
                  <a:lnTo>
                    <a:pt x="6959755" y="745686"/>
                  </a:lnTo>
                  <a:cubicBezTo>
                    <a:pt x="6959755" y="800598"/>
                    <a:pt x="6915240" y="845113"/>
                    <a:pt x="6860328" y="845113"/>
                  </a:cubicBezTo>
                  <a:lnTo>
                    <a:pt x="99428" y="845113"/>
                  </a:lnTo>
                  <a:cubicBezTo>
                    <a:pt x="44515" y="845113"/>
                    <a:pt x="0" y="800598"/>
                    <a:pt x="0" y="745686"/>
                  </a:cubicBezTo>
                  <a:lnTo>
                    <a:pt x="0" y="99428"/>
                  </a:lnTo>
                  <a:cubicBezTo>
                    <a:pt x="0" y="44515"/>
                    <a:pt x="44515" y="0"/>
                    <a:pt x="99428" y="0"/>
                  </a:cubicBezTo>
                  <a:close/>
                </a:path>
              </a:pathLst>
            </a:custGeom>
            <a:solidFill>
              <a:srgbClr val="F9F5EE"/>
            </a:solidFill>
          </p:spPr>
        </p:sp>
        <p:sp>
          <p:nvSpPr>
            <p:cNvPr id="16" name="Text 10"/>
            <p:cNvSpPr/>
            <p:nvPr/>
          </p:nvSpPr>
          <p:spPr>
            <a:xfrm>
              <a:off x="1487" y="4717"/>
              <a:ext cx="8793" cy="391"/>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合规要求</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17" name="Text 11"/>
            <p:cNvSpPr/>
            <p:nvPr/>
          </p:nvSpPr>
          <p:spPr>
            <a:xfrm>
              <a:off x="1487" y="5187"/>
              <a:ext cx="8793" cy="391"/>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资金使用必须与经营范围相符</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符合国家法律法规</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8" name="Shape 12"/>
            <p:cNvSpPr/>
            <p:nvPr/>
          </p:nvSpPr>
          <p:spPr>
            <a:xfrm>
              <a:off x="13127" y="2329"/>
              <a:ext cx="11622" cy="3798"/>
            </a:xfrm>
            <a:custGeom>
              <a:avLst/>
              <a:gdLst/>
              <a:ahLst/>
              <a:cxnLst/>
              <a:rect l="l" t="t" r="r" b="b"/>
              <a:pathLst>
                <a:path w="7481737" h="2460771">
                  <a:moveTo>
                    <a:pt x="49713" y="0"/>
                  </a:moveTo>
                  <a:lnTo>
                    <a:pt x="7332590" y="0"/>
                  </a:lnTo>
                  <a:cubicBezTo>
                    <a:pt x="7414961" y="0"/>
                    <a:pt x="7481737" y="66776"/>
                    <a:pt x="7481737" y="149147"/>
                  </a:cubicBezTo>
                  <a:lnTo>
                    <a:pt x="7481737" y="2311623"/>
                  </a:lnTo>
                  <a:cubicBezTo>
                    <a:pt x="7481737" y="2393995"/>
                    <a:pt x="7414961" y="2460771"/>
                    <a:pt x="7332590" y="2460771"/>
                  </a:cubicBezTo>
                  <a:lnTo>
                    <a:pt x="49713" y="2460771"/>
                  </a:lnTo>
                  <a:cubicBezTo>
                    <a:pt x="22257" y="2460771"/>
                    <a:pt x="0" y="2438514"/>
                    <a:pt x="0" y="2411058"/>
                  </a:cubicBezTo>
                  <a:lnTo>
                    <a:pt x="0" y="49713"/>
                  </a:lnTo>
                  <a:cubicBezTo>
                    <a:pt x="0" y="22257"/>
                    <a:pt x="22257" y="0"/>
                    <a:pt x="49713" y="0"/>
                  </a:cubicBezTo>
                  <a:close/>
                </a:path>
              </a:pathLst>
            </a:custGeom>
            <a:solidFill>
              <a:srgbClr val="FFFFFF"/>
            </a:solidFill>
            <a:ln>
              <a:solidFill>
                <a:srgbClr val="F0EEEA"/>
              </a:solidFill>
            </a:ln>
            <a:effectLst>
              <a:outerShdw blurRad="186422" dist="124281" dir="5400000" algn="bl" rotWithShape="0">
                <a:srgbClr val="000000">
                  <a:alpha val="10196"/>
                </a:srgbClr>
              </a:outerShdw>
            </a:effectLst>
          </p:spPr>
        </p:sp>
        <p:sp>
          <p:nvSpPr>
            <p:cNvPr id="19" name="Shape 13"/>
            <p:cNvSpPr/>
            <p:nvPr/>
          </p:nvSpPr>
          <p:spPr>
            <a:xfrm>
              <a:off x="13127" y="2329"/>
              <a:ext cx="78" cy="3875"/>
            </a:xfrm>
            <a:custGeom>
              <a:avLst/>
              <a:gdLst/>
              <a:ahLst/>
              <a:cxnLst/>
              <a:rect l="l" t="t" r="r" b="b"/>
              <a:pathLst>
                <a:path w="49713" h="2460771">
                  <a:moveTo>
                    <a:pt x="49713" y="0"/>
                  </a:moveTo>
                  <a:lnTo>
                    <a:pt x="49713" y="0"/>
                  </a:lnTo>
                  <a:lnTo>
                    <a:pt x="49713" y="2460771"/>
                  </a:lnTo>
                  <a:lnTo>
                    <a:pt x="49713" y="2460771"/>
                  </a:lnTo>
                  <a:cubicBezTo>
                    <a:pt x="22257" y="2460771"/>
                    <a:pt x="0" y="2438514"/>
                    <a:pt x="0" y="2411058"/>
                  </a:cubicBezTo>
                  <a:lnTo>
                    <a:pt x="0" y="49713"/>
                  </a:lnTo>
                  <a:cubicBezTo>
                    <a:pt x="0" y="22275"/>
                    <a:pt x="22275" y="0"/>
                    <a:pt x="49713" y="0"/>
                  </a:cubicBezTo>
                  <a:close/>
                </a:path>
              </a:pathLst>
            </a:custGeom>
            <a:solidFill>
              <a:srgbClr val="C59F5E"/>
            </a:solidFill>
          </p:spPr>
        </p:sp>
        <p:sp>
          <p:nvSpPr>
            <p:cNvPr id="20" name="Shape 14"/>
            <p:cNvSpPr/>
            <p:nvPr/>
          </p:nvSpPr>
          <p:spPr>
            <a:xfrm>
              <a:off x="13558" y="2721"/>
              <a:ext cx="783" cy="783"/>
            </a:xfrm>
            <a:custGeom>
              <a:avLst/>
              <a:gdLst/>
              <a:ahLst/>
              <a:cxnLst/>
              <a:rect l="l" t="t" r="r" b="b"/>
              <a:pathLst>
                <a:path w="497125" h="497125">
                  <a:moveTo>
                    <a:pt x="248563" y="0"/>
                  </a:moveTo>
                  <a:lnTo>
                    <a:pt x="248563" y="0"/>
                  </a:lnTo>
                  <a:cubicBezTo>
                    <a:pt x="385748" y="0"/>
                    <a:pt x="497125" y="111377"/>
                    <a:pt x="497125" y="248563"/>
                  </a:cubicBezTo>
                  <a:lnTo>
                    <a:pt x="497125" y="248563"/>
                  </a:lnTo>
                  <a:cubicBezTo>
                    <a:pt x="497125" y="385748"/>
                    <a:pt x="385748" y="497125"/>
                    <a:pt x="248563" y="497125"/>
                  </a:cubicBezTo>
                  <a:lnTo>
                    <a:pt x="248563" y="497125"/>
                  </a:lnTo>
                  <a:cubicBezTo>
                    <a:pt x="111377" y="497125"/>
                    <a:pt x="0" y="385748"/>
                    <a:pt x="0" y="248563"/>
                  </a:cubicBezTo>
                  <a:lnTo>
                    <a:pt x="0" y="248563"/>
                  </a:lnTo>
                  <a:cubicBezTo>
                    <a:pt x="0" y="111377"/>
                    <a:pt x="111377" y="0"/>
                    <a:pt x="248563" y="0"/>
                  </a:cubicBezTo>
                  <a:close/>
                </a:path>
              </a:pathLst>
            </a:custGeom>
            <a:solidFill>
              <a:srgbClr val="C59F5E"/>
            </a:solidFill>
          </p:spPr>
        </p:sp>
        <p:sp>
          <p:nvSpPr>
            <p:cNvPr id="21" name="Text 15"/>
            <p:cNvSpPr/>
            <p:nvPr/>
          </p:nvSpPr>
          <p:spPr>
            <a:xfrm>
              <a:off x="13470" y="2721"/>
              <a:ext cx="959" cy="783"/>
            </a:xfrm>
            <a:prstGeom prst="rect">
              <a:avLst/>
            </a:prstGeom>
            <a:noFill/>
          </p:spPr>
          <p:txBody>
            <a:bodyPr wrap="square" lIns="0" tIns="0" rIns="0" bIns="0" rtlCol="0" anchor="ctr"/>
            <a:lstStyle/>
            <a:p>
              <a:pPr algn="ctr">
                <a:lnSpc>
                  <a:spcPct val="130000"/>
                </a:lnSpc>
              </a:pPr>
              <a:r>
                <a:rPr lang="en-US" sz="1760" b="1" dirty="0">
                  <a:solidFill>
                    <a:srgbClr val="FFFFFF"/>
                  </a:solidFill>
                  <a:latin typeface="微软雅黑" panose="020B0503020204020204" charset="-122"/>
                  <a:ea typeface="微软雅黑" panose="020B0503020204020204" charset="-122"/>
                  <a:cs typeface="MiSans Semibold" panose="00000700000000000000" charset="-122"/>
                </a:rPr>
                <a:t>2</a:t>
              </a:r>
              <a:endParaRPr lang="en-US" sz="176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22" name="Text 16"/>
            <p:cNvSpPr/>
            <p:nvPr/>
          </p:nvSpPr>
          <p:spPr>
            <a:xfrm>
              <a:off x="14575" y="2838"/>
              <a:ext cx="5380" cy="548"/>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不得用于证券投资</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23" name="Text 17"/>
            <p:cNvSpPr/>
            <p:nvPr/>
          </p:nvSpPr>
          <p:spPr>
            <a:xfrm>
              <a:off x="13558" y="3739"/>
              <a:ext cx="11117" cy="509"/>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除另有规定外</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不得直接或间接用于证券投资或其他投资理财</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24" name="Shape 18"/>
            <p:cNvSpPr/>
            <p:nvPr/>
          </p:nvSpPr>
          <p:spPr>
            <a:xfrm>
              <a:off x="13558" y="4482"/>
              <a:ext cx="10828" cy="1331"/>
            </a:xfrm>
            <a:custGeom>
              <a:avLst/>
              <a:gdLst/>
              <a:ahLst/>
              <a:cxnLst/>
              <a:rect l="l" t="t" r="r" b="b"/>
              <a:pathLst>
                <a:path w="6959755" h="845113">
                  <a:moveTo>
                    <a:pt x="99428" y="0"/>
                  </a:moveTo>
                  <a:lnTo>
                    <a:pt x="6860328" y="0"/>
                  </a:lnTo>
                  <a:cubicBezTo>
                    <a:pt x="6915240" y="0"/>
                    <a:pt x="6959755" y="44515"/>
                    <a:pt x="6959755" y="99428"/>
                  </a:cubicBezTo>
                  <a:lnTo>
                    <a:pt x="6959755" y="745686"/>
                  </a:lnTo>
                  <a:cubicBezTo>
                    <a:pt x="6959755" y="800598"/>
                    <a:pt x="6915240" y="845113"/>
                    <a:pt x="6860328" y="845113"/>
                  </a:cubicBezTo>
                  <a:lnTo>
                    <a:pt x="99428" y="845113"/>
                  </a:lnTo>
                  <a:cubicBezTo>
                    <a:pt x="44515" y="845113"/>
                    <a:pt x="0" y="800598"/>
                    <a:pt x="0" y="745686"/>
                  </a:cubicBezTo>
                  <a:lnTo>
                    <a:pt x="0" y="99428"/>
                  </a:lnTo>
                  <a:cubicBezTo>
                    <a:pt x="0" y="44515"/>
                    <a:pt x="44515" y="0"/>
                    <a:pt x="99428" y="0"/>
                  </a:cubicBezTo>
                  <a:close/>
                </a:path>
              </a:pathLst>
            </a:custGeom>
            <a:solidFill>
              <a:srgbClr val="F9F5EE"/>
            </a:solidFill>
          </p:spPr>
        </p:sp>
        <p:sp>
          <p:nvSpPr>
            <p:cNvPr id="25" name="Text 19"/>
            <p:cNvSpPr/>
            <p:nvPr/>
          </p:nvSpPr>
          <p:spPr>
            <a:xfrm>
              <a:off x="13793" y="4717"/>
              <a:ext cx="10628" cy="391"/>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例外情况</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26" name="Text 20"/>
            <p:cNvSpPr/>
            <p:nvPr/>
          </p:nvSpPr>
          <p:spPr>
            <a:xfrm>
              <a:off x="13793" y="5187"/>
              <a:ext cx="10628" cy="391"/>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风险评级不高于二级的理财产品及结构性存款除外</a:t>
              </a:r>
              <a:r>
                <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49" name="组合 48"/>
          <p:cNvGrpSpPr/>
          <p:nvPr/>
        </p:nvGrpSpPr>
        <p:grpSpPr>
          <a:xfrm>
            <a:off x="521970" y="4229735"/>
            <a:ext cx="15193645" cy="2459990"/>
            <a:chOff x="822" y="6696"/>
            <a:chExt cx="23927" cy="3874"/>
          </a:xfrm>
        </p:grpSpPr>
        <p:sp>
          <p:nvSpPr>
            <p:cNvPr id="27" name="Shape 21"/>
            <p:cNvSpPr/>
            <p:nvPr/>
          </p:nvSpPr>
          <p:spPr>
            <a:xfrm>
              <a:off x="822" y="6696"/>
              <a:ext cx="11622" cy="3798"/>
            </a:xfrm>
            <a:custGeom>
              <a:avLst/>
              <a:gdLst/>
              <a:ahLst/>
              <a:cxnLst/>
              <a:rect l="l" t="t" r="r" b="b"/>
              <a:pathLst>
                <a:path w="7481737" h="2460771">
                  <a:moveTo>
                    <a:pt x="49713" y="0"/>
                  </a:moveTo>
                  <a:lnTo>
                    <a:pt x="7332590" y="0"/>
                  </a:lnTo>
                  <a:cubicBezTo>
                    <a:pt x="7414961" y="0"/>
                    <a:pt x="7481737" y="66776"/>
                    <a:pt x="7481737" y="149147"/>
                  </a:cubicBezTo>
                  <a:lnTo>
                    <a:pt x="7481737" y="2311623"/>
                  </a:lnTo>
                  <a:cubicBezTo>
                    <a:pt x="7481737" y="2393995"/>
                    <a:pt x="7414961" y="2460771"/>
                    <a:pt x="7332590" y="2460771"/>
                  </a:cubicBezTo>
                  <a:lnTo>
                    <a:pt x="49713" y="2460771"/>
                  </a:lnTo>
                  <a:cubicBezTo>
                    <a:pt x="22257" y="2460771"/>
                    <a:pt x="0" y="2438514"/>
                    <a:pt x="0" y="2411058"/>
                  </a:cubicBezTo>
                  <a:lnTo>
                    <a:pt x="0" y="49713"/>
                  </a:lnTo>
                  <a:cubicBezTo>
                    <a:pt x="0" y="22257"/>
                    <a:pt x="22257" y="0"/>
                    <a:pt x="49713" y="0"/>
                  </a:cubicBezTo>
                  <a:close/>
                </a:path>
              </a:pathLst>
            </a:custGeom>
            <a:solidFill>
              <a:srgbClr val="FFFFFF"/>
            </a:solidFill>
            <a:ln>
              <a:solidFill>
                <a:srgbClr val="F0EEEA"/>
              </a:solidFill>
            </a:ln>
            <a:effectLst>
              <a:outerShdw blurRad="186422" dist="124281" dir="5400000" algn="bl" rotWithShape="0">
                <a:srgbClr val="000000">
                  <a:alpha val="10196"/>
                </a:srgbClr>
              </a:outerShdw>
            </a:effectLst>
          </p:spPr>
        </p:sp>
        <p:sp>
          <p:nvSpPr>
            <p:cNvPr id="28" name="Shape 22"/>
            <p:cNvSpPr/>
            <p:nvPr/>
          </p:nvSpPr>
          <p:spPr>
            <a:xfrm>
              <a:off x="822" y="6696"/>
              <a:ext cx="78" cy="3875"/>
            </a:xfrm>
            <a:custGeom>
              <a:avLst/>
              <a:gdLst/>
              <a:ahLst/>
              <a:cxnLst/>
              <a:rect l="l" t="t" r="r" b="b"/>
              <a:pathLst>
                <a:path w="49713" h="2460771">
                  <a:moveTo>
                    <a:pt x="49713" y="0"/>
                  </a:moveTo>
                  <a:lnTo>
                    <a:pt x="49713" y="0"/>
                  </a:lnTo>
                  <a:lnTo>
                    <a:pt x="49713" y="2460771"/>
                  </a:lnTo>
                  <a:lnTo>
                    <a:pt x="49713" y="2460771"/>
                  </a:lnTo>
                  <a:cubicBezTo>
                    <a:pt x="22257" y="2460771"/>
                    <a:pt x="0" y="2438514"/>
                    <a:pt x="0" y="2411058"/>
                  </a:cubicBezTo>
                  <a:lnTo>
                    <a:pt x="0" y="49713"/>
                  </a:lnTo>
                  <a:cubicBezTo>
                    <a:pt x="0" y="22275"/>
                    <a:pt x="22275" y="0"/>
                    <a:pt x="49713" y="0"/>
                  </a:cubicBezTo>
                  <a:close/>
                </a:path>
              </a:pathLst>
            </a:custGeom>
            <a:solidFill>
              <a:srgbClr val="C5A06D"/>
            </a:solidFill>
          </p:spPr>
        </p:sp>
        <p:sp>
          <p:nvSpPr>
            <p:cNvPr id="29" name="Shape 23"/>
            <p:cNvSpPr/>
            <p:nvPr/>
          </p:nvSpPr>
          <p:spPr>
            <a:xfrm>
              <a:off x="1253" y="7088"/>
              <a:ext cx="783" cy="783"/>
            </a:xfrm>
            <a:custGeom>
              <a:avLst/>
              <a:gdLst/>
              <a:ahLst/>
              <a:cxnLst/>
              <a:rect l="l" t="t" r="r" b="b"/>
              <a:pathLst>
                <a:path w="497125" h="497125">
                  <a:moveTo>
                    <a:pt x="248563" y="0"/>
                  </a:moveTo>
                  <a:lnTo>
                    <a:pt x="248563" y="0"/>
                  </a:lnTo>
                  <a:cubicBezTo>
                    <a:pt x="385748" y="0"/>
                    <a:pt x="497125" y="111377"/>
                    <a:pt x="497125" y="248563"/>
                  </a:cubicBezTo>
                  <a:lnTo>
                    <a:pt x="497125" y="248563"/>
                  </a:lnTo>
                  <a:cubicBezTo>
                    <a:pt x="497125" y="385748"/>
                    <a:pt x="385748" y="497125"/>
                    <a:pt x="248563" y="497125"/>
                  </a:cubicBezTo>
                  <a:lnTo>
                    <a:pt x="248563" y="497125"/>
                  </a:lnTo>
                  <a:cubicBezTo>
                    <a:pt x="111377" y="497125"/>
                    <a:pt x="0" y="385748"/>
                    <a:pt x="0" y="248563"/>
                  </a:cubicBezTo>
                  <a:lnTo>
                    <a:pt x="0" y="248563"/>
                  </a:lnTo>
                  <a:cubicBezTo>
                    <a:pt x="0" y="111377"/>
                    <a:pt x="111377" y="0"/>
                    <a:pt x="248563" y="0"/>
                  </a:cubicBezTo>
                  <a:close/>
                </a:path>
              </a:pathLst>
            </a:custGeom>
            <a:solidFill>
              <a:srgbClr val="C5A06D"/>
            </a:solidFill>
          </p:spPr>
        </p:sp>
        <p:sp>
          <p:nvSpPr>
            <p:cNvPr id="30" name="Text 24"/>
            <p:cNvSpPr/>
            <p:nvPr/>
          </p:nvSpPr>
          <p:spPr>
            <a:xfrm>
              <a:off x="1165" y="7088"/>
              <a:ext cx="959" cy="783"/>
            </a:xfrm>
            <a:prstGeom prst="rect">
              <a:avLst/>
            </a:prstGeom>
            <a:noFill/>
          </p:spPr>
          <p:txBody>
            <a:bodyPr wrap="square" lIns="0" tIns="0" rIns="0" bIns="0" rtlCol="0" anchor="ctr"/>
            <a:lstStyle/>
            <a:p>
              <a:pPr algn="ctr">
                <a:lnSpc>
                  <a:spcPct val="130000"/>
                </a:lnSpc>
              </a:pPr>
              <a:r>
                <a:rPr lang="en-US" sz="1760" b="1" dirty="0">
                  <a:solidFill>
                    <a:srgbClr val="FFFFFF"/>
                  </a:solidFill>
                  <a:latin typeface="微软雅黑" panose="020B0503020204020204" charset="-122"/>
                  <a:ea typeface="微软雅黑" panose="020B0503020204020204" charset="-122"/>
                  <a:cs typeface="MiSans Semibold" panose="00000700000000000000" charset="-122"/>
                </a:rPr>
                <a:t>3</a:t>
              </a:r>
              <a:endParaRPr lang="en-US" sz="176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31" name="Text 25"/>
            <p:cNvSpPr/>
            <p:nvPr/>
          </p:nvSpPr>
          <p:spPr>
            <a:xfrm>
              <a:off x="2270" y="7205"/>
              <a:ext cx="5380" cy="548"/>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不得用于发放贷款</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32" name="Text 26"/>
            <p:cNvSpPr/>
            <p:nvPr/>
          </p:nvSpPr>
          <p:spPr>
            <a:xfrm>
              <a:off x="1253" y="8105"/>
              <a:ext cx="9197" cy="509"/>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除经营范围中有明确许可的情形外</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不得用于向非关联企业发放贷款</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33" name="Shape 27"/>
            <p:cNvSpPr/>
            <p:nvPr/>
          </p:nvSpPr>
          <p:spPr>
            <a:xfrm>
              <a:off x="1253" y="8849"/>
              <a:ext cx="10772" cy="1331"/>
            </a:xfrm>
            <a:custGeom>
              <a:avLst/>
              <a:gdLst/>
              <a:ahLst/>
              <a:cxnLst/>
              <a:rect l="l" t="t" r="r" b="b"/>
              <a:pathLst>
                <a:path w="6959755" h="845113">
                  <a:moveTo>
                    <a:pt x="99428" y="0"/>
                  </a:moveTo>
                  <a:lnTo>
                    <a:pt x="6860328" y="0"/>
                  </a:lnTo>
                  <a:cubicBezTo>
                    <a:pt x="6915240" y="0"/>
                    <a:pt x="6959755" y="44515"/>
                    <a:pt x="6959755" y="99428"/>
                  </a:cubicBezTo>
                  <a:lnTo>
                    <a:pt x="6959755" y="745686"/>
                  </a:lnTo>
                  <a:cubicBezTo>
                    <a:pt x="6959755" y="800598"/>
                    <a:pt x="6915240" y="845113"/>
                    <a:pt x="6860328" y="845113"/>
                  </a:cubicBezTo>
                  <a:lnTo>
                    <a:pt x="99428" y="845113"/>
                  </a:lnTo>
                  <a:cubicBezTo>
                    <a:pt x="44515" y="845113"/>
                    <a:pt x="0" y="800598"/>
                    <a:pt x="0" y="745686"/>
                  </a:cubicBezTo>
                  <a:lnTo>
                    <a:pt x="0" y="99428"/>
                  </a:lnTo>
                  <a:cubicBezTo>
                    <a:pt x="0" y="44515"/>
                    <a:pt x="44515" y="0"/>
                    <a:pt x="99428" y="0"/>
                  </a:cubicBezTo>
                  <a:close/>
                </a:path>
              </a:pathLst>
            </a:custGeom>
            <a:solidFill>
              <a:srgbClr val="F9F5EE"/>
            </a:solidFill>
          </p:spPr>
        </p:sp>
        <p:sp>
          <p:nvSpPr>
            <p:cNvPr id="34" name="Text 28"/>
            <p:cNvSpPr/>
            <p:nvPr/>
          </p:nvSpPr>
          <p:spPr>
            <a:xfrm>
              <a:off x="1487" y="9084"/>
              <a:ext cx="8793" cy="391"/>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许可情形</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35" name="Text 29"/>
            <p:cNvSpPr/>
            <p:nvPr/>
          </p:nvSpPr>
          <p:spPr>
            <a:xfrm>
              <a:off x="1487" y="9554"/>
              <a:ext cx="8793" cy="391"/>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经营范围中有明确许可的</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可按规定向关联企业发放贷款</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36" name="Shape 30"/>
            <p:cNvSpPr/>
            <p:nvPr/>
          </p:nvSpPr>
          <p:spPr>
            <a:xfrm>
              <a:off x="13127" y="6696"/>
              <a:ext cx="11622" cy="3798"/>
            </a:xfrm>
            <a:custGeom>
              <a:avLst/>
              <a:gdLst/>
              <a:ahLst/>
              <a:cxnLst/>
              <a:rect l="l" t="t" r="r" b="b"/>
              <a:pathLst>
                <a:path w="7481737" h="2460771">
                  <a:moveTo>
                    <a:pt x="49713" y="0"/>
                  </a:moveTo>
                  <a:lnTo>
                    <a:pt x="7332590" y="0"/>
                  </a:lnTo>
                  <a:cubicBezTo>
                    <a:pt x="7414961" y="0"/>
                    <a:pt x="7481737" y="66776"/>
                    <a:pt x="7481737" y="149147"/>
                  </a:cubicBezTo>
                  <a:lnTo>
                    <a:pt x="7481737" y="2311623"/>
                  </a:lnTo>
                  <a:cubicBezTo>
                    <a:pt x="7481737" y="2393995"/>
                    <a:pt x="7414961" y="2460771"/>
                    <a:pt x="7332590" y="2460771"/>
                  </a:cubicBezTo>
                  <a:lnTo>
                    <a:pt x="49713" y="2460771"/>
                  </a:lnTo>
                  <a:cubicBezTo>
                    <a:pt x="22257" y="2460771"/>
                    <a:pt x="0" y="2438514"/>
                    <a:pt x="0" y="2411058"/>
                  </a:cubicBezTo>
                  <a:lnTo>
                    <a:pt x="0" y="49713"/>
                  </a:lnTo>
                  <a:cubicBezTo>
                    <a:pt x="0" y="22257"/>
                    <a:pt x="22257" y="0"/>
                    <a:pt x="49713" y="0"/>
                  </a:cubicBezTo>
                  <a:close/>
                </a:path>
              </a:pathLst>
            </a:custGeom>
            <a:solidFill>
              <a:srgbClr val="FFFFFF"/>
            </a:solidFill>
            <a:ln>
              <a:solidFill>
                <a:srgbClr val="F0EEEA"/>
              </a:solidFill>
            </a:ln>
            <a:effectLst>
              <a:outerShdw blurRad="186422" dist="124281" dir="5400000" algn="bl" rotWithShape="0">
                <a:srgbClr val="000000">
                  <a:alpha val="10196"/>
                </a:srgbClr>
              </a:outerShdw>
            </a:effectLst>
          </p:spPr>
          <p:txBody>
            <a:bodyPr/>
            <a:p>
              <a:endParaRPr lang="zh-CN" altLang="en-US"/>
            </a:p>
          </p:txBody>
        </p:sp>
        <p:sp>
          <p:nvSpPr>
            <p:cNvPr id="37" name="Shape 31"/>
            <p:cNvSpPr/>
            <p:nvPr/>
          </p:nvSpPr>
          <p:spPr>
            <a:xfrm>
              <a:off x="13127" y="6696"/>
              <a:ext cx="78" cy="3875"/>
            </a:xfrm>
            <a:custGeom>
              <a:avLst/>
              <a:gdLst/>
              <a:ahLst/>
              <a:cxnLst/>
              <a:rect l="l" t="t" r="r" b="b"/>
              <a:pathLst>
                <a:path w="49713" h="2460771">
                  <a:moveTo>
                    <a:pt x="49713" y="0"/>
                  </a:moveTo>
                  <a:lnTo>
                    <a:pt x="49713" y="0"/>
                  </a:lnTo>
                  <a:lnTo>
                    <a:pt x="49713" y="2460771"/>
                  </a:lnTo>
                  <a:lnTo>
                    <a:pt x="49713" y="2460771"/>
                  </a:lnTo>
                  <a:cubicBezTo>
                    <a:pt x="22257" y="2460771"/>
                    <a:pt x="0" y="2438514"/>
                    <a:pt x="0" y="2411058"/>
                  </a:cubicBezTo>
                  <a:lnTo>
                    <a:pt x="0" y="49713"/>
                  </a:lnTo>
                  <a:cubicBezTo>
                    <a:pt x="0" y="22275"/>
                    <a:pt x="22275" y="0"/>
                    <a:pt x="49713" y="0"/>
                  </a:cubicBezTo>
                  <a:close/>
                </a:path>
              </a:pathLst>
            </a:custGeom>
            <a:solidFill>
              <a:srgbClr val="C59F5E"/>
            </a:solidFill>
          </p:spPr>
        </p:sp>
        <p:sp>
          <p:nvSpPr>
            <p:cNvPr id="38" name="Shape 32"/>
            <p:cNvSpPr/>
            <p:nvPr/>
          </p:nvSpPr>
          <p:spPr>
            <a:xfrm>
              <a:off x="13558" y="7088"/>
              <a:ext cx="783" cy="783"/>
            </a:xfrm>
            <a:custGeom>
              <a:avLst/>
              <a:gdLst/>
              <a:ahLst/>
              <a:cxnLst/>
              <a:rect l="l" t="t" r="r" b="b"/>
              <a:pathLst>
                <a:path w="497125" h="497125">
                  <a:moveTo>
                    <a:pt x="248563" y="0"/>
                  </a:moveTo>
                  <a:lnTo>
                    <a:pt x="248563" y="0"/>
                  </a:lnTo>
                  <a:cubicBezTo>
                    <a:pt x="385748" y="0"/>
                    <a:pt x="497125" y="111377"/>
                    <a:pt x="497125" y="248563"/>
                  </a:cubicBezTo>
                  <a:lnTo>
                    <a:pt x="497125" y="248563"/>
                  </a:lnTo>
                  <a:cubicBezTo>
                    <a:pt x="497125" y="385748"/>
                    <a:pt x="385748" y="497125"/>
                    <a:pt x="248563" y="497125"/>
                  </a:cubicBezTo>
                  <a:lnTo>
                    <a:pt x="248563" y="497125"/>
                  </a:lnTo>
                  <a:cubicBezTo>
                    <a:pt x="111377" y="497125"/>
                    <a:pt x="0" y="385748"/>
                    <a:pt x="0" y="248563"/>
                  </a:cubicBezTo>
                  <a:lnTo>
                    <a:pt x="0" y="248563"/>
                  </a:lnTo>
                  <a:cubicBezTo>
                    <a:pt x="0" y="111377"/>
                    <a:pt x="111377" y="0"/>
                    <a:pt x="248563" y="0"/>
                  </a:cubicBezTo>
                  <a:close/>
                </a:path>
              </a:pathLst>
            </a:custGeom>
            <a:solidFill>
              <a:srgbClr val="C59F5E"/>
            </a:solidFill>
          </p:spPr>
        </p:sp>
        <p:sp>
          <p:nvSpPr>
            <p:cNvPr id="39" name="Text 33"/>
            <p:cNvSpPr/>
            <p:nvPr/>
          </p:nvSpPr>
          <p:spPr>
            <a:xfrm>
              <a:off x="13470" y="7088"/>
              <a:ext cx="959" cy="783"/>
            </a:xfrm>
            <a:prstGeom prst="rect">
              <a:avLst/>
            </a:prstGeom>
            <a:noFill/>
          </p:spPr>
          <p:txBody>
            <a:bodyPr wrap="square" lIns="0" tIns="0" rIns="0" bIns="0" rtlCol="0" anchor="ctr"/>
            <a:lstStyle/>
            <a:p>
              <a:pPr algn="ctr">
                <a:lnSpc>
                  <a:spcPct val="130000"/>
                </a:lnSpc>
              </a:pPr>
              <a:r>
                <a:rPr lang="en-US" sz="1760" b="1" dirty="0">
                  <a:solidFill>
                    <a:srgbClr val="FFFFFF"/>
                  </a:solidFill>
                  <a:latin typeface="微软雅黑" panose="020B0503020204020204" charset="-122"/>
                  <a:ea typeface="微软雅黑" panose="020B0503020204020204" charset="-122"/>
                  <a:cs typeface="MiSans Semibold" panose="00000700000000000000" charset="-122"/>
                </a:rPr>
                <a:t>4</a:t>
              </a:r>
              <a:endParaRPr lang="en-US" sz="176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40" name="Text 34"/>
            <p:cNvSpPr/>
            <p:nvPr/>
          </p:nvSpPr>
          <p:spPr>
            <a:xfrm>
              <a:off x="14575" y="7205"/>
              <a:ext cx="4747" cy="548"/>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不得用于房地产</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41" name="Text 35"/>
            <p:cNvSpPr/>
            <p:nvPr/>
          </p:nvSpPr>
          <p:spPr>
            <a:xfrm>
              <a:off x="13558" y="8105"/>
              <a:ext cx="11117" cy="509"/>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不得用于建设、购买非自用房地产</a:t>
              </a:r>
              <a:r>
                <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42" name="Shape 36"/>
            <p:cNvSpPr/>
            <p:nvPr/>
          </p:nvSpPr>
          <p:spPr>
            <a:xfrm>
              <a:off x="13558" y="8849"/>
              <a:ext cx="10828" cy="1331"/>
            </a:xfrm>
            <a:custGeom>
              <a:avLst/>
              <a:gdLst/>
              <a:ahLst/>
              <a:cxnLst/>
              <a:rect l="l" t="t" r="r" b="b"/>
              <a:pathLst>
                <a:path w="6959755" h="845113">
                  <a:moveTo>
                    <a:pt x="99428" y="0"/>
                  </a:moveTo>
                  <a:lnTo>
                    <a:pt x="6860328" y="0"/>
                  </a:lnTo>
                  <a:cubicBezTo>
                    <a:pt x="6915240" y="0"/>
                    <a:pt x="6959755" y="44515"/>
                    <a:pt x="6959755" y="99428"/>
                  </a:cubicBezTo>
                  <a:lnTo>
                    <a:pt x="6959755" y="745686"/>
                  </a:lnTo>
                  <a:cubicBezTo>
                    <a:pt x="6959755" y="800598"/>
                    <a:pt x="6915240" y="845113"/>
                    <a:pt x="6860328" y="845113"/>
                  </a:cubicBezTo>
                  <a:lnTo>
                    <a:pt x="99428" y="845113"/>
                  </a:lnTo>
                  <a:cubicBezTo>
                    <a:pt x="44515" y="845113"/>
                    <a:pt x="0" y="800598"/>
                    <a:pt x="0" y="745686"/>
                  </a:cubicBezTo>
                  <a:lnTo>
                    <a:pt x="0" y="99428"/>
                  </a:lnTo>
                  <a:cubicBezTo>
                    <a:pt x="0" y="44515"/>
                    <a:pt x="44515" y="0"/>
                    <a:pt x="99428" y="0"/>
                  </a:cubicBezTo>
                  <a:close/>
                </a:path>
              </a:pathLst>
            </a:custGeom>
            <a:solidFill>
              <a:srgbClr val="F9F5EE"/>
            </a:solidFill>
          </p:spPr>
        </p:sp>
        <p:sp>
          <p:nvSpPr>
            <p:cNvPr id="43" name="Text 37"/>
            <p:cNvSpPr/>
            <p:nvPr/>
          </p:nvSpPr>
          <p:spPr>
            <a:xfrm>
              <a:off x="13793" y="9084"/>
              <a:ext cx="10628" cy="391"/>
            </a:xfrm>
            <a:prstGeom prst="rect">
              <a:avLst/>
            </a:prstGeom>
            <a:noFill/>
          </p:spPr>
          <p:txBody>
            <a:bodyPr wrap="square" lIns="0" tIns="0" rIns="0" bIns="0" rtlCol="0" anchor="ctr"/>
            <a:lstStyle/>
            <a:p>
              <a:pPr>
                <a:lnSpc>
                  <a:spcPct val="12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自用房地产</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44" name="Text 38"/>
            <p:cNvSpPr/>
            <p:nvPr/>
          </p:nvSpPr>
          <p:spPr>
            <a:xfrm>
              <a:off x="13793" y="9554"/>
              <a:ext cx="10628" cy="391"/>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企业自用的办公场所、生产经营场所等可以购买或建设</a:t>
              </a:r>
              <a:r>
                <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50" name="组合 49"/>
          <p:cNvGrpSpPr/>
          <p:nvPr/>
        </p:nvGrpSpPr>
        <p:grpSpPr>
          <a:xfrm>
            <a:off x="553085" y="6980555"/>
            <a:ext cx="15156180" cy="1511300"/>
            <a:chOff x="871" y="10993"/>
            <a:chExt cx="23868" cy="2380"/>
          </a:xfrm>
        </p:grpSpPr>
        <p:sp>
          <p:nvSpPr>
            <p:cNvPr id="45" name="Shape 39"/>
            <p:cNvSpPr/>
            <p:nvPr/>
          </p:nvSpPr>
          <p:spPr>
            <a:xfrm>
              <a:off x="871" y="10993"/>
              <a:ext cx="23868" cy="2381"/>
            </a:xfrm>
            <a:custGeom>
              <a:avLst/>
              <a:gdLst/>
              <a:ahLst/>
              <a:cxnLst/>
              <a:rect l="l" t="t" r="r" b="b"/>
              <a:pathLst>
                <a:path w="15261749" h="1640514">
                  <a:moveTo>
                    <a:pt x="149139" y="0"/>
                  </a:moveTo>
                  <a:lnTo>
                    <a:pt x="15112610" y="0"/>
                  </a:lnTo>
                  <a:cubicBezTo>
                    <a:pt x="15194977" y="0"/>
                    <a:pt x="15261749" y="66772"/>
                    <a:pt x="15261749" y="149139"/>
                  </a:cubicBezTo>
                  <a:lnTo>
                    <a:pt x="15261749" y="1491375"/>
                  </a:lnTo>
                  <a:cubicBezTo>
                    <a:pt x="15261749" y="1573742"/>
                    <a:pt x="15194977" y="1640514"/>
                    <a:pt x="15112610" y="1640514"/>
                  </a:cubicBezTo>
                  <a:lnTo>
                    <a:pt x="149139" y="1640514"/>
                  </a:lnTo>
                  <a:cubicBezTo>
                    <a:pt x="66772" y="1640514"/>
                    <a:pt x="0" y="1573742"/>
                    <a:pt x="0" y="1491375"/>
                  </a:cubicBezTo>
                  <a:lnTo>
                    <a:pt x="0" y="149139"/>
                  </a:lnTo>
                  <a:cubicBezTo>
                    <a:pt x="0" y="66827"/>
                    <a:pt x="66827" y="0"/>
                    <a:pt x="149139" y="0"/>
                  </a:cubicBezTo>
                  <a:close/>
                </a:path>
              </a:pathLst>
            </a:custGeom>
            <a:solidFill>
              <a:srgbClr val="F9F5EE"/>
            </a:solidFill>
            <a:effectLst>
              <a:outerShdw blurRad="186422" dist="124281" dir="5400000" algn="bl" rotWithShape="0">
                <a:srgbClr val="000000">
                  <a:alpha val="10196"/>
                </a:srgbClr>
              </a:outerShdw>
            </a:effectLst>
          </p:spPr>
        </p:sp>
        <p:sp>
          <p:nvSpPr>
            <p:cNvPr id="46" name="Shape 40"/>
            <p:cNvSpPr/>
            <p:nvPr/>
          </p:nvSpPr>
          <p:spPr>
            <a:xfrm>
              <a:off x="1253" y="11296"/>
              <a:ext cx="705" cy="705"/>
            </a:xfrm>
            <a:custGeom>
              <a:avLst/>
              <a:gdLst/>
              <a:ahLst/>
              <a:cxnLst/>
              <a:rect l="l" t="t" r="r" b="b"/>
              <a:pathLst>
                <a:path w="447413" h="447413">
                  <a:moveTo>
                    <a:pt x="223706" y="0"/>
                  </a:moveTo>
                  <a:cubicBezTo>
                    <a:pt x="227726" y="0"/>
                    <a:pt x="231746" y="874"/>
                    <a:pt x="235416" y="2534"/>
                  </a:cubicBezTo>
                  <a:lnTo>
                    <a:pt x="400050" y="72355"/>
                  </a:lnTo>
                  <a:cubicBezTo>
                    <a:pt x="419275" y="80482"/>
                    <a:pt x="433606" y="99444"/>
                    <a:pt x="433519" y="122339"/>
                  </a:cubicBezTo>
                  <a:cubicBezTo>
                    <a:pt x="433082" y="209026"/>
                    <a:pt x="397428" y="367630"/>
                    <a:pt x="246864" y="439723"/>
                  </a:cubicBezTo>
                  <a:cubicBezTo>
                    <a:pt x="232270" y="446714"/>
                    <a:pt x="215317" y="446714"/>
                    <a:pt x="200724" y="439723"/>
                  </a:cubicBezTo>
                  <a:cubicBezTo>
                    <a:pt x="50072" y="367630"/>
                    <a:pt x="14506" y="209026"/>
                    <a:pt x="14069" y="122339"/>
                  </a:cubicBezTo>
                  <a:cubicBezTo>
                    <a:pt x="13982" y="99444"/>
                    <a:pt x="28313" y="80482"/>
                    <a:pt x="47538" y="72355"/>
                  </a:cubicBezTo>
                  <a:lnTo>
                    <a:pt x="212084" y="2534"/>
                  </a:lnTo>
                  <a:cubicBezTo>
                    <a:pt x="215754" y="874"/>
                    <a:pt x="219687" y="0"/>
                    <a:pt x="223706" y="0"/>
                  </a:cubicBezTo>
                  <a:close/>
                  <a:moveTo>
                    <a:pt x="223706" y="58373"/>
                  </a:moveTo>
                  <a:lnTo>
                    <a:pt x="223706" y="388777"/>
                  </a:lnTo>
                  <a:cubicBezTo>
                    <a:pt x="344298" y="330404"/>
                    <a:pt x="376718" y="201074"/>
                    <a:pt x="377505" y="123650"/>
                  </a:cubicBezTo>
                  <a:lnTo>
                    <a:pt x="223706" y="58461"/>
                  </a:lnTo>
                  <a:lnTo>
                    <a:pt x="223706" y="58461"/>
                  </a:lnTo>
                  <a:close/>
                </a:path>
              </a:pathLst>
            </a:custGeom>
            <a:solidFill>
              <a:srgbClr val="C5A06D"/>
            </a:solidFill>
          </p:spPr>
        </p:sp>
        <p:sp>
          <p:nvSpPr>
            <p:cNvPr id="47" name="Text 41"/>
            <p:cNvSpPr/>
            <p:nvPr/>
          </p:nvSpPr>
          <p:spPr>
            <a:xfrm>
              <a:off x="2368" y="11296"/>
              <a:ext cx="22292" cy="626"/>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合规使用EF账户的重要性</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8" name="Text 42"/>
            <p:cNvSpPr/>
            <p:nvPr/>
          </p:nvSpPr>
          <p:spPr>
            <a:xfrm>
              <a:off x="2368" y="12079"/>
              <a:ext cx="22002" cy="1018"/>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企业应严格遵守</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四不得</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规定</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确保EF账户资金用于合法合规的经营活动。违规使用资金将面临账户冻结、资金追回、行政处罚等严重后果</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情节严重的可能承担刑事责任。建议企业建立完善的资金管理制度</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定期自查资金使用情况</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确保合规经营。</a:t>
              </a:r>
              <a:endPar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8" name="组合 7"/>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下载"/>
          <p:cNvPicPr>
            <a:picLocks noChangeAspect="1"/>
          </p:cNvPicPr>
          <p:nvPr/>
        </p:nvPicPr>
        <p:blipFill>
          <a:blip r:embed="rId1">
            <a:alphaModFix amt="20000"/>
          </a:blip>
          <a:stretch>
            <a:fillRect/>
          </a:stretch>
        </p:blipFill>
        <p:spPr>
          <a:xfrm>
            <a:off x="0" y="0"/>
            <a:ext cx="16255365" cy="9144000"/>
          </a:xfrm>
          <a:prstGeom prst="rect">
            <a:avLst/>
          </a:prstGeom>
        </p:spPr>
      </p:pic>
      <p:sp>
        <p:nvSpPr>
          <p:cNvPr id="84" name="Shape 0"/>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gradFill flip="none" rotWithShape="1">
            <a:gsLst>
              <a:gs pos="0">
                <a:schemeClr val="bg1">
                  <a:lumMod val="85000"/>
                </a:schemeClr>
              </a:gs>
              <a:gs pos="40000">
                <a:srgbClr val="C59F5E">
                  <a:alpha val="31000"/>
                </a:srgbClr>
              </a:gs>
            </a:gsLst>
            <a:lin ang="2700000" scaled="1"/>
          </a:gradFill>
        </p:spPr>
      </p:sp>
      <p:sp>
        <p:nvSpPr>
          <p:cNvPr id="80" name="Text 2"/>
          <p:cNvSpPr/>
          <p:nvPr/>
        </p:nvSpPr>
        <p:spPr>
          <a:xfrm>
            <a:off x="508000" y="3544570"/>
            <a:ext cx="8915400" cy="11671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72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零关税政策优势和</a:t>
            </a:r>
            <a:endParaRPr lang="en-US" sz="72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sp>
        <p:nvSpPr>
          <p:cNvPr id="81" name="Shape 3"/>
          <p:cNvSpPr/>
          <p:nvPr/>
        </p:nvSpPr>
        <p:spPr>
          <a:xfrm>
            <a:off x="508000" y="6332220"/>
            <a:ext cx="1625600" cy="50800"/>
          </a:xfrm>
          <a:custGeom>
            <a:avLst/>
            <a:gdLst/>
            <a:ahLst/>
            <a:cxnLst/>
            <a:rect l="l" t="t" r="r" b="b"/>
            <a:pathLst>
              <a:path w="1625600" h="50800">
                <a:moveTo>
                  <a:pt x="0" y="0"/>
                </a:moveTo>
                <a:lnTo>
                  <a:pt x="1625600" y="0"/>
                </a:lnTo>
                <a:lnTo>
                  <a:pt x="1625600" y="50800"/>
                </a:lnTo>
                <a:lnTo>
                  <a:pt x="0" y="50800"/>
                </a:lnTo>
                <a:lnTo>
                  <a:pt x="0" y="0"/>
                </a:lnTo>
                <a:close/>
              </a:path>
            </a:pathLst>
          </a:custGeom>
          <a:solidFill>
            <a:srgbClr val="C5A06D"/>
          </a:solidFill>
          <a:effectLst>
            <a:outerShdw blurRad="50800" dist="38100" dir="2700000" algn="tl" rotWithShape="0">
              <a:prstClr val="black">
                <a:alpha val="40000"/>
              </a:prstClr>
            </a:outerShdw>
          </a:effectLst>
        </p:spPr>
      </p:sp>
      <p:sp>
        <p:nvSpPr>
          <p:cNvPr id="82" name="Text 4"/>
          <p:cNvSpPr/>
          <p:nvPr/>
        </p:nvSpPr>
        <p:spPr>
          <a:xfrm>
            <a:off x="508000" y="6789420"/>
            <a:ext cx="8914765" cy="4572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40000"/>
              </a:lnSpc>
            </a:pPr>
            <a:r>
              <a:rPr lang="en-US" sz="28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从1900到6600个税目的跨越式开放</a:t>
            </a:r>
            <a:endParaRPr lang="en-US" sz="28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endParaRPr>
          </a:p>
        </p:txBody>
      </p:sp>
      <p:sp>
        <p:nvSpPr>
          <p:cNvPr id="83" name="Text 1"/>
          <p:cNvSpPr/>
          <p:nvPr/>
        </p:nvSpPr>
        <p:spPr>
          <a:xfrm>
            <a:off x="508000" y="1352550"/>
            <a:ext cx="8915400" cy="16256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10000"/>
              </a:lnSpc>
            </a:pPr>
            <a:r>
              <a:rPr lang="en-US" sz="154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rPr>
              <a:t>05</a:t>
            </a:r>
            <a:endParaRPr lang="en-US" sz="154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endParaRPr>
          </a:p>
        </p:txBody>
      </p:sp>
      <p:sp>
        <p:nvSpPr>
          <p:cNvPr id="86" name="Text 2"/>
          <p:cNvSpPr/>
          <p:nvPr/>
        </p:nvSpPr>
        <p:spPr>
          <a:xfrm>
            <a:off x="508000" y="4854575"/>
            <a:ext cx="8915400" cy="11671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72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机遇全景图</a:t>
            </a:r>
            <a:endParaRPr lang="en-US" sz="72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grpSp>
        <p:nvGrpSpPr>
          <p:cNvPr id="3" name="组合 2"/>
          <p:cNvGrpSpPr/>
          <p:nvPr/>
        </p:nvGrpSpPr>
        <p:grpSpPr>
          <a:xfrm>
            <a:off x="12272010" y="8698230"/>
            <a:ext cx="3610610" cy="312420"/>
            <a:chOff x="19326" y="13698"/>
            <a:chExt cx="5686" cy="492"/>
          </a:xfrm>
        </p:grpSpPr>
        <p:sp>
          <p:nvSpPr>
            <p:cNvPr id="4" name="文本框 3"/>
            <p:cNvSpPr txBox="1"/>
            <p:nvPr/>
          </p:nvSpPr>
          <p:spPr>
            <a:xfrm>
              <a:off x="19326" y="13698"/>
              <a:ext cx="5686" cy="492"/>
            </a:xfrm>
            <a:prstGeom prst="rect">
              <a:avLst/>
            </a:prstGeom>
            <a:noFill/>
          </p:spPr>
          <p:txBody>
            <a:bodyPr wrap="square" rtlCol="0">
              <a:spAutoFit/>
            </a:bodyPr>
            <a:p>
              <a:pPr algn="ctr">
                <a:lnSpc>
                  <a:spcPct val="90000"/>
                </a:lnSpc>
              </a:pPr>
              <a:r>
                <a:rPr lang="en-US" altLang="zh-CN" sz="1600">
                  <a:solidFill>
                    <a:schemeClr val="bg1"/>
                  </a:solidFill>
                  <a:latin typeface="黑体" panose="02010609060101010101" charset="-122"/>
                  <a:ea typeface="黑体" panose="02010609060101010101" charset="-122"/>
                  <a:cs typeface="方正粗黑宋简体" panose="02000000000000000000" charset="-122"/>
                </a:rPr>
                <a:t>2025 </a:t>
              </a:r>
              <a:r>
                <a:rPr lang="zh-CN" altLang="en-US" sz="1600">
                  <a:solidFill>
                    <a:schemeClr val="bg1"/>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chemeClr val="bg1"/>
                  </a:solidFill>
                  <a:latin typeface="黑体" panose="02010609060101010101" charset="-122"/>
                  <a:ea typeface="黑体" panose="02010609060101010101" charset="-122"/>
                  <a:cs typeface="方正粗黑宋简体" panose="02000000000000000000" charset="-122"/>
                </a:rPr>
                <a:t> </a:t>
              </a:r>
              <a:endParaRPr lang="en-US" altLang="zh-CN" sz="1600">
                <a:solidFill>
                  <a:schemeClr val="bg1"/>
                </a:solidFill>
                <a:latin typeface="黑体" panose="02010609060101010101" charset="-122"/>
                <a:ea typeface="黑体" panose="02010609060101010101" charset="-122"/>
                <a:cs typeface="方正粗黑宋简体" panose="02000000000000000000" charset="-122"/>
              </a:endParaRPr>
            </a:p>
          </p:txBody>
        </p:sp>
        <p:pic>
          <p:nvPicPr>
            <p:cNvPr id="5" name="图片 4"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414" y="13792"/>
              <a:ext cx="304" cy="304"/>
            </a:xfrm>
            <a:prstGeom prst="rect">
              <a:avLst/>
            </a:prstGeom>
          </p:spPr>
        </p:pic>
      </p:grpSp>
    </p:spTree>
    <p:custDataLst>
      <p:tags r:id="rId4"/>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Shape 27"/>
          <p:cNvSpPr/>
          <p:nvPr/>
        </p:nvSpPr>
        <p:spPr>
          <a:xfrm>
            <a:off x="11363960" y="5017770"/>
            <a:ext cx="4372610" cy="352615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sp>
        <p:nvSpPr>
          <p:cNvPr id="91" name="Shape 27"/>
          <p:cNvSpPr/>
          <p:nvPr/>
        </p:nvSpPr>
        <p:spPr>
          <a:xfrm>
            <a:off x="11363960" y="1454785"/>
            <a:ext cx="4372610" cy="332994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grpSp>
        <p:nvGrpSpPr>
          <p:cNvPr id="77" name="组合 76"/>
          <p:cNvGrpSpPr/>
          <p:nvPr/>
        </p:nvGrpSpPr>
        <p:grpSpPr>
          <a:xfrm rot="0">
            <a:off x="516890" y="5017770"/>
            <a:ext cx="10515600" cy="3528060"/>
            <a:chOff x="12928" y="10975"/>
            <a:chExt cx="11847" cy="2414"/>
          </a:xfrm>
        </p:grpSpPr>
        <p:sp>
          <p:nvSpPr>
            <p:cNvPr id="67" name="Shape 27"/>
            <p:cNvSpPr/>
            <p:nvPr/>
          </p:nvSpPr>
          <p:spPr>
            <a:xfrm>
              <a:off x="12992" y="10976"/>
              <a:ext cx="11783" cy="2413"/>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74" name="Shape 50"/>
            <p:cNvSpPr/>
            <p:nvPr/>
          </p:nvSpPr>
          <p:spPr>
            <a:xfrm>
              <a:off x="12928" y="10975"/>
              <a:ext cx="68"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grpSp>
        <p:nvGrpSpPr>
          <p:cNvPr id="62" name="组合 61"/>
          <p:cNvGrpSpPr/>
          <p:nvPr/>
        </p:nvGrpSpPr>
        <p:grpSpPr>
          <a:xfrm rot="0">
            <a:off x="512445" y="1454785"/>
            <a:ext cx="10519410" cy="3329940"/>
            <a:chOff x="922" y="10975"/>
            <a:chExt cx="11766" cy="2414"/>
          </a:xfrm>
        </p:grpSpPr>
        <p:sp>
          <p:nvSpPr>
            <p:cNvPr id="63" name="Shape 27"/>
            <p:cNvSpPr/>
            <p:nvPr/>
          </p:nvSpPr>
          <p:spPr>
            <a:xfrm>
              <a:off x="990" y="10976"/>
              <a:ext cx="11698" cy="2413"/>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64" name="Shape 46"/>
            <p:cNvSpPr/>
            <p:nvPr/>
          </p:nvSpPr>
          <p:spPr>
            <a:xfrm>
              <a:off x="922" y="10975"/>
              <a:ext cx="68"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rPr>
                <a:t>零关税政策：负面清单管理的重大创新</a:t>
              </a:r>
              <a:endParaRPr 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破除隐形壁垒，最大化贸易自由</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10" name="Shape 6"/>
          <p:cNvSpPr/>
          <p:nvPr/>
        </p:nvSpPr>
        <p:spPr>
          <a:xfrm>
            <a:off x="782955" y="1757045"/>
            <a:ext cx="691515" cy="715645"/>
          </a:xfrm>
          <a:custGeom>
            <a:avLst/>
            <a:gdLst/>
            <a:ahLst/>
            <a:cxnLst/>
            <a:rect l="l" t="t" r="r" b="b"/>
            <a:pathLst>
              <a:path w="691745" h="691745">
                <a:moveTo>
                  <a:pt x="345872" y="0"/>
                </a:moveTo>
                <a:lnTo>
                  <a:pt x="345872" y="0"/>
                </a:lnTo>
                <a:cubicBezTo>
                  <a:pt x="536764" y="0"/>
                  <a:pt x="691745" y="154980"/>
                  <a:pt x="691745" y="345872"/>
                </a:cubicBezTo>
                <a:lnTo>
                  <a:pt x="691745" y="345872"/>
                </a:lnTo>
                <a:cubicBezTo>
                  <a:pt x="691745" y="536764"/>
                  <a:pt x="536764" y="691745"/>
                  <a:pt x="345872" y="691745"/>
                </a:cubicBezTo>
                <a:lnTo>
                  <a:pt x="345872" y="691745"/>
                </a:lnTo>
                <a:cubicBezTo>
                  <a:pt x="154980" y="691745"/>
                  <a:pt x="0" y="536764"/>
                  <a:pt x="0" y="345872"/>
                </a:cubicBezTo>
                <a:lnTo>
                  <a:pt x="0" y="345872"/>
                </a:lnTo>
                <a:cubicBezTo>
                  <a:pt x="0" y="154980"/>
                  <a:pt x="154980" y="0"/>
                  <a:pt x="345872" y="0"/>
                </a:cubicBezTo>
                <a:close/>
              </a:path>
            </a:pathLst>
          </a:custGeom>
          <a:solidFill>
            <a:srgbClr val="C0A062">
              <a:alpha val="20000"/>
            </a:srgbClr>
          </a:solidFill>
        </p:spPr>
      </p:sp>
      <p:sp>
        <p:nvSpPr>
          <p:cNvPr id="11" name="Shape 7"/>
          <p:cNvSpPr/>
          <p:nvPr/>
        </p:nvSpPr>
        <p:spPr>
          <a:xfrm>
            <a:off x="969645" y="1941195"/>
            <a:ext cx="324485" cy="335280"/>
          </a:xfrm>
          <a:custGeom>
            <a:avLst/>
            <a:gdLst/>
            <a:ahLst/>
            <a:cxnLst/>
            <a:rect l="l" t="t" r="r" b="b"/>
            <a:pathLst>
              <a:path w="324255" h="324255">
                <a:moveTo>
                  <a:pt x="40532" y="40532"/>
                </a:moveTo>
                <a:cubicBezTo>
                  <a:pt x="40532" y="29322"/>
                  <a:pt x="31476" y="20266"/>
                  <a:pt x="20266" y="20266"/>
                </a:cubicBezTo>
                <a:cubicBezTo>
                  <a:pt x="9056" y="20266"/>
                  <a:pt x="0" y="29322"/>
                  <a:pt x="0" y="40532"/>
                </a:cubicBezTo>
                <a:lnTo>
                  <a:pt x="0" y="253324"/>
                </a:lnTo>
                <a:cubicBezTo>
                  <a:pt x="0" y="281317"/>
                  <a:pt x="22673" y="303989"/>
                  <a:pt x="50665" y="303989"/>
                </a:cubicBezTo>
                <a:lnTo>
                  <a:pt x="303989" y="303989"/>
                </a:lnTo>
                <a:cubicBezTo>
                  <a:pt x="315199" y="303989"/>
                  <a:pt x="324255" y="294933"/>
                  <a:pt x="324255" y="283723"/>
                </a:cubicBezTo>
                <a:cubicBezTo>
                  <a:pt x="324255" y="272514"/>
                  <a:pt x="315199" y="263457"/>
                  <a:pt x="303989" y="263457"/>
                </a:cubicBezTo>
                <a:lnTo>
                  <a:pt x="50665" y="263457"/>
                </a:lnTo>
                <a:cubicBezTo>
                  <a:pt x="45092" y="263457"/>
                  <a:pt x="40532" y="258898"/>
                  <a:pt x="40532" y="253324"/>
                </a:cubicBezTo>
                <a:lnTo>
                  <a:pt x="40532" y="40532"/>
                </a:lnTo>
                <a:close/>
                <a:moveTo>
                  <a:pt x="298036" y="95377"/>
                </a:moveTo>
                <a:cubicBezTo>
                  <a:pt x="305953" y="87460"/>
                  <a:pt x="305953" y="74604"/>
                  <a:pt x="298036" y="66688"/>
                </a:cubicBezTo>
                <a:cubicBezTo>
                  <a:pt x="290120" y="58771"/>
                  <a:pt x="277264" y="58771"/>
                  <a:pt x="269347" y="66688"/>
                </a:cubicBezTo>
                <a:lnTo>
                  <a:pt x="202660" y="133439"/>
                </a:lnTo>
                <a:lnTo>
                  <a:pt x="166308" y="97150"/>
                </a:lnTo>
                <a:cubicBezTo>
                  <a:pt x="158391" y="89234"/>
                  <a:pt x="145535" y="89234"/>
                  <a:pt x="137619" y="97150"/>
                </a:cubicBezTo>
                <a:lnTo>
                  <a:pt x="76821" y="157948"/>
                </a:lnTo>
                <a:cubicBezTo>
                  <a:pt x="68904" y="165864"/>
                  <a:pt x="68904" y="178720"/>
                  <a:pt x="76821" y="186637"/>
                </a:cubicBezTo>
                <a:cubicBezTo>
                  <a:pt x="84737" y="194553"/>
                  <a:pt x="97593" y="194553"/>
                  <a:pt x="105510" y="186637"/>
                </a:cubicBezTo>
                <a:lnTo>
                  <a:pt x="151995" y="140152"/>
                </a:lnTo>
                <a:lnTo>
                  <a:pt x="188347" y="176504"/>
                </a:lnTo>
                <a:cubicBezTo>
                  <a:pt x="196263" y="184420"/>
                  <a:pt x="209119" y="184420"/>
                  <a:pt x="217036" y="176504"/>
                </a:cubicBezTo>
                <a:lnTo>
                  <a:pt x="298100" y="95440"/>
                </a:lnTo>
                <a:close/>
              </a:path>
            </a:pathLst>
          </a:custGeom>
          <a:solidFill>
            <a:srgbClr val="C0A062"/>
          </a:solidFill>
        </p:spPr>
      </p:sp>
      <p:sp>
        <p:nvSpPr>
          <p:cNvPr id="12" name="Text 8"/>
          <p:cNvSpPr/>
          <p:nvPr/>
        </p:nvSpPr>
        <p:spPr>
          <a:xfrm>
            <a:off x="1647825" y="1730375"/>
            <a:ext cx="1308100" cy="268605"/>
          </a:xfrm>
          <a:prstGeom prst="rect">
            <a:avLst/>
          </a:prstGeom>
          <a:noFill/>
        </p:spPr>
        <p:txBody>
          <a:bodyPr wrap="square" lIns="0" tIns="0" rIns="0" bIns="0" rtlCol="0" anchor="ctr"/>
          <a:lstStyle/>
          <a:p>
            <a:pPr>
              <a:lnSpc>
                <a:spcPct val="130000"/>
              </a:lnSpc>
            </a:pPr>
            <a:r>
              <a:rPr lang="en-US" sz="1360" dirty="0">
                <a:solidFill>
                  <a:schemeClr val="tx1">
                    <a:alpha val="70000"/>
                  </a:schemeClr>
                </a:solidFill>
                <a:latin typeface="微软雅黑" panose="020B0503020204020204" charset="-122"/>
                <a:ea typeface="微软雅黑" panose="020B0503020204020204" charset="-122"/>
                <a:cs typeface="MiSans" pitchFamily="34" charset="-120"/>
              </a:rPr>
              <a:t>零关税</a:t>
            </a: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商品</a:t>
            </a:r>
            <a:r>
              <a:rPr lang="en-US" sz="1360" dirty="0">
                <a:solidFill>
                  <a:schemeClr val="tx1">
                    <a:alpha val="70000"/>
                  </a:schemeClr>
                </a:solidFill>
                <a:latin typeface="微软雅黑" panose="020B0503020204020204" charset="-122"/>
                <a:ea typeface="微软雅黑" panose="020B0503020204020204" charset="-122"/>
                <a:cs typeface="MiSans" pitchFamily="34" charset="-120"/>
              </a:rPr>
              <a:t>税目</a:t>
            </a:r>
            <a:endParaRPr lang="en-US" sz="136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13" name="Text 9"/>
          <p:cNvSpPr/>
          <p:nvPr/>
        </p:nvSpPr>
        <p:spPr>
          <a:xfrm>
            <a:off x="1647825" y="2032635"/>
            <a:ext cx="1416050" cy="458470"/>
          </a:xfrm>
          <a:prstGeom prst="rect">
            <a:avLst/>
          </a:prstGeom>
          <a:noFill/>
        </p:spPr>
        <p:txBody>
          <a:bodyPr wrap="square" lIns="0" tIns="0" rIns="0" bIns="0" rtlCol="0" anchor="ctr"/>
          <a:lstStyle/>
          <a:p>
            <a:pPr>
              <a:lnSpc>
                <a:spcPct val="90000"/>
              </a:lnSpc>
            </a:pPr>
            <a:r>
              <a:rPr lang="en-US" sz="3200" b="1" dirty="0">
                <a:solidFill>
                  <a:srgbClr val="C59F5E"/>
                </a:solidFill>
                <a:latin typeface="微软雅黑" panose="020B0503020204020204" charset="-122"/>
                <a:ea typeface="微软雅黑" panose="020B0503020204020204" charset="-122"/>
                <a:cs typeface="微软雅黑" panose="020B0503020204020204" charset="-122"/>
              </a:rPr>
              <a:t>6600</a:t>
            </a:r>
            <a:r>
              <a:rPr lang="en-US" sz="2045" b="1" dirty="0">
                <a:solidFill>
                  <a:srgbClr val="C59F5E"/>
                </a:solidFill>
                <a:latin typeface="微软雅黑" panose="020B0503020204020204" charset="-122"/>
                <a:ea typeface="微软雅黑" panose="020B0503020204020204" charset="-122"/>
                <a:cs typeface="微软雅黑" panose="020B0503020204020204" charset="-122"/>
              </a:rPr>
              <a:t>个</a:t>
            </a:r>
            <a:endParaRPr lang="en-US" sz="2045" b="1" dirty="0">
              <a:solidFill>
                <a:srgbClr val="C59F5E"/>
              </a:solidFill>
              <a:latin typeface="微软雅黑" panose="020B0503020204020204" charset="-122"/>
              <a:ea typeface="微软雅黑" panose="020B0503020204020204" charset="-122"/>
              <a:cs typeface="微软雅黑" panose="020B0503020204020204" charset="-122"/>
            </a:endParaRPr>
          </a:p>
        </p:txBody>
      </p:sp>
      <p:grpSp>
        <p:nvGrpSpPr>
          <p:cNvPr id="60" name="组合 59"/>
          <p:cNvGrpSpPr/>
          <p:nvPr/>
        </p:nvGrpSpPr>
        <p:grpSpPr>
          <a:xfrm>
            <a:off x="795020" y="2827020"/>
            <a:ext cx="4909820" cy="1475740"/>
            <a:chOff x="1252" y="4452"/>
            <a:chExt cx="8016" cy="1700"/>
          </a:xfrm>
        </p:grpSpPr>
        <p:sp>
          <p:nvSpPr>
            <p:cNvPr id="14" name="Shape 10"/>
            <p:cNvSpPr/>
            <p:nvPr/>
          </p:nvSpPr>
          <p:spPr>
            <a:xfrm>
              <a:off x="1433" y="4452"/>
              <a:ext cx="7654" cy="1701"/>
            </a:xfrm>
            <a:custGeom>
              <a:avLst/>
              <a:gdLst/>
              <a:ahLst/>
              <a:cxnLst/>
              <a:rect l="l" t="t" r="r" b="b"/>
              <a:pathLst>
                <a:path w="5188085" h="951149">
                  <a:moveTo>
                    <a:pt x="43230" y="0"/>
                  </a:moveTo>
                  <a:lnTo>
                    <a:pt x="5144855" y="0"/>
                  </a:lnTo>
                  <a:cubicBezTo>
                    <a:pt x="5168731" y="0"/>
                    <a:pt x="5188085" y="19355"/>
                    <a:pt x="5188085" y="43230"/>
                  </a:cubicBezTo>
                  <a:lnTo>
                    <a:pt x="5188085" y="907919"/>
                  </a:lnTo>
                  <a:cubicBezTo>
                    <a:pt x="5188085" y="931794"/>
                    <a:pt x="5168731" y="951149"/>
                    <a:pt x="5144855" y="951149"/>
                  </a:cubicBezTo>
                  <a:lnTo>
                    <a:pt x="43230" y="951149"/>
                  </a:lnTo>
                  <a:cubicBezTo>
                    <a:pt x="19355" y="951149"/>
                    <a:pt x="0" y="931794"/>
                    <a:pt x="0" y="907919"/>
                  </a:cubicBezTo>
                  <a:lnTo>
                    <a:pt x="0" y="43230"/>
                  </a:lnTo>
                  <a:cubicBezTo>
                    <a:pt x="0" y="19355"/>
                    <a:pt x="19355" y="0"/>
                    <a:pt x="43230" y="0"/>
                  </a:cubicBezTo>
                  <a:close/>
                </a:path>
              </a:pathLst>
            </a:custGeom>
            <a:solidFill>
              <a:srgbClr val="FFFFFF"/>
            </a:solidFill>
          </p:spPr>
        </p:sp>
        <p:sp>
          <p:nvSpPr>
            <p:cNvPr id="15" name="Text 11"/>
            <p:cNvSpPr/>
            <p:nvPr/>
          </p:nvSpPr>
          <p:spPr>
            <a:xfrm>
              <a:off x="1311" y="4656"/>
              <a:ext cx="7898" cy="423"/>
            </a:xfrm>
            <a:prstGeom prst="rect">
              <a:avLst/>
            </a:prstGeom>
            <a:noFill/>
          </p:spPr>
          <p:txBody>
            <a:bodyPr wrap="square" lIns="0" tIns="0" rIns="0" bIns="0" rtlCol="0" anchor="ctr"/>
            <a:lstStyle/>
            <a:p>
              <a:pPr algn="ctr">
                <a:lnSpc>
                  <a:spcPct val="13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封关前</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16" name="Text 12"/>
            <p:cNvSpPr/>
            <p:nvPr/>
          </p:nvSpPr>
          <p:spPr>
            <a:xfrm>
              <a:off x="1252" y="5132"/>
              <a:ext cx="8017" cy="634"/>
            </a:xfrm>
            <a:prstGeom prst="rect">
              <a:avLst/>
            </a:prstGeom>
            <a:noFill/>
          </p:spPr>
          <p:txBody>
            <a:bodyPr wrap="square" lIns="0" tIns="0" rIns="0" bIns="0" rtlCol="0" anchor="ctr"/>
            <a:lstStyle/>
            <a:p>
              <a:pPr algn="ctr">
                <a:lnSpc>
                  <a:spcPct val="100000"/>
                </a:lnSpc>
              </a:pPr>
              <a:r>
                <a:rPr lang="en-US" sz="3200" b="1" dirty="0">
                  <a:solidFill>
                    <a:schemeClr val="tx1"/>
                  </a:solidFill>
                  <a:latin typeface="微软雅黑" panose="020B0503020204020204" charset="-122"/>
                  <a:ea typeface="微软雅黑" panose="020B0503020204020204" charset="-122"/>
                  <a:cs typeface="思源宋体" panose="02020500000000000000" pitchFamily="34" charset="-120"/>
                </a:rPr>
                <a:t>1900</a:t>
              </a:r>
              <a:endParaRPr lang="en-US" sz="28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grpSp>
        <p:nvGrpSpPr>
          <p:cNvPr id="61" name="组合 60"/>
          <p:cNvGrpSpPr/>
          <p:nvPr/>
        </p:nvGrpSpPr>
        <p:grpSpPr>
          <a:xfrm>
            <a:off x="5941060" y="2827020"/>
            <a:ext cx="4909820" cy="1475740"/>
            <a:chOff x="9626" y="4452"/>
            <a:chExt cx="8016" cy="1700"/>
          </a:xfrm>
        </p:grpSpPr>
        <p:sp>
          <p:nvSpPr>
            <p:cNvPr id="17" name="Shape 13"/>
            <p:cNvSpPr/>
            <p:nvPr/>
          </p:nvSpPr>
          <p:spPr>
            <a:xfrm>
              <a:off x="9808" y="4452"/>
              <a:ext cx="7654" cy="1701"/>
            </a:xfrm>
            <a:custGeom>
              <a:avLst/>
              <a:gdLst/>
              <a:ahLst/>
              <a:cxnLst/>
              <a:rect l="l" t="t" r="r" b="b"/>
              <a:pathLst>
                <a:path w="5188085" h="951149">
                  <a:moveTo>
                    <a:pt x="43230" y="0"/>
                  </a:moveTo>
                  <a:lnTo>
                    <a:pt x="5144855" y="0"/>
                  </a:lnTo>
                  <a:cubicBezTo>
                    <a:pt x="5168731" y="0"/>
                    <a:pt x="5188085" y="19355"/>
                    <a:pt x="5188085" y="43230"/>
                  </a:cubicBezTo>
                  <a:lnTo>
                    <a:pt x="5188085" y="907919"/>
                  </a:lnTo>
                  <a:cubicBezTo>
                    <a:pt x="5188085" y="931794"/>
                    <a:pt x="5168731" y="951149"/>
                    <a:pt x="5144855" y="951149"/>
                  </a:cubicBezTo>
                  <a:lnTo>
                    <a:pt x="43230" y="951149"/>
                  </a:lnTo>
                  <a:cubicBezTo>
                    <a:pt x="19355" y="951149"/>
                    <a:pt x="0" y="931794"/>
                    <a:pt x="0" y="907919"/>
                  </a:cubicBezTo>
                  <a:lnTo>
                    <a:pt x="0" y="43230"/>
                  </a:lnTo>
                  <a:cubicBezTo>
                    <a:pt x="0" y="19355"/>
                    <a:pt x="19355" y="0"/>
                    <a:pt x="43230" y="0"/>
                  </a:cubicBezTo>
                  <a:close/>
                </a:path>
              </a:pathLst>
            </a:custGeom>
            <a:solidFill>
              <a:srgbClr val="FFFFFF"/>
            </a:solidFill>
          </p:spPr>
        </p:sp>
        <p:sp>
          <p:nvSpPr>
            <p:cNvPr id="18" name="Text 14"/>
            <p:cNvSpPr/>
            <p:nvPr/>
          </p:nvSpPr>
          <p:spPr>
            <a:xfrm>
              <a:off x="9686" y="4656"/>
              <a:ext cx="7898" cy="423"/>
            </a:xfrm>
            <a:prstGeom prst="rect">
              <a:avLst/>
            </a:prstGeom>
            <a:noFill/>
          </p:spPr>
          <p:txBody>
            <a:bodyPr wrap="square" lIns="0" tIns="0" rIns="0" bIns="0" rtlCol="0" anchor="ctr"/>
            <a:lstStyle/>
            <a:p>
              <a:pPr algn="ctr">
                <a:lnSpc>
                  <a:spcPct val="13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封关后</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19" name="Text 15"/>
            <p:cNvSpPr/>
            <p:nvPr/>
          </p:nvSpPr>
          <p:spPr>
            <a:xfrm>
              <a:off x="9626" y="5132"/>
              <a:ext cx="8017" cy="634"/>
            </a:xfrm>
            <a:prstGeom prst="rect">
              <a:avLst/>
            </a:prstGeom>
            <a:noFill/>
          </p:spPr>
          <p:txBody>
            <a:bodyPr wrap="square" lIns="0" tIns="0" rIns="0" bIns="0" rtlCol="0" anchor="ctr"/>
            <a:lstStyle/>
            <a:p>
              <a:pPr algn="ctr">
                <a:lnSpc>
                  <a:spcPct val="100000"/>
                </a:lnSpc>
              </a:pPr>
              <a:r>
                <a:rPr lang="en-US" sz="3200" b="1" dirty="0">
                  <a:solidFill>
                    <a:srgbClr val="C59F5E"/>
                  </a:solidFill>
                  <a:latin typeface="微软雅黑" panose="020B0503020204020204" charset="-122"/>
                  <a:ea typeface="微软雅黑" panose="020B0503020204020204" charset="-122"/>
                  <a:cs typeface="思源宋体" panose="02020500000000000000" pitchFamily="34" charset="-120"/>
                </a:rPr>
                <a:t>6600</a:t>
              </a:r>
              <a:endParaRPr lang="en-US" sz="3200" b="1" dirty="0">
                <a:solidFill>
                  <a:srgbClr val="C59F5E"/>
                </a:solidFill>
                <a:latin typeface="微软雅黑" panose="020B0503020204020204" charset="-122"/>
                <a:ea typeface="微软雅黑" panose="020B0503020204020204" charset="-122"/>
                <a:cs typeface="思源宋体" panose="02020500000000000000" pitchFamily="34" charset="-120"/>
              </a:endParaRPr>
            </a:p>
          </p:txBody>
        </p:sp>
      </p:grpSp>
      <p:sp>
        <p:nvSpPr>
          <p:cNvPr id="22" name="Shape 18"/>
          <p:cNvSpPr/>
          <p:nvPr/>
        </p:nvSpPr>
        <p:spPr>
          <a:xfrm>
            <a:off x="810260" y="5319395"/>
            <a:ext cx="215900" cy="247650"/>
          </a:xfrm>
          <a:custGeom>
            <a:avLst/>
            <a:gdLst/>
            <a:ahLst/>
            <a:cxnLst/>
            <a:rect l="l" t="t" r="r" b="b"/>
            <a:pathLst>
              <a:path w="216170" h="216170">
                <a:moveTo>
                  <a:pt x="16888" y="20266"/>
                </a:moveTo>
                <a:cubicBezTo>
                  <a:pt x="11273" y="20266"/>
                  <a:pt x="6755" y="24784"/>
                  <a:pt x="6755" y="30399"/>
                </a:cubicBezTo>
                <a:lnTo>
                  <a:pt x="6755" y="50665"/>
                </a:lnTo>
                <a:cubicBezTo>
                  <a:pt x="6755" y="56280"/>
                  <a:pt x="11273" y="60798"/>
                  <a:pt x="16888" y="60798"/>
                </a:cubicBezTo>
                <a:lnTo>
                  <a:pt x="37154" y="60798"/>
                </a:lnTo>
                <a:cubicBezTo>
                  <a:pt x="42770" y="60798"/>
                  <a:pt x="47287" y="56280"/>
                  <a:pt x="47287" y="50665"/>
                </a:cubicBezTo>
                <a:lnTo>
                  <a:pt x="47287" y="30399"/>
                </a:lnTo>
                <a:cubicBezTo>
                  <a:pt x="47287" y="24784"/>
                  <a:pt x="42770" y="20266"/>
                  <a:pt x="37154" y="20266"/>
                </a:cubicBezTo>
                <a:lnTo>
                  <a:pt x="16888" y="20266"/>
                </a:lnTo>
                <a:close/>
                <a:moveTo>
                  <a:pt x="81064" y="27021"/>
                </a:moveTo>
                <a:cubicBezTo>
                  <a:pt x="73591" y="27021"/>
                  <a:pt x="67553" y="33059"/>
                  <a:pt x="67553" y="40532"/>
                </a:cubicBezTo>
                <a:cubicBezTo>
                  <a:pt x="67553" y="48005"/>
                  <a:pt x="73591" y="54043"/>
                  <a:pt x="81064" y="54043"/>
                </a:cubicBezTo>
                <a:lnTo>
                  <a:pt x="202660" y="54043"/>
                </a:lnTo>
                <a:cubicBezTo>
                  <a:pt x="210133" y="54043"/>
                  <a:pt x="216170" y="48005"/>
                  <a:pt x="216170" y="40532"/>
                </a:cubicBezTo>
                <a:cubicBezTo>
                  <a:pt x="216170" y="33059"/>
                  <a:pt x="210133" y="27021"/>
                  <a:pt x="202660" y="27021"/>
                </a:cubicBezTo>
                <a:lnTo>
                  <a:pt x="81064" y="27021"/>
                </a:lnTo>
                <a:close/>
                <a:moveTo>
                  <a:pt x="81064" y="94574"/>
                </a:moveTo>
                <a:cubicBezTo>
                  <a:pt x="73591" y="94574"/>
                  <a:pt x="67553" y="100612"/>
                  <a:pt x="67553" y="108085"/>
                </a:cubicBezTo>
                <a:cubicBezTo>
                  <a:pt x="67553" y="115558"/>
                  <a:pt x="73591" y="121596"/>
                  <a:pt x="81064" y="121596"/>
                </a:cubicBezTo>
                <a:lnTo>
                  <a:pt x="202660" y="121596"/>
                </a:lnTo>
                <a:cubicBezTo>
                  <a:pt x="210133" y="121596"/>
                  <a:pt x="216170" y="115558"/>
                  <a:pt x="216170" y="108085"/>
                </a:cubicBezTo>
                <a:cubicBezTo>
                  <a:pt x="216170" y="100612"/>
                  <a:pt x="210133" y="94574"/>
                  <a:pt x="202660" y="94574"/>
                </a:cubicBezTo>
                <a:lnTo>
                  <a:pt x="81064" y="94574"/>
                </a:lnTo>
                <a:close/>
                <a:moveTo>
                  <a:pt x="81064" y="162128"/>
                </a:moveTo>
                <a:cubicBezTo>
                  <a:pt x="73591" y="162128"/>
                  <a:pt x="67553" y="168165"/>
                  <a:pt x="67553" y="175638"/>
                </a:cubicBezTo>
                <a:cubicBezTo>
                  <a:pt x="67553" y="183111"/>
                  <a:pt x="73591" y="189149"/>
                  <a:pt x="81064" y="189149"/>
                </a:cubicBezTo>
                <a:lnTo>
                  <a:pt x="202660" y="189149"/>
                </a:lnTo>
                <a:cubicBezTo>
                  <a:pt x="210133" y="189149"/>
                  <a:pt x="216170" y="183111"/>
                  <a:pt x="216170" y="175638"/>
                </a:cubicBezTo>
                <a:cubicBezTo>
                  <a:pt x="216170" y="168165"/>
                  <a:pt x="210133" y="162128"/>
                  <a:pt x="202660" y="162128"/>
                </a:cubicBezTo>
                <a:lnTo>
                  <a:pt x="81064" y="162128"/>
                </a:lnTo>
                <a:close/>
                <a:moveTo>
                  <a:pt x="6755" y="97952"/>
                </a:moveTo>
                <a:lnTo>
                  <a:pt x="6755" y="118218"/>
                </a:lnTo>
                <a:cubicBezTo>
                  <a:pt x="6755" y="123833"/>
                  <a:pt x="11273" y="128351"/>
                  <a:pt x="16888" y="128351"/>
                </a:cubicBezTo>
                <a:lnTo>
                  <a:pt x="37154" y="128351"/>
                </a:lnTo>
                <a:cubicBezTo>
                  <a:pt x="42770" y="128351"/>
                  <a:pt x="47287" y="123833"/>
                  <a:pt x="47287" y="118218"/>
                </a:cubicBezTo>
                <a:lnTo>
                  <a:pt x="47287" y="97952"/>
                </a:lnTo>
                <a:cubicBezTo>
                  <a:pt x="47287" y="92337"/>
                  <a:pt x="42770" y="87819"/>
                  <a:pt x="37154" y="87819"/>
                </a:cubicBezTo>
                <a:lnTo>
                  <a:pt x="16888" y="87819"/>
                </a:lnTo>
                <a:cubicBezTo>
                  <a:pt x="11273" y="87819"/>
                  <a:pt x="6755" y="92337"/>
                  <a:pt x="6755" y="97952"/>
                </a:cubicBezTo>
                <a:close/>
                <a:moveTo>
                  <a:pt x="16888" y="155372"/>
                </a:moveTo>
                <a:cubicBezTo>
                  <a:pt x="11273" y="155372"/>
                  <a:pt x="6755" y="159890"/>
                  <a:pt x="6755" y="165505"/>
                </a:cubicBezTo>
                <a:lnTo>
                  <a:pt x="6755" y="185771"/>
                </a:lnTo>
                <a:cubicBezTo>
                  <a:pt x="6755" y="191387"/>
                  <a:pt x="11273" y="195904"/>
                  <a:pt x="16888" y="195904"/>
                </a:cubicBezTo>
                <a:lnTo>
                  <a:pt x="37154" y="195904"/>
                </a:lnTo>
                <a:cubicBezTo>
                  <a:pt x="42770" y="195904"/>
                  <a:pt x="47287" y="191387"/>
                  <a:pt x="47287" y="185771"/>
                </a:cubicBezTo>
                <a:lnTo>
                  <a:pt x="47287" y="165505"/>
                </a:lnTo>
                <a:cubicBezTo>
                  <a:pt x="47287" y="159890"/>
                  <a:pt x="42770" y="155372"/>
                  <a:pt x="37154" y="155372"/>
                </a:cubicBezTo>
                <a:lnTo>
                  <a:pt x="16888" y="155372"/>
                </a:lnTo>
                <a:close/>
              </a:path>
            </a:pathLst>
          </a:custGeom>
          <a:solidFill>
            <a:srgbClr val="A98E77"/>
          </a:solidFill>
        </p:spPr>
      </p:sp>
      <p:sp>
        <p:nvSpPr>
          <p:cNvPr id="23" name="Text 19"/>
          <p:cNvSpPr/>
          <p:nvPr/>
        </p:nvSpPr>
        <p:spPr>
          <a:xfrm>
            <a:off x="1101725" y="5263515"/>
            <a:ext cx="9268460" cy="347345"/>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进口征税商品目录</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24" name="Shape 20"/>
          <p:cNvSpPr/>
          <p:nvPr/>
        </p:nvSpPr>
        <p:spPr>
          <a:xfrm>
            <a:off x="782955" y="5852795"/>
            <a:ext cx="9956800" cy="1191895"/>
          </a:xfrm>
          <a:custGeom>
            <a:avLst/>
            <a:gdLst/>
            <a:ahLst/>
            <a:cxnLst/>
            <a:rect l="l" t="t" r="r" b="b"/>
            <a:pathLst>
              <a:path w="10505872" h="1037617">
                <a:moveTo>
                  <a:pt x="43238" y="0"/>
                </a:moveTo>
                <a:lnTo>
                  <a:pt x="10462635" y="0"/>
                </a:lnTo>
                <a:cubicBezTo>
                  <a:pt x="10486514" y="0"/>
                  <a:pt x="10505872" y="19358"/>
                  <a:pt x="10505872" y="43238"/>
                </a:cubicBezTo>
                <a:lnTo>
                  <a:pt x="10505872" y="994380"/>
                </a:lnTo>
                <a:cubicBezTo>
                  <a:pt x="10505872" y="1018259"/>
                  <a:pt x="10486514" y="1037617"/>
                  <a:pt x="10462635" y="1037617"/>
                </a:cubicBezTo>
                <a:lnTo>
                  <a:pt x="43238" y="1037617"/>
                </a:lnTo>
                <a:cubicBezTo>
                  <a:pt x="19358" y="1037617"/>
                  <a:pt x="0" y="1018259"/>
                  <a:pt x="0" y="994380"/>
                </a:cubicBezTo>
                <a:lnTo>
                  <a:pt x="0" y="43238"/>
                </a:lnTo>
                <a:cubicBezTo>
                  <a:pt x="0" y="19358"/>
                  <a:pt x="19358" y="0"/>
                  <a:pt x="43238" y="0"/>
                </a:cubicBezTo>
                <a:close/>
              </a:path>
            </a:pathLst>
          </a:custGeom>
          <a:solidFill>
            <a:srgbClr val="FFFFFF"/>
          </a:solidFill>
        </p:spPr>
        <p:txBody>
          <a:bodyPr/>
          <a:p>
            <a:endParaRPr lang="zh-CN" altLang="en-US"/>
          </a:p>
        </p:txBody>
      </p:sp>
      <p:sp>
        <p:nvSpPr>
          <p:cNvPr id="25" name="Text 21"/>
          <p:cNvSpPr/>
          <p:nvPr/>
        </p:nvSpPr>
        <p:spPr>
          <a:xfrm>
            <a:off x="956310" y="6097270"/>
            <a:ext cx="1968500" cy="29845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征税商品税目</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26" name="Text 22"/>
          <p:cNvSpPr/>
          <p:nvPr/>
        </p:nvSpPr>
        <p:spPr>
          <a:xfrm>
            <a:off x="9065895" y="6120765"/>
            <a:ext cx="1524000" cy="459105"/>
          </a:xfrm>
          <a:prstGeom prst="rect">
            <a:avLst/>
          </a:prstGeom>
          <a:noFill/>
        </p:spPr>
        <p:txBody>
          <a:bodyPr wrap="square" lIns="0" tIns="0" rIns="0" bIns="0" rtlCol="0" anchor="ctr"/>
          <a:lstStyle/>
          <a:p>
            <a:pPr>
              <a:lnSpc>
                <a:spcPct val="100000"/>
              </a:lnSpc>
            </a:pPr>
            <a:r>
              <a:rPr lang="en-US" sz="3200" b="1" dirty="0">
                <a:solidFill>
                  <a:srgbClr val="C59F5E"/>
                </a:solidFill>
                <a:latin typeface="微软雅黑" panose="020B0503020204020204" charset="-122"/>
                <a:ea typeface="微软雅黑" panose="020B0503020204020204" charset="-122"/>
                <a:cs typeface="微软雅黑" panose="020B0503020204020204" charset="-122"/>
              </a:rPr>
              <a:t>2323</a:t>
            </a:r>
            <a:r>
              <a:rPr lang="en-US" sz="3200" b="1" dirty="0">
                <a:solidFill>
                  <a:srgbClr val="C59F5E"/>
                </a:solidFill>
                <a:latin typeface="微软雅黑" panose="020B0503020204020204" charset="-122"/>
                <a:ea typeface="微软雅黑" panose="020B0503020204020204" charset="-122"/>
                <a:cs typeface="微软雅黑" panose="020B0503020204020204" charset="-122"/>
              </a:rPr>
              <a:t>个</a:t>
            </a:r>
            <a:endParaRPr lang="en-US" sz="32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27" name="Text 23"/>
          <p:cNvSpPr/>
          <p:nvPr/>
        </p:nvSpPr>
        <p:spPr>
          <a:xfrm>
            <a:off x="956310" y="6492875"/>
            <a:ext cx="8423910" cy="350520"/>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包含冻带鱼、生物杀虫剂、电动剃须刀等商品</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28" name="Shape 24"/>
          <p:cNvSpPr/>
          <p:nvPr/>
        </p:nvSpPr>
        <p:spPr>
          <a:xfrm>
            <a:off x="788670" y="7359015"/>
            <a:ext cx="9951085" cy="889635"/>
          </a:xfrm>
          <a:custGeom>
            <a:avLst/>
            <a:gdLst/>
            <a:ahLst/>
            <a:cxnLst/>
            <a:rect l="l" t="t" r="r" b="b"/>
            <a:pathLst>
              <a:path w="10495064" h="518809">
                <a:moveTo>
                  <a:pt x="43232" y="0"/>
                </a:moveTo>
                <a:lnTo>
                  <a:pt x="10451832" y="0"/>
                </a:lnTo>
                <a:cubicBezTo>
                  <a:pt x="10475708" y="0"/>
                  <a:pt x="10495064" y="19356"/>
                  <a:pt x="10495064" y="43232"/>
                </a:cubicBezTo>
                <a:lnTo>
                  <a:pt x="10495064" y="475576"/>
                </a:lnTo>
                <a:cubicBezTo>
                  <a:pt x="10495064" y="499453"/>
                  <a:pt x="10475708" y="518809"/>
                  <a:pt x="10451832" y="518809"/>
                </a:cubicBezTo>
                <a:lnTo>
                  <a:pt x="43232" y="518809"/>
                </a:lnTo>
                <a:cubicBezTo>
                  <a:pt x="19356" y="518809"/>
                  <a:pt x="0" y="499453"/>
                  <a:pt x="0" y="475576"/>
                </a:cubicBezTo>
                <a:lnTo>
                  <a:pt x="0" y="43232"/>
                </a:lnTo>
                <a:cubicBezTo>
                  <a:pt x="0" y="19372"/>
                  <a:pt x="19372" y="0"/>
                  <a:pt x="43232" y="0"/>
                </a:cubicBezTo>
                <a:close/>
              </a:path>
            </a:pathLst>
          </a:custGeom>
          <a:solidFill>
            <a:srgbClr val="A98E77">
              <a:alpha val="20000"/>
            </a:srgbClr>
          </a:solidFill>
          <a:ln w="12700">
            <a:solidFill>
              <a:srgbClr val="A98E77"/>
            </a:solidFill>
            <a:prstDash val="solid"/>
          </a:ln>
        </p:spPr>
      </p:sp>
      <p:sp>
        <p:nvSpPr>
          <p:cNvPr id="29" name="Text 25"/>
          <p:cNvSpPr/>
          <p:nvPr/>
        </p:nvSpPr>
        <p:spPr>
          <a:xfrm>
            <a:off x="886460" y="7461885"/>
            <a:ext cx="9002395" cy="708025"/>
          </a:xfrm>
          <a:prstGeom prst="rect">
            <a:avLst/>
          </a:prstGeom>
          <a:noFill/>
        </p:spPr>
        <p:txBody>
          <a:bodyPr wrap="square" lIns="0" tIns="0" rIns="0" bIns="0" rtlCol="0" anchor="ctr"/>
          <a:lstStyle/>
          <a:p>
            <a:pPr>
              <a:lnSpc>
                <a:spcPct val="140000"/>
              </a:lnSpc>
            </a:pPr>
            <a:r>
              <a:rPr lang="en-US" sz="1400" b="1" dirty="0">
                <a:solidFill>
                  <a:srgbClr val="C59F5E"/>
                </a:solidFill>
                <a:latin typeface="微软雅黑" panose="020B0503020204020204" charset="-122"/>
                <a:ea typeface="微软雅黑" panose="020B0503020204020204" charset="-122"/>
                <a:cs typeface="微软雅黑" panose="020B0503020204020204" charset="-122"/>
              </a:rPr>
              <a:t>负面清单管理</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：除进口征税商品目录外的其余约</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6600个税目</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均实施“零关税”政策</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sp>
        <p:nvSpPr>
          <p:cNvPr id="31" name="Shape 27"/>
          <p:cNvSpPr/>
          <p:nvPr/>
        </p:nvSpPr>
        <p:spPr>
          <a:xfrm>
            <a:off x="11756390" y="1570990"/>
            <a:ext cx="270510" cy="205740"/>
          </a:xfrm>
          <a:custGeom>
            <a:avLst/>
            <a:gdLst/>
            <a:ahLst/>
            <a:cxnLst/>
            <a:rect l="l" t="t" r="r" b="b"/>
            <a:pathLst>
              <a:path w="270213" h="216170">
                <a:moveTo>
                  <a:pt x="135106" y="6755"/>
                </a:moveTo>
                <a:cubicBezTo>
                  <a:pt x="159341" y="6755"/>
                  <a:pt x="179016" y="26431"/>
                  <a:pt x="179016" y="50665"/>
                </a:cubicBezTo>
                <a:cubicBezTo>
                  <a:pt x="179016" y="74899"/>
                  <a:pt x="159341" y="94574"/>
                  <a:pt x="135106" y="94574"/>
                </a:cubicBezTo>
                <a:cubicBezTo>
                  <a:pt x="110872" y="94574"/>
                  <a:pt x="91197" y="74899"/>
                  <a:pt x="91197" y="50665"/>
                </a:cubicBezTo>
                <a:cubicBezTo>
                  <a:pt x="91197" y="26431"/>
                  <a:pt x="110872" y="6755"/>
                  <a:pt x="135106" y="6755"/>
                </a:cubicBezTo>
                <a:close/>
                <a:moveTo>
                  <a:pt x="40532" y="37154"/>
                </a:moveTo>
                <a:cubicBezTo>
                  <a:pt x="57310" y="37154"/>
                  <a:pt x="70931" y="50776"/>
                  <a:pt x="70931" y="67553"/>
                </a:cubicBezTo>
                <a:cubicBezTo>
                  <a:pt x="70931" y="84331"/>
                  <a:pt x="57310" y="97952"/>
                  <a:pt x="40532" y="97952"/>
                </a:cubicBezTo>
                <a:cubicBezTo>
                  <a:pt x="23754" y="97952"/>
                  <a:pt x="10133" y="84331"/>
                  <a:pt x="10133" y="67553"/>
                </a:cubicBezTo>
                <a:cubicBezTo>
                  <a:pt x="10133" y="50776"/>
                  <a:pt x="23754" y="37154"/>
                  <a:pt x="40532" y="37154"/>
                </a:cubicBezTo>
                <a:close/>
                <a:moveTo>
                  <a:pt x="0" y="175638"/>
                </a:moveTo>
                <a:cubicBezTo>
                  <a:pt x="0" y="145788"/>
                  <a:pt x="24192" y="121596"/>
                  <a:pt x="54043" y="121596"/>
                </a:cubicBezTo>
                <a:cubicBezTo>
                  <a:pt x="59447" y="121596"/>
                  <a:pt x="64682" y="122398"/>
                  <a:pt x="69622" y="123876"/>
                </a:cubicBezTo>
                <a:cubicBezTo>
                  <a:pt x="55731" y="139413"/>
                  <a:pt x="47287" y="159932"/>
                  <a:pt x="47287" y="182394"/>
                </a:cubicBezTo>
                <a:lnTo>
                  <a:pt x="47287" y="189149"/>
                </a:lnTo>
                <a:cubicBezTo>
                  <a:pt x="47287" y="193962"/>
                  <a:pt x="48301" y="198522"/>
                  <a:pt x="50116" y="202660"/>
                </a:cubicBezTo>
                <a:lnTo>
                  <a:pt x="13511" y="202660"/>
                </a:lnTo>
                <a:cubicBezTo>
                  <a:pt x="6038" y="202660"/>
                  <a:pt x="0" y="196622"/>
                  <a:pt x="0" y="189149"/>
                </a:cubicBezTo>
                <a:lnTo>
                  <a:pt x="0" y="175638"/>
                </a:lnTo>
                <a:close/>
                <a:moveTo>
                  <a:pt x="220097" y="202660"/>
                </a:moveTo>
                <a:cubicBezTo>
                  <a:pt x="221912" y="198522"/>
                  <a:pt x="222926" y="193962"/>
                  <a:pt x="222926" y="189149"/>
                </a:cubicBezTo>
                <a:lnTo>
                  <a:pt x="222926" y="182394"/>
                </a:lnTo>
                <a:cubicBezTo>
                  <a:pt x="222926" y="159932"/>
                  <a:pt x="214481" y="139413"/>
                  <a:pt x="200591" y="123876"/>
                </a:cubicBezTo>
                <a:cubicBezTo>
                  <a:pt x="205531" y="122398"/>
                  <a:pt x="210766" y="121596"/>
                  <a:pt x="216170" y="121596"/>
                </a:cubicBezTo>
                <a:cubicBezTo>
                  <a:pt x="246020" y="121596"/>
                  <a:pt x="270213" y="145788"/>
                  <a:pt x="270213" y="175638"/>
                </a:cubicBezTo>
                <a:lnTo>
                  <a:pt x="270213" y="189149"/>
                </a:lnTo>
                <a:cubicBezTo>
                  <a:pt x="270213" y="196622"/>
                  <a:pt x="264175" y="202660"/>
                  <a:pt x="256702" y="202660"/>
                </a:cubicBezTo>
                <a:lnTo>
                  <a:pt x="220097" y="202660"/>
                </a:lnTo>
                <a:close/>
                <a:moveTo>
                  <a:pt x="199282" y="67553"/>
                </a:moveTo>
                <a:cubicBezTo>
                  <a:pt x="199282" y="50776"/>
                  <a:pt x="212903" y="37154"/>
                  <a:pt x="229681" y="37154"/>
                </a:cubicBezTo>
                <a:cubicBezTo>
                  <a:pt x="246458" y="37154"/>
                  <a:pt x="260080" y="50776"/>
                  <a:pt x="260080" y="67553"/>
                </a:cubicBezTo>
                <a:cubicBezTo>
                  <a:pt x="260080" y="84331"/>
                  <a:pt x="246458" y="97952"/>
                  <a:pt x="229681" y="97952"/>
                </a:cubicBezTo>
                <a:cubicBezTo>
                  <a:pt x="212903" y="97952"/>
                  <a:pt x="199282" y="84331"/>
                  <a:pt x="199282" y="67553"/>
                </a:cubicBezTo>
                <a:close/>
                <a:moveTo>
                  <a:pt x="67553" y="182394"/>
                </a:moveTo>
                <a:cubicBezTo>
                  <a:pt x="67553" y="145070"/>
                  <a:pt x="97783" y="114840"/>
                  <a:pt x="135106" y="114840"/>
                </a:cubicBezTo>
                <a:cubicBezTo>
                  <a:pt x="172430" y="114840"/>
                  <a:pt x="202660" y="145070"/>
                  <a:pt x="202660" y="182394"/>
                </a:cubicBezTo>
                <a:lnTo>
                  <a:pt x="202660" y="189149"/>
                </a:lnTo>
                <a:cubicBezTo>
                  <a:pt x="202660" y="196622"/>
                  <a:pt x="196622" y="202660"/>
                  <a:pt x="189149" y="202660"/>
                </a:cubicBezTo>
                <a:lnTo>
                  <a:pt x="81064" y="202660"/>
                </a:lnTo>
                <a:cubicBezTo>
                  <a:pt x="73591" y="202660"/>
                  <a:pt x="67553" y="196622"/>
                  <a:pt x="67553" y="189149"/>
                </a:cubicBezTo>
                <a:lnTo>
                  <a:pt x="67553" y="182394"/>
                </a:lnTo>
                <a:close/>
              </a:path>
            </a:pathLst>
          </a:custGeom>
          <a:solidFill>
            <a:srgbClr val="C0A062"/>
          </a:solidFill>
        </p:spPr>
      </p:sp>
      <p:sp>
        <p:nvSpPr>
          <p:cNvPr id="32" name="Text 28"/>
          <p:cNvSpPr/>
          <p:nvPr/>
        </p:nvSpPr>
        <p:spPr>
          <a:xfrm>
            <a:off x="12103100" y="1527810"/>
            <a:ext cx="3556000" cy="288290"/>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享惠主体扩大</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33" name="Shape 29"/>
          <p:cNvSpPr/>
          <p:nvPr/>
        </p:nvSpPr>
        <p:spPr>
          <a:xfrm>
            <a:off x="11756390" y="2037080"/>
            <a:ext cx="3600000" cy="720000"/>
          </a:xfrm>
          <a:custGeom>
            <a:avLst/>
            <a:gdLst/>
            <a:ahLst/>
            <a:cxnLst/>
            <a:rect l="l" t="t" r="r" b="b"/>
            <a:pathLst>
              <a:path w="3718128" h="853872">
                <a:moveTo>
                  <a:pt x="43232" y="0"/>
                </a:moveTo>
                <a:lnTo>
                  <a:pt x="3674896" y="0"/>
                </a:lnTo>
                <a:cubicBezTo>
                  <a:pt x="3698772" y="0"/>
                  <a:pt x="3718128" y="19355"/>
                  <a:pt x="3718128" y="43232"/>
                </a:cubicBezTo>
                <a:lnTo>
                  <a:pt x="3718128" y="810641"/>
                </a:lnTo>
                <a:cubicBezTo>
                  <a:pt x="3718128" y="834517"/>
                  <a:pt x="3698772" y="853872"/>
                  <a:pt x="3674896" y="853872"/>
                </a:cubicBezTo>
                <a:lnTo>
                  <a:pt x="43232" y="853872"/>
                </a:lnTo>
                <a:cubicBezTo>
                  <a:pt x="19371" y="853872"/>
                  <a:pt x="0" y="834501"/>
                  <a:pt x="0" y="810641"/>
                </a:cubicBezTo>
                <a:lnTo>
                  <a:pt x="0" y="43232"/>
                </a:lnTo>
                <a:cubicBezTo>
                  <a:pt x="0" y="19371"/>
                  <a:pt x="19371" y="0"/>
                  <a:pt x="43232" y="0"/>
                </a:cubicBezTo>
                <a:close/>
              </a:path>
            </a:pathLst>
          </a:custGeom>
          <a:solidFill>
            <a:srgbClr val="FFFFFF"/>
          </a:solidFill>
        </p:spPr>
      </p:sp>
      <p:sp>
        <p:nvSpPr>
          <p:cNvPr id="34" name="Text 30"/>
          <p:cNvSpPr/>
          <p:nvPr/>
        </p:nvSpPr>
        <p:spPr>
          <a:xfrm>
            <a:off x="11886565" y="2082165"/>
            <a:ext cx="3286125" cy="210185"/>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覆盖范围</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35" name="Text 31"/>
          <p:cNvSpPr/>
          <p:nvPr/>
        </p:nvSpPr>
        <p:spPr>
          <a:xfrm>
            <a:off x="11886565" y="2437765"/>
            <a:ext cx="3454400" cy="226695"/>
          </a:xfrm>
          <a:prstGeom prst="rect">
            <a:avLst/>
          </a:prstGeom>
          <a:noFill/>
        </p:spPr>
        <p:txBody>
          <a:bodyPr wrap="square" lIns="0" tIns="0" rIns="0" bIns="0" rtlCol="0" anchor="ctr"/>
          <a:lstStyle/>
          <a:p>
            <a:pPr>
              <a:lnSpc>
                <a:spcPct val="10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基本覆盖全岛有实际进口需求的各类企事业单位</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sp>
        <p:nvSpPr>
          <p:cNvPr id="36" name="Shape 32"/>
          <p:cNvSpPr/>
          <p:nvPr/>
        </p:nvSpPr>
        <p:spPr>
          <a:xfrm>
            <a:off x="11756390" y="2962275"/>
            <a:ext cx="3600000" cy="720000"/>
          </a:xfrm>
          <a:custGeom>
            <a:avLst/>
            <a:gdLst/>
            <a:ahLst/>
            <a:cxnLst/>
            <a:rect l="l" t="t" r="r" b="b"/>
            <a:pathLst>
              <a:path w="3718128" h="853872">
                <a:moveTo>
                  <a:pt x="43232" y="0"/>
                </a:moveTo>
                <a:lnTo>
                  <a:pt x="3674896" y="0"/>
                </a:lnTo>
                <a:cubicBezTo>
                  <a:pt x="3698772" y="0"/>
                  <a:pt x="3718128" y="19355"/>
                  <a:pt x="3718128" y="43232"/>
                </a:cubicBezTo>
                <a:lnTo>
                  <a:pt x="3718128" y="810641"/>
                </a:lnTo>
                <a:cubicBezTo>
                  <a:pt x="3718128" y="834517"/>
                  <a:pt x="3698772" y="853872"/>
                  <a:pt x="3674896" y="853872"/>
                </a:cubicBezTo>
                <a:lnTo>
                  <a:pt x="43232" y="853872"/>
                </a:lnTo>
                <a:cubicBezTo>
                  <a:pt x="19371" y="853872"/>
                  <a:pt x="0" y="834501"/>
                  <a:pt x="0" y="810641"/>
                </a:cubicBezTo>
                <a:lnTo>
                  <a:pt x="0" y="43232"/>
                </a:lnTo>
                <a:cubicBezTo>
                  <a:pt x="0" y="19371"/>
                  <a:pt x="19371" y="0"/>
                  <a:pt x="43232" y="0"/>
                </a:cubicBezTo>
                <a:close/>
              </a:path>
            </a:pathLst>
          </a:custGeom>
          <a:solidFill>
            <a:srgbClr val="FFFFFF"/>
          </a:solidFill>
        </p:spPr>
      </p:sp>
      <p:sp>
        <p:nvSpPr>
          <p:cNvPr id="37" name="Text 33"/>
          <p:cNvSpPr/>
          <p:nvPr/>
        </p:nvSpPr>
        <p:spPr>
          <a:xfrm>
            <a:off x="11886565" y="3020060"/>
            <a:ext cx="3545205" cy="247015"/>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新增主体</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38" name="Text 34"/>
          <p:cNvSpPr/>
          <p:nvPr/>
        </p:nvSpPr>
        <p:spPr>
          <a:xfrm>
            <a:off x="11886565" y="3291840"/>
            <a:ext cx="3454400" cy="309880"/>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科技类、教育类民办非企业单位等</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sp>
        <p:nvSpPr>
          <p:cNvPr id="39" name="Shape 35"/>
          <p:cNvSpPr/>
          <p:nvPr/>
        </p:nvSpPr>
        <p:spPr>
          <a:xfrm>
            <a:off x="11756390" y="3900170"/>
            <a:ext cx="3600000" cy="720000"/>
          </a:xfrm>
          <a:custGeom>
            <a:avLst/>
            <a:gdLst/>
            <a:ahLst/>
            <a:cxnLst/>
            <a:rect l="l" t="t" r="r" b="b"/>
            <a:pathLst>
              <a:path w="3718128" h="853872">
                <a:moveTo>
                  <a:pt x="43232" y="0"/>
                </a:moveTo>
                <a:lnTo>
                  <a:pt x="3674896" y="0"/>
                </a:lnTo>
                <a:cubicBezTo>
                  <a:pt x="3698772" y="0"/>
                  <a:pt x="3718128" y="19355"/>
                  <a:pt x="3718128" y="43232"/>
                </a:cubicBezTo>
                <a:lnTo>
                  <a:pt x="3718128" y="810641"/>
                </a:lnTo>
                <a:cubicBezTo>
                  <a:pt x="3718128" y="834517"/>
                  <a:pt x="3698772" y="853872"/>
                  <a:pt x="3674896" y="853872"/>
                </a:cubicBezTo>
                <a:lnTo>
                  <a:pt x="43232" y="853872"/>
                </a:lnTo>
                <a:cubicBezTo>
                  <a:pt x="19371" y="853872"/>
                  <a:pt x="0" y="834501"/>
                  <a:pt x="0" y="810641"/>
                </a:cubicBezTo>
                <a:lnTo>
                  <a:pt x="0" y="43232"/>
                </a:lnTo>
                <a:cubicBezTo>
                  <a:pt x="0" y="19371"/>
                  <a:pt x="19371" y="0"/>
                  <a:pt x="43232" y="0"/>
                </a:cubicBezTo>
                <a:close/>
              </a:path>
            </a:pathLst>
          </a:custGeom>
          <a:solidFill>
            <a:srgbClr val="FFFFFF"/>
          </a:solidFill>
        </p:spPr>
      </p:sp>
      <p:sp>
        <p:nvSpPr>
          <p:cNvPr id="40" name="Text 36"/>
          <p:cNvSpPr/>
          <p:nvPr/>
        </p:nvSpPr>
        <p:spPr>
          <a:xfrm>
            <a:off x="11886565" y="3879850"/>
            <a:ext cx="3454400" cy="324485"/>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政策优势</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41" name="Text 37"/>
          <p:cNvSpPr/>
          <p:nvPr/>
        </p:nvSpPr>
        <p:spPr>
          <a:xfrm>
            <a:off x="11886565" y="4303395"/>
            <a:ext cx="3534410" cy="236220"/>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享惠门槛降低，政策覆盖面更广</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sp>
        <p:nvSpPr>
          <p:cNvPr id="43" name="Shape 39"/>
          <p:cNvSpPr/>
          <p:nvPr/>
        </p:nvSpPr>
        <p:spPr>
          <a:xfrm>
            <a:off x="11756390" y="5120005"/>
            <a:ext cx="212090" cy="193040"/>
          </a:xfrm>
          <a:custGeom>
            <a:avLst/>
            <a:gdLst/>
            <a:ahLst/>
            <a:cxnLst/>
            <a:rect l="l" t="t" r="r" b="b"/>
            <a:pathLst>
              <a:path w="216170" h="216170">
                <a:moveTo>
                  <a:pt x="135740" y="29048"/>
                </a:moveTo>
                <a:cubicBezTo>
                  <a:pt x="138948" y="23601"/>
                  <a:pt x="144775" y="20266"/>
                  <a:pt x="151066" y="20266"/>
                </a:cubicBezTo>
                <a:lnTo>
                  <a:pt x="151995" y="20266"/>
                </a:lnTo>
                <a:cubicBezTo>
                  <a:pt x="161325" y="20266"/>
                  <a:pt x="168883" y="27823"/>
                  <a:pt x="168883" y="37154"/>
                </a:cubicBezTo>
                <a:cubicBezTo>
                  <a:pt x="168883" y="46485"/>
                  <a:pt x="161325" y="54043"/>
                  <a:pt x="151995" y="54043"/>
                </a:cubicBezTo>
                <a:lnTo>
                  <a:pt x="121047" y="54043"/>
                </a:lnTo>
                <a:lnTo>
                  <a:pt x="135740" y="29048"/>
                </a:lnTo>
                <a:close/>
                <a:moveTo>
                  <a:pt x="80431" y="29048"/>
                </a:moveTo>
                <a:lnTo>
                  <a:pt x="95123" y="54043"/>
                </a:lnTo>
                <a:lnTo>
                  <a:pt x="64176" y="54043"/>
                </a:lnTo>
                <a:cubicBezTo>
                  <a:pt x="54845" y="54043"/>
                  <a:pt x="47287" y="46485"/>
                  <a:pt x="47287" y="37154"/>
                </a:cubicBezTo>
                <a:cubicBezTo>
                  <a:pt x="47287" y="27823"/>
                  <a:pt x="54845" y="20266"/>
                  <a:pt x="64176" y="20266"/>
                </a:cubicBezTo>
                <a:lnTo>
                  <a:pt x="65104" y="20266"/>
                </a:lnTo>
                <a:cubicBezTo>
                  <a:pt x="71395" y="20266"/>
                  <a:pt x="77264" y="23601"/>
                  <a:pt x="80431" y="29048"/>
                </a:cubicBezTo>
                <a:close/>
                <a:moveTo>
                  <a:pt x="118260" y="18788"/>
                </a:moveTo>
                <a:lnTo>
                  <a:pt x="108085" y="36099"/>
                </a:lnTo>
                <a:lnTo>
                  <a:pt x="97910" y="18788"/>
                </a:lnTo>
                <a:cubicBezTo>
                  <a:pt x="91070" y="7135"/>
                  <a:pt x="78573" y="0"/>
                  <a:pt x="65104" y="0"/>
                </a:cubicBezTo>
                <a:lnTo>
                  <a:pt x="64176" y="0"/>
                </a:lnTo>
                <a:cubicBezTo>
                  <a:pt x="43656" y="0"/>
                  <a:pt x="27021" y="16635"/>
                  <a:pt x="27021" y="37154"/>
                </a:cubicBezTo>
                <a:cubicBezTo>
                  <a:pt x="27021" y="43234"/>
                  <a:pt x="28499" y="48976"/>
                  <a:pt x="31074" y="54043"/>
                </a:cubicBezTo>
                <a:lnTo>
                  <a:pt x="13511" y="54043"/>
                </a:lnTo>
                <a:cubicBezTo>
                  <a:pt x="6038" y="54043"/>
                  <a:pt x="0" y="60080"/>
                  <a:pt x="0" y="67553"/>
                </a:cubicBezTo>
                <a:lnTo>
                  <a:pt x="0" y="81064"/>
                </a:lnTo>
                <a:cubicBezTo>
                  <a:pt x="0" y="88537"/>
                  <a:pt x="6038" y="94574"/>
                  <a:pt x="13511" y="94574"/>
                </a:cubicBezTo>
                <a:lnTo>
                  <a:pt x="202660" y="94574"/>
                </a:lnTo>
                <a:cubicBezTo>
                  <a:pt x="210133" y="94574"/>
                  <a:pt x="216170" y="88537"/>
                  <a:pt x="216170" y="81064"/>
                </a:cubicBezTo>
                <a:lnTo>
                  <a:pt x="216170" y="67553"/>
                </a:lnTo>
                <a:cubicBezTo>
                  <a:pt x="216170" y="60080"/>
                  <a:pt x="210133" y="54043"/>
                  <a:pt x="202660" y="54043"/>
                </a:cubicBezTo>
                <a:lnTo>
                  <a:pt x="185096" y="54043"/>
                </a:lnTo>
                <a:cubicBezTo>
                  <a:pt x="187671" y="48976"/>
                  <a:pt x="189149" y="43234"/>
                  <a:pt x="189149" y="37154"/>
                </a:cubicBezTo>
                <a:cubicBezTo>
                  <a:pt x="189149" y="16635"/>
                  <a:pt x="172514" y="0"/>
                  <a:pt x="151995" y="0"/>
                </a:cubicBezTo>
                <a:lnTo>
                  <a:pt x="151066" y="0"/>
                </a:lnTo>
                <a:cubicBezTo>
                  <a:pt x="137597" y="0"/>
                  <a:pt x="125100" y="7135"/>
                  <a:pt x="118260" y="18746"/>
                </a:cubicBezTo>
                <a:close/>
                <a:moveTo>
                  <a:pt x="202660" y="114840"/>
                </a:moveTo>
                <a:lnTo>
                  <a:pt x="118218" y="114840"/>
                </a:lnTo>
                <a:lnTo>
                  <a:pt x="118218" y="202660"/>
                </a:lnTo>
                <a:lnTo>
                  <a:pt x="175638" y="202660"/>
                </a:lnTo>
                <a:cubicBezTo>
                  <a:pt x="190542" y="202660"/>
                  <a:pt x="202660" y="190542"/>
                  <a:pt x="202660" y="175638"/>
                </a:cubicBezTo>
                <a:lnTo>
                  <a:pt x="202660" y="114840"/>
                </a:lnTo>
                <a:close/>
                <a:moveTo>
                  <a:pt x="97952" y="114840"/>
                </a:moveTo>
                <a:lnTo>
                  <a:pt x="13511" y="114840"/>
                </a:lnTo>
                <a:lnTo>
                  <a:pt x="13511" y="175638"/>
                </a:lnTo>
                <a:cubicBezTo>
                  <a:pt x="13511" y="190542"/>
                  <a:pt x="25628" y="202660"/>
                  <a:pt x="40532" y="202660"/>
                </a:cubicBezTo>
                <a:lnTo>
                  <a:pt x="97952" y="202660"/>
                </a:lnTo>
                <a:lnTo>
                  <a:pt x="97952" y="114840"/>
                </a:lnTo>
                <a:close/>
              </a:path>
            </a:pathLst>
          </a:custGeom>
          <a:solidFill>
            <a:srgbClr val="C0A062"/>
          </a:solidFill>
        </p:spPr>
      </p:sp>
      <p:sp>
        <p:nvSpPr>
          <p:cNvPr id="44" name="Text 40"/>
          <p:cNvSpPr/>
          <p:nvPr/>
        </p:nvSpPr>
        <p:spPr>
          <a:xfrm>
            <a:off x="12045950" y="5059680"/>
            <a:ext cx="3491230" cy="270510"/>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政策红利</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45" name="Shape 41"/>
          <p:cNvSpPr/>
          <p:nvPr/>
        </p:nvSpPr>
        <p:spPr>
          <a:xfrm>
            <a:off x="11756390" y="5457190"/>
            <a:ext cx="3744595" cy="762635"/>
          </a:xfrm>
          <a:custGeom>
            <a:avLst/>
            <a:gdLst/>
            <a:ahLst/>
            <a:cxnLst/>
            <a:rect l="l" t="t" r="r" b="b"/>
            <a:pathLst>
              <a:path w="3718128" h="853872">
                <a:moveTo>
                  <a:pt x="43232" y="0"/>
                </a:moveTo>
                <a:lnTo>
                  <a:pt x="3674896" y="0"/>
                </a:lnTo>
                <a:cubicBezTo>
                  <a:pt x="3698772" y="0"/>
                  <a:pt x="3718128" y="19355"/>
                  <a:pt x="3718128" y="43232"/>
                </a:cubicBezTo>
                <a:lnTo>
                  <a:pt x="3718128" y="810641"/>
                </a:lnTo>
                <a:cubicBezTo>
                  <a:pt x="3718128" y="834517"/>
                  <a:pt x="3698772" y="853872"/>
                  <a:pt x="3674896" y="853872"/>
                </a:cubicBezTo>
                <a:lnTo>
                  <a:pt x="43232" y="853872"/>
                </a:lnTo>
                <a:cubicBezTo>
                  <a:pt x="19371" y="853872"/>
                  <a:pt x="0" y="834501"/>
                  <a:pt x="0" y="810641"/>
                </a:cubicBezTo>
                <a:lnTo>
                  <a:pt x="0" y="43232"/>
                </a:lnTo>
                <a:cubicBezTo>
                  <a:pt x="0" y="19371"/>
                  <a:pt x="19371" y="0"/>
                  <a:pt x="43232" y="0"/>
                </a:cubicBezTo>
                <a:close/>
              </a:path>
            </a:pathLst>
          </a:custGeom>
          <a:solidFill>
            <a:srgbClr val="FFFFFF"/>
          </a:solidFill>
        </p:spPr>
      </p:sp>
      <p:sp>
        <p:nvSpPr>
          <p:cNvPr id="46" name="Text 42"/>
          <p:cNvSpPr/>
          <p:nvPr/>
        </p:nvSpPr>
        <p:spPr>
          <a:xfrm>
            <a:off x="11910060" y="5508625"/>
            <a:ext cx="3480435" cy="231775"/>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成本节省</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47" name="Text 43"/>
          <p:cNvSpPr/>
          <p:nvPr/>
        </p:nvSpPr>
        <p:spPr>
          <a:xfrm>
            <a:off x="11910060" y="5922645"/>
            <a:ext cx="3470275" cy="222250"/>
          </a:xfrm>
          <a:prstGeom prst="rect">
            <a:avLst/>
          </a:prstGeom>
          <a:noFill/>
        </p:spPr>
        <p:txBody>
          <a:bodyPr wrap="square" lIns="0" tIns="0" rIns="0" bIns="0" rtlCol="0" anchor="ctr"/>
          <a:lstStyle/>
          <a:p>
            <a:pPr>
              <a:lnSpc>
                <a:spcPct val="9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企业进口设备、原材料等可节省约</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20%税收成本</a:t>
            </a:r>
            <a:r>
              <a:rPr lang="zh-CN" altLang="en-US" sz="1400" b="1" dirty="0">
                <a:solidFill>
                  <a:srgbClr val="C59F5E"/>
                </a:solidFill>
                <a:latin typeface="微软雅黑" panose="020B0503020204020204" charset="-122"/>
                <a:ea typeface="微软雅黑" panose="020B0503020204020204" charset="-122"/>
                <a:cs typeface="微软雅黑" panose="020B0503020204020204" charset="-122"/>
              </a:rPr>
              <a:t>。</a:t>
            </a:r>
            <a:endParaRPr lang="zh-CN" altLang="en-US" sz="1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48" name="Shape 44"/>
          <p:cNvSpPr/>
          <p:nvPr/>
        </p:nvSpPr>
        <p:spPr>
          <a:xfrm>
            <a:off x="11756390" y="6351270"/>
            <a:ext cx="3744595" cy="984250"/>
          </a:xfrm>
          <a:custGeom>
            <a:avLst/>
            <a:gdLst/>
            <a:ahLst/>
            <a:cxnLst/>
            <a:rect l="l" t="t" r="r" b="b"/>
            <a:pathLst>
              <a:path w="3718128" h="1102468">
                <a:moveTo>
                  <a:pt x="43239" y="0"/>
                </a:moveTo>
                <a:lnTo>
                  <a:pt x="3674889" y="0"/>
                </a:lnTo>
                <a:cubicBezTo>
                  <a:pt x="3698769" y="0"/>
                  <a:pt x="3718128" y="19359"/>
                  <a:pt x="3718128" y="43239"/>
                </a:cubicBezTo>
                <a:lnTo>
                  <a:pt x="3718128" y="1059229"/>
                </a:lnTo>
                <a:cubicBezTo>
                  <a:pt x="3718128" y="1083109"/>
                  <a:pt x="3698769" y="1102468"/>
                  <a:pt x="3674889" y="1102468"/>
                </a:cubicBezTo>
                <a:lnTo>
                  <a:pt x="43239" y="1102468"/>
                </a:lnTo>
                <a:cubicBezTo>
                  <a:pt x="19359" y="1102468"/>
                  <a:pt x="0" y="1083109"/>
                  <a:pt x="0" y="1059229"/>
                </a:cubicBezTo>
                <a:lnTo>
                  <a:pt x="0" y="43239"/>
                </a:lnTo>
                <a:cubicBezTo>
                  <a:pt x="0" y="19375"/>
                  <a:pt x="19375" y="0"/>
                  <a:pt x="43239" y="0"/>
                </a:cubicBezTo>
                <a:close/>
              </a:path>
            </a:pathLst>
          </a:custGeom>
          <a:solidFill>
            <a:srgbClr val="FFFFFF"/>
          </a:solidFill>
        </p:spPr>
      </p:sp>
      <p:sp>
        <p:nvSpPr>
          <p:cNvPr id="49" name="Text 45"/>
          <p:cNvSpPr/>
          <p:nvPr/>
        </p:nvSpPr>
        <p:spPr>
          <a:xfrm>
            <a:off x="11910060" y="6426200"/>
            <a:ext cx="3480435" cy="231775"/>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岛内自由流通</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50" name="Text 46"/>
          <p:cNvSpPr/>
          <p:nvPr/>
        </p:nvSpPr>
        <p:spPr>
          <a:xfrm>
            <a:off x="11910060" y="6804660"/>
            <a:ext cx="3470275" cy="443865"/>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零关税货物及其加工制成品可在享惠主体间自由流通，免于补缴进口税收</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sp>
        <p:nvSpPr>
          <p:cNvPr id="51" name="Shape 47"/>
          <p:cNvSpPr/>
          <p:nvPr/>
        </p:nvSpPr>
        <p:spPr>
          <a:xfrm>
            <a:off x="11757025" y="7479665"/>
            <a:ext cx="3743960" cy="984250"/>
          </a:xfrm>
          <a:custGeom>
            <a:avLst/>
            <a:gdLst/>
            <a:ahLst/>
            <a:cxnLst/>
            <a:rect l="l" t="t" r="r" b="b"/>
            <a:pathLst>
              <a:path w="3718128" h="1102468">
                <a:moveTo>
                  <a:pt x="43239" y="0"/>
                </a:moveTo>
                <a:lnTo>
                  <a:pt x="3674889" y="0"/>
                </a:lnTo>
                <a:cubicBezTo>
                  <a:pt x="3698769" y="0"/>
                  <a:pt x="3718128" y="19359"/>
                  <a:pt x="3718128" y="43239"/>
                </a:cubicBezTo>
                <a:lnTo>
                  <a:pt x="3718128" y="1059229"/>
                </a:lnTo>
                <a:cubicBezTo>
                  <a:pt x="3718128" y="1083109"/>
                  <a:pt x="3698769" y="1102468"/>
                  <a:pt x="3674889" y="1102468"/>
                </a:cubicBezTo>
                <a:lnTo>
                  <a:pt x="43239" y="1102468"/>
                </a:lnTo>
                <a:cubicBezTo>
                  <a:pt x="19359" y="1102468"/>
                  <a:pt x="0" y="1083109"/>
                  <a:pt x="0" y="1059229"/>
                </a:cubicBezTo>
                <a:lnTo>
                  <a:pt x="0" y="43239"/>
                </a:lnTo>
                <a:cubicBezTo>
                  <a:pt x="0" y="19375"/>
                  <a:pt x="19375" y="0"/>
                  <a:pt x="43239" y="0"/>
                </a:cubicBezTo>
                <a:close/>
              </a:path>
            </a:pathLst>
          </a:custGeom>
          <a:solidFill>
            <a:srgbClr val="FFFFFF"/>
          </a:solidFill>
        </p:spPr>
      </p:sp>
      <p:sp>
        <p:nvSpPr>
          <p:cNvPr id="52" name="Text 48"/>
          <p:cNvSpPr/>
          <p:nvPr/>
        </p:nvSpPr>
        <p:spPr>
          <a:xfrm>
            <a:off x="11910060" y="7554595"/>
            <a:ext cx="3480435" cy="231775"/>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产业链优势</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53" name="Text 49"/>
          <p:cNvSpPr/>
          <p:nvPr/>
        </p:nvSpPr>
        <p:spPr>
          <a:xfrm>
            <a:off x="11910060" y="7932420"/>
            <a:ext cx="3470275" cy="443865"/>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覆盖从原材料、零部件到最终产品的整个链条，助力产业延链、补链、强链</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grpSp>
        <p:nvGrpSpPr>
          <p:cNvPr id="8" name="组合 7"/>
          <p:cNvGrpSpPr/>
          <p:nvPr/>
        </p:nvGrpSpPr>
        <p:grpSpPr>
          <a:xfrm rot="0">
            <a:off x="545465" y="260350"/>
            <a:ext cx="15386685" cy="8771890"/>
            <a:chOff x="859" y="410"/>
            <a:chExt cx="24231" cy="13814"/>
          </a:xfrm>
        </p:grpSpPr>
        <p:pic>
          <p:nvPicPr>
            <p:cNvPr id="9" name="图片 8"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20" name="组合 19"/>
            <p:cNvGrpSpPr/>
            <p:nvPr/>
          </p:nvGrpSpPr>
          <p:grpSpPr>
            <a:xfrm rot="0">
              <a:off x="21095" y="410"/>
              <a:ext cx="3995" cy="1345"/>
              <a:chOff x="2704" y="1289"/>
              <a:chExt cx="3995" cy="1345"/>
            </a:xfrm>
          </p:grpSpPr>
          <p:sp>
            <p:nvSpPr>
              <p:cNvPr id="21"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30"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42" name="直接连接符 41"/>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Shape 27"/>
          <p:cNvSpPr/>
          <p:nvPr/>
        </p:nvSpPr>
        <p:spPr>
          <a:xfrm>
            <a:off x="8260080" y="6144260"/>
            <a:ext cx="7488000" cy="2412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sp>
        <p:nvSpPr>
          <p:cNvPr id="91" name="Shape 27"/>
          <p:cNvSpPr/>
          <p:nvPr/>
        </p:nvSpPr>
        <p:spPr>
          <a:xfrm>
            <a:off x="502285" y="6144260"/>
            <a:ext cx="7488000" cy="2412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grpSp>
        <p:nvGrpSpPr>
          <p:cNvPr id="76" name="组合 75"/>
          <p:cNvGrpSpPr/>
          <p:nvPr/>
        </p:nvGrpSpPr>
        <p:grpSpPr>
          <a:xfrm rot="0">
            <a:off x="8260080" y="1376045"/>
            <a:ext cx="7488000" cy="4482000"/>
            <a:chOff x="922" y="10975"/>
            <a:chExt cx="11766" cy="2414"/>
          </a:xfrm>
        </p:grpSpPr>
        <p:sp>
          <p:nvSpPr>
            <p:cNvPr id="77" name="Shape 27"/>
            <p:cNvSpPr/>
            <p:nvPr/>
          </p:nvSpPr>
          <p:spPr>
            <a:xfrm>
              <a:off x="990" y="10976"/>
              <a:ext cx="11698" cy="2413"/>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78"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grpSp>
        <p:nvGrpSpPr>
          <p:cNvPr id="73" name="组合 72"/>
          <p:cNvGrpSpPr/>
          <p:nvPr/>
        </p:nvGrpSpPr>
        <p:grpSpPr>
          <a:xfrm rot="0">
            <a:off x="502285" y="1377950"/>
            <a:ext cx="7488000" cy="4482000"/>
            <a:chOff x="922" y="10975"/>
            <a:chExt cx="11766" cy="2414"/>
          </a:xfrm>
        </p:grpSpPr>
        <p:sp>
          <p:nvSpPr>
            <p:cNvPr id="74" name="Shape 27"/>
            <p:cNvSpPr/>
            <p:nvPr/>
          </p:nvSpPr>
          <p:spPr>
            <a:xfrm>
              <a:off x="990" y="10976"/>
              <a:ext cx="11698" cy="2413"/>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75"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grpSp>
        <p:nvGrpSpPr>
          <p:cNvPr id="5" name="组合 4"/>
          <p:cNvGrpSpPr/>
          <p:nvPr/>
        </p:nvGrpSpPr>
        <p:grpSpPr>
          <a:xfrm>
            <a:off x="1648460" y="333375"/>
            <a:ext cx="11746230" cy="749300"/>
            <a:chOff x="2596" y="525"/>
            <a:chExt cx="18498" cy="1180"/>
          </a:xfrm>
        </p:grpSpPr>
        <p:sp>
          <p:nvSpPr>
            <p:cNvPr id="6" name="Text 1"/>
            <p:cNvSpPr/>
            <p:nvPr/>
          </p:nvSpPr>
          <p:spPr>
            <a:xfrm>
              <a:off x="2596" y="525"/>
              <a:ext cx="18498" cy="800"/>
            </a:xfrm>
            <a:prstGeom prst="rect">
              <a:avLst/>
            </a:prstGeom>
            <a:noFill/>
          </p:spPr>
          <p:txBody>
            <a:bodyPr wrap="square" lIns="0" tIns="0" rIns="0" bIns="0" rtlCol="0" anchor="ctr"/>
            <a:lstStyle/>
            <a:p>
              <a:pPr>
                <a:lnSpc>
                  <a:spcPct val="100000"/>
                </a:lnSpc>
              </a:pPr>
              <a:r>
                <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rPr>
                <a:t>加工增值30%内销免关税：产业链价值创造的核心政策</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降本增效，释放企业盈利新空间</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10" name="Shape 6"/>
          <p:cNvSpPr/>
          <p:nvPr/>
        </p:nvSpPr>
        <p:spPr>
          <a:xfrm>
            <a:off x="829945" y="1689100"/>
            <a:ext cx="187960" cy="266065"/>
          </a:xfrm>
          <a:custGeom>
            <a:avLst/>
            <a:gdLst/>
            <a:ahLst/>
            <a:cxnLst/>
            <a:rect l="l" t="t" r="r" b="b"/>
            <a:pathLst>
              <a:path w="190500" h="254000">
                <a:moveTo>
                  <a:pt x="31750" y="0"/>
                </a:moveTo>
                <a:cubicBezTo>
                  <a:pt x="14238" y="0"/>
                  <a:pt x="0" y="14238"/>
                  <a:pt x="0" y="31750"/>
                </a:cubicBezTo>
                <a:lnTo>
                  <a:pt x="0" y="222250"/>
                </a:lnTo>
                <a:cubicBezTo>
                  <a:pt x="0" y="239762"/>
                  <a:pt x="14238" y="254000"/>
                  <a:pt x="31750" y="254000"/>
                </a:cubicBezTo>
                <a:lnTo>
                  <a:pt x="158750" y="254000"/>
                </a:lnTo>
                <a:cubicBezTo>
                  <a:pt x="176262" y="254000"/>
                  <a:pt x="190500" y="239762"/>
                  <a:pt x="190500" y="222250"/>
                </a:cubicBezTo>
                <a:lnTo>
                  <a:pt x="190500" y="31750"/>
                </a:lnTo>
                <a:cubicBezTo>
                  <a:pt x="190500" y="14238"/>
                  <a:pt x="176262" y="0"/>
                  <a:pt x="158750" y="0"/>
                </a:cubicBezTo>
                <a:lnTo>
                  <a:pt x="31750" y="0"/>
                </a:lnTo>
                <a:close/>
                <a:moveTo>
                  <a:pt x="47625" y="31750"/>
                </a:moveTo>
                <a:lnTo>
                  <a:pt x="142875" y="31750"/>
                </a:lnTo>
                <a:cubicBezTo>
                  <a:pt x="151656" y="31750"/>
                  <a:pt x="158750" y="38844"/>
                  <a:pt x="158750" y="47625"/>
                </a:cubicBezTo>
                <a:lnTo>
                  <a:pt x="158750" y="63500"/>
                </a:lnTo>
                <a:cubicBezTo>
                  <a:pt x="158750" y="72281"/>
                  <a:pt x="151656" y="79375"/>
                  <a:pt x="142875" y="79375"/>
                </a:cubicBezTo>
                <a:lnTo>
                  <a:pt x="47625" y="79375"/>
                </a:lnTo>
                <a:cubicBezTo>
                  <a:pt x="38844" y="79375"/>
                  <a:pt x="31750" y="72281"/>
                  <a:pt x="31750" y="63500"/>
                </a:cubicBezTo>
                <a:lnTo>
                  <a:pt x="31750" y="47625"/>
                </a:lnTo>
                <a:cubicBezTo>
                  <a:pt x="31750" y="38844"/>
                  <a:pt x="38844" y="31750"/>
                  <a:pt x="47625" y="31750"/>
                </a:cubicBezTo>
                <a:close/>
                <a:moveTo>
                  <a:pt x="55563" y="115094"/>
                </a:moveTo>
                <a:cubicBezTo>
                  <a:pt x="55563" y="121665"/>
                  <a:pt x="50227" y="127000"/>
                  <a:pt x="43656" y="127000"/>
                </a:cubicBezTo>
                <a:cubicBezTo>
                  <a:pt x="37085" y="127000"/>
                  <a:pt x="31750" y="121665"/>
                  <a:pt x="31750" y="115094"/>
                </a:cubicBezTo>
                <a:cubicBezTo>
                  <a:pt x="31750" y="108523"/>
                  <a:pt x="37085" y="103188"/>
                  <a:pt x="43656" y="103188"/>
                </a:cubicBezTo>
                <a:cubicBezTo>
                  <a:pt x="50227" y="103188"/>
                  <a:pt x="55563" y="108523"/>
                  <a:pt x="55563" y="115094"/>
                </a:cubicBezTo>
                <a:close/>
                <a:moveTo>
                  <a:pt x="95250" y="127000"/>
                </a:moveTo>
                <a:cubicBezTo>
                  <a:pt x="88679" y="127000"/>
                  <a:pt x="83344" y="121665"/>
                  <a:pt x="83344" y="115094"/>
                </a:cubicBezTo>
                <a:cubicBezTo>
                  <a:pt x="83344" y="108523"/>
                  <a:pt x="88679" y="103188"/>
                  <a:pt x="95250" y="103188"/>
                </a:cubicBezTo>
                <a:cubicBezTo>
                  <a:pt x="101821" y="103188"/>
                  <a:pt x="107156" y="108523"/>
                  <a:pt x="107156" y="115094"/>
                </a:cubicBezTo>
                <a:cubicBezTo>
                  <a:pt x="107156" y="121665"/>
                  <a:pt x="101821" y="127000"/>
                  <a:pt x="95250" y="127000"/>
                </a:cubicBezTo>
                <a:close/>
                <a:moveTo>
                  <a:pt x="158750" y="115094"/>
                </a:moveTo>
                <a:cubicBezTo>
                  <a:pt x="158750" y="121665"/>
                  <a:pt x="153415" y="127000"/>
                  <a:pt x="146844" y="127000"/>
                </a:cubicBezTo>
                <a:cubicBezTo>
                  <a:pt x="140273" y="127000"/>
                  <a:pt x="134938" y="121665"/>
                  <a:pt x="134938" y="115094"/>
                </a:cubicBezTo>
                <a:cubicBezTo>
                  <a:pt x="134938" y="108523"/>
                  <a:pt x="140273" y="103188"/>
                  <a:pt x="146844" y="103188"/>
                </a:cubicBezTo>
                <a:cubicBezTo>
                  <a:pt x="153415" y="103188"/>
                  <a:pt x="158750" y="108523"/>
                  <a:pt x="158750" y="115094"/>
                </a:cubicBezTo>
                <a:close/>
                <a:moveTo>
                  <a:pt x="43656" y="174625"/>
                </a:moveTo>
                <a:cubicBezTo>
                  <a:pt x="37085" y="174625"/>
                  <a:pt x="31750" y="169290"/>
                  <a:pt x="31750" y="162719"/>
                </a:cubicBezTo>
                <a:cubicBezTo>
                  <a:pt x="31750" y="156148"/>
                  <a:pt x="37085" y="150813"/>
                  <a:pt x="43656" y="150813"/>
                </a:cubicBezTo>
                <a:cubicBezTo>
                  <a:pt x="50227" y="150813"/>
                  <a:pt x="55563" y="156148"/>
                  <a:pt x="55563" y="162719"/>
                </a:cubicBezTo>
                <a:cubicBezTo>
                  <a:pt x="55563" y="169290"/>
                  <a:pt x="50227" y="174625"/>
                  <a:pt x="43656" y="174625"/>
                </a:cubicBezTo>
                <a:close/>
                <a:moveTo>
                  <a:pt x="107156" y="162719"/>
                </a:moveTo>
                <a:cubicBezTo>
                  <a:pt x="107156" y="169290"/>
                  <a:pt x="101821" y="174625"/>
                  <a:pt x="95250" y="174625"/>
                </a:cubicBezTo>
                <a:cubicBezTo>
                  <a:pt x="88679" y="174625"/>
                  <a:pt x="83344" y="169290"/>
                  <a:pt x="83344" y="162719"/>
                </a:cubicBezTo>
                <a:cubicBezTo>
                  <a:pt x="83344" y="156148"/>
                  <a:pt x="88679" y="150813"/>
                  <a:pt x="95250" y="150813"/>
                </a:cubicBezTo>
                <a:cubicBezTo>
                  <a:pt x="101821" y="150813"/>
                  <a:pt x="107156" y="156148"/>
                  <a:pt x="107156" y="162719"/>
                </a:cubicBezTo>
                <a:close/>
                <a:moveTo>
                  <a:pt x="146844" y="174625"/>
                </a:moveTo>
                <a:cubicBezTo>
                  <a:pt x="140273" y="174625"/>
                  <a:pt x="134938" y="169290"/>
                  <a:pt x="134938" y="162719"/>
                </a:cubicBezTo>
                <a:cubicBezTo>
                  <a:pt x="134938" y="156148"/>
                  <a:pt x="140273" y="150813"/>
                  <a:pt x="146844" y="150813"/>
                </a:cubicBezTo>
                <a:cubicBezTo>
                  <a:pt x="153415" y="150813"/>
                  <a:pt x="158750" y="156148"/>
                  <a:pt x="158750" y="162719"/>
                </a:cubicBezTo>
                <a:cubicBezTo>
                  <a:pt x="158750" y="169290"/>
                  <a:pt x="153415" y="174625"/>
                  <a:pt x="146844" y="174625"/>
                </a:cubicBezTo>
                <a:close/>
                <a:moveTo>
                  <a:pt x="31750" y="210344"/>
                </a:moveTo>
                <a:cubicBezTo>
                  <a:pt x="31750" y="203746"/>
                  <a:pt x="37058" y="198438"/>
                  <a:pt x="43656" y="198438"/>
                </a:cubicBezTo>
                <a:lnTo>
                  <a:pt x="99219" y="198438"/>
                </a:lnTo>
                <a:cubicBezTo>
                  <a:pt x="105817" y="198438"/>
                  <a:pt x="111125" y="203746"/>
                  <a:pt x="111125" y="210344"/>
                </a:cubicBezTo>
                <a:cubicBezTo>
                  <a:pt x="111125" y="216942"/>
                  <a:pt x="105817" y="222250"/>
                  <a:pt x="99219" y="222250"/>
                </a:cubicBezTo>
                <a:lnTo>
                  <a:pt x="43656" y="222250"/>
                </a:lnTo>
                <a:cubicBezTo>
                  <a:pt x="37058" y="222250"/>
                  <a:pt x="31750" y="216942"/>
                  <a:pt x="31750" y="210344"/>
                </a:cubicBezTo>
                <a:close/>
                <a:moveTo>
                  <a:pt x="146844" y="198438"/>
                </a:moveTo>
                <a:cubicBezTo>
                  <a:pt x="153442" y="198438"/>
                  <a:pt x="158750" y="203746"/>
                  <a:pt x="158750" y="210344"/>
                </a:cubicBezTo>
                <a:cubicBezTo>
                  <a:pt x="158750" y="216942"/>
                  <a:pt x="153442" y="222250"/>
                  <a:pt x="146844" y="222250"/>
                </a:cubicBezTo>
                <a:cubicBezTo>
                  <a:pt x="140246" y="222250"/>
                  <a:pt x="134938" y="216942"/>
                  <a:pt x="134938" y="210344"/>
                </a:cubicBezTo>
                <a:cubicBezTo>
                  <a:pt x="134938" y="203746"/>
                  <a:pt x="140246" y="198438"/>
                  <a:pt x="146844" y="198438"/>
                </a:cubicBezTo>
                <a:close/>
              </a:path>
            </a:pathLst>
          </a:custGeom>
          <a:solidFill>
            <a:srgbClr val="C0A062"/>
          </a:solidFill>
        </p:spPr>
      </p:sp>
      <p:sp>
        <p:nvSpPr>
          <p:cNvPr id="11" name="Text 7"/>
          <p:cNvSpPr/>
          <p:nvPr/>
        </p:nvSpPr>
        <p:spPr>
          <a:xfrm>
            <a:off x="1083945" y="1608455"/>
            <a:ext cx="6845935" cy="35433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政策核心内容</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12" name="Shape 8"/>
          <p:cNvSpPr/>
          <p:nvPr/>
        </p:nvSpPr>
        <p:spPr>
          <a:xfrm>
            <a:off x="766445" y="2112645"/>
            <a:ext cx="7033895" cy="1640840"/>
          </a:xfrm>
          <a:custGeom>
            <a:avLst/>
            <a:gdLst/>
            <a:ahLst/>
            <a:cxnLst/>
            <a:rect l="l" t="t" r="r" b="b"/>
            <a:pathLst>
              <a:path w="7133167" h="1270000">
                <a:moveTo>
                  <a:pt x="42329" y="0"/>
                </a:moveTo>
                <a:lnTo>
                  <a:pt x="7090838" y="0"/>
                </a:lnTo>
                <a:cubicBezTo>
                  <a:pt x="7114215" y="0"/>
                  <a:pt x="7133167" y="18951"/>
                  <a:pt x="7133167" y="42329"/>
                </a:cubicBezTo>
                <a:lnTo>
                  <a:pt x="7133167" y="1227671"/>
                </a:lnTo>
                <a:cubicBezTo>
                  <a:pt x="7133167" y="1251049"/>
                  <a:pt x="7114215" y="1270000"/>
                  <a:pt x="7090838" y="1270000"/>
                </a:cubicBezTo>
                <a:lnTo>
                  <a:pt x="42329" y="1270000"/>
                </a:lnTo>
                <a:cubicBezTo>
                  <a:pt x="18951" y="1270000"/>
                  <a:pt x="0" y="1251049"/>
                  <a:pt x="0" y="1227671"/>
                </a:cubicBezTo>
                <a:lnTo>
                  <a:pt x="0" y="42329"/>
                </a:lnTo>
                <a:cubicBezTo>
                  <a:pt x="0" y="18951"/>
                  <a:pt x="18951" y="0"/>
                  <a:pt x="42329" y="0"/>
                </a:cubicBezTo>
                <a:close/>
              </a:path>
            </a:pathLst>
          </a:custGeom>
          <a:solidFill>
            <a:srgbClr val="FFFFFF"/>
          </a:solidFill>
        </p:spPr>
      </p:sp>
      <p:sp>
        <p:nvSpPr>
          <p:cNvPr id="13" name="Text 9"/>
          <p:cNvSpPr/>
          <p:nvPr/>
        </p:nvSpPr>
        <p:spPr>
          <a:xfrm>
            <a:off x="935355" y="2281555"/>
            <a:ext cx="6794500" cy="310515"/>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适用条件</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4" name="Text 10"/>
          <p:cNvSpPr/>
          <p:nvPr/>
        </p:nvSpPr>
        <p:spPr>
          <a:xfrm>
            <a:off x="935355" y="2794635"/>
            <a:ext cx="6783705" cy="577215"/>
          </a:xfrm>
          <a:prstGeom prst="rect">
            <a:avLst/>
          </a:prstGeom>
          <a:noFill/>
        </p:spPr>
        <p:txBody>
          <a:bodyPr wrap="square" lIns="0" tIns="0" rIns="0" bIns="0" rtlCol="0" anchor="ctr"/>
          <a:lstStyle/>
          <a:p>
            <a:pPr>
              <a:lnSpc>
                <a:spcPct val="21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对属于海南自贸港</a:t>
            </a:r>
            <a:r>
              <a:rPr lang="en-US" sz="1400" dirty="0">
                <a:solidFill>
                  <a:srgbClr val="C59F5E"/>
                </a:solidFill>
                <a:latin typeface="微软雅黑" panose="020B0503020204020204" charset="-122"/>
                <a:ea typeface="微软雅黑" panose="020B0503020204020204" charset="-122"/>
                <a:cs typeface="微软雅黑" panose="020B0503020204020204" charset="-122"/>
              </a:rPr>
              <a:t>鼓励类产业的企业</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生产的货物，在加工增值达到或超过</a:t>
            </a:r>
            <a:r>
              <a:rPr lang="en-US" sz="1400" dirty="0">
                <a:solidFill>
                  <a:srgbClr val="C59F5E"/>
                </a:solidFill>
                <a:latin typeface="微软雅黑" panose="020B0503020204020204" charset="-122"/>
                <a:ea typeface="微软雅黑" panose="020B0503020204020204" charset="-122"/>
                <a:cs typeface="微软雅黑" panose="020B0503020204020204" charset="-122"/>
              </a:rPr>
              <a:t>30%</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时，经“二线”进入内地，</a:t>
            </a:r>
            <a:r>
              <a:rPr lang="en-US" sz="1400" dirty="0">
                <a:solidFill>
                  <a:srgbClr val="C59F5E"/>
                </a:solidFill>
                <a:latin typeface="微软雅黑" panose="020B0503020204020204" charset="-122"/>
                <a:ea typeface="微软雅黑" panose="020B0503020204020204" charset="-122"/>
                <a:cs typeface="微软雅黑" panose="020B0503020204020204" charset="-122"/>
              </a:rPr>
              <a:t>免征进口关税</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20" name="Shape 16"/>
          <p:cNvSpPr/>
          <p:nvPr/>
        </p:nvSpPr>
        <p:spPr>
          <a:xfrm>
            <a:off x="657225" y="6316980"/>
            <a:ext cx="208280" cy="211455"/>
          </a:xfrm>
          <a:custGeom>
            <a:avLst/>
            <a:gdLst/>
            <a:ahLst/>
            <a:cxnLst/>
            <a:rect l="l" t="t" r="r" b="b"/>
            <a:pathLst>
              <a:path w="211667" h="211667">
                <a:moveTo>
                  <a:pt x="13229" y="13229"/>
                </a:moveTo>
                <a:cubicBezTo>
                  <a:pt x="20547" y="13229"/>
                  <a:pt x="26458" y="19141"/>
                  <a:pt x="26458" y="26458"/>
                </a:cubicBezTo>
                <a:lnTo>
                  <a:pt x="26458" y="165365"/>
                </a:lnTo>
                <a:cubicBezTo>
                  <a:pt x="26458" y="169003"/>
                  <a:pt x="29435" y="171979"/>
                  <a:pt x="33073" y="171979"/>
                </a:cubicBezTo>
                <a:lnTo>
                  <a:pt x="198438" y="171979"/>
                </a:lnTo>
                <a:cubicBezTo>
                  <a:pt x="205755" y="171979"/>
                  <a:pt x="211667" y="177891"/>
                  <a:pt x="211667" y="185208"/>
                </a:cubicBezTo>
                <a:cubicBezTo>
                  <a:pt x="211667" y="192526"/>
                  <a:pt x="205755" y="198438"/>
                  <a:pt x="198438" y="198438"/>
                </a:cubicBezTo>
                <a:lnTo>
                  <a:pt x="33073" y="198438"/>
                </a:lnTo>
                <a:cubicBezTo>
                  <a:pt x="14800" y="198438"/>
                  <a:pt x="0" y="183637"/>
                  <a:pt x="0" y="165365"/>
                </a:cubicBezTo>
                <a:lnTo>
                  <a:pt x="0" y="26458"/>
                </a:lnTo>
                <a:cubicBezTo>
                  <a:pt x="0" y="19141"/>
                  <a:pt x="5912" y="13229"/>
                  <a:pt x="13229" y="13229"/>
                </a:cubicBezTo>
                <a:close/>
                <a:moveTo>
                  <a:pt x="52917" y="39688"/>
                </a:moveTo>
                <a:cubicBezTo>
                  <a:pt x="52917" y="32370"/>
                  <a:pt x="58828" y="26458"/>
                  <a:pt x="66146" y="26458"/>
                </a:cubicBezTo>
                <a:lnTo>
                  <a:pt x="145521" y="26458"/>
                </a:lnTo>
                <a:cubicBezTo>
                  <a:pt x="152838" y="26458"/>
                  <a:pt x="158750" y="32370"/>
                  <a:pt x="158750" y="39688"/>
                </a:cubicBezTo>
                <a:cubicBezTo>
                  <a:pt x="158750" y="47005"/>
                  <a:pt x="152838" y="52917"/>
                  <a:pt x="145521" y="52917"/>
                </a:cubicBezTo>
                <a:lnTo>
                  <a:pt x="66146" y="52917"/>
                </a:lnTo>
                <a:cubicBezTo>
                  <a:pt x="58828" y="52917"/>
                  <a:pt x="52917" y="47005"/>
                  <a:pt x="52917" y="39688"/>
                </a:cubicBezTo>
                <a:close/>
                <a:moveTo>
                  <a:pt x="66146" y="72760"/>
                </a:moveTo>
                <a:lnTo>
                  <a:pt x="119063" y="72760"/>
                </a:lnTo>
                <a:cubicBezTo>
                  <a:pt x="126380" y="72760"/>
                  <a:pt x="132292" y="78672"/>
                  <a:pt x="132292" y="85990"/>
                </a:cubicBezTo>
                <a:cubicBezTo>
                  <a:pt x="132292" y="93307"/>
                  <a:pt x="126380" y="99219"/>
                  <a:pt x="119063" y="99219"/>
                </a:cubicBezTo>
                <a:lnTo>
                  <a:pt x="66146" y="99219"/>
                </a:lnTo>
                <a:cubicBezTo>
                  <a:pt x="58828" y="99219"/>
                  <a:pt x="52917" y="93307"/>
                  <a:pt x="52917" y="85990"/>
                </a:cubicBezTo>
                <a:cubicBezTo>
                  <a:pt x="52917" y="78672"/>
                  <a:pt x="58828" y="72760"/>
                  <a:pt x="66146" y="72760"/>
                </a:cubicBezTo>
                <a:close/>
                <a:moveTo>
                  <a:pt x="66146" y="119063"/>
                </a:moveTo>
                <a:lnTo>
                  <a:pt x="171979" y="119063"/>
                </a:lnTo>
                <a:cubicBezTo>
                  <a:pt x="179297" y="119063"/>
                  <a:pt x="185208" y="124974"/>
                  <a:pt x="185208" y="132292"/>
                </a:cubicBezTo>
                <a:cubicBezTo>
                  <a:pt x="185208" y="139609"/>
                  <a:pt x="179297" y="145521"/>
                  <a:pt x="171979" y="145521"/>
                </a:cubicBezTo>
                <a:lnTo>
                  <a:pt x="66146" y="145521"/>
                </a:lnTo>
                <a:cubicBezTo>
                  <a:pt x="58828" y="145521"/>
                  <a:pt x="52917" y="139609"/>
                  <a:pt x="52917" y="132292"/>
                </a:cubicBezTo>
                <a:cubicBezTo>
                  <a:pt x="52917" y="124974"/>
                  <a:pt x="58828" y="119063"/>
                  <a:pt x="66146" y="119063"/>
                </a:cubicBezTo>
                <a:close/>
              </a:path>
            </a:pathLst>
          </a:custGeom>
          <a:solidFill>
            <a:srgbClr val="C0A062"/>
          </a:solidFill>
        </p:spPr>
      </p:sp>
      <p:sp>
        <p:nvSpPr>
          <p:cNvPr id="21" name="Text 17"/>
          <p:cNvSpPr/>
          <p:nvPr/>
        </p:nvSpPr>
        <p:spPr>
          <a:xfrm>
            <a:off x="977265" y="6250305"/>
            <a:ext cx="7020000" cy="296545"/>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政策实施成效</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22" name="Shape 18"/>
          <p:cNvSpPr/>
          <p:nvPr/>
        </p:nvSpPr>
        <p:spPr>
          <a:xfrm>
            <a:off x="765810" y="6884670"/>
            <a:ext cx="3351530" cy="1075055"/>
          </a:xfrm>
          <a:custGeom>
            <a:avLst/>
            <a:gdLst/>
            <a:ahLst/>
            <a:cxnLst/>
            <a:rect l="l" t="t" r="r" b="b"/>
            <a:pathLst>
              <a:path w="3556000" h="941917">
                <a:moveTo>
                  <a:pt x="42330" y="0"/>
                </a:moveTo>
                <a:lnTo>
                  <a:pt x="3513670" y="0"/>
                </a:lnTo>
                <a:cubicBezTo>
                  <a:pt x="3537048" y="0"/>
                  <a:pt x="3556000" y="18952"/>
                  <a:pt x="3556000" y="42330"/>
                </a:cubicBezTo>
                <a:lnTo>
                  <a:pt x="3556000" y="899587"/>
                </a:lnTo>
                <a:cubicBezTo>
                  <a:pt x="3556000" y="922965"/>
                  <a:pt x="3537048" y="941917"/>
                  <a:pt x="3513670" y="941917"/>
                </a:cubicBezTo>
                <a:lnTo>
                  <a:pt x="42330" y="941917"/>
                </a:lnTo>
                <a:cubicBezTo>
                  <a:pt x="18967" y="941917"/>
                  <a:pt x="0" y="922949"/>
                  <a:pt x="0" y="899587"/>
                </a:cubicBezTo>
                <a:lnTo>
                  <a:pt x="0" y="42330"/>
                </a:lnTo>
                <a:cubicBezTo>
                  <a:pt x="0" y="18967"/>
                  <a:pt x="18967" y="0"/>
                  <a:pt x="42330" y="0"/>
                </a:cubicBezTo>
                <a:close/>
              </a:path>
            </a:pathLst>
          </a:custGeom>
          <a:solidFill>
            <a:srgbClr val="FFFFFF"/>
          </a:solidFill>
        </p:spPr>
      </p:sp>
      <p:sp>
        <p:nvSpPr>
          <p:cNvPr id="23" name="Text 19"/>
          <p:cNvSpPr/>
          <p:nvPr/>
        </p:nvSpPr>
        <p:spPr>
          <a:xfrm>
            <a:off x="739775" y="7087235"/>
            <a:ext cx="3334385" cy="254000"/>
          </a:xfrm>
          <a:prstGeom prst="rect">
            <a:avLst/>
          </a:prstGeom>
          <a:noFill/>
        </p:spPr>
        <p:txBody>
          <a:bodyPr wrap="square" lIns="0" tIns="0" rIns="0" bIns="0" rtlCol="0" anchor="ctr"/>
          <a:lstStyle/>
          <a:p>
            <a:pPr algn="ctr">
              <a:lnSpc>
                <a:spcPct val="13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累计内销货值</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24" name="Text 20"/>
          <p:cNvSpPr/>
          <p:nvPr/>
        </p:nvSpPr>
        <p:spPr>
          <a:xfrm>
            <a:off x="704215" y="7383780"/>
            <a:ext cx="3407410" cy="391795"/>
          </a:xfrm>
          <a:prstGeom prst="rect">
            <a:avLst/>
          </a:prstGeom>
          <a:no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微软雅黑" panose="020B0503020204020204" charset="-122"/>
              </a:rPr>
              <a:t>110.8</a:t>
            </a:r>
            <a:r>
              <a:rPr lang="en-US" sz="1500" b="1" dirty="0">
                <a:solidFill>
                  <a:srgbClr val="C59F5E"/>
                </a:solidFill>
                <a:latin typeface="微软雅黑" panose="020B0503020204020204" charset="-122"/>
                <a:ea typeface="微软雅黑" panose="020B0503020204020204" charset="-122"/>
                <a:cs typeface="微软雅黑" panose="020B0503020204020204" charset="-122"/>
              </a:rPr>
              <a:t>亿元</a:t>
            </a:r>
            <a:endParaRPr lang="en-US" sz="15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25" name="Shape 21"/>
          <p:cNvSpPr/>
          <p:nvPr/>
        </p:nvSpPr>
        <p:spPr>
          <a:xfrm>
            <a:off x="4399280" y="6884670"/>
            <a:ext cx="3401060" cy="1075055"/>
          </a:xfrm>
          <a:custGeom>
            <a:avLst/>
            <a:gdLst/>
            <a:ahLst/>
            <a:cxnLst/>
            <a:rect l="l" t="t" r="r" b="b"/>
            <a:pathLst>
              <a:path w="3556000" h="941917">
                <a:moveTo>
                  <a:pt x="42330" y="0"/>
                </a:moveTo>
                <a:lnTo>
                  <a:pt x="3513670" y="0"/>
                </a:lnTo>
                <a:cubicBezTo>
                  <a:pt x="3537048" y="0"/>
                  <a:pt x="3556000" y="18952"/>
                  <a:pt x="3556000" y="42330"/>
                </a:cubicBezTo>
                <a:lnTo>
                  <a:pt x="3556000" y="899587"/>
                </a:lnTo>
                <a:cubicBezTo>
                  <a:pt x="3556000" y="922965"/>
                  <a:pt x="3537048" y="941917"/>
                  <a:pt x="3513670" y="941917"/>
                </a:cubicBezTo>
                <a:lnTo>
                  <a:pt x="42330" y="941917"/>
                </a:lnTo>
                <a:cubicBezTo>
                  <a:pt x="18967" y="941917"/>
                  <a:pt x="0" y="922949"/>
                  <a:pt x="0" y="899587"/>
                </a:cubicBezTo>
                <a:lnTo>
                  <a:pt x="0" y="42330"/>
                </a:lnTo>
                <a:cubicBezTo>
                  <a:pt x="0" y="18967"/>
                  <a:pt x="18967" y="0"/>
                  <a:pt x="42330" y="0"/>
                </a:cubicBezTo>
                <a:close/>
              </a:path>
            </a:pathLst>
          </a:custGeom>
          <a:solidFill>
            <a:srgbClr val="FFFFFF"/>
          </a:solidFill>
        </p:spPr>
      </p:sp>
      <p:sp>
        <p:nvSpPr>
          <p:cNvPr id="26" name="Text 22"/>
          <p:cNvSpPr/>
          <p:nvPr/>
        </p:nvSpPr>
        <p:spPr>
          <a:xfrm>
            <a:off x="4422775" y="7087235"/>
            <a:ext cx="3334385" cy="254000"/>
          </a:xfrm>
          <a:prstGeom prst="rect">
            <a:avLst/>
          </a:prstGeom>
          <a:noFill/>
        </p:spPr>
        <p:txBody>
          <a:bodyPr wrap="square" lIns="0" tIns="0" rIns="0" bIns="0" rtlCol="0" anchor="ctr"/>
          <a:lstStyle/>
          <a:p>
            <a:pPr algn="ctr">
              <a:lnSpc>
                <a:spcPct val="13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减免关税</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27" name="Text 23"/>
          <p:cNvSpPr/>
          <p:nvPr/>
        </p:nvSpPr>
        <p:spPr>
          <a:xfrm>
            <a:off x="4387215" y="7383780"/>
            <a:ext cx="3407410" cy="391795"/>
          </a:xfrm>
          <a:prstGeom prst="rect">
            <a:avLst/>
          </a:prstGeom>
          <a:no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微软雅黑" panose="020B0503020204020204" charset="-122"/>
              </a:rPr>
              <a:t>8.6</a:t>
            </a:r>
            <a:r>
              <a:rPr lang="en-US" sz="1500" b="1" dirty="0">
                <a:solidFill>
                  <a:srgbClr val="C59F5E"/>
                </a:solidFill>
                <a:latin typeface="微软雅黑" panose="020B0503020204020204" charset="-122"/>
                <a:ea typeface="微软雅黑" panose="020B0503020204020204" charset="-122"/>
                <a:cs typeface="微软雅黑" panose="020B0503020204020204" charset="-122"/>
              </a:rPr>
              <a:t>亿元</a:t>
            </a:r>
            <a:endParaRPr lang="en-US" sz="15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28" name="Text 24"/>
          <p:cNvSpPr/>
          <p:nvPr/>
        </p:nvSpPr>
        <p:spPr>
          <a:xfrm>
            <a:off x="716280" y="8146415"/>
            <a:ext cx="7200265" cy="21145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数据截至2025年9月</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31" name="Shape 27"/>
          <p:cNvSpPr/>
          <p:nvPr/>
        </p:nvSpPr>
        <p:spPr>
          <a:xfrm>
            <a:off x="8503920" y="1625600"/>
            <a:ext cx="282575" cy="241935"/>
          </a:xfrm>
          <a:custGeom>
            <a:avLst/>
            <a:gdLst/>
            <a:ahLst/>
            <a:cxnLst/>
            <a:rect l="l" t="t" r="r" b="b"/>
            <a:pathLst>
              <a:path w="285750" h="254000">
                <a:moveTo>
                  <a:pt x="153541" y="-9376"/>
                </a:moveTo>
                <a:cubicBezTo>
                  <a:pt x="151507" y="-13345"/>
                  <a:pt x="147389" y="-15875"/>
                  <a:pt x="142925" y="-15875"/>
                </a:cubicBezTo>
                <a:cubicBezTo>
                  <a:pt x="138460" y="-15875"/>
                  <a:pt x="134342" y="-13345"/>
                  <a:pt x="132308" y="-9376"/>
                </a:cubicBezTo>
                <a:lnTo>
                  <a:pt x="95796" y="62161"/>
                </a:lnTo>
                <a:lnTo>
                  <a:pt x="16470" y="74761"/>
                </a:lnTo>
                <a:cubicBezTo>
                  <a:pt x="12055" y="75456"/>
                  <a:pt x="8384" y="78581"/>
                  <a:pt x="6995" y="82848"/>
                </a:cubicBezTo>
                <a:cubicBezTo>
                  <a:pt x="5606" y="87114"/>
                  <a:pt x="6747" y="91777"/>
                  <a:pt x="9872" y="94952"/>
                </a:cubicBezTo>
                <a:lnTo>
                  <a:pt x="66625" y="151755"/>
                </a:lnTo>
                <a:lnTo>
                  <a:pt x="54124" y="231080"/>
                </a:lnTo>
                <a:cubicBezTo>
                  <a:pt x="53429" y="235496"/>
                  <a:pt x="55265" y="239961"/>
                  <a:pt x="58886" y="242590"/>
                </a:cubicBezTo>
                <a:cubicBezTo>
                  <a:pt x="62508" y="245219"/>
                  <a:pt x="67270" y="245616"/>
                  <a:pt x="71289" y="243582"/>
                </a:cubicBezTo>
                <a:lnTo>
                  <a:pt x="142925" y="207169"/>
                </a:lnTo>
                <a:lnTo>
                  <a:pt x="214511" y="243582"/>
                </a:lnTo>
                <a:cubicBezTo>
                  <a:pt x="218480" y="245616"/>
                  <a:pt x="223292" y="245219"/>
                  <a:pt x="226913" y="242590"/>
                </a:cubicBezTo>
                <a:cubicBezTo>
                  <a:pt x="230535" y="239961"/>
                  <a:pt x="232370" y="235545"/>
                  <a:pt x="231676" y="231080"/>
                </a:cubicBezTo>
                <a:lnTo>
                  <a:pt x="219125" y="151755"/>
                </a:lnTo>
                <a:lnTo>
                  <a:pt x="275878" y="94952"/>
                </a:lnTo>
                <a:cubicBezTo>
                  <a:pt x="279053" y="91777"/>
                  <a:pt x="280144" y="87114"/>
                  <a:pt x="278755" y="82848"/>
                </a:cubicBezTo>
                <a:cubicBezTo>
                  <a:pt x="277366" y="78581"/>
                  <a:pt x="273745" y="75456"/>
                  <a:pt x="269280" y="74761"/>
                </a:cubicBezTo>
                <a:lnTo>
                  <a:pt x="190004" y="62161"/>
                </a:lnTo>
                <a:lnTo>
                  <a:pt x="153541" y="-9376"/>
                </a:lnTo>
                <a:close/>
              </a:path>
            </a:pathLst>
          </a:custGeom>
          <a:solidFill>
            <a:srgbClr val="C59F5E"/>
          </a:solidFill>
        </p:spPr>
      </p:sp>
      <p:sp>
        <p:nvSpPr>
          <p:cNvPr id="32" name="Text 28"/>
          <p:cNvSpPr/>
          <p:nvPr/>
        </p:nvSpPr>
        <p:spPr>
          <a:xfrm>
            <a:off x="8805545" y="1583055"/>
            <a:ext cx="6865620" cy="32194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政策四大优化</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33" name="Shape 29"/>
          <p:cNvSpPr/>
          <p:nvPr/>
        </p:nvSpPr>
        <p:spPr>
          <a:xfrm>
            <a:off x="8488045" y="2049145"/>
            <a:ext cx="7200000" cy="834390"/>
          </a:xfrm>
          <a:custGeom>
            <a:avLst/>
            <a:gdLst/>
            <a:ahLst/>
            <a:cxnLst/>
            <a:rect l="l" t="t" r="r" b="b"/>
            <a:pathLst>
              <a:path w="7133167" h="878417">
                <a:moveTo>
                  <a:pt x="42331" y="0"/>
                </a:moveTo>
                <a:lnTo>
                  <a:pt x="7090836" y="0"/>
                </a:lnTo>
                <a:cubicBezTo>
                  <a:pt x="7114214" y="0"/>
                  <a:pt x="7133167" y="18952"/>
                  <a:pt x="7133167" y="42331"/>
                </a:cubicBezTo>
                <a:lnTo>
                  <a:pt x="7133167" y="836086"/>
                </a:lnTo>
                <a:cubicBezTo>
                  <a:pt x="7133167" y="859464"/>
                  <a:pt x="7114214" y="878417"/>
                  <a:pt x="7090836" y="878417"/>
                </a:cubicBezTo>
                <a:lnTo>
                  <a:pt x="42331" y="878417"/>
                </a:lnTo>
                <a:cubicBezTo>
                  <a:pt x="18952" y="878417"/>
                  <a:pt x="0" y="859464"/>
                  <a:pt x="0" y="836086"/>
                </a:cubicBezTo>
                <a:lnTo>
                  <a:pt x="0" y="42331"/>
                </a:lnTo>
                <a:cubicBezTo>
                  <a:pt x="0" y="18952"/>
                  <a:pt x="18952" y="0"/>
                  <a:pt x="42331" y="0"/>
                </a:cubicBezTo>
                <a:close/>
              </a:path>
            </a:pathLst>
          </a:custGeom>
          <a:solidFill>
            <a:srgbClr val="FFFFFF"/>
          </a:solidFill>
        </p:spPr>
      </p:sp>
      <p:grpSp>
        <p:nvGrpSpPr>
          <p:cNvPr id="66" name="组合 65"/>
          <p:cNvGrpSpPr/>
          <p:nvPr/>
        </p:nvGrpSpPr>
        <p:grpSpPr>
          <a:xfrm>
            <a:off x="8615045" y="2176145"/>
            <a:ext cx="293370" cy="281940"/>
            <a:chOff x="13567" y="3427"/>
            <a:chExt cx="462" cy="444"/>
          </a:xfrm>
        </p:grpSpPr>
        <p:sp>
          <p:nvSpPr>
            <p:cNvPr id="34" name="Shape 30"/>
            <p:cNvSpPr/>
            <p:nvPr/>
          </p:nvSpPr>
          <p:spPr>
            <a:xfrm>
              <a:off x="13567" y="3427"/>
              <a:ext cx="462" cy="444"/>
            </a:xfrm>
            <a:custGeom>
              <a:avLst/>
              <a:gdLst/>
              <a:ahLst/>
              <a:cxnLst/>
              <a:rect l="l" t="t" r="r" b="b"/>
              <a:pathLst>
                <a:path w="296333" h="296333">
                  <a:moveTo>
                    <a:pt x="148167" y="0"/>
                  </a:moveTo>
                  <a:lnTo>
                    <a:pt x="148167" y="0"/>
                  </a:lnTo>
                  <a:cubicBezTo>
                    <a:pt x="229942" y="0"/>
                    <a:pt x="296333" y="66391"/>
                    <a:pt x="296333" y="148167"/>
                  </a:cubicBezTo>
                  <a:lnTo>
                    <a:pt x="296333" y="148167"/>
                  </a:lnTo>
                  <a:cubicBezTo>
                    <a:pt x="296333" y="229942"/>
                    <a:pt x="229942" y="296333"/>
                    <a:pt x="148167" y="296333"/>
                  </a:cubicBezTo>
                  <a:lnTo>
                    <a:pt x="148167" y="296333"/>
                  </a:lnTo>
                  <a:cubicBezTo>
                    <a:pt x="66391" y="296333"/>
                    <a:pt x="0" y="229942"/>
                    <a:pt x="0" y="148167"/>
                  </a:cubicBezTo>
                  <a:lnTo>
                    <a:pt x="0" y="148167"/>
                  </a:lnTo>
                  <a:cubicBezTo>
                    <a:pt x="0" y="66391"/>
                    <a:pt x="66391" y="0"/>
                    <a:pt x="148167" y="0"/>
                  </a:cubicBezTo>
                  <a:close/>
                </a:path>
              </a:pathLst>
            </a:custGeom>
            <a:solidFill>
              <a:srgbClr val="A98E77"/>
            </a:solidFill>
          </p:spPr>
        </p:sp>
        <p:sp>
          <p:nvSpPr>
            <p:cNvPr id="35" name="Text 31"/>
            <p:cNvSpPr/>
            <p:nvPr/>
          </p:nvSpPr>
          <p:spPr>
            <a:xfrm>
              <a:off x="13590" y="3427"/>
              <a:ext cx="438" cy="444"/>
            </a:xfrm>
            <a:prstGeom prst="ellipse">
              <a:avLst/>
            </a:prstGeom>
            <a:solidFill>
              <a:srgbClr val="C59F5E"/>
            </a:solidFill>
          </p:spPr>
          <p:txBody>
            <a:bodyPr wrap="square" lIns="0" tIns="0" rIns="0" bIns="0" rtlCol="0" anchor="ctr"/>
            <a:lstStyle/>
            <a:p>
              <a:pPr algn="ctr">
                <a:lnSpc>
                  <a:spcPct val="120000"/>
                </a:lnSpc>
              </a:pPr>
              <a:r>
                <a:rPr lang="en-US" sz="1165" b="1" dirty="0">
                  <a:solidFill>
                    <a:schemeClr val="tx1"/>
                  </a:solidFill>
                  <a:latin typeface="微软雅黑" panose="020B0503020204020204" charset="-122"/>
                  <a:ea typeface="微软雅黑" panose="020B0503020204020204" charset="-122"/>
                  <a:cs typeface="MiSans" pitchFamily="34" charset="-120"/>
                </a:rPr>
                <a:t>1</a:t>
              </a:r>
              <a:endParaRPr lang="en-US" sz="1165" b="1" dirty="0">
                <a:solidFill>
                  <a:schemeClr val="tx1"/>
                </a:solidFill>
                <a:latin typeface="微软雅黑" panose="020B0503020204020204" charset="-122"/>
                <a:ea typeface="微软雅黑" panose="020B0503020204020204" charset="-122"/>
                <a:cs typeface="MiSans" pitchFamily="34" charset="-120"/>
              </a:endParaRPr>
            </a:p>
          </p:txBody>
        </p:sp>
      </p:grpSp>
      <p:sp>
        <p:nvSpPr>
          <p:cNvPr id="36" name="Text 32"/>
          <p:cNvSpPr/>
          <p:nvPr/>
        </p:nvSpPr>
        <p:spPr>
          <a:xfrm>
            <a:off x="8996045" y="2197100"/>
            <a:ext cx="1423670" cy="241935"/>
          </a:xfrm>
          <a:prstGeom prst="rect">
            <a:avLst/>
          </a:prstGeom>
          <a:noFill/>
        </p:spPr>
        <p:txBody>
          <a:bodyPr wrap="square" lIns="0" tIns="0" rIns="0" bIns="0" rtlCol="0" anchor="ctr"/>
          <a:lstStyle/>
          <a:p>
            <a:pPr>
              <a:lnSpc>
                <a:spcPct val="100000"/>
              </a:lnSpc>
            </a:pPr>
            <a:r>
              <a:rPr lang="en-US" sz="1400" b="1" dirty="0">
                <a:solidFill>
                  <a:schemeClr val="tx1"/>
                </a:solidFill>
                <a:latin typeface="微软雅黑" panose="020B0503020204020204" charset="-122"/>
                <a:ea typeface="微软雅黑" panose="020B0503020204020204" charset="-122"/>
                <a:cs typeface="MiSans" pitchFamily="34" charset="-120"/>
              </a:rPr>
              <a:t>取消收入占比限制</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37" name="Text 33"/>
          <p:cNvSpPr/>
          <p:nvPr/>
        </p:nvSpPr>
        <p:spPr>
          <a:xfrm>
            <a:off x="8615045" y="2532380"/>
            <a:ext cx="7056120" cy="231775"/>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取消企业“鼓励类产业收入需占60%以上”的限制，更多中小企业无需调整主业即可申请</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sp>
        <p:nvSpPr>
          <p:cNvPr id="38" name="Shape 34"/>
          <p:cNvSpPr/>
          <p:nvPr/>
        </p:nvSpPr>
        <p:spPr>
          <a:xfrm>
            <a:off x="8488045" y="3009265"/>
            <a:ext cx="7200000" cy="834390"/>
          </a:xfrm>
          <a:custGeom>
            <a:avLst/>
            <a:gdLst/>
            <a:ahLst/>
            <a:cxnLst/>
            <a:rect l="l" t="t" r="r" b="b"/>
            <a:pathLst>
              <a:path w="7133167" h="878417">
                <a:moveTo>
                  <a:pt x="42331" y="0"/>
                </a:moveTo>
                <a:lnTo>
                  <a:pt x="7090836" y="0"/>
                </a:lnTo>
                <a:cubicBezTo>
                  <a:pt x="7114214" y="0"/>
                  <a:pt x="7133167" y="18952"/>
                  <a:pt x="7133167" y="42331"/>
                </a:cubicBezTo>
                <a:lnTo>
                  <a:pt x="7133167" y="836086"/>
                </a:lnTo>
                <a:cubicBezTo>
                  <a:pt x="7133167" y="859464"/>
                  <a:pt x="7114214" y="878417"/>
                  <a:pt x="7090836" y="878417"/>
                </a:cubicBezTo>
                <a:lnTo>
                  <a:pt x="42331" y="878417"/>
                </a:lnTo>
                <a:cubicBezTo>
                  <a:pt x="18952" y="878417"/>
                  <a:pt x="0" y="859464"/>
                  <a:pt x="0" y="836086"/>
                </a:cubicBezTo>
                <a:lnTo>
                  <a:pt x="0" y="42331"/>
                </a:lnTo>
                <a:cubicBezTo>
                  <a:pt x="0" y="18952"/>
                  <a:pt x="18952" y="0"/>
                  <a:pt x="42331" y="0"/>
                </a:cubicBezTo>
                <a:close/>
              </a:path>
            </a:pathLst>
          </a:custGeom>
          <a:solidFill>
            <a:srgbClr val="FFFFFF"/>
          </a:solidFill>
        </p:spPr>
      </p:sp>
      <p:grpSp>
        <p:nvGrpSpPr>
          <p:cNvPr id="67" name="组合 66"/>
          <p:cNvGrpSpPr/>
          <p:nvPr/>
        </p:nvGrpSpPr>
        <p:grpSpPr>
          <a:xfrm>
            <a:off x="8615045" y="3050540"/>
            <a:ext cx="293370" cy="281940"/>
            <a:chOff x="13567" y="4939"/>
            <a:chExt cx="462" cy="444"/>
          </a:xfrm>
        </p:grpSpPr>
        <p:sp>
          <p:nvSpPr>
            <p:cNvPr id="39" name="Shape 35"/>
            <p:cNvSpPr/>
            <p:nvPr/>
          </p:nvSpPr>
          <p:spPr>
            <a:xfrm>
              <a:off x="13567" y="4939"/>
              <a:ext cx="462" cy="444"/>
            </a:xfrm>
            <a:custGeom>
              <a:avLst/>
              <a:gdLst/>
              <a:ahLst/>
              <a:cxnLst/>
              <a:rect l="l" t="t" r="r" b="b"/>
              <a:pathLst>
                <a:path w="296333" h="296333">
                  <a:moveTo>
                    <a:pt x="148167" y="0"/>
                  </a:moveTo>
                  <a:lnTo>
                    <a:pt x="148167" y="0"/>
                  </a:lnTo>
                  <a:cubicBezTo>
                    <a:pt x="229942" y="0"/>
                    <a:pt x="296333" y="66391"/>
                    <a:pt x="296333" y="148167"/>
                  </a:cubicBezTo>
                  <a:lnTo>
                    <a:pt x="296333" y="148167"/>
                  </a:lnTo>
                  <a:cubicBezTo>
                    <a:pt x="296333" y="229942"/>
                    <a:pt x="229942" y="296333"/>
                    <a:pt x="148167" y="296333"/>
                  </a:cubicBezTo>
                  <a:lnTo>
                    <a:pt x="148167" y="296333"/>
                  </a:lnTo>
                  <a:cubicBezTo>
                    <a:pt x="66391" y="296333"/>
                    <a:pt x="0" y="229942"/>
                    <a:pt x="0" y="148167"/>
                  </a:cubicBezTo>
                  <a:lnTo>
                    <a:pt x="0" y="148167"/>
                  </a:lnTo>
                  <a:cubicBezTo>
                    <a:pt x="0" y="66391"/>
                    <a:pt x="66391" y="0"/>
                    <a:pt x="148167" y="0"/>
                  </a:cubicBezTo>
                  <a:close/>
                </a:path>
              </a:pathLst>
            </a:custGeom>
            <a:solidFill>
              <a:srgbClr val="A98E77"/>
            </a:solidFill>
          </p:spPr>
        </p:sp>
        <p:sp>
          <p:nvSpPr>
            <p:cNvPr id="40" name="Text 36"/>
            <p:cNvSpPr/>
            <p:nvPr/>
          </p:nvSpPr>
          <p:spPr>
            <a:xfrm>
              <a:off x="13567" y="4939"/>
              <a:ext cx="462" cy="444"/>
            </a:xfrm>
            <a:prstGeom prst="ellipse">
              <a:avLst/>
            </a:prstGeom>
            <a:solidFill>
              <a:srgbClr val="C59F5E"/>
            </a:solidFill>
          </p:spPr>
          <p:txBody>
            <a:bodyPr wrap="square" lIns="0" tIns="0" rIns="0" bIns="0" rtlCol="0" anchor="ctr"/>
            <a:lstStyle/>
            <a:p>
              <a:pPr algn="ctr">
                <a:lnSpc>
                  <a:spcPct val="120000"/>
                </a:lnSpc>
              </a:pPr>
              <a:r>
                <a:rPr lang="en-US" sz="1165" b="1" dirty="0">
                  <a:solidFill>
                    <a:schemeClr val="tx1"/>
                  </a:solidFill>
                  <a:latin typeface="微软雅黑" panose="020B0503020204020204" charset="-122"/>
                  <a:ea typeface="微软雅黑" panose="020B0503020204020204" charset="-122"/>
                  <a:cs typeface="MiSans" pitchFamily="34" charset="-120"/>
                </a:rPr>
                <a:t>2</a:t>
              </a:r>
              <a:endParaRPr lang="en-US" sz="1165" b="1" dirty="0">
                <a:solidFill>
                  <a:schemeClr val="tx1"/>
                </a:solidFill>
                <a:latin typeface="微软雅黑" panose="020B0503020204020204" charset="-122"/>
                <a:ea typeface="微软雅黑" panose="020B0503020204020204" charset="-122"/>
                <a:cs typeface="MiSans" pitchFamily="34" charset="-120"/>
              </a:endParaRPr>
            </a:p>
          </p:txBody>
        </p:sp>
      </p:grpSp>
      <p:sp>
        <p:nvSpPr>
          <p:cNvPr id="41" name="Text 37"/>
          <p:cNvSpPr/>
          <p:nvPr/>
        </p:nvSpPr>
        <p:spPr>
          <a:xfrm>
            <a:off x="8996045" y="3072130"/>
            <a:ext cx="1423670" cy="241935"/>
          </a:xfrm>
          <a:prstGeom prst="rect">
            <a:avLst/>
          </a:prstGeom>
          <a:noFill/>
        </p:spPr>
        <p:txBody>
          <a:bodyPr wrap="square" lIns="0" tIns="0" rIns="0" bIns="0" rtlCol="0" anchor="ctr"/>
          <a:lstStyle/>
          <a:p>
            <a:pPr>
              <a:lnSpc>
                <a:spcPct val="100000"/>
              </a:lnSpc>
            </a:pPr>
            <a:r>
              <a:rPr lang="en-US" sz="1400" b="1" dirty="0">
                <a:solidFill>
                  <a:schemeClr val="tx1"/>
                </a:solidFill>
                <a:latin typeface="微软雅黑" panose="020B0503020204020204" charset="-122"/>
                <a:ea typeface="微软雅黑" panose="020B0503020204020204" charset="-122"/>
                <a:cs typeface="MiSans" pitchFamily="34" charset="-120"/>
              </a:rPr>
              <a:t>扩大进口料件范围</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42" name="Text 38"/>
          <p:cNvSpPr/>
          <p:nvPr/>
        </p:nvSpPr>
        <p:spPr>
          <a:xfrm>
            <a:off x="8615045" y="3517265"/>
            <a:ext cx="6875780" cy="231775"/>
          </a:xfrm>
          <a:prstGeom prst="rect">
            <a:avLst/>
          </a:prstGeom>
          <a:noFill/>
        </p:spPr>
        <p:txBody>
          <a:bodyPr wrap="square" lIns="0" tIns="0" rIns="0" bIns="0" rtlCol="0" anchor="ctr"/>
          <a:lstStyle/>
          <a:p>
            <a:pPr>
              <a:lnSpc>
                <a:spcPct val="9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将”零关税”进口货物纳入适用范畴，新增医疗器械、珠宝首饰、绿色建材等产业料件免税进口资格</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sp>
        <p:nvSpPr>
          <p:cNvPr id="43" name="Shape 39"/>
          <p:cNvSpPr/>
          <p:nvPr/>
        </p:nvSpPr>
        <p:spPr>
          <a:xfrm>
            <a:off x="8488045" y="3970020"/>
            <a:ext cx="7200000" cy="834390"/>
          </a:xfrm>
          <a:custGeom>
            <a:avLst/>
            <a:gdLst/>
            <a:ahLst/>
            <a:cxnLst/>
            <a:rect l="l" t="t" r="r" b="b"/>
            <a:pathLst>
              <a:path w="7133167" h="878417">
                <a:moveTo>
                  <a:pt x="42331" y="0"/>
                </a:moveTo>
                <a:lnTo>
                  <a:pt x="7090836" y="0"/>
                </a:lnTo>
                <a:cubicBezTo>
                  <a:pt x="7114214" y="0"/>
                  <a:pt x="7133167" y="18952"/>
                  <a:pt x="7133167" y="42331"/>
                </a:cubicBezTo>
                <a:lnTo>
                  <a:pt x="7133167" y="836086"/>
                </a:lnTo>
                <a:cubicBezTo>
                  <a:pt x="7133167" y="859464"/>
                  <a:pt x="7114214" y="878417"/>
                  <a:pt x="7090836" y="878417"/>
                </a:cubicBezTo>
                <a:lnTo>
                  <a:pt x="42331" y="878417"/>
                </a:lnTo>
                <a:cubicBezTo>
                  <a:pt x="18952" y="878417"/>
                  <a:pt x="0" y="859464"/>
                  <a:pt x="0" y="836086"/>
                </a:cubicBezTo>
                <a:lnTo>
                  <a:pt x="0" y="42331"/>
                </a:lnTo>
                <a:cubicBezTo>
                  <a:pt x="0" y="18952"/>
                  <a:pt x="18952" y="0"/>
                  <a:pt x="42331" y="0"/>
                </a:cubicBezTo>
                <a:close/>
              </a:path>
            </a:pathLst>
          </a:custGeom>
          <a:solidFill>
            <a:srgbClr val="FFFFFF"/>
          </a:solidFill>
        </p:spPr>
      </p:sp>
      <p:grpSp>
        <p:nvGrpSpPr>
          <p:cNvPr id="68" name="组合 67"/>
          <p:cNvGrpSpPr/>
          <p:nvPr/>
        </p:nvGrpSpPr>
        <p:grpSpPr>
          <a:xfrm>
            <a:off x="8577580" y="4097020"/>
            <a:ext cx="365760" cy="281940"/>
            <a:chOff x="13508" y="6452"/>
            <a:chExt cx="576" cy="444"/>
          </a:xfrm>
        </p:grpSpPr>
        <p:sp>
          <p:nvSpPr>
            <p:cNvPr id="44" name="Shape 40"/>
            <p:cNvSpPr/>
            <p:nvPr/>
          </p:nvSpPr>
          <p:spPr>
            <a:xfrm>
              <a:off x="13567" y="6452"/>
              <a:ext cx="462" cy="444"/>
            </a:xfrm>
            <a:custGeom>
              <a:avLst/>
              <a:gdLst/>
              <a:ahLst/>
              <a:cxnLst/>
              <a:rect l="l" t="t" r="r" b="b"/>
              <a:pathLst>
                <a:path w="296333" h="296333">
                  <a:moveTo>
                    <a:pt x="148167" y="0"/>
                  </a:moveTo>
                  <a:lnTo>
                    <a:pt x="148167" y="0"/>
                  </a:lnTo>
                  <a:cubicBezTo>
                    <a:pt x="229942" y="0"/>
                    <a:pt x="296333" y="66391"/>
                    <a:pt x="296333" y="148167"/>
                  </a:cubicBezTo>
                  <a:lnTo>
                    <a:pt x="296333" y="148167"/>
                  </a:lnTo>
                  <a:cubicBezTo>
                    <a:pt x="296333" y="229942"/>
                    <a:pt x="229942" y="296333"/>
                    <a:pt x="148167" y="296333"/>
                  </a:cubicBezTo>
                  <a:lnTo>
                    <a:pt x="148167" y="296333"/>
                  </a:lnTo>
                  <a:cubicBezTo>
                    <a:pt x="66391" y="296333"/>
                    <a:pt x="0" y="229942"/>
                    <a:pt x="0" y="148167"/>
                  </a:cubicBezTo>
                  <a:lnTo>
                    <a:pt x="0" y="148167"/>
                  </a:lnTo>
                  <a:cubicBezTo>
                    <a:pt x="0" y="66391"/>
                    <a:pt x="66391" y="0"/>
                    <a:pt x="148167" y="0"/>
                  </a:cubicBezTo>
                  <a:close/>
                </a:path>
              </a:pathLst>
            </a:custGeom>
            <a:solidFill>
              <a:srgbClr val="C59F5E"/>
            </a:solidFill>
          </p:spPr>
        </p:sp>
        <p:sp>
          <p:nvSpPr>
            <p:cNvPr id="45" name="Text 41"/>
            <p:cNvSpPr/>
            <p:nvPr/>
          </p:nvSpPr>
          <p:spPr>
            <a:xfrm>
              <a:off x="13508" y="6452"/>
              <a:ext cx="577" cy="444"/>
            </a:xfrm>
            <a:prstGeom prst="rect">
              <a:avLst/>
            </a:prstGeom>
            <a:noFill/>
          </p:spPr>
          <p:txBody>
            <a:bodyPr wrap="square" lIns="0" tIns="0" rIns="0" bIns="0" rtlCol="0" anchor="ctr"/>
            <a:lstStyle/>
            <a:p>
              <a:pPr algn="ctr">
                <a:lnSpc>
                  <a:spcPct val="120000"/>
                </a:lnSpc>
              </a:pPr>
              <a:r>
                <a:rPr lang="en-US" sz="1165" b="1" dirty="0">
                  <a:solidFill>
                    <a:schemeClr val="tx1"/>
                  </a:solidFill>
                  <a:latin typeface="微软雅黑" panose="020B0503020204020204" charset="-122"/>
                  <a:ea typeface="微软雅黑" panose="020B0503020204020204" charset="-122"/>
                  <a:cs typeface="MiSans" pitchFamily="34" charset="-120"/>
                </a:rPr>
                <a:t>3</a:t>
              </a:r>
              <a:endParaRPr lang="en-US" sz="1165" b="1" dirty="0">
                <a:solidFill>
                  <a:schemeClr val="tx1"/>
                </a:solidFill>
                <a:latin typeface="微软雅黑" panose="020B0503020204020204" charset="-122"/>
                <a:ea typeface="微软雅黑" panose="020B0503020204020204" charset="-122"/>
                <a:cs typeface="MiSans" pitchFamily="34" charset="-120"/>
              </a:endParaRPr>
            </a:p>
          </p:txBody>
        </p:sp>
      </p:grpSp>
      <p:sp>
        <p:nvSpPr>
          <p:cNvPr id="46" name="Text 42"/>
          <p:cNvSpPr/>
          <p:nvPr/>
        </p:nvSpPr>
        <p:spPr>
          <a:xfrm>
            <a:off x="8996045" y="4097020"/>
            <a:ext cx="2113915" cy="262890"/>
          </a:xfrm>
          <a:prstGeom prst="rect">
            <a:avLst/>
          </a:prstGeom>
          <a:noFill/>
        </p:spPr>
        <p:txBody>
          <a:bodyPr wrap="square" lIns="0" tIns="0" rIns="0" bIns="0" rtlCol="0" anchor="ctr"/>
          <a:lstStyle/>
          <a:p>
            <a:pPr>
              <a:lnSpc>
                <a:spcPct val="110000"/>
              </a:lnSpc>
            </a:pPr>
            <a:r>
              <a:rPr lang="en-US" sz="1400" b="1" dirty="0">
                <a:solidFill>
                  <a:schemeClr val="tx1"/>
                </a:solidFill>
                <a:latin typeface="微软雅黑" panose="020B0503020204020204" charset="-122"/>
                <a:ea typeface="微软雅黑" panose="020B0503020204020204" charset="-122"/>
                <a:cs typeface="MiSans" pitchFamily="34" charset="-120"/>
              </a:rPr>
              <a:t>海南自产货物价值计入</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47" name="Text 43"/>
          <p:cNvSpPr/>
          <p:nvPr/>
        </p:nvSpPr>
        <p:spPr>
          <a:xfrm>
            <a:off x="8615045" y="4478020"/>
            <a:ext cx="7122160" cy="231775"/>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海南本地原料（如热带水果、橡胶）的价值可计入30%增值标准，降低对进口料件的依赖</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sp>
        <p:nvSpPr>
          <p:cNvPr id="48" name="Shape 44"/>
          <p:cNvSpPr/>
          <p:nvPr/>
        </p:nvSpPr>
        <p:spPr>
          <a:xfrm>
            <a:off x="8488045" y="4930140"/>
            <a:ext cx="7200000" cy="834390"/>
          </a:xfrm>
          <a:custGeom>
            <a:avLst/>
            <a:gdLst/>
            <a:ahLst/>
            <a:cxnLst/>
            <a:rect l="l" t="t" r="r" b="b"/>
            <a:pathLst>
              <a:path w="7133167" h="878417">
                <a:moveTo>
                  <a:pt x="42331" y="0"/>
                </a:moveTo>
                <a:lnTo>
                  <a:pt x="7090836" y="0"/>
                </a:lnTo>
                <a:cubicBezTo>
                  <a:pt x="7114214" y="0"/>
                  <a:pt x="7133167" y="18952"/>
                  <a:pt x="7133167" y="42331"/>
                </a:cubicBezTo>
                <a:lnTo>
                  <a:pt x="7133167" y="836086"/>
                </a:lnTo>
                <a:cubicBezTo>
                  <a:pt x="7133167" y="859464"/>
                  <a:pt x="7114214" y="878417"/>
                  <a:pt x="7090836" y="878417"/>
                </a:cubicBezTo>
                <a:lnTo>
                  <a:pt x="42331" y="878417"/>
                </a:lnTo>
                <a:cubicBezTo>
                  <a:pt x="18952" y="878417"/>
                  <a:pt x="0" y="859464"/>
                  <a:pt x="0" y="836086"/>
                </a:cubicBezTo>
                <a:lnTo>
                  <a:pt x="0" y="42331"/>
                </a:lnTo>
                <a:cubicBezTo>
                  <a:pt x="0" y="18952"/>
                  <a:pt x="18952" y="0"/>
                  <a:pt x="42331" y="0"/>
                </a:cubicBezTo>
                <a:close/>
              </a:path>
            </a:pathLst>
          </a:custGeom>
          <a:solidFill>
            <a:srgbClr val="FFFFFF"/>
          </a:solidFill>
        </p:spPr>
      </p:sp>
      <p:sp>
        <p:nvSpPr>
          <p:cNvPr id="49" name="Shape 45"/>
          <p:cNvSpPr/>
          <p:nvPr/>
        </p:nvSpPr>
        <p:spPr>
          <a:xfrm>
            <a:off x="8615045" y="5057140"/>
            <a:ext cx="293370" cy="281940"/>
          </a:xfrm>
          <a:custGeom>
            <a:avLst/>
            <a:gdLst/>
            <a:ahLst/>
            <a:cxnLst/>
            <a:rect l="l" t="t" r="r" b="b"/>
            <a:pathLst>
              <a:path w="296333" h="296333">
                <a:moveTo>
                  <a:pt x="148167" y="0"/>
                </a:moveTo>
                <a:lnTo>
                  <a:pt x="148167" y="0"/>
                </a:lnTo>
                <a:cubicBezTo>
                  <a:pt x="229942" y="0"/>
                  <a:pt x="296333" y="66391"/>
                  <a:pt x="296333" y="148167"/>
                </a:cubicBezTo>
                <a:lnTo>
                  <a:pt x="296333" y="148167"/>
                </a:lnTo>
                <a:cubicBezTo>
                  <a:pt x="296333" y="229942"/>
                  <a:pt x="229942" y="296333"/>
                  <a:pt x="148167" y="296333"/>
                </a:cubicBezTo>
                <a:lnTo>
                  <a:pt x="148167" y="296333"/>
                </a:lnTo>
                <a:cubicBezTo>
                  <a:pt x="66391" y="296333"/>
                  <a:pt x="0" y="229942"/>
                  <a:pt x="0" y="148167"/>
                </a:cubicBezTo>
                <a:lnTo>
                  <a:pt x="0" y="148167"/>
                </a:lnTo>
                <a:cubicBezTo>
                  <a:pt x="0" y="66391"/>
                  <a:pt x="66391" y="0"/>
                  <a:pt x="148167" y="0"/>
                </a:cubicBezTo>
                <a:close/>
              </a:path>
            </a:pathLst>
          </a:custGeom>
          <a:solidFill>
            <a:srgbClr val="C59F5E"/>
          </a:solidFill>
        </p:spPr>
      </p:sp>
      <p:sp>
        <p:nvSpPr>
          <p:cNvPr id="50" name="Text 46"/>
          <p:cNvSpPr/>
          <p:nvPr/>
        </p:nvSpPr>
        <p:spPr>
          <a:xfrm>
            <a:off x="8577580" y="5057140"/>
            <a:ext cx="366395" cy="281940"/>
          </a:xfrm>
          <a:prstGeom prst="rect">
            <a:avLst/>
          </a:prstGeom>
          <a:noFill/>
        </p:spPr>
        <p:txBody>
          <a:bodyPr wrap="square" lIns="0" tIns="0" rIns="0" bIns="0" rtlCol="0" anchor="ctr"/>
          <a:lstStyle/>
          <a:p>
            <a:pPr algn="ctr">
              <a:lnSpc>
                <a:spcPct val="120000"/>
              </a:lnSpc>
            </a:pPr>
            <a:r>
              <a:rPr lang="en-US" sz="1165" b="1" dirty="0">
                <a:solidFill>
                  <a:schemeClr val="tx1"/>
                </a:solidFill>
                <a:latin typeface="微软雅黑" panose="020B0503020204020204" charset="-122"/>
                <a:ea typeface="微软雅黑" panose="020B0503020204020204" charset="-122"/>
                <a:cs typeface="MiSans" pitchFamily="34" charset="-120"/>
              </a:rPr>
              <a:t>4</a:t>
            </a:r>
            <a:endParaRPr lang="en-US" sz="1165" b="1" dirty="0">
              <a:solidFill>
                <a:schemeClr val="tx1"/>
              </a:solidFill>
              <a:latin typeface="微软雅黑" panose="020B0503020204020204" charset="-122"/>
              <a:ea typeface="微软雅黑" panose="020B0503020204020204" charset="-122"/>
              <a:cs typeface="MiSans" pitchFamily="34" charset="-120"/>
            </a:endParaRPr>
          </a:p>
        </p:txBody>
      </p:sp>
      <p:sp>
        <p:nvSpPr>
          <p:cNvPr id="51" name="Text 47"/>
          <p:cNvSpPr/>
          <p:nvPr/>
        </p:nvSpPr>
        <p:spPr>
          <a:xfrm>
            <a:off x="8996045" y="5075555"/>
            <a:ext cx="2080260" cy="245110"/>
          </a:xfrm>
          <a:prstGeom prst="rect">
            <a:avLst/>
          </a:prstGeom>
          <a:noFill/>
        </p:spPr>
        <p:txBody>
          <a:bodyPr wrap="square" lIns="0" tIns="0" rIns="0" bIns="0" rtlCol="0" anchor="ctr"/>
          <a:lstStyle/>
          <a:p>
            <a:pPr>
              <a:lnSpc>
                <a:spcPct val="120000"/>
              </a:lnSpc>
            </a:pPr>
            <a:r>
              <a:rPr lang="en-US" sz="1400" b="1" dirty="0">
                <a:solidFill>
                  <a:schemeClr val="tx1"/>
                </a:solidFill>
                <a:latin typeface="微软雅黑" panose="020B0503020204020204" charset="-122"/>
                <a:ea typeface="微软雅黑" panose="020B0503020204020204" charset="-122"/>
                <a:cs typeface="MiSans" pitchFamily="34" charset="-120"/>
              </a:rPr>
              <a:t>上下游企业累计计算</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52" name="Text 48"/>
          <p:cNvSpPr/>
          <p:nvPr/>
        </p:nvSpPr>
        <p:spPr>
          <a:xfrm>
            <a:off x="8615045" y="5438140"/>
            <a:ext cx="6875780" cy="231775"/>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上下游企业协同生产时，可累计叠加增值部分，促进产业链集群发展</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sp>
        <p:nvSpPr>
          <p:cNvPr id="54" name="Shape 50"/>
          <p:cNvSpPr/>
          <p:nvPr/>
        </p:nvSpPr>
        <p:spPr>
          <a:xfrm>
            <a:off x="8477250" y="6327458"/>
            <a:ext cx="140970" cy="190500"/>
          </a:xfrm>
          <a:custGeom>
            <a:avLst/>
            <a:gdLst/>
            <a:ahLst/>
            <a:cxnLst/>
            <a:rect l="l" t="t" r="r" b="b"/>
            <a:pathLst>
              <a:path w="142875" h="190500">
                <a:moveTo>
                  <a:pt x="108979" y="142875"/>
                </a:moveTo>
                <a:cubicBezTo>
                  <a:pt x="111696" y="134578"/>
                  <a:pt x="117128" y="127062"/>
                  <a:pt x="123267" y="120588"/>
                </a:cubicBezTo>
                <a:cubicBezTo>
                  <a:pt x="135434" y="107789"/>
                  <a:pt x="142875" y="90488"/>
                  <a:pt x="142875" y="71438"/>
                </a:cubicBezTo>
                <a:cubicBezTo>
                  <a:pt x="142875" y="31998"/>
                  <a:pt x="110877" y="0"/>
                  <a:pt x="71437" y="0"/>
                </a:cubicBezTo>
                <a:cubicBezTo>
                  <a:pt x="31998" y="0"/>
                  <a:pt x="0" y="31998"/>
                  <a:pt x="0" y="71438"/>
                </a:cubicBezTo>
                <a:cubicBezTo>
                  <a:pt x="0" y="90488"/>
                  <a:pt x="7441" y="107789"/>
                  <a:pt x="19608" y="120588"/>
                </a:cubicBezTo>
                <a:cubicBezTo>
                  <a:pt x="25747" y="127062"/>
                  <a:pt x="31217" y="134578"/>
                  <a:pt x="33896" y="142875"/>
                </a:cubicBezTo>
                <a:lnTo>
                  <a:pt x="108942" y="142875"/>
                </a:lnTo>
                <a:close/>
                <a:moveTo>
                  <a:pt x="107156" y="160734"/>
                </a:moveTo>
                <a:lnTo>
                  <a:pt x="35719" y="160734"/>
                </a:lnTo>
                <a:lnTo>
                  <a:pt x="35719" y="166688"/>
                </a:lnTo>
                <a:cubicBezTo>
                  <a:pt x="35719" y="183133"/>
                  <a:pt x="49039" y="196453"/>
                  <a:pt x="65484" y="196453"/>
                </a:cubicBezTo>
                <a:lnTo>
                  <a:pt x="77391" y="196453"/>
                </a:lnTo>
                <a:cubicBezTo>
                  <a:pt x="93836" y="196453"/>
                  <a:pt x="107156" y="183133"/>
                  <a:pt x="107156" y="166688"/>
                </a:cubicBezTo>
                <a:lnTo>
                  <a:pt x="107156" y="160734"/>
                </a:lnTo>
                <a:close/>
                <a:moveTo>
                  <a:pt x="68461" y="41672"/>
                </a:moveTo>
                <a:cubicBezTo>
                  <a:pt x="53653" y="41672"/>
                  <a:pt x="41672" y="53653"/>
                  <a:pt x="41672" y="68461"/>
                </a:cubicBezTo>
                <a:cubicBezTo>
                  <a:pt x="41672" y="73409"/>
                  <a:pt x="37691" y="77391"/>
                  <a:pt x="32742" y="77391"/>
                </a:cubicBezTo>
                <a:cubicBezTo>
                  <a:pt x="27794" y="77391"/>
                  <a:pt x="23812" y="73409"/>
                  <a:pt x="23812" y="68461"/>
                </a:cubicBezTo>
                <a:cubicBezTo>
                  <a:pt x="23812" y="43793"/>
                  <a:pt x="43793" y="23812"/>
                  <a:pt x="68461" y="23812"/>
                </a:cubicBezTo>
                <a:cubicBezTo>
                  <a:pt x="73409" y="23812"/>
                  <a:pt x="77391" y="27794"/>
                  <a:pt x="77391" y="32742"/>
                </a:cubicBezTo>
                <a:cubicBezTo>
                  <a:pt x="77391" y="37691"/>
                  <a:pt x="73409" y="41672"/>
                  <a:pt x="68461" y="41672"/>
                </a:cubicBezTo>
                <a:close/>
              </a:path>
            </a:pathLst>
          </a:custGeom>
          <a:solidFill>
            <a:srgbClr val="C0A062"/>
          </a:solidFill>
        </p:spPr>
      </p:sp>
      <p:sp>
        <p:nvSpPr>
          <p:cNvPr id="55" name="Text 51"/>
          <p:cNvSpPr/>
          <p:nvPr/>
        </p:nvSpPr>
        <p:spPr>
          <a:xfrm>
            <a:off x="8706485" y="6226175"/>
            <a:ext cx="6993255" cy="29654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成功</a:t>
            </a: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案例</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56" name="Shape 52"/>
          <p:cNvSpPr/>
          <p:nvPr/>
        </p:nvSpPr>
        <p:spPr>
          <a:xfrm>
            <a:off x="8439150" y="6650990"/>
            <a:ext cx="7128000" cy="540000"/>
          </a:xfrm>
          <a:custGeom>
            <a:avLst/>
            <a:gdLst/>
            <a:ahLst/>
            <a:cxnLst/>
            <a:rect l="l" t="t" r="r" b="b"/>
            <a:pathLst>
              <a:path w="7239000" h="603250">
                <a:moveTo>
                  <a:pt x="42336" y="0"/>
                </a:moveTo>
                <a:lnTo>
                  <a:pt x="7196664" y="0"/>
                </a:lnTo>
                <a:cubicBezTo>
                  <a:pt x="7220045" y="0"/>
                  <a:pt x="7239000" y="18955"/>
                  <a:pt x="7239000" y="42336"/>
                </a:cubicBezTo>
                <a:lnTo>
                  <a:pt x="7239000" y="560914"/>
                </a:lnTo>
                <a:cubicBezTo>
                  <a:pt x="7239000" y="584295"/>
                  <a:pt x="7220045" y="603250"/>
                  <a:pt x="7196664" y="603250"/>
                </a:cubicBezTo>
                <a:lnTo>
                  <a:pt x="42336" y="603250"/>
                </a:lnTo>
                <a:cubicBezTo>
                  <a:pt x="18955" y="603250"/>
                  <a:pt x="0" y="584295"/>
                  <a:pt x="0" y="560914"/>
                </a:cubicBezTo>
                <a:lnTo>
                  <a:pt x="0" y="42336"/>
                </a:lnTo>
                <a:cubicBezTo>
                  <a:pt x="0" y="18970"/>
                  <a:pt x="18970" y="0"/>
                  <a:pt x="42336" y="0"/>
                </a:cubicBezTo>
                <a:close/>
              </a:path>
            </a:pathLst>
          </a:custGeom>
          <a:solidFill>
            <a:srgbClr val="FFFFFF"/>
          </a:solidFill>
        </p:spPr>
      </p:sp>
      <p:sp>
        <p:nvSpPr>
          <p:cNvPr id="57" name="Text 53"/>
          <p:cNvSpPr/>
          <p:nvPr/>
        </p:nvSpPr>
        <p:spPr>
          <a:xfrm>
            <a:off x="8523605" y="6675120"/>
            <a:ext cx="7045325" cy="211455"/>
          </a:xfrm>
          <a:prstGeom prst="rect">
            <a:avLst/>
          </a:prstGeom>
          <a:noFill/>
        </p:spPr>
        <p:txBody>
          <a:bodyPr wrap="square" lIns="0" tIns="0" rIns="0" bIns="0" rtlCol="0" anchor="ctr"/>
          <a:lstStyle/>
          <a:p>
            <a:pP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海南澳斯卡国际粮油</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58" name="Text 54"/>
          <p:cNvSpPr/>
          <p:nvPr/>
        </p:nvSpPr>
        <p:spPr>
          <a:xfrm>
            <a:off x="8523605" y="6929120"/>
            <a:ext cx="7034530" cy="179705"/>
          </a:xfrm>
          <a:prstGeom prst="rect">
            <a:avLst/>
          </a:prstGeom>
          <a:noFill/>
        </p:spPr>
        <p:txBody>
          <a:bodyPr wrap="square" lIns="0" tIns="0" rIns="0" bIns="0" rtlCol="0" anchor="ctr"/>
          <a:lstStyle/>
          <a:p>
            <a:pPr>
              <a:lnSpc>
                <a:spcPct val="11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通过”买全球原料+海南加工+增值免关税销内地”模式，7天完成出口订单</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sp>
        <p:nvSpPr>
          <p:cNvPr id="59" name="Shape 55"/>
          <p:cNvSpPr/>
          <p:nvPr/>
        </p:nvSpPr>
        <p:spPr>
          <a:xfrm>
            <a:off x="8439150" y="7285355"/>
            <a:ext cx="7128000" cy="540000"/>
          </a:xfrm>
          <a:custGeom>
            <a:avLst/>
            <a:gdLst/>
            <a:ahLst/>
            <a:cxnLst/>
            <a:rect l="l" t="t" r="r" b="b"/>
            <a:pathLst>
              <a:path w="7239000" h="603250">
                <a:moveTo>
                  <a:pt x="42336" y="0"/>
                </a:moveTo>
                <a:lnTo>
                  <a:pt x="7196664" y="0"/>
                </a:lnTo>
                <a:cubicBezTo>
                  <a:pt x="7220045" y="0"/>
                  <a:pt x="7239000" y="18955"/>
                  <a:pt x="7239000" y="42336"/>
                </a:cubicBezTo>
                <a:lnTo>
                  <a:pt x="7239000" y="560914"/>
                </a:lnTo>
                <a:cubicBezTo>
                  <a:pt x="7239000" y="584295"/>
                  <a:pt x="7220045" y="603250"/>
                  <a:pt x="7196664" y="603250"/>
                </a:cubicBezTo>
                <a:lnTo>
                  <a:pt x="42336" y="603250"/>
                </a:lnTo>
                <a:cubicBezTo>
                  <a:pt x="18955" y="603250"/>
                  <a:pt x="0" y="584295"/>
                  <a:pt x="0" y="560914"/>
                </a:cubicBezTo>
                <a:lnTo>
                  <a:pt x="0" y="42336"/>
                </a:lnTo>
                <a:cubicBezTo>
                  <a:pt x="0" y="18970"/>
                  <a:pt x="18970" y="0"/>
                  <a:pt x="42336" y="0"/>
                </a:cubicBezTo>
                <a:close/>
              </a:path>
            </a:pathLst>
          </a:custGeom>
          <a:solidFill>
            <a:srgbClr val="FFFFFF"/>
          </a:solidFill>
        </p:spPr>
      </p:sp>
      <p:sp>
        <p:nvSpPr>
          <p:cNvPr id="60" name="Text 56"/>
          <p:cNvSpPr/>
          <p:nvPr/>
        </p:nvSpPr>
        <p:spPr>
          <a:xfrm>
            <a:off x="8523605" y="7309485"/>
            <a:ext cx="7045325" cy="211455"/>
          </a:xfrm>
          <a:prstGeom prst="rect">
            <a:avLst/>
          </a:prstGeom>
          <a:noFill/>
        </p:spPr>
        <p:txBody>
          <a:bodyPr wrap="square" lIns="0" tIns="0" rIns="0" bIns="0" rtlCol="0" anchor="ctr"/>
          <a:lstStyle/>
          <a:p>
            <a:pP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海南炼化与伟达化工</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61" name="Text 57"/>
          <p:cNvSpPr/>
          <p:nvPr/>
        </p:nvSpPr>
        <p:spPr>
          <a:xfrm>
            <a:off x="8523605" y="7563485"/>
            <a:ext cx="7034530" cy="179705"/>
          </a:xfrm>
          <a:prstGeom prst="rect">
            <a:avLst/>
          </a:prstGeom>
          <a:noFill/>
        </p:spPr>
        <p:txBody>
          <a:bodyPr wrap="square" lIns="0" tIns="0" rIns="0" bIns="0" rtlCol="0" anchor="ctr"/>
          <a:lstStyle/>
          <a:p>
            <a:pPr>
              <a:lnSpc>
                <a:spcPct val="11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通过增值累计政策开启从原料到加工到增值的合作链条</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sp>
        <p:nvSpPr>
          <p:cNvPr id="62" name="Shape 58"/>
          <p:cNvSpPr/>
          <p:nvPr/>
        </p:nvSpPr>
        <p:spPr>
          <a:xfrm>
            <a:off x="8439150" y="7919720"/>
            <a:ext cx="7128000" cy="540000"/>
          </a:xfrm>
          <a:custGeom>
            <a:avLst/>
            <a:gdLst/>
            <a:ahLst/>
            <a:cxnLst/>
            <a:rect l="l" t="t" r="r" b="b"/>
            <a:pathLst>
              <a:path w="7239000" h="603250">
                <a:moveTo>
                  <a:pt x="42336" y="0"/>
                </a:moveTo>
                <a:lnTo>
                  <a:pt x="7196664" y="0"/>
                </a:lnTo>
                <a:cubicBezTo>
                  <a:pt x="7220045" y="0"/>
                  <a:pt x="7239000" y="18955"/>
                  <a:pt x="7239000" y="42336"/>
                </a:cubicBezTo>
                <a:lnTo>
                  <a:pt x="7239000" y="560914"/>
                </a:lnTo>
                <a:cubicBezTo>
                  <a:pt x="7239000" y="584295"/>
                  <a:pt x="7220045" y="603250"/>
                  <a:pt x="7196664" y="603250"/>
                </a:cubicBezTo>
                <a:lnTo>
                  <a:pt x="42336" y="603250"/>
                </a:lnTo>
                <a:cubicBezTo>
                  <a:pt x="18955" y="603250"/>
                  <a:pt x="0" y="584295"/>
                  <a:pt x="0" y="560914"/>
                </a:cubicBezTo>
                <a:lnTo>
                  <a:pt x="0" y="42336"/>
                </a:lnTo>
                <a:cubicBezTo>
                  <a:pt x="0" y="18970"/>
                  <a:pt x="18970" y="0"/>
                  <a:pt x="42336" y="0"/>
                </a:cubicBezTo>
                <a:close/>
              </a:path>
            </a:pathLst>
          </a:custGeom>
          <a:solidFill>
            <a:srgbClr val="FFFFFF"/>
          </a:solidFill>
        </p:spPr>
      </p:sp>
      <p:sp>
        <p:nvSpPr>
          <p:cNvPr id="63" name="Text 59"/>
          <p:cNvSpPr/>
          <p:nvPr/>
        </p:nvSpPr>
        <p:spPr>
          <a:xfrm>
            <a:off x="8523605" y="7943850"/>
            <a:ext cx="7045325" cy="211455"/>
          </a:xfrm>
          <a:prstGeom prst="rect">
            <a:avLst/>
          </a:prstGeom>
          <a:noFill/>
        </p:spPr>
        <p:txBody>
          <a:bodyPr wrap="square" lIns="0" tIns="0" rIns="0" bIns="0" rtlCol="0" anchor="ctr"/>
          <a:lstStyle/>
          <a:p>
            <a:pP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保亭食品企业</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65" name="Text 60"/>
          <p:cNvSpPr/>
          <p:nvPr/>
        </p:nvSpPr>
        <p:spPr>
          <a:xfrm>
            <a:off x="8523605" y="8197850"/>
            <a:ext cx="7034530" cy="179705"/>
          </a:xfrm>
          <a:prstGeom prst="rect">
            <a:avLst/>
          </a:prstGeom>
          <a:noFill/>
        </p:spPr>
        <p:txBody>
          <a:bodyPr wrap="square" lIns="0" tIns="0" rIns="0" bIns="0" rtlCol="0" anchor="ctr"/>
          <a:lstStyle/>
          <a:p>
            <a:pPr>
              <a:lnSpc>
                <a:spcPct val="11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使用当地椰子和印尼进口椰子生产的初榨椰子油顺利销往内地</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sp>
        <p:nvSpPr>
          <p:cNvPr id="69" name="Shape 6"/>
          <p:cNvSpPr/>
          <p:nvPr/>
        </p:nvSpPr>
        <p:spPr>
          <a:xfrm>
            <a:off x="749935" y="4004310"/>
            <a:ext cx="7039610" cy="1641475"/>
          </a:xfrm>
          <a:custGeom>
            <a:avLst/>
            <a:gdLst/>
            <a:ahLst/>
            <a:cxnLst/>
            <a:rect l="l" t="t" r="r" b="b"/>
            <a:pathLst>
              <a:path w="7077522" h="1361513">
                <a:moveTo>
                  <a:pt x="46945" y="0"/>
                </a:moveTo>
                <a:lnTo>
                  <a:pt x="7030577" y="0"/>
                </a:lnTo>
                <a:cubicBezTo>
                  <a:pt x="7056504" y="0"/>
                  <a:pt x="7077522" y="21018"/>
                  <a:pt x="7077522" y="46945"/>
                </a:cubicBezTo>
                <a:lnTo>
                  <a:pt x="7077522" y="1314568"/>
                </a:lnTo>
                <a:cubicBezTo>
                  <a:pt x="7077522" y="1340495"/>
                  <a:pt x="7056504" y="1361513"/>
                  <a:pt x="7030577" y="1361513"/>
                </a:cubicBezTo>
                <a:lnTo>
                  <a:pt x="46945" y="1361513"/>
                </a:lnTo>
                <a:cubicBezTo>
                  <a:pt x="21018" y="1361513"/>
                  <a:pt x="0" y="1340495"/>
                  <a:pt x="0" y="1314568"/>
                </a:cubicBezTo>
                <a:lnTo>
                  <a:pt x="0" y="46945"/>
                </a:lnTo>
                <a:cubicBezTo>
                  <a:pt x="0" y="21018"/>
                  <a:pt x="21018" y="0"/>
                  <a:pt x="46945" y="0"/>
                </a:cubicBezTo>
                <a:close/>
              </a:path>
            </a:pathLst>
          </a:custGeom>
          <a:solidFill>
            <a:srgbClr val="FFFFFF"/>
          </a:solidFill>
        </p:spPr>
      </p:sp>
      <p:sp>
        <p:nvSpPr>
          <p:cNvPr id="70" name="Text 7"/>
          <p:cNvSpPr/>
          <p:nvPr/>
        </p:nvSpPr>
        <p:spPr>
          <a:xfrm>
            <a:off x="899795" y="4192270"/>
            <a:ext cx="6784340" cy="234950"/>
          </a:xfrm>
          <a:prstGeom prst="rect">
            <a:avLst/>
          </a:prstGeom>
          <a:solidFill>
            <a:srgbClr val="FFFFFF"/>
          </a:solidFill>
        </p:spPr>
        <p:txBody>
          <a:bodyPr wrap="square" lIns="0" tIns="0" rIns="0" bIns="0" rtlCol="0" anchor="ctr"/>
          <a:lstStyle/>
          <a:p>
            <a:pP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加工增值计算公式</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71" name="Text 8"/>
          <p:cNvSpPr/>
          <p:nvPr/>
        </p:nvSpPr>
        <p:spPr>
          <a:xfrm>
            <a:off x="899795" y="4652645"/>
            <a:ext cx="6807835" cy="328930"/>
          </a:xfrm>
          <a:prstGeom prst="rect">
            <a:avLst/>
          </a:prstGeom>
          <a:solidFill>
            <a:srgbClr val="FFFFFF"/>
          </a:solidFill>
        </p:spPr>
        <p:txBody>
          <a:bodyPr wrap="square" lIns="0" tIns="0" rIns="0" bIns="0" rtlCol="0" anchor="ctr"/>
          <a:lstStyle/>
          <a:p>
            <a:pPr>
              <a:lnSpc>
                <a:spcPct val="21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rPr>
              <a:t>(成品货值 - 进口料件货值) ÷ 进口料件货值 × 100% ≥ 30%</a:t>
            </a:r>
            <a:endParaRPr 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72" name="Text 9"/>
          <p:cNvSpPr/>
          <p:nvPr/>
        </p:nvSpPr>
        <p:spPr>
          <a:xfrm>
            <a:off x="899795" y="5075555"/>
            <a:ext cx="6784340" cy="234950"/>
          </a:xfrm>
          <a:prstGeom prst="rect">
            <a:avLst/>
          </a:prstGeom>
          <a:solidFill>
            <a:srgbClr val="FFFFFF"/>
          </a:solidFill>
        </p:spPr>
        <p:txBody>
          <a:bodyPr wrap="square" lIns="0" tIns="0" rIns="0" bIns="0" rtlCol="0" anchor="ctr"/>
          <a:lstStyle/>
          <a:p>
            <a:pPr>
              <a:lnSpc>
                <a:spcPct val="21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系统自动生成内销免征进口关税确认编号</a:t>
            </a:r>
            <a:r>
              <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nvGrpSpPr>
          <p:cNvPr id="8" name="组合 7"/>
          <p:cNvGrpSpPr/>
          <p:nvPr/>
        </p:nvGrpSpPr>
        <p:grpSpPr>
          <a:xfrm rot="0">
            <a:off x="545465" y="260350"/>
            <a:ext cx="15386685" cy="8771890"/>
            <a:chOff x="859" y="410"/>
            <a:chExt cx="24231" cy="13814"/>
          </a:xfrm>
        </p:grpSpPr>
        <p:pic>
          <p:nvPicPr>
            <p:cNvPr id="9" name="图片 8"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15" name="组合 14"/>
            <p:cNvGrpSpPr/>
            <p:nvPr/>
          </p:nvGrpSpPr>
          <p:grpSpPr>
            <a:xfrm rot="0">
              <a:off x="21095" y="410"/>
              <a:ext cx="3995" cy="1345"/>
              <a:chOff x="2704" y="1289"/>
              <a:chExt cx="3995" cy="1345"/>
            </a:xfrm>
          </p:grpSpPr>
          <p:sp>
            <p:nvSpPr>
              <p:cNvPr id="16"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17"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18" name="组合 17"/>
            <p:cNvGrpSpPr/>
            <p:nvPr/>
          </p:nvGrpSpPr>
          <p:grpSpPr>
            <a:xfrm>
              <a:off x="19334" y="13732"/>
              <a:ext cx="5686" cy="492"/>
              <a:chOff x="19278" y="13732"/>
              <a:chExt cx="5686" cy="492"/>
            </a:xfrm>
          </p:grpSpPr>
          <p:sp>
            <p:nvSpPr>
              <p:cNvPr id="19" name="文本框 1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29" name="图片 28"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阿里妈妈数黑体" pitchFamily="34" charset="-120"/>
                  <a:sym typeface="+mn-ea"/>
                </a:rPr>
                <a:t>封关后的五大核心优势</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构建更高水平的开放型经济体制</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72" name="组合 71"/>
          <p:cNvGrpSpPr/>
          <p:nvPr/>
        </p:nvGrpSpPr>
        <p:grpSpPr>
          <a:xfrm>
            <a:off x="537845" y="1473200"/>
            <a:ext cx="4932000" cy="2880000"/>
            <a:chOff x="823" y="2350"/>
            <a:chExt cx="7767" cy="4535"/>
          </a:xfrm>
        </p:grpSpPr>
        <p:sp>
          <p:nvSpPr>
            <p:cNvPr id="69" name="Shape 27"/>
            <p:cNvSpPr/>
            <p:nvPr/>
          </p:nvSpPr>
          <p:spPr>
            <a:xfrm>
              <a:off x="823" y="2350"/>
              <a:ext cx="7767" cy="453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sp>
          <p:nvSpPr>
            <p:cNvPr id="12" name="Shape 3"/>
            <p:cNvSpPr/>
            <p:nvPr/>
          </p:nvSpPr>
          <p:spPr>
            <a:xfrm>
              <a:off x="1041" y="2591"/>
              <a:ext cx="824" cy="824"/>
            </a:xfrm>
            <a:custGeom>
              <a:avLst/>
              <a:gdLst/>
              <a:ahLst/>
              <a:cxnLst/>
              <a:rect l="l" t="t" r="r" b="b"/>
              <a:pathLst>
                <a:path w="522981" h="522981">
                  <a:moveTo>
                    <a:pt x="43580" y="0"/>
                  </a:moveTo>
                  <a:lnTo>
                    <a:pt x="479401" y="0"/>
                  </a:lnTo>
                  <a:cubicBezTo>
                    <a:pt x="503470" y="0"/>
                    <a:pt x="522981" y="19511"/>
                    <a:pt x="522981" y="43580"/>
                  </a:cubicBezTo>
                  <a:lnTo>
                    <a:pt x="522981" y="479401"/>
                  </a:lnTo>
                  <a:cubicBezTo>
                    <a:pt x="522981" y="503470"/>
                    <a:pt x="503470" y="522981"/>
                    <a:pt x="479401" y="522981"/>
                  </a:cubicBezTo>
                  <a:lnTo>
                    <a:pt x="43580" y="522981"/>
                  </a:lnTo>
                  <a:cubicBezTo>
                    <a:pt x="19511" y="522981"/>
                    <a:pt x="0" y="503470"/>
                    <a:pt x="0" y="479401"/>
                  </a:cubicBezTo>
                  <a:lnTo>
                    <a:pt x="0" y="43580"/>
                  </a:lnTo>
                  <a:cubicBezTo>
                    <a:pt x="0" y="19528"/>
                    <a:pt x="19528" y="0"/>
                    <a:pt x="43580" y="0"/>
                  </a:cubicBezTo>
                  <a:close/>
                </a:path>
              </a:pathLst>
            </a:custGeom>
            <a:solidFill>
              <a:srgbClr val="C09B5A">
                <a:alpha val="20000"/>
              </a:srgbClr>
            </a:solidFill>
          </p:spPr>
        </p:sp>
        <p:sp>
          <p:nvSpPr>
            <p:cNvPr id="13" name="Shape 4"/>
            <p:cNvSpPr/>
            <p:nvPr/>
          </p:nvSpPr>
          <p:spPr>
            <a:xfrm>
              <a:off x="1281" y="2831"/>
              <a:ext cx="343" cy="343"/>
            </a:xfrm>
            <a:custGeom>
              <a:avLst/>
              <a:gdLst/>
              <a:ahLst/>
              <a:cxnLst/>
              <a:rect l="l" t="t" r="r" b="b"/>
              <a:pathLst>
                <a:path w="217909" h="217909">
                  <a:moveTo>
                    <a:pt x="20429" y="61287"/>
                  </a:moveTo>
                  <a:cubicBezTo>
                    <a:pt x="31704" y="61287"/>
                    <a:pt x="40858" y="52133"/>
                    <a:pt x="40858" y="40858"/>
                  </a:cubicBezTo>
                  <a:cubicBezTo>
                    <a:pt x="40858" y="29583"/>
                    <a:pt x="31704" y="20429"/>
                    <a:pt x="20429" y="20429"/>
                  </a:cubicBezTo>
                  <a:cubicBezTo>
                    <a:pt x="9154" y="20429"/>
                    <a:pt x="0" y="29583"/>
                    <a:pt x="0" y="40858"/>
                  </a:cubicBezTo>
                  <a:cubicBezTo>
                    <a:pt x="0" y="52133"/>
                    <a:pt x="9154" y="61287"/>
                    <a:pt x="20429" y="61287"/>
                  </a:cubicBezTo>
                  <a:close/>
                  <a:moveTo>
                    <a:pt x="81716" y="27239"/>
                  </a:moveTo>
                  <a:cubicBezTo>
                    <a:pt x="74183" y="27239"/>
                    <a:pt x="68097" y="33325"/>
                    <a:pt x="68097" y="40858"/>
                  </a:cubicBezTo>
                  <a:cubicBezTo>
                    <a:pt x="68097" y="48391"/>
                    <a:pt x="74183" y="54477"/>
                    <a:pt x="81716" y="54477"/>
                  </a:cubicBezTo>
                  <a:lnTo>
                    <a:pt x="204290" y="54477"/>
                  </a:lnTo>
                  <a:cubicBezTo>
                    <a:pt x="211823" y="54477"/>
                    <a:pt x="217909" y="48391"/>
                    <a:pt x="217909" y="40858"/>
                  </a:cubicBezTo>
                  <a:cubicBezTo>
                    <a:pt x="217909" y="33325"/>
                    <a:pt x="211823" y="27239"/>
                    <a:pt x="204290" y="27239"/>
                  </a:cubicBezTo>
                  <a:lnTo>
                    <a:pt x="81716" y="27239"/>
                  </a:lnTo>
                  <a:close/>
                  <a:moveTo>
                    <a:pt x="81716" y="95335"/>
                  </a:moveTo>
                  <a:cubicBezTo>
                    <a:pt x="74183" y="95335"/>
                    <a:pt x="68097" y="101421"/>
                    <a:pt x="68097" y="108954"/>
                  </a:cubicBezTo>
                  <a:cubicBezTo>
                    <a:pt x="68097" y="116488"/>
                    <a:pt x="74183" y="122574"/>
                    <a:pt x="81716" y="122574"/>
                  </a:cubicBezTo>
                  <a:lnTo>
                    <a:pt x="204290" y="122574"/>
                  </a:lnTo>
                  <a:cubicBezTo>
                    <a:pt x="211823" y="122574"/>
                    <a:pt x="217909" y="116488"/>
                    <a:pt x="217909" y="108954"/>
                  </a:cubicBezTo>
                  <a:cubicBezTo>
                    <a:pt x="217909" y="101421"/>
                    <a:pt x="211823" y="95335"/>
                    <a:pt x="204290" y="95335"/>
                  </a:cubicBezTo>
                  <a:lnTo>
                    <a:pt x="81716" y="95335"/>
                  </a:lnTo>
                  <a:close/>
                  <a:moveTo>
                    <a:pt x="81716" y="163432"/>
                  </a:moveTo>
                  <a:cubicBezTo>
                    <a:pt x="74183" y="163432"/>
                    <a:pt x="68097" y="169518"/>
                    <a:pt x="68097" y="177051"/>
                  </a:cubicBezTo>
                  <a:cubicBezTo>
                    <a:pt x="68097" y="184584"/>
                    <a:pt x="74183" y="190670"/>
                    <a:pt x="81716" y="190670"/>
                  </a:cubicBezTo>
                  <a:lnTo>
                    <a:pt x="204290" y="190670"/>
                  </a:lnTo>
                  <a:cubicBezTo>
                    <a:pt x="211823" y="190670"/>
                    <a:pt x="217909" y="184584"/>
                    <a:pt x="217909" y="177051"/>
                  </a:cubicBezTo>
                  <a:cubicBezTo>
                    <a:pt x="217909" y="169518"/>
                    <a:pt x="211823" y="163432"/>
                    <a:pt x="204290" y="163432"/>
                  </a:cubicBezTo>
                  <a:lnTo>
                    <a:pt x="81716" y="163432"/>
                  </a:lnTo>
                  <a:close/>
                  <a:moveTo>
                    <a:pt x="20429" y="197480"/>
                  </a:moveTo>
                  <a:cubicBezTo>
                    <a:pt x="31704" y="197480"/>
                    <a:pt x="40858" y="188326"/>
                    <a:pt x="40858" y="177051"/>
                  </a:cubicBezTo>
                  <a:cubicBezTo>
                    <a:pt x="40858" y="165776"/>
                    <a:pt x="31704" y="156622"/>
                    <a:pt x="20429" y="156622"/>
                  </a:cubicBezTo>
                  <a:cubicBezTo>
                    <a:pt x="9154" y="156622"/>
                    <a:pt x="0" y="165776"/>
                    <a:pt x="0" y="177051"/>
                  </a:cubicBezTo>
                  <a:cubicBezTo>
                    <a:pt x="0" y="188326"/>
                    <a:pt x="9154" y="197480"/>
                    <a:pt x="20429" y="197480"/>
                  </a:cubicBezTo>
                  <a:close/>
                  <a:moveTo>
                    <a:pt x="40858" y="108954"/>
                  </a:moveTo>
                  <a:cubicBezTo>
                    <a:pt x="40858" y="97679"/>
                    <a:pt x="31704" y="88525"/>
                    <a:pt x="20429" y="88525"/>
                  </a:cubicBezTo>
                  <a:cubicBezTo>
                    <a:pt x="9154" y="88525"/>
                    <a:pt x="0" y="97679"/>
                    <a:pt x="0" y="108954"/>
                  </a:cubicBezTo>
                  <a:cubicBezTo>
                    <a:pt x="0" y="120229"/>
                    <a:pt x="9154" y="129383"/>
                    <a:pt x="20429" y="129383"/>
                  </a:cubicBezTo>
                  <a:cubicBezTo>
                    <a:pt x="31704" y="129383"/>
                    <a:pt x="40858" y="120229"/>
                    <a:pt x="40858" y="108954"/>
                  </a:cubicBezTo>
                  <a:close/>
                </a:path>
              </a:pathLst>
            </a:custGeom>
            <a:solidFill>
              <a:srgbClr val="C09B5A"/>
            </a:solidFill>
          </p:spPr>
        </p:sp>
        <p:sp>
          <p:nvSpPr>
            <p:cNvPr id="14" name="Text 5"/>
            <p:cNvSpPr/>
            <p:nvPr/>
          </p:nvSpPr>
          <p:spPr>
            <a:xfrm>
              <a:off x="2070" y="2726"/>
              <a:ext cx="3608" cy="48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负面清单管理</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5" name="Text 6"/>
            <p:cNvSpPr/>
            <p:nvPr/>
          </p:nvSpPr>
          <p:spPr>
            <a:xfrm>
              <a:off x="1041" y="3689"/>
              <a:ext cx="7327" cy="1338"/>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进口”零关税”商品实行</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负面清单管理</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由进口征税商品目录取代此前的正面清单。征税商品仅</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2323个</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税目</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其余约</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6600个</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税目均享零关税。</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6" name="Shape 7"/>
            <p:cNvSpPr/>
            <p:nvPr/>
          </p:nvSpPr>
          <p:spPr>
            <a:xfrm>
              <a:off x="1041" y="5233"/>
              <a:ext cx="7189" cy="1441"/>
            </a:xfrm>
            <a:custGeom>
              <a:avLst/>
              <a:gdLst/>
              <a:ahLst/>
              <a:cxnLst/>
              <a:rect l="l" t="t" r="r" b="b"/>
              <a:pathLst>
                <a:path w="4565190" h="915217">
                  <a:moveTo>
                    <a:pt x="43583" y="0"/>
                  </a:moveTo>
                  <a:lnTo>
                    <a:pt x="4521608" y="0"/>
                  </a:lnTo>
                  <a:cubicBezTo>
                    <a:pt x="4545678" y="0"/>
                    <a:pt x="4565190" y="19513"/>
                    <a:pt x="4565190" y="43583"/>
                  </a:cubicBezTo>
                  <a:lnTo>
                    <a:pt x="4565190" y="871635"/>
                  </a:lnTo>
                  <a:cubicBezTo>
                    <a:pt x="4565190" y="895705"/>
                    <a:pt x="4545678" y="915217"/>
                    <a:pt x="4521608" y="915217"/>
                  </a:cubicBezTo>
                  <a:lnTo>
                    <a:pt x="43583" y="915217"/>
                  </a:lnTo>
                  <a:cubicBezTo>
                    <a:pt x="19513" y="915217"/>
                    <a:pt x="0" y="895705"/>
                    <a:pt x="0" y="871635"/>
                  </a:cubicBezTo>
                  <a:lnTo>
                    <a:pt x="0" y="43583"/>
                  </a:lnTo>
                  <a:cubicBezTo>
                    <a:pt x="0" y="19529"/>
                    <a:pt x="19529" y="0"/>
                    <a:pt x="43583" y="0"/>
                  </a:cubicBezTo>
                  <a:close/>
                </a:path>
              </a:pathLst>
            </a:custGeom>
            <a:solidFill>
              <a:srgbClr val="FFFFFF"/>
            </a:solidFill>
          </p:spPr>
        </p:sp>
        <p:sp>
          <p:nvSpPr>
            <p:cNvPr id="17" name="Text 8"/>
            <p:cNvSpPr/>
            <p:nvPr/>
          </p:nvSpPr>
          <p:spPr>
            <a:xfrm>
              <a:off x="1118" y="5439"/>
              <a:ext cx="7035" cy="618"/>
            </a:xfrm>
            <a:prstGeom prst="rect">
              <a:avLst/>
            </a:prstGeom>
            <a:noFill/>
          </p:spPr>
          <p:txBody>
            <a:bodyPr wrap="square" lIns="0" tIns="0" rIns="0" bIns="0" rtlCol="0" anchor="ctr"/>
            <a:lstStyle/>
            <a:p>
              <a:pPr algn="ctr">
                <a:lnSpc>
                  <a:spcPct val="100000"/>
                </a:lnSpc>
              </a:pPr>
              <a:r>
                <a:rPr lang="en-US" sz="2575" b="1" dirty="0">
                  <a:solidFill>
                    <a:srgbClr val="C59F5E"/>
                  </a:solidFill>
                  <a:latin typeface="微软雅黑" panose="020B0503020204020204" charset="-122"/>
                  <a:ea typeface="微软雅黑" panose="020B0503020204020204" charset="-122"/>
                  <a:cs typeface="MiSans" pitchFamily="34" charset="-120"/>
                </a:rPr>
                <a:t>74%</a:t>
              </a:r>
              <a:endParaRPr lang="en-US" sz="2575" b="1" dirty="0">
                <a:solidFill>
                  <a:srgbClr val="C59F5E"/>
                </a:solidFill>
                <a:latin typeface="微软雅黑" panose="020B0503020204020204" charset="-122"/>
                <a:ea typeface="微软雅黑" panose="020B0503020204020204" charset="-122"/>
                <a:cs typeface="MiSans" pitchFamily="34" charset="-120"/>
              </a:endParaRPr>
            </a:p>
          </p:txBody>
        </p:sp>
        <p:sp>
          <p:nvSpPr>
            <p:cNvPr id="18" name="Text 9"/>
            <p:cNvSpPr/>
            <p:nvPr/>
          </p:nvSpPr>
          <p:spPr>
            <a:xfrm>
              <a:off x="1187" y="6125"/>
              <a:ext cx="6898" cy="343"/>
            </a:xfrm>
            <a:prstGeom prst="rect">
              <a:avLst/>
            </a:prstGeom>
            <a:noFill/>
          </p:spPr>
          <p:txBody>
            <a:bodyPr wrap="square" lIns="0" tIns="0" rIns="0" bIns="0" rtlCol="0" anchor="ctr"/>
            <a:lstStyle/>
            <a:p>
              <a:pPr algn="ctr">
                <a:lnSpc>
                  <a:spcPct val="120000"/>
                </a:lnSpc>
              </a:pPr>
              <a:r>
                <a:rPr lang="en-US" sz="1200" dirty="0">
                  <a:solidFill>
                    <a:schemeClr val="tx1">
                      <a:alpha val="70000"/>
                    </a:schemeClr>
                  </a:solidFill>
                  <a:latin typeface="微软雅黑" panose="020B0503020204020204" charset="-122"/>
                  <a:ea typeface="微软雅黑" panose="020B0503020204020204" charset="-122"/>
                  <a:cs typeface="MiSans" pitchFamily="34" charset="-120"/>
                </a:rPr>
                <a:t>零关税</a:t>
              </a: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商品</a:t>
              </a:r>
              <a:r>
                <a:rPr lang="en-US" sz="1200" dirty="0">
                  <a:solidFill>
                    <a:schemeClr val="tx1">
                      <a:alpha val="70000"/>
                    </a:schemeClr>
                  </a:solidFill>
                  <a:latin typeface="微软雅黑" panose="020B0503020204020204" charset="-122"/>
                  <a:ea typeface="微软雅黑" panose="020B0503020204020204" charset="-122"/>
                  <a:cs typeface="MiSans" pitchFamily="34" charset="-120"/>
                </a:rPr>
                <a:t>占比</a:t>
              </a:r>
              <a:endParaRPr lang="en-US" sz="12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73" name="组合 72"/>
          <p:cNvGrpSpPr/>
          <p:nvPr/>
        </p:nvGrpSpPr>
        <p:grpSpPr>
          <a:xfrm>
            <a:off x="5659755" y="1473200"/>
            <a:ext cx="4932000" cy="2880000"/>
            <a:chOff x="8986" y="2350"/>
            <a:chExt cx="7767" cy="4535"/>
          </a:xfrm>
        </p:grpSpPr>
        <p:sp>
          <p:nvSpPr>
            <p:cNvPr id="50" name="Shape 27"/>
            <p:cNvSpPr/>
            <p:nvPr/>
          </p:nvSpPr>
          <p:spPr>
            <a:xfrm>
              <a:off x="8986" y="2350"/>
              <a:ext cx="7767" cy="453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sp>
          <p:nvSpPr>
            <p:cNvPr id="20" name="Shape 11"/>
            <p:cNvSpPr/>
            <p:nvPr/>
          </p:nvSpPr>
          <p:spPr>
            <a:xfrm>
              <a:off x="9206" y="2591"/>
              <a:ext cx="824" cy="824"/>
            </a:xfrm>
            <a:custGeom>
              <a:avLst/>
              <a:gdLst/>
              <a:ahLst/>
              <a:cxnLst/>
              <a:rect l="l" t="t" r="r" b="b"/>
              <a:pathLst>
                <a:path w="522981" h="522981">
                  <a:moveTo>
                    <a:pt x="43580" y="0"/>
                  </a:moveTo>
                  <a:lnTo>
                    <a:pt x="479401" y="0"/>
                  </a:lnTo>
                  <a:cubicBezTo>
                    <a:pt x="503470" y="0"/>
                    <a:pt x="522981" y="19511"/>
                    <a:pt x="522981" y="43580"/>
                  </a:cubicBezTo>
                  <a:lnTo>
                    <a:pt x="522981" y="479401"/>
                  </a:lnTo>
                  <a:cubicBezTo>
                    <a:pt x="522981" y="503470"/>
                    <a:pt x="503470" y="522981"/>
                    <a:pt x="479401" y="522981"/>
                  </a:cubicBezTo>
                  <a:lnTo>
                    <a:pt x="43580" y="522981"/>
                  </a:lnTo>
                  <a:cubicBezTo>
                    <a:pt x="19511" y="522981"/>
                    <a:pt x="0" y="503470"/>
                    <a:pt x="0" y="479401"/>
                  </a:cubicBezTo>
                  <a:lnTo>
                    <a:pt x="0" y="43580"/>
                  </a:lnTo>
                  <a:cubicBezTo>
                    <a:pt x="0" y="19528"/>
                    <a:pt x="19528" y="0"/>
                    <a:pt x="43580" y="0"/>
                  </a:cubicBezTo>
                  <a:close/>
                </a:path>
              </a:pathLst>
            </a:custGeom>
            <a:solidFill>
              <a:srgbClr val="C09B5A">
                <a:alpha val="20000"/>
              </a:srgbClr>
            </a:solidFill>
          </p:spPr>
        </p:sp>
        <p:sp>
          <p:nvSpPr>
            <p:cNvPr id="21" name="Shape 12"/>
            <p:cNvSpPr/>
            <p:nvPr/>
          </p:nvSpPr>
          <p:spPr>
            <a:xfrm>
              <a:off x="9403" y="2831"/>
              <a:ext cx="429" cy="343"/>
            </a:xfrm>
            <a:custGeom>
              <a:avLst/>
              <a:gdLst/>
              <a:ahLst/>
              <a:cxnLst/>
              <a:rect l="l" t="t" r="r" b="b"/>
              <a:pathLst>
                <a:path w="272386" h="217909">
                  <a:moveTo>
                    <a:pt x="136193" y="6810"/>
                  </a:moveTo>
                  <a:cubicBezTo>
                    <a:pt x="160622" y="6810"/>
                    <a:pt x="180456" y="26643"/>
                    <a:pt x="180456" y="51072"/>
                  </a:cubicBezTo>
                  <a:cubicBezTo>
                    <a:pt x="180456" y="75502"/>
                    <a:pt x="160622" y="95335"/>
                    <a:pt x="136193" y="95335"/>
                  </a:cubicBezTo>
                  <a:cubicBezTo>
                    <a:pt x="111764" y="95335"/>
                    <a:pt x="91930" y="75502"/>
                    <a:pt x="91930" y="51072"/>
                  </a:cubicBezTo>
                  <a:cubicBezTo>
                    <a:pt x="91930" y="26643"/>
                    <a:pt x="111764" y="6810"/>
                    <a:pt x="136193" y="6810"/>
                  </a:cubicBezTo>
                  <a:close/>
                  <a:moveTo>
                    <a:pt x="40858" y="37453"/>
                  </a:moveTo>
                  <a:cubicBezTo>
                    <a:pt x="57770" y="37453"/>
                    <a:pt x="71501" y="51184"/>
                    <a:pt x="71501" y="68097"/>
                  </a:cubicBezTo>
                  <a:cubicBezTo>
                    <a:pt x="71501" y="85009"/>
                    <a:pt x="57770" y="98740"/>
                    <a:pt x="40858" y="98740"/>
                  </a:cubicBezTo>
                  <a:cubicBezTo>
                    <a:pt x="23945" y="98740"/>
                    <a:pt x="10214" y="85009"/>
                    <a:pt x="10214" y="68097"/>
                  </a:cubicBezTo>
                  <a:cubicBezTo>
                    <a:pt x="10214" y="51184"/>
                    <a:pt x="23945" y="37453"/>
                    <a:pt x="40858" y="37453"/>
                  </a:cubicBezTo>
                  <a:close/>
                  <a:moveTo>
                    <a:pt x="0" y="177051"/>
                  </a:moveTo>
                  <a:cubicBezTo>
                    <a:pt x="0" y="146961"/>
                    <a:pt x="24387" y="122574"/>
                    <a:pt x="54477" y="122574"/>
                  </a:cubicBezTo>
                  <a:cubicBezTo>
                    <a:pt x="59925" y="122574"/>
                    <a:pt x="65202" y="123382"/>
                    <a:pt x="70182" y="124872"/>
                  </a:cubicBezTo>
                  <a:cubicBezTo>
                    <a:pt x="56180" y="140534"/>
                    <a:pt x="47668" y="161218"/>
                    <a:pt x="47668" y="183861"/>
                  </a:cubicBezTo>
                  <a:lnTo>
                    <a:pt x="47668" y="190670"/>
                  </a:lnTo>
                  <a:cubicBezTo>
                    <a:pt x="47668" y="195522"/>
                    <a:pt x="48689" y="200119"/>
                    <a:pt x="50519" y="204290"/>
                  </a:cubicBezTo>
                  <a:lnTo>
                    <a:pt x="13619" y="204290"/>
                  </a:lnTo>
                  <a:cubicBezTo>
                    <a:pt x="6086" y="204290"/>
                    <a:pt x="0" y="198203"/>
                    <a:pt x="0" y="190670"/>
                  </a:cubicBezTo>
                  <a:lnTo>
                    <a:pt x="0" y="177051"/>
                  </a:lnTo>
                  <a:close/>
                  <a:moveTo>
                    <a:pt x="221867" y="204290"/>
                  </a:moveTo>
                  <a:cubicBezTo>
                    <a:pt x="223697" y="200119"/>
                    <a:pt x="224718" y="195522"/>
                    <a:pt x="224718" y="190670"/>
                  </a:cubicBezTo>
                  <a:lnTo>
                    <a:pt x="224718" y="183861"/>
                  </a:lnTo>
                  <a:cubicBezTo>
                    <a:pt x="224718" y="161218"/>
                    <a:pt x="216206" y="140534"/>
                    <a:pt x="202204" y="124872"/>
                  </a:cubicBezTo>
                  <a:cubicBezTo>
                    <a:pt x="207184" y="123382"/>
                    <a:pt x="212461" y="122574"/>
                    <a:pt x="217909" y="122574"/>
                  </a:cubicBezTo>
                  <a:cubicBezTo>
                    <a:pt x="247999" y="122574"/>
                    <a:pt x="272386" y="146961"/>
                    <a:pt x="272386" y="177051"/>
                  </a:cubicBezTo>
                  <a:lnTo>
                    <a:pt x="272386" y="190670"/>
                  </a:lnTo>
                  <a:cubicBezTo>
                    <a:pt x="272386" y="198203"/>
                    <a:pt x="266300" y="204290"/>
                    <a:pt x="258767" y="204290"/>
                  </a:cubicBezTo>
                  <a:lnTo>
                    <a:pt x="221867" y="204290"/>
                  </a:lnTo>
                  <a:close/>
                  <a:moveTo>
                    <a:pt x="200885" y="68097"/>
                  </a:moveTo>
                  <a:cubicBezTo>
                    <a:pt x="200885" y="51184"/>
                    <a:pt x="214616" y="37453"/>
                    <a:pt x="231528" y="37453"/>
                  </a:cubicBezTo>
                  <a:cubicBezTo>
                    <a:pt x="248441" y="37453"/>
                    <a:pt x="262172" y="51184"/>
                    <a:pt x="262172" y="68097"/>
                  </a:cubicBezTo>
                  <a:cubicBezTo>
                    <a:pt x="262172" y="85009"/>
                    <a:pt x="248441" y="98740"/>
                    <a:pt x="231528" y="98740"/>
                  </a:cubicBezTo>
                  <a:cubicBezTo>
                    <a:pt x="214616" y="98740"/>
                    <a:pt x="200885" y="85009"/>
                    <a:pt x="200885" y="68097"/>
                  </a:cubicBezTo>
                  <a:close/>
                  <a:moveTo>
                    <a:pt x="68097" y="183861"/>
                  </a:moveTo>
                  <a:cubicBezTo>
                    <a:pt x="68097" y="146237"/>
                    <a:pt x="98570" y="115764"/>
                    <a:pt x="136193" y="115764"/>
                  </a:cubicBezTo>
                  <a:cubicBezTo>
                    <a:pt x="173816" y="115764"/>
                    <a:pt x="204290" y="146237"/>
                    <a:pt x="204290" y="183861"/>
                  </a:cubicBezTo>
                  <a:lnTo>
                    <a:pt x="204290" y="190670"/>
                  </a:lnTo>
                  <a:cubicBezTo>
                    <a:pt x="204290" y="198203"/>
                    <a:pt x="198203" y="204290"/>
                    <a:pt x="190670" y="204290"/>
                  </a:cubicBezTo>
                  <a:lnTo>
                    <a:pt x="81716" y="204290"/>
                  </a:lnTo>
                  <a:cubicBezTo>
                    <a:pt x="74183" y="204290"/>
                    <a:pt x="68097" y="198203"/>
                    <a:pt x="68097" y="190670"/>
                  </a:cubicBezTo>
                  <a:lnTo>
                    <a:pt x="68097" y="183861"/>
                  </a:lnTo>
                  <a:close/>
                </a:path>
              </a:pathLst>
            </a:custGeom>
            <a:solidFill>
              <a:srgbClr val="C09B5A"/>
            </a:solidFill>
          </p:spPr>
        </p:sp>
        <p:sp>
          <p:nvSpPr>
            <p:cNvPr id="22" name="Text 13"/>
            <p:cNvSpPr/>
            <p:nvPr/>
          </p:nvSpPr>
          <p:spPr>
            <a:xfrm>
              <a:off x="10235" y="2741"/>
              <a:ext cx="3508" cy="48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享惠主体扩大</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23" name="Text 14"/>
            <p:cNvSpPr/>
            <p:nvPr/>
          </p:nvSpPr>
          <p:spPr>
            <a:xfrm>
              <a:off x="9206" y="3689"/>
              <a:ext cx="7327" cy="1338"/>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享惠主体基本覆盖</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全岛有实际进口需求的各类企事业单位</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,以及经有关部门核定的科技类、教育类民办非企业单位等。从封关前的限定企业类型扩展到全岛经营主体。</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25" name="Shape 15"/>
            <p:cNvSpPr/>
            <p:nvPr/>
          </p:nvSpPr>
          <p:spPr>
            <a:xfrm>
              <a:off x="9206" y="5233"/>
              <a:ext cx="7189" cy="1441"/>
            </a:xfrm>
            <a:custGeom>
              <a:avLst/>
              <a:gdLst/>
              <a:ahLst/>
              <a:cxnLst/>
              <a:rect l="l" t="t" r="r" b="b"/>
              <a:pathLst>
                <a:path w="4565190" h="915217">
                  <a:moveTo>
                    <a:pt x="43583" y="0"/>
                  </a:moveTo>
                  <a:lnTo>
                    <a:pt x="4521608" y="0"/>
                  </a:lnTo>
                  <a:cubicBezTo>
                    <a:pt x="4545678" y="0"/>
                    <a:pt x="4565190" y="19513"/>
                    <a:pt x="4565190" y="43583"/>
                  </a:cubicBezTo>
                  <a:lnTo>
                    <a:pt x="4565190" y="871635"/>
                  </a:lnTo>
                  <a:cubicBezTo>
                    <a:pt x="4565190" y="895705"/>
                    <a:pt x="4545678" y="915217"/>
                    <a:pt x="4521608" y="915217"/>
                  </a:cubicBezTo>
                  <a:lnTo>
                    <a:pt x="43583" y="915217"/>
                  </a:lnTo>
                  <a:cubicBezTo>
                    <a:pt x="19513" y="915217"/>
                    <a:pt x="0" y="895705"/>
                    <a:pt x="0" y="871635"/>
                  </a:cubicBezTo>
                  <a:lnTo>
                    <a:pt x="0" y="43583"/>
                  </a:lnTo>
                  <a:cubicBezTo>
                    <a:pt x="0" y="19529"/>
                    <a:pt x="19529" y="0"/>
                    <a:pt x="43583" y="0"/>
                  </a:cubicBezTo>
                  <a:close/>
                </a:path>
              </a:pathLst>
            </a:custGeom>
            <a:solidFill>
              <a:srgbClr val="FFFFFF"/>
            </a:solidFill>
          </p:spPr>
        </p:sp>
        <p:sp>
          <p:nvSpPr>
            <p:cNvPr id="26" name="Text 16"/>
            <p:cNvSpPr/>
            <p:nvPr/>
          </p:nvSpPr>
          <p:spPr>
            <a:xfrm>
              <a:off x="9283" y="5439"/>
              <a:ext cx="7035" cy="618"/>
            </a:xfrm>
            <a:prstGeom prst="rect">
              <a:avLst/>
            </a:prstGeom>
            <a:noFill/>
          </p:spPr>
          <p:txBody>
            <a:bodyPr wrap="square" lIns="0" tIns="0" rIns="0" bIns="0" rtlCol="0" anchor="ctr"/>
            <a:lstStyle/>
            <a:p>
              <a:pPr algn="ctr">
                <a:lnSpc>
                  <a:spcPct val="100000"/>
                </a:lnSpc>
              </a:pPr>
              <a:r>
                <a:rPr lang="en-US" sz="2575" b="1" dirty="0">
                  <a:solidFill>
                    <a:srgbClr val="C59F5E"/>
                  </a:solidFill>
                  <a:latin typeface="微软雅黑" panose="020B0503020204020204" charset="-122"/>
                  <a:ea typeface="微软雅黑" panose="020B0503020204020204" charset="-122"/>
                  <a:cs typeface="MiSans" pitchFamily="34" charset="-120"/>
                </a:rPr>
                <a:t>100%</a:t>
              </a:r>
              <a:endParaRPr lang="en-US" sz="2575" b="1" dirty="0">
                <a:solidFill>
                  <a:srgbClr val="C59F5E"/>
                </a:solidFill>
                <a:latin typeface="微软雅黑" panose="020B0503020204020204" charset="-122"/>
                <a:ea typeface="微软雅黑" panose="020B0503020204020204" charset="-122"/>
                <a:cs typeface="MiSans" pitchFamily="34" charset="-120"/>
              </a:endParaRPr>
            </a:p>
          </p:txBody>
        </p:sp>
        <p:sp>
          <p:nvSpPr>
            <p:cNvPr id="27" name="Text 17"/>
            <p:cNvSpPr/>
            <p:nvPr/>
          </p:nvSpPr>
          <p:spPr>
            <a:xfrm>
              <a:off x="9351" y="6125"/>
              <a:ext cx="6898" cy="343"/>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覆盖有进口需求的主体</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74" name="组合 73"/>
          <p:cNvGrpSpPr/>
          <p:nvPr/>
        </p:nvGrpSpPr>
        <p:grpSpPr>
          <a:xfrm>
            <a:off x="10781665" y="1473200"/>
            <a:ext cx="4932000" cy="2880000"/>
            <a:chOff x="17053" y="2350"/>
            <a:chExt cx="7767" cy="4535"/>
          </a:xfrm>
        </p:grpSpPr>
        <p:sp>
          <p:nvSpPr>
            <p:cNvPr id="48" name="Shape 27"/>
            <p:cNvSpPr/>
            <p:nvPr/>
          </p:nvSpPr>
          <p:spPr>
            <a:xfrm>
              <a:off x="17053" y="2350"/>
              <a:ext cx="7767" cy="453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sp>
          <p:nvSpPr>
            <p:cNvPr id="29" name="Shape 19"/>
            <p:cNvSpPr/>
            <p:nvPr/>
          </p:nvSpPr>
          <p:spPr>
            <a:xfrm>
              <a:off x="17370" y="2591"/>
              <a:ext cx="824" cy="824"/>
            </a:xfrm>
            <a:custGeom>
              <a:avLst/>
              <a:gdLst/>
              <a:ahLst/>
              <a:cxnLst/>
              <a:rect l="l" t="t" r="r" b="b"/>
              <a:pathLst>
                <a:path w="522981" h="522981">
                  <a:moveTo>
                    <a:pt x="43580" y="0"/>
                  </a:moveTo>
                  <a:lnTo>
                    <a:pt x="479401" y="0"/>
                  </a:lnTo>
                  <a:cubicBezTo>
                    <a:pt x="503470" y="0"/>
                    <a:pt x="522981" y="19511"/>
                    <a:pt x="522981" y="43580"/>
                  </a:cubicBezTo>
                  <a:lnTo>
                    <a:pt x="522981" y="479401"/>
                  </a:lnTo>
                  <a:cubicBezTo>
                    <a:pt x="522981" y="503470"/>
                    <a:pt x="503470" y="522981"/>
                    <a:pt x="479401" y="522981"/>
                  </a:cubicBezTo>
                  <a:lnTo>
                    <a:pt x="43580" y="522981"/>
                  </a:lnTo>
                  <a:cubicBezTo>
                    <a:pt x="19511" y="522981"/>
                    <a:pt x="0" y="503470"/>
                    <a:pt x="0" y="479401"/>
                  </a:cubicBezTo>
                  <a:lnTo>
                    <a:pt x="0" y="43580"/>
                  </a:lnTo>
                  <a:cubicBezTo>
                    <a:pt x="0" y="19528"/>
                    <a:pt x="19528" y="0"/>
                    <a:pt x="43580" y="0"/>
                  </a:cubicBezTo>
                  <a:close/>
                </a:path>
              </a:pathLst>
            </a:custGeom>
            <a:solidFill>
              <a:srgbClr val="C09B5A">
                <a:alpha val="20000"/>
              </a:srgbClr>
            </a:solidFill>
          </p:spPr>
        </p:sp>
        <p:sp>
          <p:nvSpPr>
            <p:cNvPr id="30" name="Shape 20"/>
            <p:cNvSpPr/>
            <p:nvPr/>
          </p:nvSpPr>
          <p:spPr>
            <a:xfrm>
              <a:off x="17611" y="2849"/>
              <a:ext cx="343" cy="343"/>
            </a:xfrm>
            <a:custGeom>
              <a:avLst/>
              <a:gdLst/>
              <a:ahLst/>
              <a:cxnLst/>
              <a:rect l="l" t="t" r="r" b="b"/>
              <a:pathLst>
                <a:path w="217909" h="217909">
                  <a:moveTo>
                    <a:pt x="213908" y="64096"/>
                  </a:moveTo>
                  <a:lnTo>
                    <a:pt x="173050" y="104954"/>
                  </a:lnTo>
                  <a:cubicBezTo>
                    <a:pt x="169135" y="108869"/>
                    <a:pt x="163304" y="110018"/>
                    <a:pt x="158197" y="107890"/>
                  </a:cubicBezTo>
                  <a:cubicBezTo>
                    <a:pt x="153089" y="105762"/>
                    <a:pt x="149812" y="100825"/>
                    <a:pt x="149812" y="95335"/>
                  </a:cubicBezTo>
                  <a:lnTo>
                    <a:pt x="149812" y="68097"/>
                  </a:lnTo>
                  <a:lnTo>
                    <a:pt x="13619" y="68097"/>
                  </a:lnTo>
                  <a:cubicBezTo>
                    <a:pt x="6086" y="68097"/>
                    <a:pt x="0" y="62010"/>
                    <a:pt x="0" y="54477"/>
                  </a:cubicBezTo>
                  <a:cubicBezTo>
                    <a:pt x="0" y="46944"/>
                    <a:pt x="6086" y="40858"/>
                    <a:pt x="13619" y="40858"/>
                  </a:cubicBezTo>
                  <a:lnTo>
                    <a:pt x="149812" y="40858"/>
                  </a:lnTo>
                  <a:lnTo>
                    <a:pt x="149812" y="13619"/>
                  </a:lnTo>
                  <a:cubicBezTo>
                    <a:pt x="149812" y="8129"/>
                    <a:pt x="153132" y="3149"/>
                    <a:pt x="158239" y="1021"/>
                  </a:cubicBezTo>
                  <a:cubicBezTo>
                    <a:pt x="163347" y="-1107"/>
                    <a:pt x="169177" y="85"/>
                    <a:pt x="173093" y="3958"/>
                  </a:cubicBezTo>
                  <a:lnTo>
                    <a:pt x="213951" y="44816"/>
                  </a:lnTo>
                  <a:cubicBezTo>
                    <a:pt x="219271" y="50136"/>
                    <a:pt x="219271" y="58776"/>
                    <a:pt x="213951" y="64096"/>
                  </a:cubicBezTo>
                  <a:close/>
                  <a:moveTo>
                    <a:pt x="44816" y="213908"/>
                  </a:moveTo>
                  <a:lnTo>
                    <a:pt x="3958" y="173050"/>
                  </a:lnTo>
                  <a:cubicBezTo>
                    <a:pt x="-1362" y="167730"/>
                    <a:pt x="-1362" y="159090"/>
                    <a:pt x="3958" y="153770"/>
                  </a:cubicBezTo>
                  <a:lnTo>
                    <a:pt x="44816" y="112913"/>
                  </a:lnTo>
                  <a:cubicBezTo>
                    <a:pt x="48732" y="108997"/>
                    <a:pt x="54562" y="107848"/>
                    <a:pt x="59670" y="109976"/>
                  </a:cubicBezTo>
                  <a:cubicBezTo>
                    <a:pt x="64777" y="112104"/>
                    <a:pt x="68097" y="117083"/>
                    <a:pt x="68097" y="122574"/>
                  </a:cubicBezTo>
                  <a:lnTo>
                    <a:pt x="68097" y="149812"/>
                  </a:lnTo>
                  <a:lnTo>
                    <a:pt x="204290" y="149812"/>
                  </a:lnTo>
                  <a:cubicBezTo>
                    <a:pt x="211823" y="149812"/>
                    <a:pt x="217909" y="155898"/>
                    <a:pt x="217909" y="163432"/>
                  </a:cubicBezTo>
                  <a:cubicBezTo>
                    <a:pt x="217909" y="170965"/>
                    <a:pt x="211823" y="177051"/>
                    <a:pt x="204290" y="177051"/>
                  </a:cubicBezTo>
                  <a:lnTo>
                    <a:pt x="68097" y="177051"/>
                  </a:lnTo>
                  <a:lnTo>
                    <a:pt x="68097" y="204290"/>
                  </a:lnTo>
                  <a:cubicBezTo>
                    <a:pt x="68097" y="209780"/>
                    <a:pt x="64777" y="214759"/>
                    <a:pt x="59670" y="216887"/>
                  </a:cubicBezTo>
                  <a:cubicBezTo>
                    <a:pt x="54562" y="219015"/>
                    <a:pt x="48732" y="217824"/>
                    <a:pt x="44816" y="213951"/>
                  </a:cubicBezTo>
                  <a:close/>
                </a:path>
              </a:pathLst>
            </a:custGeom>
            <a:solidFill>
              <a:srgbClr val="C09B5A"/>
            </a:solidFill>
          </p:spPr>
        </p:sp>
        <p:sp>
          <p:nvSpPr>
            <p:cNvPr id="31" name="Text 21"/>
            <p:cNvSpPr/>
            <p:nvPr/>
          </p:nvSpPr>
          <p:spPr>
            <a:xfrm>
              <a:off x="18400" y="2741"/>
              <a:ext cx="3498" cy="48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流通自由化</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32" name="Text 22"/>
            <p:cNvSpPr/>
            <p:nvPr/>
          </p:nvSpPr>
          <p:spPr>
            <a:xfrm>
              <a:off x="17370" y="3707"/>
              <a:ext cx="7327" cy="892"/>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进口“零关税”商品及其加工制成品</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不再局限于企业自用</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,可以在享惠主体间自由流通</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免于补缴进口税收</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33" name="Shape 23"/>
            <p:cNvSpPr/>
            <p:nvPr/>
          </p:nvSpPr>
          <p:spPr>
            <a:xfrm>
              <a:off x="17370" y="5251"/>
              <a:ext cx="7189" cy="1441"/>
            </a:xfrm>
            <a:custGeom>
              <a:avLst/>
              <a:gdLst/>
              <a:ahLst/>
              <a:cxnLst/>
              <a:rect l="l" t="t" r="r" b="b"/>
              <a:pathLst>
                <a:path w="4565190" h="915217">
                  <a:moveTo>
                    <a:pt x="43583" y="0"/>
                  </a:moveTo>
                  <a:lnTo>
                    <a:pt x="4521608" y="0"/>
                  </a:lnTo>
                  <a:cubicBezTo>
                    <a:pt x="4545678" y="0"/>
                    <a:pt x="4565190" y="19513"/>
                    <a:pt x="4565190" y="43583"/>
                  </a:cubicBezTo>
                  <a:lnTo>
                    <a:pt x="4565190" y="871635"/>
                  </a:lnTo>
                  <a:cubicBezTo>
                    <a:pt x="4565190" y="895705"/>
                    <a:pt x="4545678" y="915217"/>
                    <a:pt x="4521608" y="915217"/>
                  </a:cubicBezTo>
                  <a:lnTo>
                    <a:pt x="43583" y="915217"/>
                  </a:lnTo>
                  <a:cubicBezTo>
                    <a:pt x="19513" y="915217"/>
                    <a:pt x="0" y="895705"/>
                    <a:pt x="0" y="871635"/>
                  </a:cubicBezTo>
                  <a:lnTo>
                    <a:pt x="0" y="43583"/>
                  </a:lnTo>
                  <a:cubicBezTo>
                    <a:pt x="0" y="19529"/>
                    <a:pt x="19529" y="0"/>
                    <a:pt x="43583" y="0"/>
                  </a:cubicBezTo>
                  <a:close/>
                </a:path>
              </a:pathLst>
            </a:custGeom>
            <a:solidFill>
              <a:srgbClr val="FFFFFF"/>
            </a:solidFill>
          </p:spPr>
        </p:sp>
        <p:sp>
          <p:nvSpPr>
            <p:cNvPr id="34" name="Text 24"/>
            <p:cNvSpPr/>
            <p:nvPr/>
          </p:nvSpPr>
          <p:spPr>
            <a:xfrm>
              <a:off x="17455" y="5457"/>
              <a:ext cx="7035" cy="618"/>
            </a:xfrm>
            <a:prstGeom prst="rect">
              <a:avLst/>
            </a:prstGeom>
            <a:noFill/>
          </p:spPr>
          <p:txBody>
            <a:bodyPr wrap="square" lIns="0" tIns="0" rIns="0" bIns="0" rtlCol="0" anchor="ctr"/>
            <a:lstStyle/>
            <a:p>
              <a:pPr algn="ctr">
                <a:lnSpc>
                  <a:spcPct val="100000"/>
                </a:lnSpc>
              </a:pPr>
              <a:r>
                <a:rPr lang="en-US" sz="2575" b="1" dirty="0">
                  <a:solidFill>
                    <a:srgbClr val="C59F5E"/>
                  </a:solidFill>
                  <a:latin typeface="微软雅黑" panose="020B0503020204020204" charset="-122"/>
                  <a:ea typeface="微软雅黑" panose="020B0503020204020204" charset="-122"/>
                  <a:cs typeface="MiSans" pitchFamily="34" charset="-120"/>
                </a:rPr>
                <a:t>全岛</a:t>
              </a:r>
              <a:endParaRPr lang="en-US" sz="2575" b="1" dirty="0">
                <a:solidFill>
                  <a:srgbClr val="C59F5E"/>
                </a:solidFill>
                <a:latin typeface="微软雅黑" panose="020B0503020204020204" charset="-122"/>
                <a:ea typeface="微软雅黑" panose="020B0503020204020204" charset="-122"/>
                <a:cs typeface="MiSans" pitchFamily="34" charset="-120"/>
              </a:endParaRPr>
            </a:p>
          </p:txBody>
        </p:sp>
        <p:sp>
          <p:nvSpPr>
            <p:cNvPr id="35" name="Text 25"/>
            <p:cNvSpPr/>
            <p:nvPr/>
          </p:nvSpPr>
          <p:spPr>
            <a:xfrm>
              <a:off x="17516" y="6143"/>
              <a:ext cx="6898" cy="343"/>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自由存放和加工</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75" name="组合 74"/>
          <p:cNvGrpSpPr/>
          <p:nvPr/>
        </p:nvGrpSpPr>
        <p:grpSpPr>
          <a:xfrm>
            <a:off x="556260" y="4632960"/>
            <a:ext cx="15156260" cy="2376000"/>
            <a:chOff x="822" y="7620"/>
            <a:chExt cx="23924" cy="3742"/>
          </a:xfrm>
        </p:grpSpPr>
        <p:sp>
          <p:nvSpPr>
            <p:cNvPr id="91" name="Shape 27"/>
            <p:cNvSpPr/>
            <p:nvPr/>
          </p:nvSpPr>
          <p:spPr>
            <a:xfrm>
              <a:off x="822" y="7620"/>
              <a:ext cx="23924" cy="3742"/>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37" name="Shape 27"/>
            <p:cNvSpPr/>
            <p:nvPr/>
          </p:nvSpPr>
          <p:spPr>
            <a:xfrm>
              <a:off x="1011" y="7990"/>
              <a:ext cx="440" cy="508"/>
            </a:xfrm>
            <a:custGeom>
              <a:avLst/>
              <a:gdLst/>
              <a:ahLst/>
              <a:cxnLst/>
              <a:rect l="l" t="t" r="r" b="b"/>
              <a:pathLst>
                <a:path w="163432" h="217909">
                  <a:moveTo>
                    <a:pt x="27239" y="0"/>
                  </a:moveTo>
                  <a:cubicBezTo>
                    <a:pt x="12215" y="0"/>
                    <a:pt x="0" y="12215"/>
                    <a:pt x="0" y="27239"/>
                  </a:cubicBezTo>
                  <a:lnTo>
                    <a:pt x="0" y="190670"/>
                  </a:lnTo>
                  <a:cubicBezTo>
                    <a:pt x="0" y="205694"/>
                    <a:pt x="12215" y="217909"/>
                    <a:pt x="27239" y="217909"/>
                  </a:cubicBezTo>
                  <a:lnTo>
                    <a:pt x="136193" y="217909"/>
                  </a:lnTo>
                  <a:cubicBezTo>
                    <a:pt x="151217" y="217909"/>
                    <a:pt x="163432" y="205694"/>
                    <a:pt x="163432" y="190670"/>
                  </a:cubicBezTo>
                  <a:lnTo>
                    <a:pt x="163432" y="27239"/>
                  </a:lnTo>
                  <a:cubicBezTo>
                    <a:pt x="163432" y="12215"/>
                    <a:pt x="151217" y="0"/>
                    <a:pt x="136193" y="0"/>
                  </a:cubicBezTo>
                  <a:lnTo>
                    <a:pt x="27239" y="0"/>
                  </a:lnTo>
                  <a:close/>
                  <a:moveTo>
                    <a:pt x="40858" y="27239"/>
                  </a:moveTo>
                  <a:lnTo>
                    <a:pt x="122574" y="27239"/>
                  </a:lnTo>
                  <a:cubicBezTo>
                    <a:pt x="130107" y="27239"/>
                    <a:pt x="136193" y="33325"/>
                    <a:pt x="136193" y="40858"/>
                  </a:cubicBezTo>
                  <a:lnTo>
                    <a:pt x="136193" y="54477"/>
                  </a:lnTo>
                  <a:cubicBezTo>
                    <a:pt x="136193" y="62010"/>
                    <a:pt x="130107" y="68097"/>
                    <a:pt x="122574" y="68097"/>
                  </a:cubicBezTo>
                  <a:lnTo>
                    <a:pt x="40858" y="68097"/>
                  </a:lnTo>
                  <a:cubicBezTo>
                    <a:pt x="33325" y="68097"/>
                    <a:pt x="27239" y="62010"/>
                    <a:pt x="27239" y="54477"/>
                  </a:cubicBezTo>
                  <a:lnTo>
                    <a:pt x="27239" y="40858"/>
                  </a:lnTo>
                  <a:cubicBezTo>
                    <a:pt x="27239" y="33325"/>
                    <a:pt x="33325" y="27239"/>
                    <a:pt x="40858" y="27239"/>
                  </a:cubicBezTo>
                  <a:close/>
                  <a:moveTo>
                    <a:pt x="47668" y="98740"/>
                  </a:moveTo>
                  <a:cubicBezTo>
                    <a:pt x="47668" y="104377"/>
                    <a:pt x="43091" y="108954"/>
                    <a:pt x="37453" y="108954"/>
                  </a:cubicBezTo>
                  <a:cubicBezTo>
                    <a:pt x="31816" y="108954"/>
                    <a:pt x="27239" y="104377"/>
                    <a:pt x="27239" y="98740"/>
                  </a:cubicBezTo>
                  <a:cubicBezTo>
                    <a:pt x="27239" y="93102"/>
                    <a:pt x="31816" y="88525"/>
                    <a:pt x="37453" y="88525"/>
                  </a:cubicBezTo>
                  <a:cubicBezTo>
                    <a:pt x="43091" y="88525"/>
                    <a:pt x="47668" y="93102"/>
                    <a:pt x="47668" y="98740"/>
                  </a:cubicBezTo>
                  <a:close/>
                  <a:moveTo>
                    <a:pt x="81716" y="108954"/>
                  </a:moveTo>
                  <a:cubicBezTo>
                    <a:pt x="76078" y="108954"/>
                    <a:pt x="71501" y="104377"/>
                    <a:pt x="71501" y="98740"/>
                  </a:cubicBezTo>
                  <a:cubicBezTo>
                    <a:pt x="71501" y="93102"/>
                    <a:pt x="76078" y="88525"/>
                    <a:pt x="81716" y="88525"/>
                  </a:cubicBezTo>
                  <a:cubicBezTo>
                    <a:pt x="87353" y="88525"/>
                    <a:pt x="91930" y="93102"/>
                    <a:pt x="91930" y="98740"/>
                  </a:cubicBezTo>
                  <a:cubicBezTo>
                    <a:pt x="91930" y="104377"/>
                    <a:pt x="87353" y="108954"/>
                    <a:pt x="81716" y="108954"/>
                  </a:cubicBezTo>
                  <a:close/>
                  <a:moveTo>
                    <a:pt x="136193" y="98740"/>
                  </a:moveTo>
                  <a:cubicBezTo>
                    <a:pt x="136193" y="104377"/>
                    <a:pt x="131616" y="108954"/>
                    <a:pt x="125979" y="108954"/>
                  </a:cubicBezTo>
                  <a:cubicBezTo>
                    <a:pt x="120341" y="108954"/>
                    <a:pt x="115764" y="104377"/>
                    <a:pt x="115764" y="98740"/>
                  </a:cubicBezTo>
                  <a:cubicBezTo>
                    <a:pt x="115764" y="93102"/>
                    <a:pt x="120341" y="88525"/>
                    <a:pt x="125979" y="88525"/>
                  </a:cubicBezTo>
                  <a:cubicBezTo>
                    <a:pt x="131616" y="88525"/>
                    <a:pt x="136193" y="93102"/>
                    <a:pt x="136193" y="98740"/>
                  </a:cubicBezTo>
                  <a:close/>
                  <a:moveTo>
                    <a:pt x="37453" y="149812"/>
                  </a:moveTo>
                  <a:cubicBezTo>
                    <a:pt x="31816" y="149812"/>
                    <a:pt x="27239" y="145235"/>
                    <a:pt x="27239" y="139598"/>
                  </a:cubicBezTo>
                  <a:cubicBezTo>
                    <a:pt x="27239" y="133960"/>
                    <a:pt x="31816" y="129383"/>
                    <a:pt x="37453" y="129383"/>
                  </a:cubicBezTo>
                  <a:cubicBezTo>
                    <a:pt x="43091" y="129383"/>
                    <a:pt x="47668" y="133960"/>
                    <a:pt x="47668" y="139598"/>
                  </a:cubicBezTo>
                  <a:cubicBezTo>
                    <a:pt x="47668" y="145235"/>
                    <a:pt x="43091" y="149812"/>
                    <a:pt x="37453" y="149812"/>
                  </a:cubicBezTo>
                  <a:close/>
                  <a:moveTo>
                    <a:pt x="91930" y="139598"/>
                  </a:moveTo>
                  <a:cubicBezTo>
                    <a:pt x="91930" y="145235"/>
                    <a:pt x="87353" y="149812"/>
                    <a:pt x="81716" y="149812"/>
                  </a:cubicBezTo>
                  <a:cubicBezTo>
                    <a:pt x="76078" y="149812"/>
                    <a:pt x="71501" y="145235"/>
                    <a:pt x="71501" y="139598"/>
                  </a:cubicBezTo>
                  <a:cubicBezTo>
                    <a:pt x="71501" y="133960"/>
                    <a:pt x="76078" y="129383"/>
                    <a:pt x="81716" y="129383"/>
                  </a:cubicBezTo>
                  <a:cubicBezTo>
                    <a:pt x="87353" y="129383"/>
                    <a:pt x="91930" y="133960"/>
                    <a:pt x="91930" y="139598"/>
                  </a:cubicBezTo>
                  <a:close/>
                  <a:moveTo>
                    <a:pt x="125979" y="149812"/>
                  </a:moveTo>
                  <a:cubicBezTo>
                    <a:pt x="120341" y="149812"/>
                    <a:pt x="115764" y="145235"/>
                    <a:pt x="115764" y="139598"/>
                  </a:cubicBezTo>
                  <a:cubicBezTo>
                    <a:pt x="115764" y="133960"/>
                    <a:pt x="120341" y="129383"/>
                    <a:pt x="125979" y="129383"/>
                  </a:cubicBezTo>
                  <a:cubicBezTo>
                    <a:pt x="131616" y="129383"/>
                    <a:pt x="136193" y="133960"/>
                    <a:pt x="136193" y="139598"/>
                  </a:cubicBezTo>
                  <a:cubicBezTo>
                    <a:pt x="136193" y="145235"/>
                    <a:pt x="131616" y="149812"/>
                    <a:pt x="125979" y="149812"/>
                  </a:cubicBezTo>
                  <a:close/>
                  <a:moveTo>
                    <a:pt x="27239" y="180456"/>
                  </a:moveTo>
                  <a:cubicBezTo>
                    <a:pt x="27239" y="174795"/>
                    <a:pt x="31793" y="170241"/>
                    <a:pt x="37453" y="170241"/>
                  </a:cubicBezTo>
                  <a:lnTo>
                    <a:pt x="85121" y="170241"/>
                  </a:lnTo>
                  <a:cubicBezTo>
                    <a:pt x="90781" y="170241"/>
                    <a:pt x="95335" y="174795"/>
                    <a:pt x="95335" y="180456"/>
                  </a:cubicBezTo>
                  <a:cubicBezTo>
                    <a:pt x="95335" y="186116"/>
                    <a:pt x="90781" y="190670"/>
                    <a:pt x="85121" y="190670"/>
                  </a:cubicBezTo>
                  <a:lnTo>
                    <a:pt x="37453" y="190670"/>
                  </a:lnTo>
                  <a:cubicBezTo>
                    <a:pt x="31793" y="190670"/>
                    <a:pt x="27239" y="186116"/>
                    <a:pt x="27239" y="180456"/>
                  </a:cubicBezTo>
                  <a:close/>
                  <a:moveTo>
                    <a:pt x="125979" y="170241"/>
                  </a:moveTo>
                  <a:cubicBezTo>
                    <a:pt x="131639" y="170241"/>
                    <a:pt x="136193" y="174795"/>
                    <a:pt x="136193" y="180456"/>
                  </a:cubicBezTo>
                  <a:cubicBezTo>
                    <a:pt x="136193" y="186116"/>
                    <a:pt x="131639" y="190670"/>
                    <a:pt x="125979" y="190670"/>
                  </a:cubicBezTo>
                  <a:cubicBezTo>
                    <a:pt x="120318" y="190670"/>
                    <a:pt x="115764" y="186116"/>
                    <a:pt x="115764" y="180456"/>
                  </a:cubicBezTo>
                  <a:cubicBezTo>
                    <a:pt x="115764" y="174795"/>
                    <a:pt x="120318" y="170241"/>
                    <a:pt x="125979" y="170241"/>
                  </a:cubicBezTo>
                  <a:close/>
                </a:path>
              </a:pathLst>
            </a:custGeom>
            <a:solidFill>
              <a:srgbClr val="C29B5C"/>
            </a:solidFill>
          </p:spPr>
        </p:sp>
        <p:sp>
          <p:nvSpPr>
            <p:cNvPr id="38" name="Text 28"/>
            <p:cNvSpPr/>
            <p:nvPr/>
          </p:nvSpPr>
          <p:spPr>
            <a:xfrm>
              <a:off x="1539" y="7967"/>
              <a:ext cx="23112" cy="480"/>
            </a:xfrm>
            <a:prstGeom prst="rect">
              <a:avLst/>
            </a:prstGeom>
            <a:solidFill>
              <a:srgbClr val="F9F5EE"/>
            </a:solid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税收成本节约测算</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39" name="Shape 29"/>
            <p:cNvSpPr/>
            <p:nvPr/>
          </p:nvSpPr>
          <p:spPr>
            <a:xfrm>
              <a:off x="1110" y="8722"/>
              <a:ext cx="5645" cy="2128"/>
            </a:xfrm>
            <a:custGeom>
              <a:avLst/>
              <a:gdLst/>
              <a:ahLst/>
              <a:cxnLst/>
              <a:rect l="l" t="t" r="r" b="b"/>
              <a:pathLst>
                <a:path w="3584601" h="1351035">
                  <a:moveTo>
                    <a:pt x="43584" y="0"/>
                  </a:moveTo>
                  <a:lnTo>
                    <a:pt x="3541016" y="0"/>
                  </a:lnTo>
                  <a:cubicBezTo>
                    <a:pt x="3565087" y="0"/>
                    <a:pt x="3584601" y="19513"/>
                    <a:pt x="3584601" y="43584"/>
                  </a:cubicBezTo>
                  <a:lnTo>
                    <a:pt x="3584601" y="1307450"/>
                  </a:lnTo>
                  <a:cubicBezTo>
                    <a:pt x="3584601" y="1331521"/>
                    <a:pt x="3565087" y="1351035"/>
                    <a:pt x="3541016" y="1351035"/>
                  </a:cubicBezTo>
                  <a:lnTo>
                    <a:pt x="43584" y="1351035"/>
                  </a:lnTo>
                  <a:cubicBezTo>
                    <a:pt x="19513" y="1351035"/>
                    <a:pt x="0" y="1331521"/>
                    <a:pt x="0" y="1307450"/>
                  </a:cubicBezTo>
                  <a:lnTo>
                    <a:pt x="0" y="43584"/>
                  </a:lnTo>
                  <a:cubicBezTo>
                    <a:pt x="0" y="19530"/>
                    <a:pt x="19530" y="0"/>
                    <a:pt x="43584" y="0"/>
                  </a:cubicBezTo>
                  <a:close/>
                </a:path>
              </a:pathLst>
            </a:custGeom>
            <a:solidFill>
              <a:srgbClr val="FFFFFF"/>
            </a:solidFill>
          </p:spPr>
        </p:sp>
        <p:sp>
          <p:nvSpPr>
            <p:cNvPr id="40" name="Text 30"/>
            <p:cNvSpPr/>
            <p:nvPr/>
          </p:nvSpPr>
          <p:spPr>
            <a:xfrm>
              <a:off x="1324" y="8996"/>
              <a:ext cx="5216" cy="34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关税节省</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41" name="Text 31"/>
            <p:cNvSpPr/>
            <p:nvPr/>
          </p:nvSpPr>
          <p:spPr>
            <a:xfrm>
              <a:off x="1230" y="9477"/>
              <a:ext cx="5405" cy="686"/>
            </a:xfrm>
            <a:prstGeom prst="rect">
              <a:avLst/>
            </a:prstGeom>
            <a:solidFill>
              <a:srgbClr val="FFFFFF"/>
            </a:solidFill>
          </p:spPr>
          <p:txBody>
            <a:bodyPr wrap="square" lIns="0" tIns="0" rIns="0" bIns="0" rtlCol="0" anchor="ctr"/>
            <a:lstStyle/>
            <a:p>
              <a:pPr algn="ctr">
                <a:lnSpc>
                  <a:spcPct val="90000"/>
                </a:lnSpc>
              </a:pPr>
              <a:r>
                <a:rPr lang="en-US" sz="3090" b="1" dirty="0">
                  <a:solidFill>
                    <a:srgbClr val="C59F5E"/>
                  </a:solidFill>
                  <a:latin typeface="微软雅黑" panose="020B0503020204020204" charset="-122"/>
                  <a:ea typeface="微软雅黑" panose="020B0503020204020204" charset="-122"/>
                  <a:cs typeface="MiSans" pitchFamily="34" charset="-120"/>
                </a:rPr>
                <a:t>0%</a:t>
              </a:r>
              <a:endParaRPr lang="en-US" sz="3090" b="1" dirty="0">
                <a:solidFill>
                  <a:srgbClr val="C59F5E"/>
                </a:solidFill>
                <a:latin typeface="微软雅黑" panose="020B0503020204020204" charset="-122"/>
                <a:ea typeface="微软雅黑" panose="020B0503020204020204" charset="-122"/>
                <a:cs typeface="MiSans" pitchFamily="34" charset="-120"/>
              </a:endParaRPr>
            </a:p>
          </p:txBody>
        </p:sp>
        <p:sp>
          <p:nvSpPr>
            <p:cNvPr id="42" name="Text 32"/>
            <p:cNvSpPr/>
            <p:nvPr/>
          </p:nvSpPr>
          <p:spPr>
            <a:xfrm>
              <a:off x="1324" y="10232"/>
              <a:ext cx="5216" cy="34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60000"/>
                    </a:schemeClr>
                  </a:solidFill>
                  <a:latin typeface="微软雅黑" panose="020B0503020204020204" charset="-122"/>
                  <a:ea typeface="微软雅黑" panose="020B0503020204020204" charset="-122"/>
                  <a:cs typeface="MiSans" pitchFamily="34" charset="-120"/>
                </a:rPr>
                <a:t>进口征税目录外商品</a:t>
              </a:r>
              <a:endParaRPr lang="en-US" sz="1400" dirty="0">
                <a:solidFill>
                  <a:schemeClr val="tx1">
                    <a:alpha val="60000"/>
                  </a:schemeClr>
                </a:solidFill>
                <a:latin typeface="微软雅黑" panose="020B0503020204020204" charset="-122"/>
                <a:ea typeface="微软雅黑" panose="020B0503020204020204" charset="-122"/>
                <a:cs typeface="MiSans" pitchFamily="34" charset="-120"/>
              </a:endParaRPr>
            </a:p>
          </p:txBody>
        </p:sp>
        <p:sp>
          <p:nvSpPr>
            <p:cNvPr id="46" name="Shape 33"/>
            <p:cNvSpPr/>
            <p:nvPr/>
          </p:nvSpPr>
          <p:spPr>
            <a:xfrm>
              <a:off x="7021" y="8722"/>
              <a:ext cx="5645" cy="2128"/>
            </a:xfrm>
            <a:custGeom>
              <a:avLst/>
              <a:gdLst/>
              <a:ahLst/>
              <a:cxnLst/>
              <a:rect l="l" t="t" r="r" b="b"/>
              <a:pathLst>
                <a:path w="3584601" h="1351035">
                  <a:moveTo>
                    <a:pt x="43584" y="0"/>
                  </a:moveTo>
                  <a:lnTo>
                    <a:pt x="3541016" y="0"/>
                  </a:lnTo>
                  <a:cubicBezTo>
                    <a:pt x="3565087" y="0"/>
                    <a:pt x="3584601" y="19513"/>
                    <a:pt x="3584601" y="43584"/>
                  </a:cubicBezTo>
                  <a:lnTo>
                    <a:pt x="3584601" y="1307450"/>
                  </a:lnTo>
                  <a:cubicBezTo>
                    <a:pt x="3584601" y="1331521"/>
                    <a:pt x="3565087" y="1351035"/>
                    <a:pt x="3541016" y="1351035"/>
                  </a:cubicBezTo>
                  <a:lnTo>
                    <a:pt x="43584" y="1351035"/>
                  </a:lnTo>
                  <a:cubicBezTo>
                    <a:pt x="19513" y="1351035"/>
                    <a:pt x="0" y="1331521"/>
                    <a:pt x="0" y="1307450"/>
                  </a:cubicBezTo>
                  <a:lnTo>
                    <a:pt x="0" y="43584"/>
                  </a:lnTo>
                  <a:cubicBezTo>
                    <a:pt x="0" y="19530"/>
                    <a:pt x="19530" y="0"/>
                    <a:pt x="43584" y="0"/>
                  </a:cubicBezTo>
                  <a:close/>
                </a:path>
              </a:pathLst>
            </a:custGeom>
            <a:solidFill>
              <a:srgbClr val="FFFFFF"/>
            </a:solidFill>
          </p:spPr>
        </p:sp>
        <p:sp>
          <p:nvSpPr>
            <p:cNvPr id="44" name="Text 34"/>
            <p:cNvSpPr/>
            <p:nvPr/>
          </p:nvSpPr>
          <p:spPr>
            <a:xfrm>
              <a:off x="7236" y="8996"/>
              <a:ext cx="5216" cy="34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进口环节增值税</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51" name="Text 35"/>
            <p:cNvSpPr/>
            <p:nvPr/>
          </p:nvSpPr>
          <p:spPr>
            <a:xfrm>
              <a:off x="7142" y="9477"/>
              <a:ext cx="5405" cy="686"/>
            </a:xfrm>
            <a:prstGeom prst="rect">
              <a:avLst/>
            </a:prstGeom>
            <a:solidFill>
              <a:srgbClr val="FFFFFF"/>
            </a:solidFill>
          </p:spPr>
          <p:txBody>
            <a:bodyPr wrap="square" lIns="0" tIns="0" rIns="0" bIns="0" rtlCol="0" anchor="ctr"/>
            <a:lstStyle/>
            <a:p>
              <a:pPr algn="ctr">
                <a:lnSpc>
                  <a:spcPct val="90000"/>
                </a:lnSpc>
              </a:pPr>
              <a:r>
                <a:rPr lang="en-US" sz="3090" b="1" dirty="0">
                  <a:solidFill>
                    <a:srgbClr val="C59F5E"/>
                  </a:solidFill>
                  <a:latin typeface="微软雅黑" panose="020B0503020204020204" charset="-122"/>
                  <a:ea typeface="微软雅黑" panose="020B0503020204020204" charset="-122"/>
                  <a:cs typeface="MiSans" pitchFamily="34" charset="-120"/>
                </a:rPr>
                <a:t>0%</a:t>
              </a:r>
              <a:endParaRPr lang="en-US" sz="3090" b="1" dirty="0">
                <a:solidFill>
                  <a:srgbClr val="C59F5E"/>
                </a:solidFill>
                <a:latin typeface="微软雅黑" panose="020B0503020204020204" charset="-122"/>
                <a:ea typeface="微软雅黑" panose="020B0503020204020204" charset="-122"/>
                <a:cs typeface="MiSans" pitchFamily="34" charset="-120"/>
              </a:endParaRPr>
            </a:p>
          </p:txBody>
        </p:sp>
        <p:sp>
          <p:nvSpPr>
            <p:cNvPr id="52" name="Text 36"/>
            <p:cNvSpPr/>
            <p:nvPr/>
          </p:nvSpPr>
          <p:spPr>
            <a:xfrm>
              <a:off x="7236" y="10232"/>
              <a:ext cx="5216" cy="34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60000"/>
                    </a:schemeClr>
                  </a:solidFill>
                  <a:latin typeface="微软雅黑" panose="020B0503020204020204" charset="-122"/>
                  <a:ea typeface="微软雅黑" panose="020B0503020204020204" charset="-122"/>
                  <a:cs typeface="MiSans" pitchFamily="34" charset="-120"/>
                </a:rPr>
                <a:t>免征</a:t>
              </a:r>
              <a:endParaRPr lang="en-US" sz="1400" dirty="0">
                <a:solidFill>
                  <a:schemeClr val="tx1">
                    <a:alpha val="60000"/>
                  </a:schemeClr>
                </a:solidFill>
                <a:latin typeface="微软雅黑" panose="020B0503020204020204" charset="-122"/>
                <a:ea typeface="微软雅黑" panose="020B0503020204020204" charset="-122"/>
                <a:cs typeface="MiSans" pitchFamily="34" charset="-120"/>
              </a:endParaRPr>
            </a:p>
          </p:txBody>
        </p:sp>
        <p:sp>
          <p:nvSpPr>
            <p:cNvPr id="53" name="Shape 37"/>
            <p:cNvSpPr/>
            <p:nvPr/>
          </p:nvSpPr>
          <p:spPr>
            <a:xfrm>
              <a:off x="12933" y="8722"/>
              <a:ext cx="5645" cy="2128"/>
            </a:xfrm>
            <a:custGeom>
              <a:avLst/>
              <a:gdLst/>
              <a:ahLst/>
              <a:cxnLst/>
              <a:rect l="l" t="t" r="r" b="b"/>
              <a:pathLst>
                <a:path w="3584601" h="1351035">
                  <a:moveTo>
                    <a:pt x="43584" y="0"/>
                  </a:moveTo>
                  <a:lnTo>
                    <a:pt x="3541016" y="0"/>
                  </a:lnTo>
                  <a:cubicBezTo>
                    <a:pt x="3565087" y="0"/>
                    <a:pt x="3584601" y="19513"/>
                    <a:pt x="3584601" y="43584"/>
                  </a:cubicBezTo>
                  <a:lnTo>
                    <a:pt x="3584601" y="1307450"/>
                  </a:lnTo>
                  <a:cubicBezTo>
                    <a:pt x="3584601" y="1331521"/>
                    <a:pt x="3565087" y="1351035"/>
                    <a:pt x="3541016" y="1351035"/>
                  </a:cubicBezTo>
                  <a:lnTo>
                    <a:pt x="43584" y="1351035"/>
                  </a:lnTo>
                  <a:cubicBezTo>
                    <a:pt x="19513" y="1351035"/>
                    <a:pt x="0" y="1331521"/>
                    <a:pt x="0" y="1307450"/>
                  </a:cubicBezTo>
                  <a:lnTo>
                    <a:pt x="0" y="43584"/>
                  </a:lnTo>
                  <a:cubicBezTo>
                    <a:pt x="0" y="19530"/>
                    <a:pt x="19530" y="0"/>
                    <a:pt x="43584" y="0"/>
                  </a:cubicBezTo>
                  <a:close/>
                </a:path>
              </a:pathLst>
            </a:custGeom>
            <a:solidFill>
              <a:srgbClr val="FFFFFF"/>
            </a:solidFill>
          </p:spPr>
        </p:sp>
        <p:sp>
          <p:nvSpPr>
            <p:cNvPr id="54" name="Text 38"/>
            <p:cNvSpPr/>
            <p:nvPr/>
          </p:nvSpPr>
          <p:spPr>
            <a:xfrm>
              <a:off x="13148" y="8996"/>
              <a:ext cx="5216" cy="34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进口环节消费税</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55" name="Text 39"/>
            <p:cNvSpPr/>
            <p:nvPr/>
          </p:nvSpPr>
          <p:spPr>
            <a:xfrm>
              <a:off x="13053" y="9477"/>
              <a:ext cx="5405" cy="686"/>
            </a:xfrm>
            <a:prstGeom prst="rect">
              <a:avLst/>
            </a:prstGeom>
            <a:solidFill>
              <a:srgbClr val="FFFFFF"/>
            </a:solidFill>
          </p:spPr>
          <p:txBody>
            <a:bodyPr wrap="square" lIns="0" tIns="0" rIns="0" bIns="0" rtlCol="0" anchor="ctr"/>
            <a:lstStyle/>
            <a:p>
              <a:pPr algn="ctr">
                <a:lnSpc>
                  <a:spcPct val="90000"/>
                </a:lnSpc>
              </a:pPr>
              <a:r>
                <a:rPr lang="en-US" sz="3090" b="1" dirty="0">
                  <a:solidFill>
                    <a:srgbClr val="C59F5E"/>
                  </a:solidFill>
                  <a:latin typeface="微软雅黑" panose="020B0503020204020204" charset="-122"/>
                  <a:ea typeface="微软雅黑" panose="020B0503020204020204" charset="-122"/>
                  <a:cs typeface="MiSans" pitchFamily="34" charset="-120"/>
                </a:rPr>
                <a:t>0%</a:t>
              </a:r>
              <a:endParaRPr lang="en-US" sz="3090" b="1" dirty="0">
                <a:solidFill>
                  <a:srgbClr val="C59F5E"/>
                </a:solidFill>
                <a:latin typeface="微软雅黑" panose="020B0503020204020204" charset="-122"/>
                <a:ea typeface="微软雅黑" panose="020B0503020204020204" charset="-122"/>
                <a:cs typeface="MiSans" pitchFamily="34" charset="-120"/>
              </a:endParaRPr>
            </a:p>
          </p:txBody>
        </p:sp>
        <p:sp>
          <p:nvSpPr>
            <p:cNvPr id="56" name="Text 40"/>
            <p:cNvSpPr/>
            <p:nvPr/>
          </p:nvSpPr>
          <p:spPr>
            <a:xfrm>
              <a:off x="13148" y="10232"/>
              <a:ext cx="5216" cy="34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60000"/>
                    </a:schemeClr>
                  </a:solidFill>
                  <a:latin typeface="微软雅黑" panose="020B0503020204020204" charset="-122"/>
                  <a:ea typeface="微软雅黑" panose="020B0503020204020204" charset="-122"/>
                  <a:cs typeface="MiSans" pitchFamily="34" charset="-120"/>
                </a:rPr>
                <a:t>免征</a:t>
              </a:r>
              <a:endParaRPr lang="en-US" sz="1400" dirty="0">
                <a:solidFill>
                  <a:schemeClr val="tx1">
                    <a:alpha val="60000"/>
                  </a:schemeClr>
                </a:solidFill>
                <a:latin typeface="微软雅黑" panose="020B0503020204020204" charset="-122"/>
                <a:ea typeface="微软雅黑" panose="020B0503020204020204" charset="-122"/>
                <a:cs typeface="MiSans" pitchFamily="34" charset="-120"/>
              </a:endParaRPr>
            </a:p>
          </p:txBody>
        </p:sp>
        <p:sp>
          <p:nvSpPr>
            <p:cNvPr id="57" name="Shape 41"/>
            <p:cNvSpPr/>
            <p:nvPr/>
          </p:nvSpPr>
          <p:spPr>
            <a:xfrm>
              <a:off x="18845" y="8722"/>
              <a:ext cx="5645" cy="2128"/>
            </a:xfrm>
            <a:custGeom>
              <a:avLst/>
              <a:gdLst/>
              <a:ahLst/>
              <a:cxnLst/>
              <a:rect l="l" t="t" r="r" b="b"/>
              <a:pathLst>
                <a:path w="3584601" h="1351035">
                  <a:moveTo>
                    <a:pt x="43584" y="0"/>
                  </a:moveTo>
                  <a:lnTo>
                    <a:pt x="3541016" y="0"/>
                  </a:lnTo>
                  <a:cubicBezTo>
                    <a:pt x="3565087" y="0"/>
                    <a:pt x="3584601" y="19513"/>
                    <a:pt x="3584601" y="43584"/>
                  </a:cubicBezTo>
                  <a:lnTo>
                    <a:pt x="3584601" y="1307450"/>
                  </a:lnTo>
                  <a:cubicBezTo>
                    <a:pt x="3584601" y="1331521"/>
                    <a:pt x="3565087" y="1351035"/>
                    <a:pt x="3541016" y="1351035"/>
                  </a:cubicBezTo>
                  <a:lnTo>
                    <a:pt x="43584" y="1351035"/>
                  </a:lnTo>
                  <a:cubicBezTo>
                    <a:pt x="19513" y="1351035"/>
                    <a:pt x="0" y="1331521"/>
                    <a:pt x="0" y="1307450"/>
                  </a:cubicBezTo>
                  <a:lnTo>
                    <a:pt x="0" y="43584"/>
                  </a:lnTo>
                  <a:cubicBezTo>
                    <a:pt x="0" y="19530"/>
                    <a:pt x="19530" y="0"/>
                    <a:pt x="43584" y="0"/>
                  </a:cubicBezTo>
                  <a:close/>
                </a:path>
              </a:pathLst>
            </a:custGeom>
            <a:solidFill>
              <a:srgbClr val="FFFFFF"/>
            </a:solidFill>
          </p:spPr>
        </p:sp>
        <p:sp>
          <p:nvSpPr>
            <p:cNvPr id="58" name="Text 42"/>
            <p:cNvSpPr/>
            <p:nvPr/>
          </p:nvSpPr>
          <p:spPr>
            <a:xfrm>
              <a:off x="19060" y="8996"/>
              <a:ext cx="5216" cy="34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综合税收成本节省</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59" name="Text 43"/>
            <p:cNvSpPr/>
            <p:nvPr/>
          </p:nvSpPr>
          <p:spPr>
            <a:xfrm>
              <a:off x="18965" y="9477"/>
              <a:ext cx="5405" cy="686"/>
            </a:xfrm>
            <a:prstGeom prst="rect">
              <a:avLst/>
            </a:prstGeom>
            <a:solidFill>
              <a:srgbClr val="FFFFFF"/>
            </a:solidFill>
          </p:spPr>
          <p:txBody>
            <a:bodyPr wrap="square" lIns="0" tIns="0" rIns="0" bIns="0" rtlCol="0" anchor="ctr"/>
            <a:lstStyle/>
            <a:p>
              <a:pPr algn="ctr">
                <a:lnSpc>
                  <a:spcPct val="90000"/>
                </a:lnSpc>
              </a:pPr>
              <a:r>
                <a:rPr lang="en-US" sz="3090" b="1" dirty="0">
                  <a:solidFill>
                    <a:srgbClr val="C59F5E"/>
                  </a:solidFill>
                  <a:latin typeface="微软雅黑" panose="020B0503020204020204" charset="-122"/>
                  <a:ea typeface="微软雅黑" panose="020B0503020204020204" charset="-122"/>
                  <a:cs typeface="MiSans" pitchFamily="34" charset="-120"/>
                </a:rPr>
                <a:t>~20%</a:t>
              </a:r>
              <a:endParaRPr lang="en-US" sz="3090" b="1" dirty="0">
                <a:solidFill>
                  <a:srgbClr val="C59F5E"/>
                </a:solidFill>
                <a:latin typeface="微软雅黑" panose="020B0503020204020204" charset="-122"/>
                <a:ea typeface="微软雅黑" panose="020B0503020204020204" charset="-122"/>
                <a:cs typeface="MiSans" pitchFamily="34" charset="-120"/>
              </a:endParaRPr>
            </a:p>
          </p:txBody>
        </p:sp>
        <p:sp>
          <p:nvSpPr>
            <p:cNvPr id="60" name="Text 44"/>
            <p:cNvSpPr/>
            <p:nvPr/>
          </p:nvSpPr>
          <p:spPr>
            <a:xfrm>
              <a:off x="19060" y="10232"/>
              <a:ext cx="5216" cy="34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60000"/>
                    </a:schemeClr>
                  </a:solidFill>
                  <a:latin typeface="微软雅黑" panose="020B0503020204020204" charset="-122"/>
                  <a:ea typeface="微软雅黑" panose="020B0503020204020204" charset="-122"/>
                  <a:cs typeface="MiSans" pitchFamily="34" charset="-120"/>
                </a:rPr>
                <a:t>预计为企业节省</a:t>
              </a:r>
              <a:endParaRPr lang="en-US" sz="1400" dirty="0">
                <a:solidFill>
                  <a:schemeClr val="tx1">
                    <a:alpha val="60000"/>
                  </a:schemeClr>
                </a:solidFill>
                <a:latin typeface="微软雅黑" panose="020B0503020204020204" charset="-122"/>
                <a:ea typeface="微软雅黑" panose="020B0503020204020204" charset="-122"/>
                <a:cs typeface="MiSans" pitchFamily="34" charset="-120"/>
              </a:endParaRPr>
            </a:p>
          </p:txBody>
        </p:sp>
      </p:grpSp>
      <p:grpSp>
        <p:nvGrpSpPr>
          <p:cNvPr id="85" name="组合 84"/>
          <p:cNvGrpSpPr/>
          <p:nvPr/>
        </p:nvGrpSpPr>
        <p:grpSpPr>
          <a:xfrm>
            <a:off x="544830" y="7253605"/>
            <a:ext cx="7416000" cy="1224000"/>
            <a:chOff x="778" y="11703"/>
            <a:chExt cx="11906" cy="1984"/>
          </a:xfrm>
        </p:grpSpPr>
        <p:grpSp>
          <p:nvGrpSpPr>
            <p:cNvPr id="76" name="组合 75"/>
            <p:cNvGrpSpPr/>
            <p:nvPr/>
          </p:nvGrpSpPr>
          <p:grpSpPr>
            <a:xfrm rot="0">
              <a:off x="778" y="11703"/>
              <a:ext cx="11906" cy="1984"/>
              <a:chOff x="922" y="10975"/>
              <a:chExt cx="11766" cy="2414"/>
            </a:xfrm>
          </p:grpSpPr>
          <p:sp>
            <p:nvSpPr>
              <p:cNvPr id="80" name="Shape 27"/>
              <p:cNvSpPr/>
              <p:nvPr/>
            </p:nvSpPr>
            <p:spPr>
              <a:xfrm>
                <a:off x="990" y="10976"/>
                <a:ext cx="11698" cy="2413"/>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81"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63" name="Text 47"/>
            <p:cNvSpPr/>
            <p:nvPr/>
          </p:nvSpPr>
          <p:spPr>
            <a:xfrm>
              <a:off x="1029" y="11884"/>
              <a:ext cx="11496" cy="412"/>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政策红利持续释放</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45" name="Text 48"/>
            <p:cNvSpPr/>
            <p:nvPr/>
          </p:nvSpPr>
          <p:spPr>
            <a:xfrm>
              <a:off x="1029" y="12528"/>
              <a:ext cx="11496" cy="892"/>
            </a:xfrm>
            <a:prstGeom prst="rect">
              <a:avLst/>
            </a:prstGeom>
            <a:noFill/>
          </p:spPr>
          <p:txBody>
            <a:bodyPr wrap="square" lIns="0" tIns="0" rIns="0" bIns="0" rtlCol="0" anchor="ctr"/>
            <a:lstStyle/>
            <a:p>
              <a:pPr>
                <a:lnSpc>
                  <a:spcPct val="140000"/>
                </a:lnSpc>
              </a:pPr>
              <a:r>
                <a:rPr lang="en-US" sz="1375" dirty="0">
                  <a:solidFill>
                    <a:schemeClr val="tx1">
                      <a:alpha val="80000"/>
                    </a:schemeClr>
                  </a:solidFill>
                  <a:latin typeface="微软雅黑" panose="020B0503020204020204" charset="-122"/>
                  <a:ea typeface="微软雅黑" panose="020B0503020204020204" charset="-122"/>
                  <a:cs typeface="微软雅黑" panose="020B0503020204020204" charset="-122"/>
                </a:rPr>
                <a:t>进口征税商品目录不是一成不变的</a:t>
              </a:r>
              <a:r>
                <a:rPr lang="zh-CN" altLang="en-US" sz="1375"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375" dirty="0">
                  <a:solidFill>
                    <a:schemeClr val="tx1">
                      <a:alpha val="80000"/>
                    </a:schemeClr>
                  </a:solidFill>
                  <a:latin typeface="微软雅黑" panose="020B0503020204020204" charset="-122"/>
                  <a:ea typeface="微软雅黑" panose="020B0503020204020204" charset="-122"/>
                  <a:cs typeface="微软雅黑" panose="020B0503020204020204" charset="-122"/>
                </a:rPr>
                <a:t>财政部将结合海南自贸港建设实际和推进高水平对外开放的需要</a:t>
              </a:r>
              <a:r>
                <a:rPr lang="zh-CN" altLang="en-US" sz="1375"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375" b="1" dirty="0">
                  <a:solidFill>
                    <a:srgbClr val="C59F5E"/>
                  </a:solidFill>
                  <a:latin typeface="微软雅黑" panose="020B0503020204020204" charset="-122"/>
                  <a:ea typeface="微软雅黑" panose="020B0503020204020204" charset="-122"/>
                  <a:cs typeface="微软雅黑" panose="020B0503020204020204" charset="-122"/>
                </a:rPr>
                <a:t>不断扩大"零关税"商品范围</a:t>
              </a:r>
              <a:r>
                <a:rPr lang="zh-CN" altLang="en-US" sz="1375"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375" dirty="0">
                  <a:solidFill>
                    <a:schemeClr val="tx1">
                      <a:alpha val="80000"/>
                    </a:schemeClr>
                  </a:solidFill>
                  <a:latin typeface="微软雅黑" panose="020B0503020204020204" charset="-122"/>
                  <a:ea typeface="微软雅黑" panose="020B0503020204020204" charset="-122"/>
                  <a:cs typeface="微软雅黑" panose="020B0503020204020204" charset="-122"/>
                </a:rPr>
                <a:t>适时调整进口征税商品目录。</a:t>
              </a:r>
              <a:endParaRPr lang="en-US" sz="1375"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96" name="组合 95"/>
          <p:cNvGrpSpPr/>
          <p:nvPr/>
        </p:nvGrpSpPr>
        <p:grpSpPr>
          <a:xfrm>
            <a:off x="8305800" y="7253605"/>
            <a:ext cx="7416165" cy="1224000"/>
            <a:chOff x="12809" y="11410"/>
            <a:chExt cx="11679" cy="1984"/>
          </a:xfrm>
        </p:grpSpPr>
        <p:grpSp>
          <p:nvGrpSpPr>
            <p:cNvPr id="89" name="组合 88"/>
            <p:cNvGrpSpPr/>
            <p:nvPr/>
          </p:nvGrpSpPr>
          <p:grpSpPr>
            <a:xfrm rot="0">
              <a:off x="12809" y="11410"/>
              <a:ext cx="11679" cy="1984"/>
              <a:chOff x="922" y="10975"/>
              <a:chExt cx="11766" cy="2414"/>
            </a:xfrm>
          </p:grpSpPr>
          <p:sp>
            <p:nvSpPr>
              <p:cNvPr id="92" name="Shape 27"/>
              <p:cNvSpPr/>
              <p:nvPr/>
            </p:nvSpPr>
            <p:spPr>
              <a:xfrm>
                <a:off x="990" y="10976"/>
                <a:ext cx="11698" cy="2413"/>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93"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67" name="Text 51"/>
            <p:cNvSpPr/>
            <p:nvPr/>
          </p:nvSpPr>
          <p:spPr>
            <a:xfrm>
              <a:off x="13101" y="11552"/>
              <a:ext cx="11277" cy="412"/>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产业链延伸效应显著</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47" name="Text 52"/>
            <p:cNvSpPr/>
            <p:nvPr/>
          </p:nvSpPr>
          <p:spPr>
            <a:xfrm>
              <a:off x="13101" y="12196"/>
              <a:ext cx="11277" cy="892"/>
            </a:xfrm>
            <a:prstGeom prst="rect">
              <a:avLst/>
            </a:prstGeom>
            <a:noFill/>
          </p:spPr>
          <p:txBody>
            <a:bodyPr wrap="square" lIns="0" tIns="0" rIns="0" bIns="0" rtlCol="0" anchor="ctr"/>
            <a:lstStyle/>
            <a:p>
              <a:pPr>
                <a:lnSpc>
                  <a:spcPct val="140000"/>
                </a:lnSpc>
              </a:pPr>
              <a:r>
                <a:rPr lang="en-US" sz="1375" dirty="0">
                  <a:solidFill>
                    <a:schemeClr val="tx1">
                      <a:alpha val="80000"/>
                    </a:schemeClr>
                  </a:solidFill>
                  <a:latin typeface="微软雅黑" panose="020B0503020204020204" charset="-122"/>
                  <a:ea typeface="微软雅黑" panose="020B0503020204020204" charset="-122"/>
                  <a:cs typeface="微软雅黑" panose="020B0503020204020204" charset="-122"/>
                </a:rPr>
                <a:t>零关税货物在岛内可以自由流动和使用</a:t>
              </a:r>
              <a:r>
                <a:rPr lang="zh-CN" altLang="en-US" sz="1375"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375" dirty="0">
                  <a:solidFill>
                    <a:schemeClr val="tx1">
                      <a:alpha val="80000"/>
                    </a:schemeClr>
                  </a:solidFill>
                  <a:latin typeface="微软雅黑" panose="020B0503020204020204" charset="-122"/>
                  <a:ea typeface="微软雅黑" panose="020B0503020204020204" charset="-122"/>
                  <a:cs typeface="微软雅黑" panose="020B0503020204020204" charset="-122"/>
                </a:rPr>
                <a:t>在全岛存放和加工</a:t>
              </a:r>
              <a:r>
                <a:rPr lang="zh-CN" altLang="en-US" sz="1375"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375" dirty="0">
                  <a:solidFill>
                    <a:schemeClr val="tx1">
                      <a:alpha val="80000"/>
                    </a:schemeClr>
                  </a:solidFill>
                  <a:latin typeface="微软雅黑" panose="020B0503020204020204" charset="-122"/>
                  <a:ea typeface="微软雅黑" panose="020B0503020204020204" charset="-122"/>
                  <a:cs typeface="微软雅黑" panose="020B0503020204020204" charset="-122"/>
                </a:rPr>
                <a:t>对于延伸岛内的产业链、增强产业竞争力、形成</a:t>
              </a:r>
              <a:r>
                <a:rPr lang="en-US" sz="1375" b="1" dirty="0">
                  <a:solidFill>
                    <a:srgbClr val="C59F5E"/>
                  </a:solidFill>
                  <a:latin typeface="微软雅黑" panose="020B0503020204020204" charset="-122"/>
                  <a:ea typeface="微软雅黑" panose="020B0503020204020204" charset="-122"/>
                  <a:cs typeface="微软雅黑" panose="020B0503020204020204" charset="-122"/>
                </a:rPr>
                <a:t>产业集群效应</a:t>
              </a:r>
              <a:r>
                <a:rPr lang="en-US" sz="1375" dirty="0">
                  <a:solidFill>
                    <a:schemeClr val="tx1">
                      <a:alpha val="80000"/>
                    </a:schemeClr>
                  </a:solidFill>
                  <a:latin typeface="微软雅黑" panose="020B0503020204020204" charset="-122"/>
                  <a:ea typeface="微软雅黑" panose="020B0503020204020204" charset="-122"/>
                  <a:cs typeface="微软雅黑" panose="020B0503020204020204" charset="-122"/>
                </a:rPr>
                <a:t>具有积极意义。</a:t>
              </a:r>
              <a:endParaRPr lang="en-US" sz="1375"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8" name="组合 7"/>
          <p:cNvGrpSpPr/>
          <p:nvPr/>
        </p:nvGrpSpPr>
        <p:grpSpPr>
          <a:xfrm rot="0">
            <a:off x="545465" y="260350"/>
            <a:ext cx="15386685" cy="8771890"/>
            <a:chOff x="859" y="410"/>
            <a:chExt cx="24231" cy="13814"/>
          </a:xfrm>
        </p:grpSpPr>
        <p:pic>
          <p:nvPicPr>
            <p:cNvPr id="9" name="图片 8"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10"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11" name="文本框 10"/>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Shape 27"/>
          <p:cNvSpPr/>
          <p:nvPr/>
        </p:nvSpPr>
        <p:spPr>
          <a:xfrm>
            <a:off x="513715" y="4175125"/>
            <a:ext cx="15192000" cy="2160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零关税商品清单:覆盖生产设备与原材料</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大幅降低投入成本，提升企业盈利能力</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85" name="Shape 27"/>
          <p:cNvSpPr/>
          <p:nvPr/>
        </p:nvSpPr>
        <p:spPr>
          <a:xfrm>
            <a:off x="552450" y="1472565"/>
            <a:ext cx="4932045" cy="244792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sp>
        <p:nvSpPr>
          <p:cNvPr id="10" name="Shape 3"/>
          <p:cNvSpPr/>
          <p:nvPr/>
        </p:nvSpPr>
        <p:spPr>
          <a:xfrm>
            <a:off x="753110" y="1684020"/>
            <a:ext cx="490855" cy="490855"/>
          </a:xfrm>
          <a:custGeom>
            <a:avLst/>
            <a:gdLst/>
            <a:ahLst/>
            <a:cxnLst/>
            <a:rect l="l" t="t" r="r" b="b"/>
            <a:pathLst>
              <a:path w="491118" h="491118">
                <a:moveTo>
                  <a:pt x="49112" y="0"/>
                </a:moveTo>
                <a:lnTo>
                  <a:pt x="442006" y="0"/>
                </a:lnTo>
                <a:cubicBezTo>
                  <a:pt x="469130" y="0"/>
                  <a:pt x="491118" y="21988"/>
                  <a:pt x="491118" y="49112"/>
                </a:cubicBezTo>
                <a:lnTo>
                  <a:pt x="491118" y="442006"/>
                </a:lnTo>
                <a:cubicBezTo>
                  <a:pt x="491118" y="469130"/>
                  <a:pt x="469130" y="491118"/>
                  <a:pt x="442006" y="491118"/>
                </a:cubicBezTo>
                <a:lnTo>
                  <a:pt x="49112" y="491118"/>
                </a:lnTo>
                <a:cubicBezTo>
                  <a:pt x="21988" y="491118"/>
                  <a:pt x="0" y="469130"/>
                  <a:pt x="0" y="442006"/>
                </a:cubicBezTo>
                <a:lnTo>
                  <a:pt x="0" y="49112"/>
                </a:lnTo>
                <a:cubicBezTo>
                  <a:pt x="0" y="22006"/>
                  <a:pt x="22006" y="0"/>
                  <a:pt x="49112" y="0"/>
                </a:cubicBezTo>
                <a:close/>
              </a:path>
            </a:pathLst>
          </a:custGeom>
          <a:solidFill>
            <a:srgbClr val="C29B5C"/>
          </a:solidFill>
        </p:spPr>
      </p:sp>
      <p:sp>
        <p:nvSpPr>
          <p:cNvPr id="11" name="Shape 4"/>
          <p:cNvSpPr/>
          <p:nvPr/>
        </p:nvSpPr>
        <p:spPr>
          <a:xfrm>
            <a:off x="900430" y="1831340"/>
            <a:ext cx="196215" cy="196215"/>
          </a:xfrm>
          <a:custGeom>
            <a:avLst/>
            <a:gdLst/>
            <a:ahLst/>
            <a:cxnLst/>
            <a:rect l="l" t="t" r="r" b="b"/>
            <a:pathLst>
              <a:path w="196447" h="196447">
                <a:moveTo>
                  <a:pt x="12278" y="12278"/>
                </a:moveTo>
                <a:cubicBezTo>
                  <a:pt x="5487" y="12278"/>
                  <a:pt x="0" y="17765"/>
                  <a:pt x="0" y="24556"/>
                </a:cubicBezTo>
                <a:lnTo>
                  <a:pt x="0" y="165752"/>
                </a:lnTo>
                <a:cubicBezTo>
                  <a:pt x="0" y="175920"/>
                  <a:pt x="8249" y="184169"/>
                  <a:pt x="18417" y="184169"/>
                </a:cubicBezTo>
                <a:lnTo>
                  <a:pt x="178030" y="184169"/>
                </a:lnTo>
                <a:cubicBezTo>
                  <a:pt x="188198" y="184169"/>
                  <a:pt x="196447" y="175920"/>
                  <a:pt x="196447" y="165752"/>
                </a:cubicBezTo>
                <a:lnTo>
                  <a:pt x="196447" y="58397"/>
                </a:lnTo>
                <a:cubicBezTo>
                  <a:pt x="196447" y="51414"/>
                  <a:pt x="189004" y="47002"/>
                  <a:pt x="182865" y="50301"/>
                </a:cubicBezTo>
                <a:lnTo>
                  <a:pt x="122779" y="82646"/>
                </a:lnTo>
                <a:lnTo>
                  <a:pt x="122779" y="58397"/>
                </a:lnTo>
                <a:cubicBezTo>
                  <a:pt x="122779" y="51414"/>
                  <a:pt x="115336" y="47002"/>
                  <a:pt x="109197" y="50301"/>
                </a:cubicBezTo>
                <a:lnTo>
                  <a:pt x="49112" y="82646"/>
                </a:lnTo>
                <a:lnTo>
                  <a:pt x="49112" y="24556"/>
                </a:lnTo>
                <a:cubicBezTo>
                  <a:pt x="49112" y="17765"/>
                  <a:pt x="43625" y="12278"/>
                  <a:pt x="36834" y="12278"/>
                </a:cubicBezTo>
                <a:lnTo>
                  <a:pt x="12278" y="12278"/>
                </a:lnTo>
                <a:close/>
              </a:path>
            </a:pathLst>
          </a:custGeom>
          <a:solidFill>
            <a:srgbClr val="F0EEEA"/>
          </a:solidFill>
        </p:spPr>
      </p:sp>
      <p:sp>
        <p:nvSpPr>
          <p:cNvPr id="12" name="Text 5"/>
          <p:cNvSpPr/>
          <p:nvPr/>
        </p:nvSpPr>
        <p:spPr>
          <a:xfrm>
            <a:off x="1391285" y="1757680"/>
            <a:ext cx="2033270" cy="343535"/>
          </a:xfrm>
          <a:prstGeom prst="rect">
            <a:avLst/>
          </a:prstGeom>
          <a:solidFill>
            <a:srgbClr val="F9F5EE"/>
          </a:solid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生产设备类</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3" name="Text 6"/>
          <p:cNvSpPr/>
          <p:nvPr/>
        </p:nvSpPr>
        <p:spPr>
          <a:xfrm>
            <a:off x="753110" y="2322195"/>
            <a:ext cx="4653280" cy="957580"/>
          </a:xfrm>
          <a:prstGeom prst="rect">
            <a:avLst/>
          </a:prstGeom>
          <a:solidFill>
            <a:srgbClr val="F9F5EE"/>
          </a:solid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涵盖几乎所有生产设备和原材料</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包括制造设备、医疗设备、航空器材等。封关前许多高端医疗设备不在免税清单内</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封关后更多设备可享受零关税。</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4" name="Shape 7"/>
          <p:cNvSpPr/>
          <p:nvPr/>
        </p:nvSpPr>
        <p:spPr>
          <a:xfrm>
            <a:off x="753110" y="3402330"/>
            <a:ext cx="982345" cy="343535"/>
          </a:xfrm>
          <a:custGeom>
            <a:avLst/>
            <a:gdLst/>
            <a:ahLst/>
            <a:cxnLst/>
            <a:rect l="l" t="t" r="r" b="b"/>
            <a:pathLst>
              <a:path w="982236" h="343782">
                <a:moveTo>
                  <a:pt x="49113" y="0"/>
                </a:moveTo>
                <a:lnTo>
                  <a:pt x="933123" y="0"/>
                </a:lnTo>
                <a:cubicBezTo>
                  <a:pt x="960247" y="0"/>
                  <a:pt x="982236" y="21989"/>
                  <a:pt x="982236" y="49113"/>
                </a:cubicBezTo>
                <a:lnTo>
                  <a:pt x="982236" y="294670"/>
                </a:lnTo>
                <a:cubicBezTo>
                  <a:pt x="982236" y="321794"/>
                  <a:pt x="960247" y="343782"/>
                  <a:pt x="933123" y="343782"/>
                </a:cubicBezTo>
                <a:lnTo>
                  <a:pt x="49113" y="343782"/>
                </a:lnTo>
                <a:cubicBezTo>
                  <a:pt x="21989" y="343782"/>
                  <a:pt x="0" y="321794"/>
                  <a:pt x="0" y="294670"/>
                </a:cubicBezTo>
                <a:lnTo>
                  <a:pt x="0" y="49113"/>
                </a:lnTo>
                <a:cubicBezTo>
                  <a:pt x="0" y="22007"/>
                  <a:pt x="22007" y="0"/>
                  <a:pt x="49113" y="0"/>
                </a:cubicBezTo>
                <a:close/>
              </a:path>
            </a:pathLst>
          </a:custGeom>
          <a:solidFill>
            <a:srgbClr val="F0EEEA"/>
          </a:solidFill>
        </p:spPr>
      </p:sp>
      <p:sp>
        <p:nvSpPr>
          <p:cNvPr id="15" name="Text 8"/>
          <p:cNvSpPr/>
          <p:nvPr/>
        </p:nvSpPr>
        <p:spPr>
          <a:xfrm>
            <a:off x="753110" y="3402330"/>
            <a:ext cx="1068070" cy="343535"/>
          </a:xfrm>
          <a:prstGeom prst="rect">
            <a:avLst/>
          </a:prstGeom>
          <a:solidFill>
            <a:srgbClr val="FFFFFF"/>
          </a:solidFill>
        </p:spPr>
        <p:txBody>
          <a:bodyPr wrap="square" lIns="147335" tIns="49112" rIns="147335" bIns="49112" rtlCol="0" anchor="ctr"/>
          <a:lstStyle/>
          <a:p>
            <a:pPr algn="ct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制造设备</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7" name="Text 10"/>
          <p:cNvSpPr/>
          <p:nvPr/>
        </p:nvSpPr>
        <p:spPr>
          <a:xfrm>
            <a:off x="2027555" y="3402330"/>
            <a:ext cx="1068070" cy="343535"/>
          </a:xfrm>
          <a:prstGeom prst="rect">
            <a:avLst/>
          </a:prstGeom>
          <a:solidFill>
            <a:srgbClr val="FFFFFF"/>
          </a:solidFill>
        </p:spPr>
        <p:txBody>
          <a:bodyPr wrap="square" lIns="147335" tIns="49112" rIns="147335" bIns="49112" rtlCol="0" anchor="ctr"/>
          <a:lstStyle/>
          <a:p>
            <a:pPr algn="ct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医疗设备</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9" name="Text 12"/>
          <p:cNvSpPr/>
          <p:nvPr/>
        </p:nvSpPr>
        <p:spPr>
          <a:xfrm>
            <a:off x="3302000" y="3402330"/>
            <a:ext cx="1068070" cy="343535"/>
          </a:xfrm>
          <a:prstGeom prst="rect">
            <a:avLst/>
          </a:prstGeom>
          <a:solidFill>
            <a:schemeClr val="bg1"/>
          </a:solidFill>
        </p:spPr>
        <p:txBody>
          <a:bodyPr wrap="square" lIns="147335" tIns="49112" rIns="147335" bIns="49112" rtlCol="0" anchor="ctr"/>
          <a:lstStyle/>
          <a:p>
            <a:pPr algn="ct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航空器材</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93" name="Shape 27"/>
          <p:cNvSpPr/>
          <p:nvPr/>
        </p:nvSpPr>
        <p:spPr>
          <a:xfrm>
            <a:off x="5662930" y="1472565"/>
            <a:ext cx="4932045" cy="244792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sp>
        <p:nvSpPr>
          <p:cNvPr id="21" name="Shape 14"/>
          <p:cNvSpPr/>
          <p:nvPr/>
        </p:nvSpPr>
        <p:spPr>
          <a:xfrm>
            <a:off x="5849620" y="1684020"/>
            <a:ext cx="490855" cy="490855"/>
          </a:xfrm>
          <a:custGeom>
            <a:avLst/>
            <a:gdLst/>
            <a:ahLst/>
            <a:cxnLst/>
            <a:rect l="l" t="t" r="r" b="b"/>
            <a:pathLst>
              <a:path w="491118" h="491118">
                <a:moveTo>
                  <a:pt x="49112" y="0"/>
                </a:moveTo>
                <a:lnTo>
                  <a:pt x="442006" y="0"/>
                </a:lnTo>
                <a:cubicBezTo>
                  <a:pt x="469130" y="0"/>
                  <a:pt x="491118" y="21988"/>
                  <a:pt x="491118" y="49112"/>
                </a:cubicBezTo>
                <a:lnTo>
                  <a:pt x="491118" y="442006"/>
                </a:lnTo>
                <a:cubicBezTo>
                  <a:pt x="491118" y="469130"/>
                  <a:pt x="469130" y="491118"/>
                  <a:pt x="442006" y="491118"/>
                </a:cubicBezTo>
                <a:lnTo>
                  <a:pt x="49112" y="491118"/>
                </a:lnTo>
                <a:cubicBezTo>
                  <a:pt x="21988" y="491118"/>
                  <a:pt x="0" y="469130"/>
                  <a:pt x="0" y="442006"/>
                </a:cubicBezTo>
                <a:lnTo>
                  <a:pt x="0" y="49112"/>
                </a:lnTo>
                <a:cubicBezTo>
                  <a:pt x="0" y="22006"/>
                  <a:pt x="22006" y="0"/>
                  <a:pt x="49112" y="0"/>
                </a:cubicBezTo>
                <a:close/>
              </a:path>
            </a:pathLst>
          </a:custGeom>
          <a:solidFill>
            <a:srgbClr val="C29B5C"/>
          </a:solidFill>
        </p:spPr>
      </p:sp>
      <p:sp>
        <p:nvSpPr>
          <p:cNvPr id="22" name="Shape 15"/>
          <p:cNvSpPr/>
          <p:nvPr/>
        </p:nvSpPr>
        <p:spPr>
          <a:xfrm>
            <a:off x="6009640" y="1831340"/>
            <a:ext cx="172085" cy="196215"/>
          </a:xfrm>
          <a:custGeom>
            <a:avLst/>
            <a:gdLst/>
            <a:ahLst/>
            <a:cxnLst/>
            <a:rect l="l" t="t" r="r" b="b"/>
            <a:pathLst>
              <a:path w="171891" h="196447">
                <a:moveTo>
                  <a:pt x="110502" y="0"/>
                </a:moveTo>
                <a:lnTo>
                  <a:pt x="49112" y="0"/>
                </a:lnTo>
                <a:cubicBezTo>
                  <a:pt x="42321" y="0"/>
                  <a:pt x="36834" y="5487"/>
                  <a:pt x="36834" y="12278"/>
                </a:cubicBezTo>
                <a:cubicBezTo>
                  <a:pt x="36834" y="19069"/>
                  <a:pt x="42321" y="24556"/>
                  <a:pt x="49112" y="24556"/>
                </a:cubicBezTo>
                <a:lnTo>
                  <a:pt x="49112" y="82684"/>
                </a:lnTo>
                <a:lnTo>
                  <a:pt x="2878" y="163565"/>
                </a:lnTo>
                <a:cubicBezTo>
                  <a:pt x="998" y="166903"/>
                  <a:pt x="0" y="170625"/>
                  <a:pt x="0" y="174462"/>
                </a:cubicBezTo>
                <a:cubicBezTo>
                  <a:pt x="0" y="186625"/>
                  <a:pt x="9822" y="196447"/>
                  <a:pt x="21985" y="196447"/>
                </a:cubicBezTo>
                <a:lnTo>
                  <a:pt x="149906" y="196447"/>
                </a:lnTo>
                <a:cubicBezTo>
                  <a:pt x="162031" y="196447"/>
                  <a:pt x="171891" y="186625"/>
                  <a:pt x="171891" y="174462"/>
                </a:cubicBezTo>
                <a:cubicBezTo>
                  <a:pt x="171891" y="170625"/>
                  <a:pt x="170894" y="166865"/>
                  <a:pt x="169014" y="163565"/>
                </a:cubicBezTo>
                <a:lnTo>
                  <a:pt x="122779" y="82684"/>
                </a:lnTo>
                <a:lnTo>
                  <a:pt x="122779" y="24556"/>
                </a:lnTo>
                <a:cubicBezTo>
                  <a:pt x="129571" y="24556"/>
                  <a:pt x="135057" y="19069"/>
                  <a:pt x="135057" y="12278"/>
                </a:cubicBezTo>
                <a:cubicBezTo>
                  <a:pt x="135057" y="5487"/>
                  <a:pt x="129571" y="0"/>
                  <a:pt x="122779" y="0"/>
                </a:cubicBezTo>
                <a:lnTo>
                  <a:pt x="110502" y="0"/>
                </a:lnTo>
                <a:close/>
                <a:moveTo>
                  <a:pt x="73668" y="82684"/>
                </a:moveTo>
                <a:lnTo>
                  <a:pt x="73668" y="24556"/>
                </a:lnTo>
                <a:lnTo>
                  <a:pt x="98224" y="24556"/>
                </a:lnTo>
                <a:lnTo>
                  <a:pt x="98224" y="82684"/>
                </a:lnTo>
                <a:cubicBezTo>
                  <a:pt x="98224" y="86943"/>
                  <a:pt x="99336" y="91164"/>
                  <a:pt x="101447" y="94885"/>
                </a:cubicBezTo>
                <a:lnTo>
                  <a:pt x="117408" y="122779"/>
                </a:lnTo>
                <a:lnTo>
                  <a:pt x="54483" y="122779"/>
                </a:lnTo>
                <a:lnTo>
                  <a:pt x="70445" y="94885"/>
                </a:lnTo>
                <a:cubicBezTo>
                  <a:pt x="72555" y="91164"/>
                  <a:pt x="73668" y="86982"/>
                  <a:pt x="73668" y="82684"/>
                </a:cubicBezTo>
                <a:close/>
              </a:path>
            </a:pathLst>
          </a:custGeom>
          <a:solidFill>
            <a:srgbClr val="F0EEEA"/>
          </a:solidFill>
        </p:spPr>
      </p:sp>
      <p:sp>
        <p:nvSpPr>
          <p:cNvPr id="23" name="Text 16"/>
          <p:cNvSpPr/>
          <p:nvPr/>
        </p:nvSpPr>
        <p:spPr>
          <a:xfrm>
            <a:off x="6488430" y="1757680"/>
            <a:ext cx="1535430" cy="343535"/>
          </a:xfrm>
          <a:prstGeom prst="rect">
            <a:avLst/>
          </a:prstGeom>
          <a:solidFill>
            <a:srgbClr val="F9F5EE"/>
          </a:solid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原材料类</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24" name="Text 17"/>
          <p:cNvSpPr/>
          <p:nvPr/>
        </p:nvSpPr>
        <p:spPr>
          <a:xfrm>
            <a:off x="5849620" y="2241550"/>
            <a:ext cx="4653280" cy="796925"/>
          </a:xfrm>
          <a:prstGeom prst="rect">
            <a:avLst/>
          </a:prstGeom>
          <a:solidFill>
            <a:srgbClr val="F9F5EE"/>
          </a:solid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涵盖化工原料、农产品、矿产品等。如鲜椰子、各类谷物、花生、葵花子、硅砂、石英砂、钛矿砂、苯、甲苯、甲醇等。</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25" name="Shape 18"/>
          <p:cNvSpPr/>
          <p:nvPr/>
        </p:nvSpPr>
        <p:spPr>
          <a:xfrm>
            <a:off x="5849620" y="3402330"/>
            <a:ext cx="982345" cy="343535"/>
          </a:xfrm>
          <a:custGeom>
            <a:avLst/>
            <a:gdLst/>
            <a:ahLst/>
            <a:cxnLst/>
            <a:rect l="l" t="t" r="r" b="b"/>
            <a:pathLst>
              <a:path w="982236" h="343782">
                <a:moveTo>
                  <a:pt x="49113" y="0"/>
                </a:moveTo>
                <a:lnTo>
                  <a:pt x="933123" y="0"/>
                </a:lnTo>
                <a:cubicBezTo>
                  <a:pt x="960247" y="0"/>
                  <a:pt x="982236" y="21989"/>
                  <a:pt x="982236" y="49113"/>
                </a:cubicBezTo>
                <a:lnTo>
                  <a:pt x="982236" y="294670"/>
                </a:lnTo>
                <a:cubicBezTo>
                  <a:pt x="982236" y="321794"/>
                  <a:pt x="960247" y="343782"/>
                  <a:pt x="933123" y="343782"/>
                </a:cubicBezTo>
                <a:lnTo>
                  <a:pt x="49113" y="343782"/>
                </a:lnTo>
                <a:cubicBezTo>
                  <a:pt x="21989" y="343782"/>
                  <a:pt x="0" y="321794"/>
                  <a:pt x="0" y="294670"/>
                </a:cubicBezTo>
                <a:lnTo>
                  <a:pt x="0" y="49113"/>
                </a:lnTo>
                <a:cubicBezTo>
                  <a:pt x="0" y="22007"/>
                  <a:pt x="22007" y="0"/>
                  <a:pt x="49113" y="0"/>
                </a:cubicBezTo>
                <a:close/>
              </a:path>
            </a:pathLst>
          </a:custGeom>
          <a:solidFill>
            <a:srgbClr val="F0EEEA"/>
          </a:solidFill>
        </p:spPr>
      </p:sp>
      <p:sp>
        <p:nvSpPr>
          <p:cNvPr id="26" name="Text 19"/>
          <p:cNvSpPr/>
          <p:nvPr/>
        </p:nvSpPr>
        <p:spPr>
          <a:xfrm>
            <a:off x="5849620" y="3402330"/>
            <a:ext cx="1068070" cy="343535"/>
          </a:xfrm>
          <a:prstGeom prst="rect">
            <a:avLst/>
          </a:prstGeom>
          <a:solidFill>
            <a:srgbClr val="FFFFFF"/>
          </a:solidFill>
        </p:spPr>
        <p:txBody>
          <a:bodyPr wrap="square" lIns="147335" tIns="49112" rIns="147335" bIns="49112" rtlCol="0" anchor="ctr"/>
          <a:lstStyle/>
          <a:p>
            <a:pPr algn="ct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化工原料</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28" name="Text 21"/>
          <p:cNvSpPr/>
          <p:nvPr/>
        </p:nvSpPr>
        <p:spPr>
          <a:xfrm>
            <a:off x="7112000" y="3402330"/>
            <a:ext cx="1048385" cy="343535"/>
          </a:xfrm>
          <a:prstGeom prst="rect">
            <a:avLst/>
          </a:prstGeom>
          <a:solidFill>
            <a:srgbClr val="FFFFFF"/>
          </a:solidFill>
        </p:spPr>
        <p:txBody>
          <a:bodyPr wrap="square" lIns="147335" tIns="49112" rIns="147335" bIns="49112" rtlCol="0" anchor="ctr"/>
          <a:lstStyle/>
          <a:p>
            <a:pPr algn="ct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农产品</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30" name="Text 23"/>
          <p:cNvSpPr/>
          <p:nvPr/>
        </p:nvSpPr>
        <p:spPr>
          <a:xfrm>
            <a:off x="8386445" y="3402330"/>
            <a:ext cx="1068070" cy="343535"/>
          </a:xfrm>
          <a:prstGeom prst="rect">
            <a:avLst/>
          </a:prstGeom>
          <a:solidFill>
            <a:srgbClr val="FFFFFF"/>
          </a:solidFill>
        </p:spPr>
        <p:txBody>
          <a:bodyPr wrap="square" lIns="147335" tIns="49112" rIns="147335" bIns="49112" rtlCol="0" anchor="ctr"/>
          <a:lstStyle/>
          <a:p>
            <a:pPr algn="ct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矿产品</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94" name="Shape 27"/>
          <p:cNvSpPr/>
          <p:nvPr/>
        </p:nvSpPr>
        <p:spPr>
          <a:xfrm>
            <a:off x="10773410" y="1472565"/>
            <a:ext cx="4932045" cy="244792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sp>
        <p:nvSpPr>
          <p:cNvPr id="32" name="Shape 25"/>
          <p:cNvSpPr/>
          <p:nvPr/>
        </p:nvSpPr>
        <p:spPr>
          <a:xfrm>
            <a:off x="10991215" y="1684020"/>
            <a:ext cx="490855" cy="490855"/>
          </a:xfrm>
          <a:custGeom>
            <a:avLst/>
            <a:gdLst/>
            <a:ahLst/>
            <a:cxnLst/>
            <a:rect l="l" t="t" r="r" b="b"/>
            <a:pathLst>
              <a:path w="491118" h="491118">
                <a:moveTo>
                  <a:pt x="49112" y="0"/>
                </a:moveTo>
                <a:lnTo>
                  <a:pt x="442006" y="0"/>
                </a:lnTo>
                <a:cubicBezTo>
                  <a:pt x="469130" y="0"/>
                  <a:pt x="491118" y="21988"/>
                  <a:pt x="491118" y="49112"/>
                </a:cubicBezTo>
                <a:lnTo>
                  <a:pt x="491118" y="442006"/>
                </a:lnTo>
                <a:cubicBezTo>
                  <a:pt x="491118" y="469130"/>
                  <a:pt x="469130" y="491118"/>
                  <a:pt x="442006" y="491118"/>
                </a:cubicBezTo>
                <a:lnTo>
                  <a:pt x="49112" y="491118"/>
                </a:lnTo>
                <a:cubicBezTo>
                  <a:pt x="21988" y="491118"/>
                  <a:pt x="0" y="469130"/>
                  <a:pt x="0" y="442006"/>
                </a:cubicBezTo>
                <a:lnTo>
                  <a:pt x="0" y="49112"/>
                </a:lnTo>
                <a:cubicBezTo>
                  <a:pt x="0" y="22006"/>
                  <a:pt x="22006" y="0"/>
                  <a:pt x="49112" y="0"/>
                </a:cubicBezTo>
                <a:close/>
              </a:path>
            </a:pathLst>
          </a:custGeom>
          <a:solidFill>
            <a:srgbClr val="C29B5C"/>
          </a:solidFill>
        </p:spPr>
      </p:sp>
      <p:sp>
        <p:nvSpPr>
          <p:cNvPr id="34" name="Shape 26"/>
          <p:cNvSpPr/>
          <p:nvPr/>
        </p:nvSpPr>
        <p:spPr>
          <a:xfrm>
            <a:off x="11113770" y="1831340"/>
            <a:ext cx="245745" cy="196215"/>
          </a:xfrm>
          <a:custGeom>
            <a:avLst/>
            <a:gdLst/>
            <a:ahLst/>
            <a:cxnLst/>
            <a:rect l="l" t="t" r="r" b="b"/>
            <a:pathLst>
              <a:path w="245559" h="196447">
                <a:moveTo>
                  <a:pt x="159575" y="80766"/>
                </a:moveTo>
                <a:cubicBezTo>
                  <a:pt x="164256" y="79500"/>
                  <a:pt x="169167" y="81725"/>
                  <a:pt x="171277" y="86061"/>
                </a:cubicBezTo>
                <a:lnTo>
                  <a:pt x="178414" y="100487"/>
                </a:lnTo>
                <a:cubicBezTo>
                  <a:pt x="182366" y="101024"/>
                  <a:pt x="186241" y="102099"/>
                  <a:pt x="189886" y="103595"/>
                </a:cubicBezTo>
                <a:lnTo>
                  <a:pt x="203315" y="94655"/>
                </a:lnTo>
                <a:cubicBezTo>
                  <a:pt x="207344" y="91969"/>
                  <a:pt x="212677" y="92507"/>
                  <a:pt x="216092" y="95921"/>
                </a:cubicBezTo>
                <a:lnTo>
                  <a:pt x="223459" y="103288"/>
                </a:lnTo>
                <a:cubicBezTo>
                  <a:pt x="226873" y="106703"/>
                  <a:pt x="227411" y="112075"/>
                  <a:pt x="224725" y="116065"/>
                </a:cubicBezTo>
                <a:lnTo>
                  <a:pt x="215785" y="129456"/>
                </a:lnTo>
                <a:cubicBezTo>
                  <a:pt x="216514" y="131259"/>
                  <a:pt x="217166" y="133139"/>
                  <a:pt x="217703" y="135096"/>
                </a:cubicBezTo>
                <a:cubicBezTo>
                  <a:pt x="218240" y="137053"/>
                  <a:pt x="218586" y="138971"/>
                  <a:pt x="218854" y="140928"/>
                </a:cubicBezTo>
                <a:lnTo>
                  <a:pt x="233319" y="148064"/>
                </a:lnTo>
                <a:cubicBezTo>
                  <a:pt x="237655" y="150213"/>
                  <a:pt x="239880" y="155124"/>
                  <a:pt x="238614" y="159767"/>
                </a:cubicBezTo>
                <a:lnTo>
                  <a:pt x="235928" y="169819"/>
                </a:lnTo>
                <a:cubicBezTo>
                  <a:pt x="234662" y="174462"/>
                  <a:pt x="230327" y="177608"/>
                  <a:pt x="225492" y="177301"/>
                </a:cubicBezTo>
                <a:lnTo>
                  <a:pt x="209377" y="176265"/>
                </a:lnTo>
                <a:cubicBezTo>
                  <a:pt x="206960" y="179373"/>
                  <a:pt x="204159" y="182251"/>
                  <a:pt x="200975" y="184706"/>
                </a:cubicBezTo>
                <a:lnTo>
                  <a:pt x="202011" y="200783"/>
                </a:lnTo>
                <a:cubicBezTo>
                  <a:pt x="202318" y="205617"/>
                  <a:pt x="199171" y="209991"/>
                  <a:pt x="194529" y="211219"/>
                </a:cubicBezTo>
                <a:lnTo>
                  <a:pt x="184476" y="213905"/>
                </a:lnTo>
                <a:cubicBezTo>
                  <a:pt x="179795" y="215171"/>
                  <a:pt x="174922" y="212946"/>
                  <a:pt x="172774" y="208610"/>
                </a:cubicBezTo>
                <a:lnTo>
                  <a:pt x="165637" y="194183"/>
                </a:lnTo>
                <a:cubicBezTo>
                  <a:pt x="161685" y="193646"/>
                  <a:pt x="157810" y="192572"/>
                  <a:pt x="154165" y="191076"/>
                </a:cubicBezTo>
                <a:lnTo>
                  <a:pt x="140736" y="200015"/>
                </a:lnTo>
                <a:cubicBezTo>
                  <a:pt x="136707" y="202701"/>
                  <a:pt x="131374" y="202164"/>
                  <a:pt x="127959" y="198749"/>
                </a:cubicBezTo>
                <a:lnTo>
                  <a:pt x="120592" y="191382"/>
                </a:lnTo>
                <a:cubicBezTo>
                  <a:pt x="117178" y="187968"/>
                  <a:pt x="116640" y="182634"/>
                  <a:pt x="119326" y="178606"/>
                </a:cubicBezTo>
                <a:lnTo>
                  <a:pt x="128266" y="165177"/>
                </a:lnTo>
                <a:cubicBezTo>
                  <a:pt x="127537" y="163373"/>
                  <a:pt x="126885" y="161493"/>
                  <a:pt x="126348" y="159537"/>
                </a:cubicBezTo>
                <a:cubicBezTo>
                  <a:pt x="125811" y="157580"/>
                  <a:pt x="125465" y="155623"/>
                  <a:pt x="125197" y="153705"/>
                </a:cubicBezTo>
                <a:lnTo>
                  <a:pt x="110732" y="146568"/>
                </a:lnTo>
                <a:cubicBezTo>
                  <a:pt x="106396" y="144419"/>
                  <a:pt x="104209" y="139508"/>
                  <a:pt x="105437" y="134866"/>
                </a:cubicBezTo>
                <a:lnTo>
                  <a:pt x="108123" y="124813"/>
                </a:lnTo>
                <a:cubicBezTo>
                  <a:pt x="109389" y="120170"/>
                  <a:pt x="113724" y="117024"/>
                  <a:pt x="118559" y="117331"/>
                </a:cubicBezTo>
                <a:lnTo>
                  <a:pt x="134635" y="118367"/>
                </a:lnTo>
                <a:cubicBezTo>
                  <a:pt x="137053" y="115259"/>
                  <a:pt x="139853" y="112382"/>
                  <a:pt x="143038" y="109926"/>
                </a:cubicBezTo>
                <a:lnTo>
                  <a:pt x="142002" y="93888"/>
                </a:lnTo>
                <a:cubicBezTo>
                  <a:pt x="141695" y="89053"/>
                  <a:pt x="144841" y="84679"/>
                  <a:pt x="149484" y="83452"/>
                </a:cubicBezTo>
                <a:lnTo>
                  <a:pt x="159537" y="80766"/>
                </a:lnTo>
                <a:close/>
                <a:moveTo>
                  <a:pt x="172045" y="130453"/>
                </a:moveTo>
                <a:cubicBezTo>
                  <a:pt x="162727" y="130464"/>
                  <a:pt x="155171" y="138037"/>
                  <a:pt x="155182" y="147355"/>
                </a:cubicBezTo>
                <a:cubicBezTo>
                  <a:pt x="155192" y="156672"/>
                  <a:pt x="162766" y="164228"/>
                  <a:pt x="172083" y="164218"/>
                </a:cubicBezTo>
                <a:cubicBezTo>
                  <a:pt x="181401" y="164207"/>
                  <a:pt x="188957" y="156634"/>
                  <a:pt x="188946" y="147316"/>
                </a:cubicBezTo>
                <a:cubicBezTo>
                  <a:pt x="188935" y="137999"/>
                  <a:pt x="181362" y="130443"/>
                  <a:pt x="172045" y="130453"/>
                </a:cubicBezTo>
                <a:close/>
                <a:moveTo>
                  <a:pt x="86291" y="-17458"/>
                </a:moveTo>
                <a:lnTo>
                  <a:pt x="96344" y="-14772"/>
                </a:lnTo>
                <a:cubicBezTo>
                  <a:pt x="100986" y="-13506"/>
                  <a:pt x="104132" y="-9132"/>
                  <a:pt x="103825" y="-4336"/>
                </a:cubicBezTo>
                <a:lnTo>
                  <a:pt x="102789" y="11702"/>
                </a:lnTo>
                <a:cubicBezTo>
                  <a:pt x="105974" y="14158"/>
                  <a:pt x="108775" y="16997"/>
                  <a:pt x="111192" y="20144"/>
                </a:cubicBezTo>
                <a:lnTo>
                  <a:pt x="127307" y="19108"/>
                </a:lnTo>
                <a:cubicBezTo>
                  <a:pt x="132103" y="18801"/>
                  <a:pt x="136477" y="21947"/>
                  <a:pt x="137743" y="26589"/>
                </a:cubicBezTo>
                <a:lnTo>
                  <a:pt x="140429" y="36642"/>
                </a:lnTo>
                <a:cubicBezTo>
                  <a:pt x="141657" y="41285"/>
                  <a:pt x="139470" y="46196"/>
                  <a:pt x="135134" y="48344"/>
                </a:cubicBezTo>
                <a:lnTo>
                  <a:pt x="120669" y="55481"/>
                </a:lnTo>
                <a:cubicBezTo>
                  <a:pt x="120401" y="57438"/>
                  <a:pt x="120017" y="59395"/>
                  <a:pt x="119518" y="61313"/>
                </a:cubicBezTo>
                <a:cubicBezTo>
                  <a:pt x="119019" y="63231"/>
                  <a:pt x="118329" y="65150"/>
                  <a:pt x="117600" y="66953"/>
                </a:cubicBezTo>
                <a:lnTo>
                  <a:pt x="126540" y="80382"/>
                </a:lnTo>
                <a:cubicBezTo>
                  <a:pt x="129225" y="84411"/>
                  <a:pt x="128688" y="89744"/>
                  <a:pt x="125273" y="93159"/>
                </a:cubicBezTo>
                <a:lnTo>
                  <a:pt x="117907" y="100526"/>
                </a:lnTo>
                <a:cubicBezTo>
                  <a:pt x="114492" y="103940"/>
                  <a:pt x="109159" y="104478"/>
                  <a:pt x="105130" y="101792"/>
                </a:cubicBezTo>
                <a:lnTo>
                  <a:pt x="91701" y="92852"/>
                </a:lnTo>
                <a:cubicBezTo>
                  <a:pt x="88056" y="94348"/>
                  <a:pt x="84181" y="95423"/>
                  <a:pt x="80229" y="95960"/>
                </a:cubicBezTo>
                <a:lnTo>
                  <a:pt x="73092" y="110386"/>
                </a:lnTo>
                <a:cubicBezTo>
                  <a:pt x="70944" y="114722"/>
                  <a:pt x="66032" y="116909"/>
                  <a:pt x="61390" y="115681"/>
                </a:cubicBezTo>
                <a:lnTo>
                  <a:pt x="51337" y="112995"/>
                </a:lnTo>
                <a:cubicBezTo>
                  <a:pt x="46656" y="111729"/>
                  <a:pt x="43548" y="107355"/>
                  <a:pt x="43855" y="102559"/>
                </a:cubicBezTo>
                <a:lnTo>
                  <a:pt x="44891" y="86483"/>
                </a:lnTo>
                <a:cubicBezTo>
                  <a:pt x="41707" y="84027"/>
                  <a:pt x="38906" y="81188"/>
                  <a:pt x="36489" y="78042"/>
                </a:cubicBezTo>
                <a:lnTo>
                  <a:pt x="20374" y="79078"/>
                </a:lnTo>
                <a:cubicBezTo>
                  <a:pt x="15578" y="79385"/>
                  <a:pt x="11204" y="76238"/>
                  <a:pt x="9937" y="71596"/>
                </a:cubicBezTo>
                <a:lnTo>
                  <a:pt x="7252" y="61543"/>
                </a:lnTo>
                <a:cubicBezTo>
                  <a:pt x="6024" y="56901"/>
                  <a:pt x="8211" y="51989"/>
                  <a:pt x="12547" y="49841"/>
                </a:cubicBezTo>
                <a:lnTo>
                  <a:pt x="27011" y="42704"/>
                </a:lnTo>
                <a:cubicBezTo>
                  <a:pt x="27280" y="40747"/>
                  <a:pt x="27664" y="38829"/>
                  <a:pt x="28163" y="36872"/>
                </a:cubicBezTo>
                <a:cubicBezTo>
                  <a:pt x="28700" y="34915"/>
                  <a:pt x="29314" y="33035"/>
                  <a:pt x="30081" y="31232"/>
                </a:cubicBezTo>
                <a:lnTo>
                  <a:pt x="21141" y="17841"/>
                </a:lnTo>
                <a:cubicBezTo>
                  <a:pt x="18455" y="13813"/>
                  <a:pt x="18992" y="8479"/>
                  <a:pt x="22407" y="5065"/>
                </a:cubicBezTo>
                <a:lnTo>
                  <a:pt x="29774" y="-2302"/>
                </a:lnTo>
                <a:cubicBezTo>
                  <a:pt x="33189" y="-5717"/>
                  <a:pt x="38522" y="-6254"/>
                  <a:pt x="42551" y="-3568"/>
                </a:cubicBezTo>
                <a:lnTo>
                  <a:pt x="55980" y="5372"/>
                </a:lnTo>
                <a:cubicBezTo>
                  <a:pt x="59625" y="3875"/>
                  <a:pt x="63500" y="2801"/>
                  <a:pt x="67452" y="2264"/>
                </a:cubicBezTo>
                <a:lnTo>
                  <a:pt x="74589" y="-12163"/>
                </a:lnTo>
                <a:cubicBezTo>
                  <a:pt x="76737" y="-16498"/>
                  <a:pt x="81610" y="-18685"/>
                  <a:pt x="86291" y="-17458"/>
                </a:cubicBezTo>
                <a:close/>
                <a:moveTo>
                  <a:pt x="73821" y="32230"/>
                </a:moveTo>
                <a:cubicBezTo>
                  <a:pt x="64504" y="32230"/>
                  <a:pt x="56939" y="39794"/>
                  <a:pt x="56939" y="49112"/>
                </a:cubicBezTo>
                <a:cubicBezTo>
                  <a:pt x="56939" y="58429"/>
                  <a:pt x="64504" y="65994"/>
                  <a:pt x="73821" y="65994"/>
                </a:cubicBezTo>
                <a:cubicBezTo>
                  <a:pt x="83139" y="65994"/>
                  <a:pt x="90703" y="58429"/>
                  <a:pt x="90703" y="49112"/>
                </a:cubicBezTo>
                <a:cubicBezTo>
                  <a:pt x="90703" y="39794"/>
                  <a:pt x="83139" y="32230"/>
                  <a:pt x="73821" y="32230"/>
                </a:cubicBezTo>
                <a:close/>
              </a:path>
            </a:pathLst>
          </a:custGeom>
          <a:solidFill>
            <a:srgbClr val="F0EEEA"/>
          </a:solidFill>
        </p:spPr>
      </p:sp>
      <p:sp>
        <p:nvSpPr>
          <p:cNvPr id="35" name="Text 27"/>
          <p:cNvSpPr/>
          <p:nvPr/>
        </p:nvSpPr>
        <p:spPr>
          <a:xfrm>
            <a:off x="11629390" y="1757680"/>
            <a:ext cx="1597025" cy="343535"/>
          </a:xfrm>
          <a:prstGeom prst="rect">
            <a:avLst/>
          </a:prstGeom>
          <a:solidFill>
            <a:srgbClr val="F9F5EE"/>
          </a:solid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零部件类</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36" name="Text 28"/>
          <p:cNvSpPr/>
          <p:nvPr/>
        </p:nvSpPr>
        <p:spPr>
          <a:xfrm>
            <a:off x="10991215" y="2204085"/>
            <a:ext cx="4653280" cy="846455"/>
          </a:xfrm>
          <a:prstGeom prst="rect">
            <a:avLst/>
          </a:prstGeom>
          <a:solidFill>
            <a:srgbClr val="F9F5EE"/>
          </a:solid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包括机械零件、航空器零件、电子元器件等。如发动机零件、船舶设备、发电机、航空器零件、雷达设备、液晶装置等。</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37" name="Shape 29"/>
          <p:cNvSpPr/>
          <p:nvPr/>
        </p:nvSpPr>
        <p:spPr>
          <a:xfrm>
            <a:off x="10991215" y="3402330"/>
            <a:ext cx="982345" cy="343535"/>
          </a:xfrm>
          <a:custGeom>
            <a:avLst/>
            <a:gdLst/>
            <a:ahLst/>
            <a:cxnLst/>
            <a:rect l="l" t="t" r="r" b="b"/>
            <a:pathLst>
              <a:path w="982236" h="343782">
                <a:moveTo>
                  <a:pt x="49113" y="0"/>
                </a:moveTo>
                <a:lnTo>
                  <a:pt x="933123" y="0"/>
                </a:lnTo>
                <a:cubicBezTo>
                  <a:pt x="960247" y="0"/>
                  <a:pt x="982236" y="21989"/>
                  <a:pt x="982236" y="49113"/>
                </a:cubicBezTo>
                <a:lnTo>
                  <a:pt x="982236" y="294670"/>
                </a:lnTo>
                <a:cubicBezTo>
                  <a:pt x="982236" y="321794"/>
                  <a:pt x="960247" y="343782"/>
                  <a:pt x="933123" y="343782"/>
                </a:cubicBezTo>
                <a:lnTo>
                  <a:pt x="49113" y="343782"/>
                </a:lnTo>
                <a:cubicBezTo>
                  <a:pt x="21989" y="343782"/>
                  <a:pt x="0" y="321794"/>
                  <a:pt x="0" y="294670"/>
                </a:cubicBezTo>
                <a:lnTo>
                  <a:pt x="0" y="49113"/>
                </a:lnTo>
                <a:cubicBezTo>
                  <a:pt x="0" y="22007"/>
                  <a:pt x="22007" y="0"/>
                  <a:pt x="49113" y="0"/>
                </a:cubicBezTo>
                <a:close/>
              </a:path>
            </a:pathLst>
          </a:custGeom>
          <a:solidFill>
            <a:srgbClr val="F0EEEA"/>
          </a:solidFill>
        </p:spPr>
      </p:sp>
      <p:sp>
        <p:nvSpPr>
          <p:cNvPr id="39" name="Text 30"/>
          <p:cNvSpPr/>
          <p:nvPr/>
        </p:nvSpPr>
        <p:spPr>
          <a:xfrm>
            <a:off x="10991215" y="3402330"/>
            <a:ext cx="1068070" cy="343535"/>
          </a:xfrm>
          <a:prstGeom prst="rect">
            <a:avLst/>
          </a:prstGeom>
          <a:solidFill>
            <a:srgbClr val="FFFFFF"/>
          </a:solidFill>
        </p:spPr>
        <p:txBody>
          <a:bodyPr wrap="square" lIns="147335" tIns="49112" rIns="147335" bIns="49112" rtlCol="0" anchor="ctr"/>
          <a:lstStyle/>
          <a:p>
            <a:pPr algn="ct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机械零件</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42" name="Text 32"/>
          <p:cNvSpPr/>
          <p:nvPr/>
        </p:nvSpPr>
        <p:spPr>
          <a:xfrm>
            <a:off x="12236450" y="3402330"/>
            <a:ext cx="1263015" cy="343535"/>
          </a:xfrm>
          <a:prstGeom prst="rect">
            <a:avLst/>
          </a:prstGeom>
          <a:solidFill>
            <a:srgbClr val="FFFFFF"/>
          </a:solidFill>
        </p:spPr>
        <p:txBody>
          <a:bodyPr wrap="square" lIns="147335" tIns="49112" rIns="147335" bIns="49112" rtlCol="0" anchor="ctr"/>
          <a:lstStyle/>
          <a:p>
            <a:pPr algn="ct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航空器零件</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49" name="Text 34"/>
          <p:cNvSpPr/>
          <p:nvPr/>
        </p:nvSpPr>
        <p:spPr>
          <a:xfrm>
            <a:off x="13676630" y="3402330"/>
            <a:ext cx="1251585" cy="343535"/>
          </a:xfrm>
          <a:prstGeom prst="rect">
            <a:avLst/>
          </a:prstGeom>
          <a:solidFill>
            <a:srgbClr val="FFFFFF"/>
          </a:solidFill>
        </p:spPr>
        <p:txBody>
          <a:bodyPr wrap="square" lIns="147335" tIns="49112" rIns="147335" bIns="49112" rtlCol="0" anchor="ctr"/>
          <a:lstStyle/>
          <a:p>
            <a:pPr algn="ct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电子元器件</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52" name="Shape 36"/>
          <p:cNvSpPr/>
          <p:nvPr/>
        </p:nvSpPr>
        <p:spPr>
          <a:xfrm>
            <a:off x="712470" y="4315460"/>
            <a:ext cx="248920" cy="220980"/>
          </a:xfrm>
          <a:custGeom>
            <a:avLst/>
            <a:gdLst/>
            <a:ahLst/>
            <a:cxnLst/>
            <a:rect l="l" t="t" r="r" b="b"/>
            <a:pathLst>
              <a:path w="248628" h="221003">
                <a:moveTo>
                  <a:pt x="221176" y="103595"/>
                </a:moveTo>
                <a:lnTo>
                  <a:pt x="145206" y="103595"/>
                </a:lnTo>
                <a:cubicBezTo>
                  <a:pt x="137566" y="103595"/>
                  <a:pt x="131393" y="97423"/>
                  <a:pt x="131393" y="89782"/>
                </a:cubicBezTo>
                <a:lnTo>
                  <a:pt x="131393" y="13813"/>
                </a:lnTo>
                <a:cubicBezTo>
                  <a:pt x="131393" y="6173"/>
                  <a:pt x="137609" y="-86"/>
                  <a:pt x="145163" y="906"/>
                </a:cubicBezTo>
                <a:cubicBezTo>
                  <a:pt x="191349" y="7036"/>
                  <a:pt x="227953" y="43639"/>
                  <a:pt x="234082" y="89826"/>
                </a:cubicBezTo>
                <a:cubicBezTo>
                  <a:pt x="235075" y="97379"/>
                  <a:pt x="228816" y="103595"/>
                  <a:pt x="221176" y="103595"/>
                </a:cubicBezTo>
                <a:close/>
                <a:moveTo>
                  <a:pt x="96085" y="16057"/>
                </a:moveTo>
                <a:cubicBezTo>
                  <a:pt x="103897" y="14417"/>
                  <a:pt x="110674" y="20805"/>
                  <a:pt x="110674" y="28791"/>
                </a:cubicBezTo>
                <a:lnTo>
                  <a:pt x="110674" y="113955"/>
                </a:lnTo>
                <a:cubicBezTo>
                  <a:pt x="110674" y="116372"/>
                  <a:pt x="111537" y="118703"/>
                  <a:pt x="113048" y="120559"/>
                </a:cubicBezTo>
                <a:lnTo>
                  <a:pt x="170069" y="189363"/>
                </a:lnTo>
                <a:cubicBezTo>
                  <a:pt x="175119" y="195450"/>
                  <a:pt x="174040" y="204644"/>
                  <a:pt x="167090" y="208399"/>
                </a:cubicBezTo>
                <a:cubicBezTo>
                  <a:pt x="152371" y="216428"/>
                  <a:pt x="135494" y="221003"/>
                  <a:pt x="117581" y="221003"/>
                </a:cubicBezTo>
                <a:cubicBezTo>
                  <a:pt x="60387" y="221003"/>
                  <a:pt x="13985" y="174601"/>
                  <a:pt x="13985" y="117408"/>
                </a:cubicBezTo>
                <a:cubicBezTo>
                  <a:pt x="13985" y="67553"/>
                  <a:pt x="49165" y="25942"/>
                  <a:pt x="96085" y="16057"/>
                </a:cubicBezTo>
                <a:close/>
                <a:moveTo>
                  <a:pt x="206241" y="124314"/>
                </a:moveTo>
                <a:lnTo>
                  <a:pt x="233866" y="124314"/>
                </a:lnTo>
                <a:cubicBezTo>
                  <a:pt x="241852" y="124314"/>
                  <a:pt x="248240" y="131091"/>
                  <a:pt x="246600" y="138904"/>
                </a:cubicBezTo>
                <a:cubicBezTo>
                  <a:pt x="242197" y="159796"/>
                  <a:pt x="231492" y="178356"/>
                  <a:pt x="216557" y="192514"/>
                </a:cubicBezTo>
                <a:cubicBezTo>
                  <a:pt x="211248" y="197565"/>
                  <a:pt x="202917" y="196485"/>
                  <a:pt x="198255" y="190831"/>
                </a:cubicBezTo>
                <a:lnTo>
                  <a:pt x="161824" y="146932"/>
                </a:lnTo>
                <a:cubicBezTo>
                  <a:pt x="154357" y="137911"/>
                  <a:pt x="160788" y="124314"/>
                  <a:pt x="172443" y="124314"/>
                </a:cubicBezTo>
                <a:lnTo>
                  <a:pt x="206198" y="124314"/>
                </a:lnTo>
                <a:close/>
              </a:path>
            </a:pathLst>
          </a:custGeom>
          <a:solidFill>
            <a:srgbClr val="C09B5A"/>
          </a:solidFill>
        </p:spPr>
      </p:sp>
      <p:sp>
        <p:nvSpPr>
          <p:cNvPr id="53" name="Text 37"/>
          <p:cNvSpPr/>
          <p:nvPr/>
        </p:nvSpPr>
        <p:spPr>
          <a:xfrm>
            <a:off x="1038225" y="4242435"/>
            <a:ext cx="13587095" cy="34353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零关税商品税目分布(约6600个税目)</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4" name="Shape 38"/>
          <p:cNvSpPr/>
          <p:nvPr/>
        </p:nvSpPr>
        <p:spPr>
          <a:xfrm>
            <a:off x="695960" y="4745355"/>
            <a:ext cx="2860675" cy="1276985"/>
          </a:xfrm>
          <a:custGeom>
            <a:avLst/>
            <a:gdLst/>
            <a:ahLst/>
            <a:cxnLst/>
            <a:rect l="l" t="t" r="r" b="b"/>
            <a:pathLst>
              <a:path w="2860761" h="1276906">
                <a:moveTo>
                  <a:pt x="49110" y="0"/>
                </a:moveTo>
                <a:lnTo>
                  <a:pt x="2811652" y="0"/>
                </a:lnTo>
                <a:cubicBezTo>
                  <a:pt x="2838756" y="0"/>
                  <a:pt x="2860761" y="22005"/>
                  <a:pt x="2860761" y="49110"/>
                </a:cubicBezTo>
                <a:lnTo>
                  <a:pt x="2860761" y="1227797"/>
                </a:lnTo>
                <a:cubicBezTo>
                  <a:pt x="2860761" y="1254919"/>
                  <a:pt x="2838774" y="1276906"/>
                  <a:pt x="2811652" y="1276906"/>
                </a:cubicBezTo>
                <a:lnTo>
                  <a:pt x="49110" y="1276906"/>
                </a:lnTo>
                <a:cubicBezTo>
                  <a:pt x="22005" y="1276906"/>
                  <a:pt x="0" y="1254901"/>
                  <a:pt x="0" y="1227797"/>
                </a:cubicBezTo>
                <a:lnTo>
                  <a:pt x="0" y="49110"/>
                </a:lnTo>
                <a:cubicBezTo>
                  <a:pt x="0" y="22005"/>
                  <a:pt x="22005" y="0"/>
                  <a:pt x="49110" y="0"/>
                </a:cubicBezTo>
                <a:close/>
              </a:path>
            </a:pathLst>
          </a:custGeom>
          <a:solidFill>
            <a:srgbClr val="FFFFFF"/>
          </a:solidFill>
        </p:spPr>
      </p:sp>
      <p:sp>
        <p:nvSpPr>
          <p:cNvPr id="55" name="Text 39"/>
          <p:cNvSpPr/>
          <p:nvPr/>
        </p:nvSpPr>
        <p:spPr>
          <a:xfrm>
            <a:off x="751205" y="4892675"/>
            <a:ext cx="2750185" cy="441960"/>
          </a:xfrm>
          <a:prstGeom prst="rect">
            <a:avLst/>
          </a:prstGeom>
          <a:noFill/>
        </p:spPr>
        <p:txBody>
          <a:bodyPr wrap="square" lIns="0" tIns="0" rIns="0" bIns="0" rtlCol="0" anchor="ctr"/>
          <a:lstStyle/>
          <a:p>
            <a:pPr algn="ctr">
              <a:lnSpc>
                <a:spcPct val="100000"/>
              </a:lnSpc>
            </a:pPr>
            <a:r>
              <a:rPr lang="en-US" sz="2900" b="1" dirty="0">
                <a:solidFill>
                  <a:srgbClr val="C59F5E"/>
                </a:solidFill>
                <a:latin typeface="微软雅黑" panose="020B0503020204020204" charset="-122"/>
                <a:ea typeface="微软雅黑" panose="020B0503020204020204" charset="-122"/>
                <a:cs typeface="MiSans" pitchFamily="34" charset="-120"/>
              </a:rPr>
              <a:t>35%</a:t>
            </a:r>
            <a:endParaRPr lang="en-US" sz="2900" b="1" dirty="0">
              <a:solidFill>
                <a:srgbClr val="C59F5E"/>
              </a:solidFill>
              <a:latin typeface="微软雅黑" panose="020B0503020204020204" charset="-122"/>
              <a:ea typeface="微软雅黑" panose="020B0503020204020204" charset="-122"/>
              <a:cs typeface="MiSans" pitchFamily="34" charset="-120"/>
            </a:endParaRPr>
          </a:p>
        </p:txBody>
      </p:sp>
      <p:sp>
        <p:nvSpPr>
          <p:cNvPr id="56" name="Text 40"/>
          <p:cNvSpPr/>
          <p:nvPr/>
        </p:nvSpPr>
        <p:spPr>
          <a:xfrm>
            <a:off x="800100" y="5384165"/>
            <a:ext cx="2651760" cy="245745"/>
          </a:xfrm>
          <a:prstGeom prst="rect">
            <a:avLst/>
          </a:prstGeom>
          <a:noFill/>
        </p:spPr>
        <p:txBody>
          <a:bodyPr wrap="square" lIns="0" tIns="0" rIns="0" bIns="0" rtlCol="0" anchor="ctr"/>
          <a:lstStyle/>
          <a:p>
            <a:pPr algn="ct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生产设备</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57" name="Text 41"/>
          <p:cNvSpPr/>
          <p:nvPr/>
        </p:nvSpPr>
        <p:spPr>
          <a:xfrm>
            <a:off x="806450" y="5678805"/>
            <a:ext cx="2639695" cy="196215"/>
          </a:xfrm>
          <a:prstGeom prst="rect">
            <a:avLst/>
          </a:prstGeom>
          <a:no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约2310个税目</a:t>
            </a:r>
            <a:endPar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endParaRPr>
          </a:p>
        </p:txBody>
      </p:sp>
      <p:sp>
        <p:nvSpPr>
          <p:cNvPr id="58" name="Shape 42"/>
          <p:cNvSpPr/>
          <p:nvPr/>
        </p:nvSpPr>
        <p:spPr>
          <a:xfrm>
            <a:off x="3698875" y="4745355"/>
            <a:ext cx="2860675" cy="1276985"/>
          </a:xfrm>
          <a:custGeom>
            <a:avLst/>
            <a:gdLst/>
            <a:ahLst/>
            <a:cxnLst/>
            <a:rect l="l" t="t" r="r" b="b"/>
            <a:pathLst>
              <a:path w="2860761" h="1276906">
                <a:moveTo>
                  <a:pt x="49110" y="0"/>
                </a:moveTo>
                <a:lnTo>
                  <a:pt x="2811652" y="0"/>
                </a:lnTo>
                <a:cubicBezTo>
                  <a:pt x="2838756" y="0"/>
                  <a:pt x="2860761" y="22005"/>
                  <a:pt x="2860761" y="49110"/>
                </a:cubicBezTo>
                <a:lnTo>
                  <a:pt x="2860761" y="1227797"/>
                </a:lnTo>
                <a:cubicBezTo>
                  <a:pt x="2860761" y="1254919"/>
                  <a:pt x="2838774" y="1276906"/>
                  <a:pt x="2811652" y="1276906"/>
                </a:cubicBezTo>
                <a:lnTo>
                  <a:pt x="49110" y="1276906"/>
                </a:lnTo>
                <a:cubicBezTo>
                  <a:pt x="22005" y="1276906"/>
                  <a:pt x="0" y="1254901"/>
                  <a:pt x="0" y="1227797"/>
                </a:cubicBezTo>
                <a:lnTo>
                  <a:pt x="0" y="49110"/>
                </a:lnTo>
                <a:cubicBezTo>
                  <a:pt x="0" y="22005"/>
                  <a:pt x="22005" y="0"/>
                  <a:pt x="49110" y="0"/>
                </a:cubicBezTo>
                <a:close/>
              </a:path>
            </a:pathLst>
          </a:custGeom>
          <a:solidFill>
            <a:srgbClr val="FFFFFF"/>
          </a:solidFill>
        </p:spPr>
      </p:sp>
      <p:sp>
        <p:nvSpPr>
          <p:cNvPr id="59" name="Text 43"/>
          <p:cNvSpPr/>
          <p:nvPr/>
        </p:nvSpPr>
        <p:spPr>
          <a:xfrm>
            <a:off x="3754120" y="4892675"/>
            <a:ext cx="2750185" cy="441960"/>
          </a:xfrm>
          <a:prstGeom prst="rect">
            <a:avLst/>
          </a:prstGeom>
          <a:noFill/>
        </p:spPr>
        <p:txBody>
          <a:bodyPr wrap="square" lIns="0" tIns="0" rIns="0" bIns="0" rtlCol="0" anchor="ctr"/>
          <a:lstStyle/>
          <a:p>
            <a:pPr algn="ctr">
              <a:lnSpc>
                <a:spcPct val="100000"/>
              </a:lnSpc>
            </a:pPr>
            <a:r>
              <a:rPr lang="en-US" sz="2900" b="1" dirty="0">
                <a:solidFill>
                  <a:srgbClr val="C59F5E"/>
                </a:solidFill>
                <a:latin typeface="微软雅黑" panose="020B0503020204020204" charset="-122"/>
                <a:ea typeface="微软雅黑" panose="020B0503020204020204" charset="-122"/>
                <a:cs typeface="MiSans" pitchFamily="34" charset="-120"/>
              </a:rPr>
              <a:t>30%</a:t>
            </a:r>
            <a:endParaRPr lang="en-US" sz="2900" b="1" dirty="0">
              <a:solidFill>
                <a:srgbClr val="C59F5E"/>
              </a:solidFill>
              <a:latin typeface="微软雅黑" panose="020B0503020204020204" charset="-122"/>
              <a:ea typeface="微软雅黑" panose="020B0503020204020204" charset="-122"/>
              <a:cs typeface="MiSans" pitchFamily="34" charset="-120"/>
            </a:endParaRPr>
          </a:p>
        </p:txBody>
      </p:sp>
      <p:sp>
        <p:nvSpPr>
          <p:cNvPr id="60" name="Text 44"/>
          <p:cNvSpPr/>
          <p:nvPr/>
        </p:nvSpPr>
        <p:spPr>
          <a:xfrm>
            <a:off x="3803650" y="5384165"/>
            <a:ext cx="2651760" cy="245745"/>
          </a:xfrm>
          <a:prstGeom prst="rect">
            <a:avLst/>
          </a:prstGeom>
          <a:noFill/>
        </p:spPr>
        <p:txBody>
          <a:bodyPr wrap="square" lIns="0" tIns="0" rIns="0" bIns="0" rtlCol="0" anchor="ctr"/>
          <a:lstStyle/>
          <a:p>
            <a:pPr algn="ct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原材料</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61" name="Text 45"/>
          <p:cNvSpPr/>
          <p:nvPr/>
        </p:nvSpPr>
        <p:spPr>
          <a:xfrm>
            <a:off x="3809365" y="5678805"/>
            <a:ext cx="2639695" cy="196215"/>
          </a:xfrm>
          <a:prstGeom prst="rect">
            <a:avLst/>
          </a:prstGeom>
          <a:no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约1980个税目</a:t>
            </a:r>
            <a:endPar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endParaRPr>
          </a:p>
        </p:txBody>
      </p:sp>
      <p:sp>
        <p:nvSpPr>
          <p:cNvPr id="62" name="Shape 46"/>
          <p:cNvSpPr/>
          <p:nvPr/>
        </p:nvSpPr>
        <p:spPr>
          <a:xfrm>
            <a:off x="6702425" y="4745355"/>
            <a:ext cx="2860675" cy="1276985"/>
          </a:xfrm>
          <a:custGeom>
            <a:avLst/>
            <a:gdLst/>
            <a:ahLst/>
            <a:cxnLst/>
            <a:rect l="l" t="t" r="r" b="b"/>
            <a:pathLst>
              <a:path w="2860761" h="1276906">
                <a:moveTo>
                  <a:pt x="49110" y="0"/>
                </a:moveTo>
                <a:lnTo>
                  <a:pt x="2811652" y="0"/>
                </a:lnTo>
                <a:cubicBezTo>
                  <a:pt x="2838756" y="0"/>
                  <a:pt x="2860761" y="22005"/>
                  <a:pt x="2860761" y="49110"/>
                </a:cubicBezTo>
                <a:lnTo>
                  <a:pt x="2860761" y="1227797"/>
                </a:lnTo>
                <a:cubicBezTo>
                  <a:pt x="2860761" y="1254919"/>
                  <a:pt x="2838774" y="1276906"/>
                  <a:pt x="2811652" y="1276906"/>
                </a:cubicBezTo>
                <a:lnTo>
                  <a:pt x="49110" y="1276906"/>
                </a:lnTo>
                <a:cubicBezTo>
                  <a:pt x="22005" y="1276906"/>
                  <a:pt x="0" y="1254901"/>
                  <a:pt x="0" y="1227797"/>
                </a:cubicBezTo>
                <a:lnTo>
                  <a:pt x="0" y="49110"/>
                </a:lnTo>
                <a:cubicBezTo>
                  <a:pt x="0" y="22005"/>
                  <a:pt x="22005" y="0"/>
                  <a:pt x="49110" y="0"/>
                </a:cubicBezTo>
                <a:close/>
              </a:path>
            </a:pathLst>
          </a:custGeom>
          <a:solidFill>
            <a:srgbClr val="FFFFFF"/>
          </a:solidFill>
        </p:spPr>
      </p:sp>
      <p:sp>
        <p:nvSpPr>
          <p:cNvPr id="63" name="Text 47"/>
          <p:cNvSpPr/>
          <p:nvPr/>
        </p:nvSpPr>
        <p:spPr>
          <a:xfrm>
            <a:off x="6757670" y="4892675"/>
            <a:ext cx="2750185" cy="441960"/>
          </a:xfrm>
          <a:prstGeom prst="rect">
            <a:avLst/>
          </a:prstGeom>
          <a:noFill/>
        </p:spPr>
        <p:txBody>
          <a:bodyPr wrap="square" lIns="0" tIns="0" rIns="0" bIns="0" rtlCol="0" anchor="ctr"/>
          <a:lstStyle/>
          <a:p>
            <a:pPr algn="ctr">
              <a:lnSpc>
                <a:spcPct val="100000"/>
              </a:lnSpc>
            </a:pPr>
            <a:r>
              <a:rPr lang="en-US" sz="2900" b="1" dirty="0">
                <a:solidFill>
                  <a:srgbClr val="C59F5E"/>
                </a:solidFill>
                <a:latin typeface="微软雅黑" panose="020B0503020204020204" charset="-122"/>
                <a:ea typeface="微软雅黑" panose="020B0503020204020204" charset="-122"/>
                <a:cs typeface="MiSans" pitchFamily="34" charset="-120"/>
              </a:rPr>
              <a:t>20%</a:t>
            </a:r>
            <a:endParaRPr lang="en-US" sz="2900" b="1" dirty="0">
              <a:solidFill>
                <a:srgbClr val="C59F5E"/>
              </a:solidFill>
              <a:latin typeface="微软雅黑" panose="020B0503020204020204" charset="-122"/>
              <a:ea typeface="微软雅黑" panose="020B0503020204020204" charset="-122"/>
              <a:cs typeface="MiSans" pitchFamily="34" charset="-120"/>
            </a:endParaRPr>
          </a:p>
        </p:txBody>
      </p:sp>
      <p:sp>
        <p:nvSpPr>
          <p:cNvPr id="64" name="Text 48"/>
          <p:cNvSpPr/>
          <p:nvPr/>
        </p:nvSpPr>
        <p:spPr>
          <a:xfrm>
            <a:off x="6807200" y="5384165"/>
            <a:ext cx="2651760" cy="245745"/>
          </a:xfrm>
          <a:prstGeom prst="rect">
            <a:avLst/>
          </a:prstGeom>
          <a:noFill/>
        </p:spPr>
        <p:txBody>
          <a:bodyPr wrap="square" lIns="0" tIns="0" rIns="0" bIns="0" rtlCol="0" anchor="ctr"/>
          <a:lstStyle/>
          <a:p>
            <a:pPr algn="ct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零部件</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65" name="Text 49"/>
          <p:cNvSpPr/>
          <p:nvPr/>
        </p:nvSpPr>
        <p:spPr>
          <a:xfrm>
            <a:off x="6812915" y="5678805"/>
            <a:ext cx="2639695" cy="196215"/>
          </a:xfrm>
          <a:prstGeom prst="rect">
            <a:avLst/>
          </a:prstGeom>
          <a:no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约1320个税目</a:t>
            </a:r>
            <a:endPar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endParaRPr>
          </a:p>
        </p:txBody>
      </p:sp>
      <p:sp>
        <p:nvSpPr>
          <p:cNvPr id="66" name="Shape 50"/>
          <p:cNvSpPr/>
          <p:nvPr/>
        </p:nvSpPr>
        <p:spPr>
          <a:xfrm>
            <a:off x="9705975" y="4745355"/>
            <a:ext cx="2860675" cy="1276985"/>
          </a:xfrm>
          <a:custGeom>
            <a:avLst/>
            <a:gdLst/>
            <a:ahLst/>
            <a:cxnLst/>
            <a:rect l="l" t="t" r="r" b="b"/>
            <a:pathLst>
              <a:path w="2860761" h="1276906">
                <a:moveTo>
                  <a:pt x="49110" y="0"/>
                </a:moveTo>
                <a:lnTo>
                  <a:pt x="2811652" y="0"/>
                </a:lnTo>
                <a:cubicBezTo>
                  <a:pt x="2838756" y="0"/>
                  <a:pt x="2860761" y="22005"/>
                  <a:pt x="2860761" y="49110"/>
                </a:cubicBezTo>
                <a:lnTo>
                  <a:pt x="2860761" y="1227797"/>
                </a:lnTo>
                <a:cubicBezTo>
                  <a:pt x="2860761" y="1254919"/>
                  <a:pt x="2838774" y="1276906"/>
                  <a:pt x="2811652" y="1276906"/>
                </a:cubicBezTo>
                <a:lnTo>
                  <a:pt x="49110" y="1276906"/>
                </a:lnTo>
                <a:cubicBezTo>
                  <a:pt x="22005" y="1276906"/>
                  <a:pt x="0" y="1254901"/>
                  <a:pt x="0" y="1227797"/>
                </a:cubicBezTo>
                <a:lnTo>
                  <a:pt x="0" y="49110"/>
                </a:lnTo>
                <a:cubicBezTo>
                  <a:pt x="0" y="22005"/>
                  <a:pt x="22005" y="0"/>
                  <a:pt x="49110" y="0"/>
                </a:cubicBezTo>
                <a:close/>
              </a:path>
            </a:pathLst>
          </a:custGeom>
          <a:solidFill>
            <a:srgbClr val="FFFFFF"/>
          </a:solidFill>
        </p:spPr>
      </p:sp>
      <p:sp>
        <p:nvSpPr>
          <p:cNvPr id="67" name="Text 51"/>
          <p:cNvSpPr/>
          <p:nvPr/>
        </p:nvSpPr>
        <p:spPr>
          <a:xfrm>
            <a:off x="9761220" y="4892675"/>
            <a:ext cx="2750185" cy="441960"/>
          </a:xfrm>
          <a:prstGeom prst="rect">
            <a:avLst/>
          </a:prstGeom>
          <a:noFill/>
        </p:spPr>
        <p:txBody>
          <a:bodyPr wrap="square" lIns="0" tIns="0" rIns="0" bIns="0" rtlCol="0" anchor="ctr"/>
          <a:lstStyle/>
          <a:p>
            <a:pPr algn="ctr">
              <a:lnSpc>
                <a:spcPct val="100000"/>
              </a:lnSpc>
            </a:pPr>
            <a:r>
              <a:rPr lang="en-US" sz="2900" b="1" dirty="0">
                <a:solidFill>
                  <a:srgbClr val="C59F5E"/>
                </a:solidFill>
                <a:latin typeface="微软雅黑" panose="020B0503020204020204" charset="-122"/>
                <a:ea typeface="微软雅黑" panose="020B0503020204020204" charset="-122"/>
                <a:cs typeface="MiSans" pitchFamily="34" charset="-120"/>
              </a:rPr>
              <a:t>10%</a:t>
            </a:r>
            <a:endParaRPr lang="en-US" sz="2900" b="1" dirty="0">
              <a:solidFill>
                <a:srgbClr val="C59F5E"/>
              </a:solidFill>
              <a:latin typeface="微软雅黑" panose="020B0503020204020204" charset="-122"/>
              <a:ea typeface="微软雅黑" panose="020B0503020204020204" charset="-122"/>
              <a:cs typeface="MiSans" pitchFamily="34" charset="-120"/>
            </a:endParaRPr>
          </a:p>
        </p:txBody>
      </p:sp>
      <p:sp>
        <p:nvSpPr>
          <p:cNvPr id="70" name="Text 52"/>
          <p:cNvSpPr/>
          <p:nvPr/>
        </p:nvSpPr>
        <p:spPr>
          <a:xfrm>
            <a:off x="9810115" y="5384165"/>
            <a:ext cx="2651760" cy="245745"/>
          </a:xfrm>
          <a:prstGeom prst="rect">
            <a:avLst/>
          </a:prstGeom>
          <a:noFill/>
        </p:spPr>
        <p:txBody>
          <a:bodyPr wrap="square" lIns="0" tIns="0" rIns="0" bIns="0" rtlCol="0" anchor="ctr"/>
          <a:lstStyle/>
          <a:p>
            <a:pPr algn="ct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其他商品</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71" name="Text 53"/>
          <p:cNvSpPr/>
          <p:nvPr/>
        </p:nvSpPr>
        <p:spPr>
          <a:xfrm>
            <a:off x="9816465" y="5678805"/>
            <a:ext cx="2639695" cy="196215"/>
          </a:xfrm>
          <a:prstGeom prst="rect">
            <a:avLst/>
          </a:prstGeom>
          <a:no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约660个税目</a:t>
            </a:r>
            <a:endPar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endParaRPr>
          </a:p>
        </p:txBody>
      </p:sp>
      <p:sp>
        <p:nvSpPr>
          <p:cNvPr id="72" name="Shape 54"/>
          <p:cNvSpPr/>
          <p:nvPr/>
        </p:nvSpPr>
        <p:spPr>
          <a:xfrm>
            <a:off x="12709525" y="4745355"/>
            <a:ext cx="2860675" cy="1276985"/>
          </a:xfrm>
          <a:custGeom>
            <a:avLst/>
            <a:gdLst/>
            <a:ahLst/>
            <a:cxnLst/>
            <a:rect l="l" t="t" r="r" b="b"/>
            <a:pathLst>
              <a:path w="2860761" h="1276906">
                <a:moveTo>
                  <a:pt x="49110" y="0"/>
                </a:moveTo>
                <a:lnTo>
                  <a:pt x="2811652" y="0"/>
                </a:lnTo>
                <a:cubicBezTo>
                  <a:pt x="2838756" y="0"/>
                  <a:pt x="2860761" y="22005"/>
                  <a:pt x="2860761" y="49110"/>
                </a:cubicBezTo>
                <a:lnTo>
                  <a:pt x="2860761" y="1227797"/>
                </a:lnTo>
                <a:cubicBezTo>
                  <a:pt x="2860761" y="1254919"/>
                  <a:pt x="2838774" y="1276906"/>
                  <a:pt x="2811652" y="1276906"/>
                </a:cubicBezTo>
                <a:lnTo>
                  <a:pt x="49110" y="1276906"/>
                </a:lnTo>
                <a:cubicBezTo>
                  <a:pt x="22005" y="1276906"/>
                  <a:pt x="0" y="1254901"/>
                  <a:pt x="0" y="1227797"/>
                </a:cubicBezTo>
                <a:lnTo>
                  <a:pt x="0" y="49110"/>
                </a:lnTo>
                <a:cubicBezTo>
                  <a:pt x="0" y="22005"/>
                  <a:pt x="22005" y="0"/>
                  <a:pt x="49110" y="0"/>
                </a:cubicBezTo>
                <a:close/>
              </a:path>
            </a:pathLst>
          </a:custGeom>
          <a:solidFill>
            <a:srgbClr val="FFFFFF"/>
          </a:solidFill>
        </p:spPr>
      </p:sp>
      <p:sp>
        <p:nvSpPr>
          <p:cNvPr id="73" name="Text 55"/>
          <p:cNvSpPr/>
          <p:nvPr/>
        </p:nvSpPr>
        <p:spPr>
          <a:xfrm>
            <a:off x="12764770" y="4892675"/>
            <a:ext cx="2750185" cy="441960"/>
          </a:xfrm>
          <a:prstGeom prst="rect">
            <a:avLst/>
          </a:prstGeom>
          <a:noFill/>
        </p:spPr>
        <p:txBody>
          <a:bodyPr wrap="square" lIns="0" tIns="0" rIns="0" bIns="0" rtlCol="0" anchor="ctr"/>
          <a:lstStyle/>
          <a:p>
            <a:pPr algn="ctr">
              <a:lnSpc>
                <a:spcPct val="100000"/>
              </a:lnSpc>
            </a:pPr>
            <a:r>
              <a:rPr lang="en-US" sz="2900" b="1" dirty="0">
                <a:solidFill>
                  <a:srgbClr val="C59F5E"/>
                </a:solidFill>
                <a:latin typeface="微软雅黑" panose="020B0503020204020204" charset="-122"/>
                <a:ea typeface="微软雅黑" panose="020B0503020204020204" charset="-122"/>
                <a:cs typeface="MiSans" pitchFamily="34" charset="-120"/>
              </a:rPr>
              <a:t>5%</a:t>
            </a:r>
            <a:endParaRPr lang="en-US" sz="2900" b="1" dirty="0">
              <a:solidFill>
                <a:srgbClr val="C59F5E"/>
              </a:solidFill>
              <a:latin typeface="微软雅黑" panose="020B0503020204020204" charset="-122"/>
              <a:ea typeface="微软雅黑" panose="020B0503020204020204" charset="-122"/>
              <a:cs typeface="MiSans" pitchFamily="34" charset="-120"/>
            </a:endParaRPr>
          </a:p>
        </p:txBody>
      </p:sp>
      <p:sp>
        <p:nvSpPr>
          <p:cNvPr id="74" name="Text 56"/>
          <p:cNvSpPr/>
          <p:nvPr/>
        </p:nvSpPr>
        <p:spPr>
          <a:xfrm>
            <a:off x="12813665" y="5384165"/>
            <a:ext cx="2651760" cy="245745"/>
          </a:xfrm>
          <a:prstGeom prst="rect">
            <a:avLst/>
          </a:prstGeom>
          <a:noFill/>
        </p:spPr>
        <p:txBody>
          <a:bodyPr wrap="square" lIns="0" tIns="0" rIns="0" bIns="0" rtlCol="0" anchor="ctr"/>
          <a:lstStyle/>
          <a:p>
            <a:pPr algn="ct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消费品</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75" name="Text 57"/>
          <p:cNvSpPr/>
          <p:nvPr/>
        </p:nvSpPr>
        <p:spPr>
          <a:xfrm>
            <a:off x="12820015" y="5678805"/>
            <a:ext cx="2639695" cy="196215"/>
          </a:xfrm>
          <a:prstGeom prst="rect">
            <a:avLst/>
          </a:prstGeom>
          <a:no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约330个税目</a:t>
            </a:r>
            <a:endPar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endParaRPr>
          </a:p>
        </p:txBody>
      </p:sp>
      <p:grpSp>
        <p:nvGrpSpPr>
          <p:cNvPr id="50" name="组合 49"/>
          <p:cNvGrpSpPr/>
          <p:nvPr/>
        </p:nvGrpSpPr>
        <p:grpSpPr>
          <a:xfrm>
            <a:off x="535940" y="6526530"/>
            <a:ext cx="7487920" cy="1980000"/>
            <a:chOff x="844" y="10458"/>
            <a:chExt cx="11792" cy="3288"/>
          </a:xfrm>
        </p:grpSpPr>
        <p:grpSp>
          <p:nvGrpSpPr>
            <p:cNvPr id="33" name="组合 32"/>
            <p:cNvGrpSpPr/>
            <p:nvPr/>
          </p:nvGrpSpPr>
          <p:grpSpPr>
            <a:xfrm rot="0">
              <a:off x="844" y="10458"/>
              <a:ext cx="11792" cy="3288"/>
              <a:chOff x="922" y="10975"/>
              <a:chExt cx="11766" cy="2414"/>
            </a:xfrm>
          </p:grpSpPr>
          <p:sp>
            <p:nvSpPr>
              <p:cNvPr id="38" name="Shape 27"/>
              <p:cNvSpPr/>
              <p:nvPr/>
            </p:nvSpPr>
            <p:spPr>
              <a:xfrm>
                <a:off x="990" y="10976"/>
                <a:ext cx="11698" cy="2413"/>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41"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79" name="Text 60"/>
            <p:cNvSpPr/>
            <p:nvPr/>
          </p:nvSpPr>
          <p:spPr>
            <a:xfrm>
              <a:off x="1160" y="10715"/>
              <a:ext cx="11331" cy="464"/>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医疗设备产业受益显著</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80" name="Text 61"/>
            <p:cNvSpPr/>
            <p:nvPr/>
          </p:nvSpPr>
          <p:spPr>
            <a:xfrm>
              <a:off x="1160" y="11414"/>
              <a:ext cx="11331" cy="2011"/>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封关前许多高端医疗设备不在免税清单内,导致海南医疗机构竞争优势不明显。封关后</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更多设备可享受零关税政策</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这将进一步</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降低海南医疗康养产业的运营成本</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提升国际竞争力。不仅关税免了</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进口环节增值税和消费税也都免掉了</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预计可为进口设备企业节省约20%的税收成本。</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68" name="组合 67"/>
          <p:cNvGrpSpPr/>
          <p:nvPr/>
        </p:nvGrpSpPr>
        <p:grpSpPr>
          <a:xfrm>
            <a:off x="8239125" y="6526530"/>
            <a:ext cx="7487920" cy="1980000"/>
            <a:chOff x="13035" y="10538"/>
            <a:chExt cx="11792" cy="3288"/>
          </a:xfrm>
        </p:grpSpPr>
        <p:grpSp>
          <p:nvGrpSpPr>
            <p:cNvPr id="43" name="组合 42"/>
            <p:cNvGrpSpPr/>
            <p:nvPr/>
          </p:nvGrpSpPr>
          <p:grpSpPr>
            <a:xfrm rot="0">
              <a:off x="13035" y="10538"/>
              <a:ext cx="11792" cy="3288"/>
              <a:chOff x="922" y="10975"/>
              <a:chExt cx="11766" cy="2414"/>
            </a:xfrm>
          </p:grpSpPr>
          <p:sp>
            <p:nvSpPr>
              <p:cNvPr id="44" name="Shape 27"/>
              <p:cNvSpPr/>
              <p:nvPr/>
            </p:nvSpPr>
            <p:spPr>
              <a:xfrm>
                <a:off x="990" y="10976"/>
                <a:ext cx="11698" cy="2413"/>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45"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83" name="Text 64"/>
            <p:cNvSpPr/>
            <p:nvPr/>
          </p:nvSpPr>
          <p:spPr>
            <a:xfrm>
              <a:off x="13346" y="10735"/>
              <a:ext cx="11331" cy="464"/>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案例:华能海南昌江核电</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84" name="Text 65"/>
            <p:cNvSpPr/>
            <p:nvPr/>
          </p:nvSpPr>
          <p:spPr>
            <a:xfrm>
              <a:off x="13346" y="11414"/>
              <a:ext cx="11331" cy="2011"/>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2025年12月</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一批采自俄罗斯、价值超</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2300万元</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的“零关税”探测器组件顺利进入华能海南昌江核电有限公司厂房。该公司关务负责人表示</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封关后公司第一时间利用“零关税”新政策</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再从法国进口一批价值约</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1400万元</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的阀门设备。封关政策给企业带来实实在在的利好</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能帮助他们</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降低生产成本</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47" name="组合 46"/>
          <p:cNvGrpSpPr/>
          <p:nvPr/>
        </p:nvGrpSpPr>
        <p:grpSpPr>
          <a:xfrm rot="0">
            <a:off x="545465" y="260350"/>
            <a:ext cx="15386685" cy="8771890"/>
            <a:chOff x="859" y="410"/>
            <a:chExt cx="24231" cy="13814"/>
          </a:xfrm>
        </p:grpSpPr>
        <p:pic>
          <p:nvPicPr>
            <p:cNvPr id="8" name="图片 7"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9" name="组合 8"/>
            <p:cNvGrpSpPr/>
            <p:nvPr/>
          </p:nvGrpSpPr>
          <p:grpSpPr>
            <a:xfrm rot="0">
              <a:off x="21095" y="410"/>
              <a:ext cx="3995" cy="1345"/>
              <a:chOff x="2704" y="1289"/>
              <a:chExt cx="3995" cy="1345"/>
            </a:xfrm>
          </p:grpSpPr>
          <p:sp>
            <p:nvSpPr>
              <p:cNvPr id="16"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18"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20" name="直接连接符 19"/>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27" name="组合 26"/>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29" name="图片 28"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D:/HuaweiMoveData/Users/13140/Desktop/218.jpg218"/>
          <p:cNvPicPr>
            <a:picLocks noChangeAspect="1"/>
          </p:cNvPicPr>
          <p:nvPr/>
        </p:nvPicPr>
        <p:blipFill>
          <a:blip r:embed="rId1">
            <a:alphaModFix amt="20000"/>
          </a:blip>
          <a:srcRect t="12552" b="2956"/>
          <a:stretch>
            <a:fillRect/>
          </a:stretch>
        </p:blipFill>
        <p:spPr>
          <a:xfrm flipH="1">
            <a:off x="0" y="0"/>
            <a:ext cx="16256000" cy="9144000"/>
          </a:xfrm>
          <a:prstGeom prst="rect">
            <a:avLst/>
          </a:prstGeom>
        </p:spPr>
      </p:pic>
      <p:sp>
        <p:nvSpPr>
          <p:cNvPr id="84" name="Shape 0"/>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gradFill flip="none" rotWithShape="1">
            <a:gsLst>
              <a:gs pos="0">
                <a:schemeClr val="bg1">
                  <a:lumMod val="85000"/>
                </a:schemeClr>
              </a:gs>
              <a:gs pos="40000">
                <a:srgbClr val="C59F5E">
                  <a:alpha val="31000"/>
                </a:srgbClr>
              </a:gs>
            </a:gsLst>
            <a:lin ang="2700000" scaled="1"/>
          </a:gradFill>
        </p:spPr>
      </p:sp>
      <p:sp>
        <p:nvSpPr>
          <p:cNvPr id="80" name="Text 2"/>
          <p:cNvSpPr/>
          <p:nvPr/>
        </p:nvSpPr>
        <p:spPr>
          <a:xfrm>
            <a:off x="508000" y="3544570"/>
            <a:ext cx="8915400" cy="11671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72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进口项目机遇和</a:t>
            </a:r>
            <a:endParaRPr lang="en-US" sz="72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sp>
        <p:nvSpPr>
          <p:cNvPr id="81" name="Shape 3"/>
          <p:cNvSpPr/>
          <p:nvPr/>
        </p:nvSpPr>
        <p:spPr>
          <a:xfrm>
            <a:off x="508000" y="6332220"/>
            <a:ext cx="1625600" cy="50800"/>
          </a:xfrm>
          <a:custGeom>
            <a:avLst/>
            <a:gdLst/>
            <a:ahLst/>
            <a:cxnLst/>
            <a:rect l="l" t="t" r="r" b="b"/>
            <a:pathLst>
              <a:path w="1625600" h="50800">
                <a:moveTo>
                  <a:pt x="0" y="0"/>
                </a:moveTo>
                <a:lnTo>
                  <a:pt x="1625600" y="0"/>
                </a:lnTo>
                <a:lnTo>
                  <a:pt x="1625600" y="50800"/>
                </a:lnTo>
                <a:lnTo>
                  <a:pt x="0" y="50800"/>
                </a:lnTo>
                <a:lnTo>
                  <a:pt x="0" y="0"/>
                </a:lnTo>
                <a:close/>
              </a:path>
            </a:pathLst>
          </a:custGeom>
          <a:solidFill>
            <a:srgbClr val="C5A06D"/>
          </a:solidFill>
          <a:effectLst>
            <a:outerShdw blurRad="50800" dist="38100" dir="2700000" algn="tl" rotWithShape="0">
              <a:prstClr val="black">
                <a:alpha val="40000"/>
              </a:prstClr>
            </a:outerShdw>
          </a:effectLst>
        </p:spPr>
      </p:sp>
      <p:sp>
        <p:nvSpPr>
          <p:cNvPr id="82" name="Text 4"/>
          <p:cNvSpPr/>
          <p:nvPr/>
        </p:nvSpPr>
        <p:spPr>
          <a:xfrm>
            <a:off x="508000" y="6789420"/>
            <a:ext cx="8914765" cy="4572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40000"/>
              </a:lnSpc>
            </a:pPr>
            <a:r>
              <a:rPr lang="en-US" sz="28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利用零关税政策构建进口导向型产业体系</a:t>
            </a:r>
            <a:endParaRPr lang="en-US" sz="28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endParaRPr>
          </a:p>
        </p:txBody>
      </p:sp>
      <p:sp>
        <p:nvSpPr>
          <p:cNvPr id="83" name="Text 1"/>
          <p:cNvSpPr/>
          <p:nvPr/>
        </p:nvSpPr>
        <p:spPr>
          <a:xfrm>
            <a:off x="508000" y="1352550"/>
            <a:ext cx="8915400" cy="16256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10000"/>
              </a:lnSpc>
            </a:pPr>
            <a:r>
              <a:rPr lang="en-US" sz="154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rPr>
              <a:t>06</a:t>
            </a:r>
            <a:endParaRPr lang="en-US" sz="154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endParaRPr>
          </a:p>
        </p:txBody>
      </p:sp>
      <p:sp>
        <p:nvSpPr>
          <p:cNvPr id="86" name="Text 2"/>
          <p:cNvSpPr/>
          <p:nvPr/>
        </p:nvSpPr>
        <p:spPr>
          <a:xfrm>
            <a:off x="508000" y="4854575"/>
            <a:ext cx="8915400" cy="11671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72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战略布局建议</a:t>
            </a:r>
            <a:endParaRPr lang="en-US" sz="72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grpSp>
        <p:nvGrpSpPr>
          <p:cNvPr id="3" name="组合 2"/>
          <p:cNvGrpSpPr/>
          <p:nvPr/>
        </p:nvGrpSpPr>
        <p:grpSpPr>
          <a:xfrm>
            <a:off x="12272010" y="8698230"/>
            <a:ext cx="3610610" cy="312420"/>
            <a:chOff x="19326" y="13698"/>
            <a:chExt cx="5686" cy="492"/>
          </a:xfrm>
        </p:grpSpPr>
        <p:sp>
          <p:nvSpPr>
            <p:cNvPr id="4" name="文本框 3"/>
            <p:cNvSpPr txBox="1"/>
            <p:nvPr/>
          </p:nvSpPr>
          <p:spPr>
            <a:xfrm>
              <a:off x="19326" y="13698"/>
              <a:ext cx="5686" cy="492"/>
            </a:xfrm>
            <a:prstGeom prst="rect">
              <a:avLst/>
            </a:prstGeom>
            <a:noFill/>
          </p:spPr>
          <p:txBody>
            <a:bodyPr wrap="square" rtlCol="0">
              <a:spAutoFit/>
            </a:bodyPr>
            <a:p>
              <a:pPr algn="ctr">
                <a:lnSpc>
                  <a:spcPct val="90000"/>
                </a:lnSpc>
              </a:pPr>
              <a:r>
                <a:rPr lang="en-US" altLang="zh-CN" sz="1600">
                  <a:solidFill>
                    <a:schemeClr val="bg1"/>
                  </a:solidFill>
                  <a:latin typeface="黑体" panose="02010609060101010101" charset="-122"/>
                  <a:ea typeface="黑体" panose="02010609060101010101" charset="-122"/>
                  <a:cs typeface="方正粗黑宋简体" panose="02000000000000000000" charset="-122"/>
                </a:rPr>
                <a:t>2025 </a:t>
              </a:r>
              <a:r>
                <a:rPr lang="zh-CN" altLang="en-US" sz="1600">
                  <a:solidFill>
                    <a:schemeClr val="bg1"/>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chemeClr val="bg1"/>
                  </a:solidFill>
                  <a:latin typeface="黑体" panose="02010609060101010101" charset="-122"/>
                  <a:ea typeface="黑体" panose="02010609060101010101" charset="-122"/>
                  <a:cs typeface="方正粗黑宋简体" panose="02000000000000000000" charset="-122"/>
                </a:rPr>
                <a:t> </a:t>
              </a:r>
              <a:endParaRPr lang="en-US" altLang="zh-CN" sz="1600">
                <a:solidFill>
                  <a:schemeClr val="bg1"/>
                </a:solidFill>
                <a:latin typeface="黑体" panose="02010609060101010101" charset="-122"/>
                <a:ea typeface="黑体" panose="02010609060101010101" charset="-122"/>
                <a:cs typeface="方正粗黑宋简体" panose="02000000000000000000" charset="-122"/>
              </a:endParaRPr>
            </a:p>
          </p:txBody>
        </p:sp>
        <p:pic>
          <p:nvPicPr>
            <p:cNvPr id="5" name="图片 4"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414" y="13792"/>
              <a:ext cx="304" cy="304"/>
            </a:xfrm>
            <a:prstGeom prst="rect">
              <a:avLst/>
            </a:prstGeom>
          </p:spPr>
        </p:pic>
      </p:grpSp>
    </p:spTree>
    <p:custDataLst>
      <p:tags r:id="rId4"/>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组合 40"/>
          <p:cNvGrpSpPr/>
          <p:nvPr/>
        </p:nvGrpSpPr>
        <p:grpSpPr>
          <a:xfrm>
            <a:off x="8292465" y="1441450"/>
            <a:ext cx="7428230" cy="4017010"/>
            <a:chOff x="1065" y="2484"/>
            <a:chExt cx="7780" cy="6326"/>
          </a:xfrm>
        </p:grpSpPr>
        <p:sp>
          <p:nvSpPr>
            <p:cNvPr id="42" name="Shape 3"/>
            <p:cNvSpPr/>
            <p:nvPr/>
          </p:nvSpPr>
          <p:spPr>
            <a:xfrm>
              <a:off x="1065" y="2484"/>
              <a:ext cx="7780" cy="6326"/>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43" name="Shape 4"/>
            <p:cNvSpPr/>
            <p:nvPr/>
          </p:nvSpPr>
          <p:spPr>
            <a:xfrm>
              <a:off x="1065" y="2484"/>
              <a:ext cx="7780"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grpSp>
        <p:nvGrpSpPr>
          <p:cNvPr id="63" name="组合 62"/>
          <p:cNvGrpSpPr/>
          <p:nvPr/>
        </p:nvGrpSpPr>
        <p:grpSpPr>
          <a:xfrm>
            <a:off x="554990" y="1441450"/>
            <a:ext cx="7428230" cy="4017010"/>
            <a:chOff x="1065" y="2484"/>
            <a:chExt cx="7780" cy="6326"/>
          </a:xfrm>
        </p:grpSpPr>
        <p:sp>
          <p:nvSpPr>
            <p:cNvPr id="61" name="Shape 3"/>
            <p:cNvSpPr/>
            <p:nvPr/>
          </p:nvSpPr>
          <p:spPr>
            <a:xfrm>
              <a:off x="1065" y="2484"/>
              <a:ext cx="7780" cy="6326"/>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62" name="Shape 4"/>
            <p:cNvSpPr/>
            <p:nvPr/>
          </p:nvSpPr>
          <p:spPr>
            <a:xfrm>
              <a:off x="1065" y="2484"/>
              <a:ext cx="7780"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海南自贸港封关运作：</a:t>
              </a:r>
              <a:r>
                <a:rPr lang="en-US" sz="3600" b="1" dirty="0">
                  <a:latin typeface="微软雅黑" panose="020B0503020204020204" charset="-122"/>
                  <a:ea typeface="微软雅黑" panose="020B0503020204020204" charset="-122"/>
                  <a:cs typeface="微软雅黑" panose="020B0503020204020204" charset="-122"/>
                  <a:sym typeface="+mn-ea"/>
                </a:rPr>
                <a:t>历史性的开放时刻</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2025年12月18日</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中国改革开放进程中的又一个历史性时刻</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31" name="组合 30"/>
          <p:cNvGrpSpPr/>
          <p:nvPr/>
        </p:nvGrpSpPr>
        <p:grpSpPr>
          <a:xfrm>
            <a:off x="8562340" y="1735455"/>
            <a:ext cx="7037070" cy="3446780"/>
            <a:chOff x="13510" y="2967"/>
            <a:chExt cx="11082" cy="5428"/>
          </a:xfrm>
        </p:grpSpPr>
        <p:sp>
          <p:nvSpPr>
            <p:cNvPr id="181" name="Shape 10"/>
            <p:cNvSpPr/>
            <p:nvPr/>
          </p:nvSpPr>
          <p:spPr>
            <a:xfrm>
              <a:off x="13510" y="3039"/>
              <a:ext cx="428" cy="434"/>
            </a:xfrm>
            <a:custGeom>
              <a:avLst/>
              <a:gdLst/>
              <a:ahLst/>
              <a:cxnLst/>
              <a:rect l="l" t="t" r="r" b="b"/>
              <a:pathLst>
                <a:path w="275720" h="275720">
                  <a:moveTo>
                    <a:pt x="137860" y="0"/>
                  </a:moveTo>
                  <a:cubicBezTo>
                    <a:pt x="140337" y="0"/>
                    <a:pt x="142814" y="539"/>
                    <a:pt x="145076" y="1562"/>
                  </a:cubicBezTo>
                  <a:lnTo>
                    <a:pt x="246533" y="44589"/>
                  </a:lnTo>
                  <a:cubicBezTo>
                    <a:pt x="258380" y="49597"/>
                    <a:pt x="267212" y="61283"/>
                    <a:pt x="267158" y="75392"/>
                  </a:cubicBezTo>
                  <a:cubicBezTo>
                    <a:pt x="266888" y="128813"/>
                    <a:pt x="244917" y="226554"/>
                    <a:pt x="152131" y="270981"/>
                  </a:cubicBezTo>
                  <a:cubicBezTo>
                    <a:pt x="143138" y="275289"/>
                    <a:pt x="132690" y="275289"/>
                    <a:pt x="123697" y="270981"/>
                  </a:cubicBezTo>
                  <a:cubicBezTo>
                    <a:pt x="30857" y="226554"/>
                    <a:pt x="8939" y="128813"/>
                    <a:pt x="8670" y="75392"/>
                  </a:cubicBezTo>
                  <a:cubicBezTo>
                    <a:pt x="8616" y="61283"/>
                    <a:pt x="17448" y="49597"/>
                    <a:pt x="29295" y="44589"/>
                  </a:cubicBezTo>
                  <a:lnTo>
                    <a:pt x="130698" y="1562"/>
                  </a:lnTo>
                  <a:cubicBezTo>
                    <a:pt x="132960" y="539"/>
                    <a:pt x="135383" y="0"/>
                    <a:pt x="137860" y="0"/>
                  </a:cubicBezTo>
                  <a:close/>
                  <a:moveTo>
                    <a:pt x="137860" y="35973"/>
                  </a:moveTo>
                  <a:lnTo>
                    <a:pt x="137860" y="239586"/>
                  </a:lnTo>
                  <a:cubicBezTo>
                    <a:pt x="212175" y="203613"/>
                    <a:pt x="232154" y="123913"/>
                    <a:pt x="232639" y="76200"/>
                  </a:cubicBezTo>
                  <a:lnTo>
                    <a:pt x="137860" y="36027"/>
                  </a:lnTo>
                  <a:lnTo>
                    <a:pt x="137860" y="36027"/>
                  </a:lnTo>
                  <a:close/>
                </a:path>
              </a:pathLst>
            </a:custGeom>
            <a:solidFill>
              <a:srgbClr val="C5A06D"/>
            </a:solidFill>
          </p:spPr>
        </p:sp>
        <p:sp>
          <p:nvSpPr>
            <p:cNvPr id="182" name="Text 11"/>
            <p:cNvSpPr/>
            <p:nvPr/>
          </p:nvSpPr>
          <p:spPr>
            <a:xfrm>
              <a:off x="14070" y="2967"/>
              <a:ext cx="10522" cy="579"/>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"一线放开、二线管住、岛内自由"</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8" name="Shape 12"/>
            <p:cNvSpPr/>
            <p:nvPr/>
          </p:nvSpPr>
          <p:spPr>
            <a:xfrm>
              <a:off x="13529" y="3835"/>
              <a:ext cx="10844" cy="1375"/>
            </a:xfrm>
            <a:custGeom>
              <a:avLst/>
              <a:gdLst/>
              <a:ahLst/>
              <a:cxnLst/>
              <a:rect l="l" t="t" r="r" b="b"/>
              <a:pathLst>
                <a:path w="6984910" h="873114">
                  <a:moveTo>
                    <a:pt x="91904" y="0"/>
                  </a:moveTo>
                  <a:lnTo>
                    <a:pt x="6893006" y="0"/>
                  </a:lnTo>
                  <a:cubicBezTo>
                    <a:pt x="6943763" y="0"/>
                    <a:pt x="6984910" y="41147"/>
                    <a:pt x="6984910" y="91904"/>
                  </a:cubicBezTo>
                  <a:lnTo>
                    <a:pt x="6984910" y="781210"/>
                  </a:lnTo>
                  <a:cubicBezTo>
                    <a:pt x="6984910" y="831967"/>
                    <a:pt x="6943763" y="873114"/>
                    <a:pt x="6893006" y="873114"/>
                  </a:cubicBezTo>
                  <a:lnTo>
                    <a:pt x="91904" y="873114"/>
                  </a:lnTo>
                  <a:cubicBezTo>
                    <a:pt x="41181" y="873114"/>
                    <a:pt x="0" y="831933"/>
                    <a:pt x="0" y="781210"/>
                  </a:cubicBezTo>
                  <a:lnTo>
                    <a:pt x="0" y="91904"/>
                  </a:lnTo>
                  <a:cubicBezTo>
                    <a:pt x="0" y="41181"/>
                    <a:pt x="41181" y="0"/>
                    <a:pt x="91904" y="0"/>
                  </a:cubicBezTo>
                  <a:close/>
                </a:path>
              </a:pathLst>
            </a:custGeom>
            <a:solidFill>
              <a:srgbClr val="FFFFFF">
                <a:alpha val="10196"/>
              </a:srgbClr>
            </a:solidFill>
          </p:spPr>
        </p:sp>
        <p:sp>
          <p:nvSpPr>
            <p:cNvPr id="9" name="Text 13"/>
            <p:cNvSpPr/>
            <p:nvPr/>
          </p:nvSpPr>
          <p:spPr>
            <a:xfrm>
              <a:off x="13744" y="4053"/>
              <a:ext cx="10558" cy="434"/>
            </a:xfrm>
            <a:prstGeom prst="rect">
              <a:avLst/>
            </a:prstGeom>
            <a:noFill/>
          </p:spPr>
          <p:txBody>
            <a:bodyPr wrap="square" lIns="0" tIns="0" rIns="0" bIns="0" rtlCol="0" anchor="ctr"/>
            <a:lstStyle/>
            <a:p>
              <a:pPr>
                <a:lnSpc>
                  <a:spcPct val="130000"/>
                </a:lnSpc>
              </a:pPr>
              <a:r>
                <a:rPr lang="en-US" sz="1600" b="1" dirty="0">
                  <a:solidFill>
                    <a:srgbClr val="C5A06D"/>
                  </a:solidFill>
                  <a:latin typeface="微软雅黑" panose="020B0503020204020204" charset="-122"/>
                  <a:ea typeface="微软雅黑" panose="020B0503020204020204" charset="-122"/>
                  <a:cs typeface="MiSans Semibold" panose="00000700000000000000" charset="-122"/>
                </a:rPr>
                <a:t>一线放开</a:t>
              </a:r>
              <a:endParaRPr lang="en-US" sz="1600" b="1" dirty="0">
                <a:solidFill>
                  <a:srgbClr val="C5A06D"/>
                </a:solidFill>
                <a:latin typeface="微软雅黑" panose="020B0503020204020204" charset="-122"/>
                <a:ea typeface="微软雅黑" panose="020B0503020204020204" charset="-122"/>
                <a:cs typeface="MiSans Semibold" panose="00000700000000000000" charset="-122"/>
              </a:endParaRPr>
            </a:p>
          </p:txBody>
        </p:sp>
        <p:sp>
          <p:nvSpPr>
            <p:cNvPr id="10" name="Text 14"/>
            <p:cNvSpPr/>
            <p:nvPr/>
          </p:nvSpPr>
          <p:spPr>
            <a:xfrm>
              <a:off x="13744" y="4520"/>
              <a:ext cx="10558" cy="850"/>
            </a:xfrm>
            <a:prstGeom prst="rect">
              <a:avLst/>
            </a:prstGeom>
            <a:noFill/>
          </p:spPr>
          <p:txBody>
            <a:bodyPr wrap="square" lIns="0" tIns="0" rIns="0" bIns="0" rtlCol="0" anchor="ctr"/>
            <a:lstStyle/>
            <a:p>
              <a:pPr algn="just">
                <a:lnSpc>
                  <a:spcPct val="13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海南与境外之间</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sz="1400" dirty="0">
                  <a:solidFill>
                    <a:schemeClr val="tx1"/>
                  </a:solidFill>
                  <a:latin typeface="微软雅黑" panose="020B0503020204020204" charset="-122"/>
                  <a:ea typeface="微软雅黑" panose="020B0503020204020204" charset="-122"/>
                  <a:cs typeface="微软雅黑" panose="020B0503020204020204" charset="-122"/>
                </a:rPr>
                <a:t>除负面清单限制外可直接快速通关</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sz="1400" dirty="0">
                  <a:solidFill>
                    <a:schemeClr val="tx1"/>
                  </a:solidFill>
                  <a:latin typeface="微软雅黑" panose="020B0503020204020204" charset="-122"/>
                  <a:ea typeface="微软雅黑" panose="020B0503020204020204" charset="-122"/>
                  <a:cs typeface="微软雅黑" panose="020B0503020204020204" charset="-122"/>
                </a:rPr>
                <a:t>整体办理流程减少七成以上。</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1" name="Shape 15"/>
            <p:cNvSpPr/>
            <p:nvPr/>
          </p:nvSpPr>
          <p:spPr>
            <a:xfrm>
              <a:off x="13529" y="5428"/>
              <a:ext cx="10844" cy="1375"/>
            </a:xfrm>
            <a:custGeom>
              <a:avLst/>
              <a:gdLst/>
              <a:ahLst/>
              <a:cxnLst/>
              <a:rect l="l" t="t" r="r" b="b"/>
              <a:pathLst>
                <a:path w="6984910" h="873114">
                  <a:moveTo>
                    <a:pt x="91904" y="0"/>
                  </a:moveTo>
                  <a:lnTo>
                    <a:pt x="6893006" y="0"/>
                  </a:lnTo>
                  <a:cubicBezTo>
                    <a:pt x="6943763" y="0"/>
                    <a:pt x="6984910" y="41147"/>
                    <a:pt x="6984910" y="91904"/>
                  </a:cubicBezTo>
                  <a:lnTo>
                    <a:pt x="6984910" y="781210"/>
                  </a:lnTo>
                  <a:cubicBezTo>
                    <a:pt x="6984910" y="831967"/>
                    <a:pt x="6943763" y="873114"/>
                    <a:pt x="6893006" y="873114"/>
                  </a:cubicBezTo>
                  <a:lnTo>
                    <a:pt x="91904" y="873114"/>
                  </a:lnTo>
                  <a:cubicBezTo>
                    <a:pt x="41181" y="873114"/>
                    <a:pt x="0" y="831933"/>
                    <a:pt x="0" y="781210"/>
                  </a:cubicBezTo>
                  <a:lnTo>
                    <a:pt x="0" y="91904"/>
                  </a:lnTo>
                  <a:cubicBezTo>
                    <a:pt x="0" y="41181"/>
                    <a:pt x="41181" y="0"/>
                    <a:pt x="91904" y="0"/>
                  </a:cubicBezTo>
                  <a:close/>
                </a:path>
              </a:pathLst>
            </a:custGeom>
            <a:solidFill>
              <a:srgbClr val="FFFFFF">
                <a:alpha val="10196"/>
              </a:srgbClr>
            </a:solidFill>
          </p:spPr>
        </p:sp>
        <p:sp>
          <p:nvSpPr>
            <p:cNvPr id="12" name="Text 16"/>
            <p:cNvSpPr/>
            <p:nvPr/>
          </p:nvSpPr>
          <p:spPr>
            <a:xfrm>
              <a:off x="13744" y="5645"/>
              <a:ext cx="10558" cy="434"/>
            </a:xfrm>
            <a:prstGeom prst="rect">
              <a:avLst/>
            </a:prstGeom>
            <a:noFill/>
          </p:spPr>
          <p:txBody>
            <a:bodyPr wrap="square" lIns="0" tIns="0" rIns="0" bIns="0" rtlCol="0" anchor="ctr"/>
            <a:lstStyle/>
            <a:p>
              <a:pPr>
                <a:lnSpc>
                  <a:spcPct val="130000"/>
                </a:lnSpc>
              </a:pPr>
              <a:r>
                <a:rPr lang="en-US" sz="1600" b="1" dirty="0">
                  <a:solidFill>
                    <a:srgbClr val="C5A06D"/>
                  </a:solidFill>
                  <a:latin typeface="微软雅黑" panose="020B0503020204020204" charset="-122"/>
                  <a:ea typeface="微软雅黑" panose="020B0503020204020204" charset="-122"/>
                  <a:cs typeface="MiSans Semibold" panose="00000700000000000000" charset="-122"/>
                </a:rPr>
                <a:t>二线管住</a:t>
              </a:r>
              <a:endParaRPr lang="en-US" sz="1600" b="1" dirty="0">
                <a:solidFill>
                  <a:srgbClr val="C5A06D"/>
                </a:solidFill>
                <a:latin typeface="微软雅黑" panose="020B0503020204020204" charset="-122"/>
                <a:ea typeface="微软雅黑" panose="020B0503020204020204" charset="-122"/>
                <a:cs typeface="MiSans Semibold" panose="00000700000000000000" charset="-122"/>
              </a:endParaRPr>
            </a:p>
          </p:txBody>
        </p:sp>
        <p:sp>
          <p:nvSpPr>
            <p:cNvPr id="13" name="Text 17"/>
            <p:cNvSpPr/>
            <p:nvPr/>
          </p:nvSpPr>
          <p:spPr>
            <a:xfrm>
              <a:off x="13744" y="6112"/>
              <a:ext cx="10558" cy="434"/>
            </a:xfrm>
            <a:prstGeom prst="rect">
              <a:avLst/>
            </a:prstGeom>
            <a:noFill/>
          </p:spPr>
          <p:txBody>
            <a:bodyPr wrap="square" lIns="0" tIns="0" rIns="0" bIns="0" rtlCol="0" anchor="ctr"/>
            <a:lstStyle/>
            <a:p>
              <a:pPr algn="just">
                <a:lnSpc>
                  <a:spcPct val="13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海南与内地之间</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sz="1400" dirty="0">
                  <a:solidFill>
                    <a:schemeClr val="tx1"/>
                  </a:solidFill>
                  <a:latin typeface="微软雅黑" panose="020B0503020204020204" charset="-122"/>
                  <a:ea typeface="微软雅黑" panose="020B0503020204020204" charset="-122"/>
                  <a:cs typeface="微软雅黑" panose="020B0503020204020204" charset="-122"/>
                </a:rPr>
                <a:t>监管重点在货物领域</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sz="1400" dirty="0">
                  <a:solidFill>
                    <a:schemeClr val="tx1"/>
                  </a:solidFill>
                  <a:latin typeface="微软雅黑" panose="020B0503020204020204" charset="-122"/>
                  <a:ea typeface="微软雅黑" panose="020B0503020204020204" charset="-122"/>
                  <a:cs typeface="微软雅黑" panose="020B0503020204020204" charset="-122"/>
                </a:rPr>
                <a:t>确保内地产业体系稳定发展。</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4" name="Shape 18"/>
            <p:cNvSpPr/>
            <p:nvPr/>
          </p:nvSpPr>
          <p:spPr>
            <a:xfrm>
              <a:off x="13529" y="7020"/>
              <a:ext cx="10844" cy="1375"/>
            </a:xfrm>
            <a:custGeom>
              <a:avLst/>
              <a:gdLst/>
              <a:ahLst/>
              <a:cxnLst/>
              <a:rect l="l" t="t" r="r" b="b"/>
              <a:pathLst>
                <a:path w="6984910" h="873114">
                  <a:moveTo>
                    <a:pt x="91904" y="0"/>
                  </a:moveTo>
                  <a:lnTo>
                    <a:pt x="6893006" y="0"/>
                  </a:lnTo>
                  <a:cubicBezTo>
                    <a:pt x="6943763" y="0"/>
                    <a:pt x="6984910" y="41147"/>
                    <a:pt x="6984910" y="91904"/>
                  </a:cubicBezTo>
                  <a:lnTo>
                    <a:pt x="6984910" y="781210"/>
                  </a:lnTo>
                  <a:cubicBezTo>
                    <a:pt x="6984910" y="831967"/>
                    <a:pt x="6943763" y="873114"/>
                    <a:pt x="6893006" y="873114"/>
                  </a:cubicBezTo>
                  <a:lnTo>
                    <a:pt x="91904" y="873114"/>
                  </a:lnTo>
                  <a:cubicBezTo>
                    <a:pt x="41181" y="873114"/>
                    <a:pt x="0" y="831933"/>
                    <a:pt x="0" y="781210"/>
                  </a:cubicBezTo>
                  <a:lnTo>
                    <a:pt x="0" y="91904"/>
                  </a:lnTo>
                  <a:cubicBezTo>
                    <a:pt x="0" y="41181"/>
                    <a:pt x="41181" y="0"/>
                    <a:pt x="91904" y="0"/>
                  </a:cubicBezTo>
                  <a:close/>
                </a:path>
              </a:pathLst>
            </a:custGeom>
            <a:solidFill>
              <a:srgbClr val="FFFFFF">
                <a:alpha val="10196"/>
              </a:srgbClr>
            </a:solidFill>
          </p:spPr>
        </p:sp>
        <p:sp>
          <p:nvSpPr>
            <p:cNvPr id="15" name="Text 19"/>
            <p:cNvSpPr/>
            <p:nvPr/>
          </p:nvSpPr>
          <p:spPr>
            <a:xfrm>
              <a:off x="13744" y="7237"/>
              <a:ext cx="10558" cy="434"/>
            </a:xfrm>
            <a:prstGeom prst="rect">
              <a:avLst/>
            </a:prstGeom>
            <a:noFill/>
          </p:spPr>
          <p:txBody>
            <a:bodyPr wrap="square" lIns="0" tIns="0" rIns="0" bIns="0" rtlCol="0" anchor="ctr"/>
            <a:lstStyle/>
            <a:p>
              <a:pPr>
                <a:lnSpc>
                  <a:spcPct val="130000"/>
                </a:lnSpc>
              </a:pPr>
              <a:r>
                <a:rPr lang="en-US" sz="1600" b="1" dirty="0">
                  <a:solidFill>
                    <a:srgbClr val="C5A06D"/>
                  </a:solidFill>
                  <a:latin typeface="微软雅黑" panose="020B0503020204020204" charset="-122"/>
                  <a:ea typeface="微软雅黑" panose="020B0503020204020204" charset="-122"/>
                  <a:cs typeface="MiSans Semibold" panose="00000700000000000000" charset="-122"/>
                </a:rPr>
                <a:t>岛内自由</a:t>
              </a:r>
              <a:endParaRPr lang="en-US" sz="1600" b="1" dirty="0">
                <a:solidFill>
                  <a:srgbClr val="C5A06D"/>
                </a:solidFill>
                <a:latin typeface="微软雅黑" panose="020B0503020204020204" charset="-122"/>
                <a:ea typeface="微软雅黑" panose="020B0503020204020204" charset="-122"/>
                <a:cs typeface="MiSans Semibold" panose="00000700000000000000" charset="-122"/>
              </a:endParaRPr>
            </a:p>
          </p:txBody>
        </p:sp>
        <p:sp>
          <p:nvSpPr>
            <p:cNvPr id="16" name="Text 20"/>
            <p:cNvSpPr/>
            <p:nvPr/>
          </p:nvSpPr>
          <p:spPr>
            <a:xfrm>
              <a:off x="13744" y="7704"/>
              <a:ext cx="10558" cy="434"/>
            </a:xfrm>
            <a:prstGeom prst="rect">
              <a:avLst/>
            </a:prstGeom>
            <a:noFill/>
          </p:spPr>
          <p:txBody>
            <a:bodyPr wrap="square" lIns="0" tIns="0" rIns="0" bIns="0" rtlCol="0" anchor="ctr"/>
            <a:lstStyle/>
            <a:p>
              <a:pPr algn="just">
                <a:lnSpc>
                  <a:spcPct val="13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货物流转无需通关手续</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sz="1400" dirty="0">
                  <a:solidFill>
                    <a:schemeClr val="tx1"/>
                  </a:solidFill>
                  <a:latin typeface="微软雅黑" panose="020B0503020204020204" charset="-122"/>
                  <a:ea typeface="微软雅黑" panose="020B0503020204020204" charset="-122"/>
                  <a:cs typeface="微软雅黑" panose="020B0503020204020204" charset="-122"/>
                </a:rPr>
                <a:t>资金跨境结算渠道顺畅</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sz="1400" dirty="0">
                  <a:solidFill>
                    <a:schemeClr val="tx1"/>
                  </a:solidFill>
                  <a:latin typeface="微软雅黑" panose="020B0503020204020204" charset="-122"/>
                  <a:ea typeface="微软雅黑" panose="020B0503020204020204" charset="-122"/>
                  <a:cs typeface="微软雅黑" panose="020B0503020204020204" charset="-122"/>
                </a:rPr>
                <a:t>人才制度进一步松绑。</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grpSp>
      <p:sp>
        <p:nvSpPr>
          <p:cNvPr id="17" name="Shape 21"/>
          <p:cNvSpPr/>
          <p:nvPr/>
        </p:nvSpPr>
        <p:spPr>
          <a:xfrm>
            <a:off x="554355" y="5805170"/>
            <a:ext cx="15177770" cy="2703195"/>
          </a:xfrm>
          <a:custGeom>
            <a:avLst/>
            <a:gdLst/>
            <a:ahLst/>
            <a:cxnLst/>
            <a:rect l="l" t="t" r="r" b="b"/>
            <a:pathLst>
              <a:path w="15336933" h="2527435">
                <a:moveTo>
                  <a:pt x="137872" y="0"/>
                </a:moveTo>
                <a:lnTo>
                  <a:pt x="15199061" y="0"/>
                </a:lnTo>
                <a:cubicBezTo>
                  <a:pt x="15275206" y="0"/>
                  <a:pt x="15336933" y="61727"/>
                  <a:pt x="15336933" y="137872"/>
                </a:cubicBezTo>
                <a:lnTo>
                  <a:pt x="15336933" y="2389563"/>
                </a:lnTo>
                <a:cubicBezTo>
                  <a:pt x="15336933" y="2465707"/>
                  <a:pt x="15275206" y="2527435"/>
                  <a:pt x="15199061" y="2527435"/>
                </a:cubicBezTo>
                <a:lnTo>
                  <a:pt x="137872" y="2527435"/>
                </a:lnTo>
                <a:cubicBezTo>
                  <a:pt x="61727" y="2527435"/>
                  <a:pt x="0" y="2465707"/>
                  <a:pt x="0" y="2389563"/>
                </a:cubicBezTo>
                <a:lnTo>
                  <a:pt x="0" y="137872"/>
                </a:lnTo>
                <a:cubicBezTo>
                  <a:pt x="0" y="61727"/>
                  <a:pt x="61727" y="0"/>
                  <a:pt x="137872" y="0"/>
                </a:cubicBezTo>
                <a:close/>
              </a:path>
            </a:pathLst>
          </a:custGeom>
          <a:solidFill>
            <a:srgbClr val="F9F5EE"/>
          </a:solidFill>
          <a:ln>
            <a:solidFill>
              <a:srgbClr val="F0EEEA"/>
            </a:solidFill>
          </a:ln>
          <a:effectLst>
            <a:outerShdw blurRad="172325" dist="114883" dir="5400000" algn="bl" rotWithShape="0">
              <a:srgbClr val="000000">
                <a:alpha val="10196"/>
              </a:srgbClr>
            </a:outerShdw>
          </a:effectLst>
        </p:spPr>
      </p:sp>
      <p:sp>
        <p:nvSpPr>
          <p:cNvPr id="19" name="Shape 23"/>
          <p:cNvSpPr/>
          <p:nvPr/>
        </p:nvSpPr>
        <p:spPr>
          <a:xfrm>
            <a:off x="772160" y="7044055"/>
            <a:ext cx="14716760" cy="76200"/>
          </a:xfrm>
          <a:custGeom>
            <a:avLst/>
            <a:gdLst/>
            <a:ahLst/>
            <a:cxnLst/>
            <a:rect l="l" t="t" r="r" b="b"/>
            <a:pathLst>
              <a:path w="14785493" h="45953">
                <a:moveTo>
                  <a:pt x="0" y="0"/>
                </a:moveTo>
                <a:lnTo>
                  <a:pt x="14785493" y="0"/>
                </a:lnTo>
                <a:lnTo>
                  <a:pt x="14785493" y="45953"/>
                </a:lnTo>
                <a:lnTo>
                  <a:pt x="0" y="45953"/>
                </a:lnTo>
                <a:lnTo>
                  <a:pt x="0" y="0"/>
                </a:lnTo>
                <a:close/>
              </a:path>
            </a:pathLst>
          </a:custGeom>
          <a:solidFill>
            <a:srgbClr val="C59F5E"/>
          </a:solidFill>
        </p:spPr>
      </p:sp>
      <p:sp>
        <p:nvSpPr>
          <p:cNvPr id="20" name="Shape 24"/>
          <p:cNvSpPr/>
          <p:nvPr/>
        </p:nvSpPr>
        <p:spPr>
          <a:xfrm>
            <a:off x="1774190" y="6676390"/>
            <a:ext cx="732790" cy="735330"/>
          </a:xfrm>
          <a:custGeom>
            <a:avLst/>
            <a:gdLst/>
            <a:ahLst/>
            <a:cxnLst/>
            <a:rect l="l" t="t" r="r" b="b"/>
            <a:pathLst>
              <a:path w="735254" h="735254">
                <a:moveTo>
                  <a:pt x="367627" y="0"/>
                </a:moveTo>
                <a:lnTo>
                  <a:pt x="367627" y="0"/>
                </a:lnTo>
                <a:cubicBezTo>
                  <a:pt x="570662" y="0"/>
                  <a:pt x="735254" y="164592"/>
                  <a:pt x="735254" y="367627"/>
                </a:cubicBezTo>
                <a:lnTo>
                  <a:pt x="735254" y="367627"/>
                </a:lnTo>
                <a:cubicBezTo>
                  <a:pt x="735254" y="570662"/>
                  <a:pt x="570662" y="735254"/>
                  <a:pt x="367627" y="735254"/>
                </a:cubicBezTo>
                <a:lnTo>
                  <a:pt x="367627" y="735254"/>
                </a:lnTo>
                <a:cubicBezTo>
                  <a:pt x="164592" y="735254"/>
                  <a:pt x="0" y="570662"/>
                  <a:pt x="0" y="367627"/>
                </a:cubicBezTo>
                <a:lnTo>
                  <a:pt x="0" y="367627"/>
                </a:lnTo>
                <a:cubicBezTo>
                  <a:pt x="0" y="164592"/>
                  <a:pt x="164592" y="0"/>
                  <a:pt x="367627" y="0"/>
                </a:cubicBezTo>
                <a:close/>
              </a:path>
            </a:pathLst>
          </a:custGeom>
          <a:solidFill>
            <a:srgbClr val="C59F5E"/>
          </a:solidFill>
        </p:spPr>
      </p:sp>
      <p:sp>
        <p:nvSpPr>
          <p:cNvPr id="197" name="Shape 25"/>
          <p:cNvSpPr/>
          <p:nvPr/>
        </p:nvSpPr>
        <p:spPr>
          <a:xfrm>
            <a:off x="2021523" y="6918643"/>
            <a:ext cx="238125" cy="250825"/>
          </a:xfrm>
          <a:custGeom>
            <a:avLst/>
            <a:gdLst/>
            <a:ahLst/>
            <a:cxnLst/>
            <a:rect l="l" t="t" r="r" b="b"/>
            <a:pathLst>
              <a:path w="155093" h="206790">
                <a:moveTo>
                  <a:pt x="0" y="25849"/>
                </a:moveTo>
                <a:cubicBezTo>
                  <a:pt x="0" y="11592"/>
                  <a:pt x="11592" y="0"/>
                  <a:pt x="25849" y="0"/>
                </a:cubicBezTo>
                <a:lnTo>
                  <a:pt x="86230" y="0"/>
                </a:lnTo>
                <a:cubicBezTo>
                  <a:pt x="93096" y="0"/>
                  <a:pt x="99679" y="2706"/>
                  <a:pt x="104526" y="7553"/>
                </a:cubicBezTo>
                <a:lnTo>
                  <a:pt x="147540" y="50607"/>
                </a:lnTo>
                <a:cubicBezTo>
                  <a:pt x="152387" y="55454"/>
                  <a:pt x="155093" y="62037"/>
                  <a:pt x="155093" y="68903"/>
                </a:cubicBezTo>
                <a:lnTo>
                  <a:pt x="155093" y="180941"/>
                </a:lnTo>
                <a:cubicBezTo>
                  <a:pt x="155093" y="195199"/>
                  <a:pt x="143501" y="206790"/>
                  <a:pt x="129244" y="206790"/>
                </a:cubicBezTo>
                <a:lnTo>
                  <a:pt x="25849" y="206790"/>
                </a:lnTo>
                <a:cubicBezTo>
                  <a:pt x="11592" y="206790"/>
                  <a:pt x="0" y="195199"/>
                  <a:pt x="0" y="180941"/>
                </a:cubicBezTo>
                <a:lnTo>
                  <a:pt x="0" y="25849"/>
                </a:lnTo>
                <a:close/>
                <a:moveTo>
                  <a:pt x="84008" y="23627"/>
                </a:moveTo>
                <a:lnTo>
                  <a:pt x="84008" y="61391"/>
                </a:lnTo>
                <a:cubicBezTo>
                  <a:pt x="84008" y="66763"/>
                  <a:pt x="88330" y="71084"/>
                  <a:pt x="93702" y="71084"/>
                </a:cubicBezTo>
                <a:lnTo>
                  <a:pt x="131465" y="71084"/>
                </a:lnTo>
                <a:lnTo>
                  <a:pt x="84008" y="23627"/>
                </a:lnTo>
                <a:close/>
                <a:moveTo>
                  <a:pt x="48466" y="103395"/>
                </a:moveTo>
                <a:cubicBezTo>
                  <a:pt x="43095" y="103395"/>
                  <a:pt x="38773" y="107717"/>
                  <a:pt x="38773" y="113088"/>
                </a:cubicBezTo>
                <a:cubicBezTo>
                  <a:pt x="38773" y="118460"/>
                  <a:pt x="43095" y="122782"/>
                  <a:pt x="48466" y="122782"/>
                </a:cubicBezTo>
                <a:lnTo>
                  <a:pt x="106626" y="122782"/>
                </a:lnTo>
                <a:cubicBezTo>
                  <a:pt x="111998" y="122782"/>
                  <a:pt x="116319" y="118460"/>
                  <a:pt x="116319" y="113088"/>
                </a:cubicBezTo>
                <a:cubicBezTo>
                  <a:pt x="116319" y="107717"/>
                  <a:pt x="111998" y="103395"/>
                  <a:pt x="106626" y="103395"/>
                </a:cubicBezTo>
                <a:lnTo>
                  <a:pt x="48466" y="103395"/>
                </a:lnTo>
                <a:close/>
                <a:moveTo>
                  <a:pt x="48466" y="142168"/>
                </a:moveTo>
                <a:cubicBezTo>
                  <a:pt x="43095" y="142168"/>
                  <a:pt x="38773" y="146490"/>
                  <a:pt x="38773" y="151861"/>
                </a:cubicBezTo>
                <a:cubicBezTo>
                  <a:pt x="38773" y="157233"/>
                  <a:pt x="43095" y="161555"/>
                  <a:pt x="48466" y="161555"/>
                </a:cubicBezTo>
                <a:lnTo>
                  <a:pt x="106626" y="161555"/>
                </a:lnTo>
                <a:cubicBezTo>
                  <a:pt x="111998" y="161555"/>
                  <a:pt x="116319" y="157233"/>
                  <a:pt x="116319" y="151861"/>
                </a:cubicBezTo>
                <a:cubicBezTo>
                  <a:pt x="116319" y="146490"/>
                  <a:pt x="111998" y="142168"/>
                  <a:pt x="106626" y="142168"/>
                </a:cubicBezTo>
                <a:lnTo>
                  <a:pt x="48466" y="142168"/>
                </a:lnTo>
                <a:close/>
              </a:path>
            </a:pathLst>
          </a:custGeom>
          <a:solidFill>
            <a:srgbClr val="FFFFFF"/>
          </a:solidFill>
        </p:spPr>
      </p:sp>
      <p:sp>
        <p:nvSpPr>
          <p:cNvPr id="21" name="Text 26"/>
          <p:cNvSpPr/>
          <p:nvPr/>
        </p:nvSpPr>
        <p:spPr>
          <a:xfrm>
            <a:off x="696595" y="7681595"/>
            <a:ext cx="2893695" cy="275590"/>
          </a:xfrm>
          <a:prstGeom prst="rect">
            <a:avLst/>
          </a:prstGeom>
          <a:noFill/>
        </p:spPr>
        <p:txBody>
          <a:bodyPr wrap="square" lIns="0" tIns="0" rIns="0" bIns="0" rtlCol="0" anchor="ctr"/>
          <a:lstStyle/>
          <a:p>
            <a:pPr algn="ctr">
              <a:lnSpc>
                <a:spcPct val="130000"/>
              </a:lnSpc>
            </a:pPr>
            <a:r>
              <a:rPr lang="en-US" sz="1600" b="1" dirty="0">
                <a:solidFill>
                  <a:schemeClr val="tx1"/>
                </a:solidFill>
                <a:latin typeface="微软雅黑" panose="020B0503020204020204" charset="-122"/>
                <a:ea typeface="微软雅黑" panose="020B0503020204020204" charset="-122"/>
                <a:cs typeface="MiSans Semibold" panose="00000700000000000000" charset="-122"/>
              </a:rPr>
              <a:t>2020.06</a:t>
            </a:r>
            <a:endParaRPr lang="en-US" sz="16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22" name="Text 27"/>
          <p:cNvSpPr/>
          <p:nvPr/>
        </p:nvSpPr>
        <p:spPr>
          <a:xfrm>
            <a:off x="702310" y="8002905"/>
            <a:ext cx="2882265" cy="229870"/>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总体方案发布</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3" name="Shape 28"/>
          <p:cNvSpPr/>
          <p:nvPr/>
        </p:nvSpPr>
        <p:spPr>
          <a:xfrm>
            <a:off x="4768215" y="6676390"/>
            <a:ext cx="732790" cy="735330"/>
          </a:xfrm>
          <a:custGeom>
            <a:avLst/>
            <a:gdLst/>
            <a:ahLst/>
            <a:cxnLst/>
            <a:rect l="l" t="t" r="r" b="b"/>
            <a:pathLst>
              <a:path w="735254" h="735254">
                <a:moveTo>
                  <a:pt x="367627" y="0"/>
                </a:moveTo>
                <a:lnTo>
                  <a:pt x="367627" y="0"/>
                </a:lnTo>
                <a:cubicBezTo>
                  <a:pt x="570662" y="0"/>
                  <a:pt x="735254" y="164592"/>
                  <a:pt x="735254" y="367627"/>
                </a:cubicBezTo>
                <a:lnTo>
                  <a:pt x="735254" y="367627"/>
                </a:lnTo>
                <a:cubicBezTo>
                  <a:pt x="735254" y="570662"/>
                  <a:pt x="570662" y="735254"/>
                  <a:pt x="367627" y="735254"/>
                </a:cubicBezTo>
                <a:lnTo>
                  <a:pt x="367627" y="735254"/>
                </a:lnTo>
                <a:cubicBezTo>
                  <a:pt x="164592" y="735254"/>
                  <a:pt x="0" y="570662"/>
                  <a:pt x="0" y="367627"/>
                </a:cubicBezTo>
                <a:lnTo>
                  <a:pt x="0" y="367627"/>
                </a:lnTo>
                <a:cubicBezTo>
                  <a:pt x="0" y="164592"/>
                  <a:pt x="164592" y="0"/>
                  <a:pt x="367627" y="0"/>
                </a:cubicBezTo>
                <a:close/>
              </a:path>
            </a:pathLst>
          </a:custGeom>
          <a:solidFill>
            <a:srgbClr val="C59F5E"/>
          </a:solidFill>
        </p:spPr>
      </p:sp>
      <p:sp>
        <p:nvSpPr>
          <p:cNvPr id="24" name="Shape 29"/>
          <p:cNvSpPr/>
          <p:nvPr/>
        </p:nvSpPr>
        <p:spPr>
          <a:xfrm>
            <a:off x="4977765" y="6918008"/>
            <a:ext cx="313690" cy="252095"/>
          </a:xfrm>
          <a:custGeom>
            <a:avLst/>
            <a:gdLst/>
            <a:ahLst/>
            <a:cxnLst/>
            <a:rect l="l" t="t" r="r" b="b"/>
            <a:pathLst>
              <a:path w="258488" h="206790">
                <a:moveTo>
                  <a:pt x="155093" y="12924"/>
                </a:moveTo>
                <a:lnTo>
                  <a:pt x="206790" y="12924"/>
                </a:lnTo>
                <a:cubicBezTo>
                  <a:pt x="213939" y="12924"/>
                  <a:pt x="219714" y="18700"/>
                  <a:pt x="219714" y="25849"/>
                </a:cubicBezTo>
                <a:cubicBezTo>
                  <a:pt x="219714" y="32998"/>
                  <a:pt x="213939" y="38773"/>
                  <a:pt x="206790" y="38773"/>
                </a:cubicBezTo>
                <a:lnTo>
                  <a:pt x="160909" y="38773"/>
                </a:lnTo>
                <a:cubicBezTo>
                  <a:pt x="158808" y="49193"/>
                  <a:pt x="151660" y="57796"/>
                  <a:pt x="142168" y="61916"/>
                </a:cubicBezTo>
                <a:lnTo>
                  <a:pt x="142168" y="180941"/>
                </a:lnTo>
                <a:lnTo>
                  <a:pt x="206790" y="180941"/>
                </a:lnTo>
                <a:cubicBezTo>
                  <a:pt x="213939" y="180941"/>
                  <a:pt x="219714" y="186717"/>
                  <a:pt x="219714" y="193866"/>
                </a:cubicBezTo>
                <a:cubicBezTo>
                  <a:pt x="219714" y="201015"/>
                  <a:pt x="213939" y="206790"/>
                  <a:pt x="206790" y="206790"/>
                </a:cubicBezTo>
                <a:lnTo>
                  <a:pt x="51698" y="206790"/>
                </a:lnTo>
                <a:cubicBezTo>
                  <a:pt x="44549" y="206790"/>
                  <a:pt x="38773" y="201015"/>
                  <a:pt x="38773" y="193866"/>
                </a:cubicBezTo>
                <a:cubicBezTo>
                  <a:pt x="38773" y="186717"/>
                  <a:pt x="44549" y="180941"/>
                  <a:pt x="51698" y="180941"/>
                </a:cubicBezTo>
                <a:lnTo>
                  <a:pt x="116319" y="180941"/>
                </a:lnTo>
                <a:lnTo>
                  <a:pt x="116319" y="61916"/>
                </a:lnTo>
                <a:cubicBezTo>
                  <a:pt x="106828" y="57756"/>
                  <a:pt x="99679" y="49153"/>
                  <a:pt x="97579" y="38773"/>
                </a:cubicBezTo>
                <a:lnTo>
                  <a:pt x="51698" y="38773"/>
                </a:lnTo>
                <a:cubicBezTo>
                  <a:pt x="44549" y="38773"/>
                  <a:pt x="38773" y="32998"/>
                  <a:pt x="38773" y="25849"/>
                </a:cubicBezTo>
                <a:cubicBezTo>
                  <a:pt x="38773" y="18700"/>
                  <a:pt x="44549" y="12924"/>
                  <a:pt x="51698" y="12924"/>
                </a:cubicBezTo>
                <a:lnTo>
                  <a:pt x="103395" y="12924"/>
                </a:lnTo>
                <a:cubicBezTo>
                  <a:pt x="109292" y="5089"/>
                  <a:pt x="118662" y="0"/>
                  <a:pt x="129244" y="0"/>
                </a:cubicBezTo>
                <a:cubicBezTo>
                  <a:pt x="139826" y="0"/>
                  <a:pt x="149196" y="5089"/>
                  <a:pt x="155093" y="12924"/>
                </a:cubicBezTo>
                <a:close/>
                <a:moveTo>
                  <a:pt x="177549" y="129244"/>
                </a:moveTo>
                <a:lnTo>
                  <a:pt x="236032" y="129244"/>
                </a:lnTo>
                <a:lnTo>
                  <a:pt x="206790" y="79081"/>
                </a:lnTo>
                <a:lnTo>
                  <a:pt x="177549" y="129244"/>
                </a:lnTo>
                <a:close/>
                <a:moveTo>
                  <a:pt x="206790" y="168017"/>
                </a:moveTo>
                <a:cubicBezTo>
                  <a:pt x="181386" y="168017"/>
                  <a:pt x="160262" y="154285"/>
                  <a:pt x="155900" y="136150"/>
                </a:cubicBezTo>
                <a:cubicBezTo>
                  <a:pt x="154850" y="131708"/>
                  <a:pt x="156304" y="127144"/>
                  <a:pt x="158606" y="123186"/>
                </a:cubicBezTo>
                <a:lnTo>
                  <a:pt x="197056" y="57271"/>
                </a:lnTo>
                <a:cubicBezTo>
                  <a:pt x="199076" y="53798"/>
                  <a:pt x="202792" y="51698"/>
                  <a:pt x="206790" y="51698"/>
                </a:cubicBezTo>
                <a:cubicBezTo>
                  <a:pt x="210789" y="51698"/>
                  <a:pt x="214504" y="53838"/>
                  <a:pt x="216524" y="57271"/>
                </a:cubicBezTo>
                <a:lnTo>
                  <a:pt x="254974" y="123186"/>
                </a:lnTo>
                <a:cubicBezTo>
                  <a:pt x="257276" y="127144"/>
                  <a:pt x="258730" y="131708"/>
                  <a:pt x="257680" y="136150"/>
                </a:cubicBezTo>
                <a:cubicBezTo>
                  <a:pt x="253318" y="154244"/>
                  <a:pt x="232195" y="168017"/>
                  <a:pt x="206790" y="168017"/>
                </a:cubicBezTo>
                <a:close/>
                <a:moveTo>
                  <a:pt x="51213" y="79081"/>
                </a:moveTo>
                <a:lnTo>
                  <a:pt x="21971" y="129244"/>
                </a:lnTo>
                <a:lnTo>
                  <a:pt x="80495" y="129244"/>
                </a:lnTo>
                <a:lnTo>
                  <a:pt x="51213" y="79081"/>
                </a:lnTo>
                <a:close/>
                <a:moveTo>
                  <a:pt x="363" y="136150"/>
                </a:moveTo>
                <a:cubicBezTo>
                  <a:pt x="-687" y="131708"/>
                  <a:pt x="767" y="127144"/>
                  <a:pt x="3070" y="123186"/>
                </a:cubicBezTo>
                <a:lnTo>
                  <a:pt x="41520" y="57271"/>
                </a:lnTo>
                <a:cubicBezTo>
                  <a:pt x="43539" y="53798"/>
                  <a:pt x="47255" y="51698"/>
                  <a:pt x="51253" y="51698"/>
                </a:cubicBezTo>
                <a:cubicBezTo>
                  <a:pt x="55252" y="51698"/>
                  <a:pt x="58967" y="53838"/>
                  <a:pt x="60987" y="57271"/>
                </a:cubicBezTo>
                <a:lnTo>
                  <a:pt x="99437" y="123186"/>
                </a:lnTo>
                <a:cubicBezTo>
                  <a:pt x="101739" y="127144"/>
                  <a:pt x="103193" y="131708"/>
                  <a:pt x="102143" y="136150"/>
                </a:cubicBezTo>
                <a:cubicBezTo>
                  <a:pt x="97781" y="154244"/>
                  <a:pt x="76658" y="168017"/>
                  <a:pt x="51253" y="168017"/>
                </a:cubicBezTo>
                <a:cubicBezTo>
                  <a:pt x="25849" y="168017"/>
                  <a:pt x="4725" y="154285"/>
                  <a:pt x="363" y="136150"/>
                </a:cubicBezTo>
                <a:close/>
              </a:path>
            </a:pathLst>
          </a:custGeom>
          <a:solidFill>
            <a:srgbClr val="FFFFFF"/>
          </a:solidFill>
        </p:spPr>
      </p:sp>
      <p:sp>
        <p:nvSpPr>
          <p:cNvPr id="25" name="Text 30"/>
          <p:cNvSpPr/>
          <p:nvPr/>
        </p:nvSpPr>
        <p:spPr>
          <a:xfrm>
            <a:off x="3690620" y="7681595"/>
            <a:ext cx="2893695" cy="275590"/>
          </a:xfrm>
          <a:prstGeom prst="rect">
            <a:avLst/>
          </a:prstGeom>
          <a:noFill/>
        </p:spPr>
        <p:txBody>
          <a:bodyPr wrap="square" lIns="0" tIns="0" rIns="0" bIns="0" rtlCol="0" anchor="ctr"/>
          <a:lstStyle/>
          <a:p>
            <a:pPr algn="ctr">
              <a:lnSpc>
                <a:spcPct val="130000"/>
              </a:lnSpc>
            </a:pPr>
            <a:r>
              <a:rPr lang="en-US" sz="1600" b="1" dirty="0">
                <a:solidFill>
                  <a:schemeClr val="tx1"/>
                </a:solidFill>
                <a:latin typeface="微软雅黑" panose="020B0503020204020204" charset="-122"/>
                <a:ea typeface="微软雅黑" panose="020B0503020204020204" charset="-122"/>
                <a:cs typeface="MiSans Semibold" panose="00000700000000000000" charset="-122"/>
              </a:rPr>
              <a:t>2021.06</a:t>
            </a:r>
            <a:endParaRPr lang="en-US" sz="16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203" name="Text 31"/>
          <p:cNvSpPr/>
          <p:nvPr/>
        </p:nvSpPr>
        <p:spPr>
          <a:xfrm>
            <a:off x="3696335" y="8002905"/>
            <a:ext cx="2882265" cy="229870"/>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海南自由贸易港法</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6" name="Shape 32"/>
          <p:cNvSpPr/>
          <p:nvPr/>
        </p:nvSpPr>
        <p:spPr>
          <a:xfrm>
            <a:off x="7762240" y="6676390"/>
            <a:ext cx="732790" cy="735330"/>
          </a:xfrm>
          <a:custGeom>
            <a:avLst/>
            <a:gdLst/>
            <a:ahLst/>
            <a:cxnLst/>
            <a:rect l="l" t="t" r="r" b="b"/>
            <a:pathLst>
              <a:path w="735254" h="735254">
                <a:moveTo>
                  <a:pt x="367627" y="0"/>
                </a:moveTo>
                <a:lnTo>
                  <a:pt x="367627" y="0"/>
                </a:lnTo>
                <a:cubicBezTo>
                  <a:pt x="570662" y="0"/>
                  <a:pt x="735254" y="164592"/>
                  <a:pt x="735254" y="367627"/>
                </a:cubicBezTo>
                <a:lnTo>
                  <a:pt x="735254" y="367627"/>
                </a:lnTo>
                <a:cubicBezTo>
                  <a:pt x="735254" y="570662"/>
                  <a:pt x="570662" y="735254"/>
                  <a:pt x="367627" y="735254"/>
                </a:cubicBezTo>
                <a:lnTo>
                  <a:pt x="367627" y="735254"/>
                </a:lnTo>
                <a:cubicBezTo>
                  <a:pt x="164592" y="735254"/>
                  <a:pt x="0" y="570662"/>
                  <a:pt x="0" y="367627"/>
                </a:cubicBezTo>
                <a:lnTo>
                  <a:pt x="0" y="367627"/>
                </a:lnTo>
                <a:cubicBezTo>
                  <a:pt x="0" y="164592"/>
                  <a:pt x="164592" y="0"/>
                  <a:pt x="367627" y="0"/>
                </a:cubicBezTo>
                <a:close/>
              </a:path>
            </a:pathLst>
          </a:custGeom>
          <a:solidFill>
            <a:srgbClr val="C5A06D"/>
          </a:solidFill>
        </p:spPr>
      </p:sp>
      <p:sp>
        <p:nvSpPr>
          <p:cNvPr id="27" name="Shape 33"/>
          <p:cNvSpPr/>
          <p:nvPr/>
        </p:nvSpPr>
        <p:spPr>
          <a:xfrm>
            <a:off x="7964805" y="6880225"/>
            <a:ext cx="327660" cy="327660"/>
          </a:xfrm>
          <a:custGeom>
            <a:avLst/>
            <a:gdLst/>
            <a:ahLst/>
            <a:cxnLst/>
            <a:rect l="l" t="t" r="r" b="b"/>
            <a:pathLst>
              <a:path w="206790" h="206790">
                <a:moveTo>
                  <a:pt x="51698" y="129244"/>
                </a:moveTo>
                <a:lnTo>
                  <a:pt x="9895" y="129244"/>
                </a:lnTo>
                <a:cubicBezTo>
                  <a:pt x="-162" y="129244"/>
                  <a:pt x="-6341" y="118298"/>
                  <a:pt x="-1171" y="109655"/>
                </a:cubicBezTo>
                <a:lnTo>
                  <a:pt x="20194" y="74032"/>
                </a:lnTo>
                <a:cubicBezTo>
                  <a:pt x="23708" y="68176"/>
                  <a:pt x="30009" y="64622"/>
                  <a:pt x="36834" y="64622"/>
                </a:cubicBezTo>
                <a:lnTo>
                  <a:pt x="75204" y="64622"/>
                </a:lnTo>
                <a:cubicBezTo>
                  <a:pt x="105940" y="12561"/>
                  <a:pt x="151781" y="9936"/>
                  <a:pt x="182436" y="14419"/>
                </a:cubicBezTo>
                <a:cubicBezTo>
                  <a:pt x="187605" y="15186"/>
                  <a:pt x="191644" y="19225"/>
                  <a:pt x="192371" y="24354"/>
                </a:cubicBezTo>
                <a:cubicBezTo>
                  <a:pt x="196854" y="55009"/>
                  <a:pt x="194229" y="100851"/>
                  <a:pt x="142168" y="131586"/>
                </a:cubicBezTo>
                <a:lnTo>
                  <a:pt x="142168" y="169956"/>
                </a:lnTo>
                <a:cubicBezTo>
                  <a:pt x="142168" y="176781"/>
                  <a:pt x="138614" y="183082"/>
                  <a:pt x="132758" y="186596"/>
                </a:cubicBezTo>
                <a:lnTo>
                  <a:pt x="97135" y="207961"/>
                </a:lnTo>
                <a:cubicBezTo>
                  <a:pt x="88532" y="213131"/>
                  <a:pt x="77546" y="206911"/>
                  <a:pt x="77546" y="196895"/>
                </a:cubicBezTo>
                <a:lnTo>
                  <a:pt x="77546" y="155093"/>
                </a:lnTo>
                <a:cubicBezTo>
                  <a:pt x="77546" y="140835"/>
                  <a:pt x="65955" y="129244"/>
                  <a:pt x="51698" y="129244"/>
                </a:cubicBezTo>
                <a:lnTo>
                  <a:pt x="51657" y="129244"/>
                </a:lnTo>
                <a:close/>
                <a:moveTo>
                  <a:pt x="161555" y="64622"/>
                </a:moveTo>
                <a:cubicBezTo>
                  <a:pt x="161555" y="53922"/>
                  <a:pt x="152868" y="45235"/>
                  <a:pt x="142168" y="45235"/>
                </a:cubicBezTo>
                <a:cubicBezTo>
                  <a:pt x="131468" y="45235"/>
                  <a:pt x="122782" y="53922"/>
                  <a:pt x="122782" y="64622"/>
                </a:cubicBezTo>
                <a:cubicBezTo>
                  <a:pt x="122782" y="75322"/>
                  <a:pt x="131468" y="84008"/>
                  <a:pt x="142168" y="84008"/>
                </a:cubicBezTo>
                <a:cubicBezTo>
                  <a:pt x="152868" y="84008"/>
                  <a:pt x="161555" y="75322"/>
                  <a:pt x="161555" y="64622"/>
                </a:cubicBezTo>
                <a:close/>
              </a:path>
            </a:pathLst>
          </a:custGeom>
          <a:solidFill>
            <a:srgbClr val="FFFFFF"/>
          </a:solidFill>
        </p:spPr>
      </p:sp>
      <p:sp>
        <p:nvSpPr>
          <p:cNvPr id="28" name="Text 34"/>
          <p:cNvSpPr/>
          <p:nvPr/>
        </p:nvSpPr>
        <p:spPr>
          <a:xfrm>
            <a:off x="6684645" y="7681595"/>
            <a:ext cx="2893695" cy="275590"/>
          </a:xfrm>
          <a:prstGeom prst="rect">
            <a:avLst/>
          </a:prstGeom>
          <a:noFill/>
        </p:spPr>
        <p:txBody>
          <a:bodyPr wrap="square" lIns="0" tIns="0" rIns="0" bIns="0" rtlCol="0" anchor="ctr"/>
          <a:lstStyle/>
          <a:p>
            <a:pPr algn="ctr">
              <a:lnSpc>
                <a:spcPct val="130000"/>
              </a:lnSpc>
            </a:pPr>
            <a:r>
              <a:rPr lang="en-US" sz="1600" b="1" dirty="0">
                <a:solidFill>
                  <a:schemeClr val="tx1"/>
                </a:solidFill>
                <a:latin typeface="微软雅黑" panose="020B0503020204020204" charset="-122"/>
                <a:ea typeface="微软雅黑" panose="020B0503020204020204" charset="-122"/>
                <a:cs typeface="MiSans Semibold" panose="00000700000000000000" charset="-122"/>
              </a:rPr>
              <a:t>2024.05</a:t>
            </a:r>
            <a:endParaRPr lang="en-US" sz="16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207" name="Text 35"/>
          <p:cNvSpPr/>
          <p:nvPr/>
        </p:nvSpPr>
        <p:spPr>
          <a:xfrm>
            <a:off x="6690360" y="8002905"/>
            <a:ext cx="2882265" cy="229870"/>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EF账户上线</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208" name="Shape 36"/>
          <p:cNvSpPr/>
          <p:nvPr/>
        </p:nvSpPr>
        <p:spPr>
          <a:xfrm>
            <a:off x="10756265" y="6676390"/>
            <a:ext cx="732790" cy="735330"/>
          </a:xfrm>
          <a:custGeom>
            <a:avLst/>
            <a:gdLst/>
            <a:ahLst/>
            <a:cxnLst/>
            <a:rect l="l" t="t" r="r" b="b"/>
            <a:pathLst>
              <a:path w="735254" h="735254">
                <a:moveTo>
                  <a:pt x="367627" y="0"/>
                </a:moveTo>
                <a:lnTo>
                  <a:pt x="367627" y="0"/>
                </a:lnTo>
                <a:cubicBezTo>
                  <a:pt x="570662" y="0"/>
                  <a:pt x="735254" y="164592"/>
                  <a:pt x="735254" y="367627"/>
                </a:cubicBezTo>
                <a:lnTo>
                  <a:pt x="735254" y="367627"/>
                </a:lnTo>
                <a:cubicBezTo>
                  <a:pt x="735254" y="570662"/>
                  <a:pt x="570662" y="735254"/>
                  <a:pt x="367627" y="735254"/>
                </a:cubicBezTo>
                <a:lnTo>
                  <a:pt x="367627" y="735254"/>
                </a:lnTo>
                <a:cubicBezTo>
                  <a:pt x="164592" y="735254"/>
                  <a:pt x="0" y="570662"/>
                  <a:pt x="0" y="367627"/>
                </a:cubicBezTo>
                <a:lnTo>
                  <a:pt x="0" y="367627"/>
                </a:lnTo>
                <a:cubicBezTo>
                  <a:pt x="0" y="164592"/>
                  <a:pt x="164592" y="0"/>
                  <a:pt x="367627" y="0"/>
                </a:cubicBezTo>
                <a:close/>
              </a:path>
            </a:pathLst>
          </a:custGeom>
          <a:solidFill>
            <a:srgbClr val="C59F5E"/>
          </a:solidFill>
        </p:spPr>
      </p:sp>
      <p:sp>
        <p:nvSpPr>
          <p:cNvPr id="209" name="Shape 37"/>
          <p:cNvSpPr/>
          <p:nvPr/>
        </p:nvSpPr>
        <p:spPr>
          <a:xfrm>
            <a:off x="10996930" y="6918325"/>
            <a:ext cx="251460" cy="251460"/>
          </a:xfrm>
          <a:custGeom>
            <a:avLst/>
            <a:gdLst/>
            <a:ahLst/>
            <a:cxnLst/>
            <a:rect l="l" t="t" r="r" b="b"/>
            <a:pathLst>
              <a:path w="206790" h="206790">
                <a:moveTo>
                  <a:pt x="12924" y="12924"/>
                </a:moveTo>
                <a:cubicBezTo>
                  <a:pt x="5776" y="12924"/>
                  <a:pt x="0" y="18700"/>
                  <a:pt x="0" y="25849"/>
                </a:cubicBezTo>
                <a:lnTo>
                  <a:pt x="0" y="174479"/>
                </a:lnTo>
                <a:cubicBezTo>
                  <a:pt x="0" y="185182"/>
                  <a:pt x="8684" y="193866"/>
                  <a:pt x="19387" y="193866"/>
                </a:cubicBezTo>
                <a:lnTo>
                  <a:pt x="187404" y="193866"/>
                </a:lnTo>
                <a:cubicBezTo>
                  <a:pt x="198107" y="193866"/>
                  <a:pt x="206790" y="185182"/>
                  <a:pt x="206790" y="174479"/>
                </a:cubicBezTo>
                <a:lnTo>
                  <a:pt x="206790" y="61472"/>
                </a:lnTo>
                <a:cubicBezTo>
                  <a:pt x="206790" y="54121"/>
                  <a:pt x="198955" y="49476"/>
                  <a:pt x="192493" y="52950"/>
                </a:cubicBezTo>
                <a:lnTo>
                  <a:pt x="129244" y="86997"/>
                </a:lnTo>
                <a:lnTo>
                  <a:pt x="129244" y="61472"/>
                </a:lnTo>
                <a:cubicBezTo>
                  <a:pt x="129244" y="54121"/>
                  <a:pt x="121408" y="49476"/>
                  <a:pt x="114946" y="52950"/>
                </a:cubicBezTo>
                <a:lnTo>
                  <a:pt x="51698" y="86997"/>
                </a:lnTo>
                <a:lnTo>
                  <a:pt x="51698" y="25849"/>
                </a:lnTo>
                <a:cubicBezTo>
                  <a:pt x="51698" y="18700"/>
                  <a:pt x="45922" y="12924"/>
                  <a:pt x="38773" y="12924"/>
                </a:cubicBezTo>
                <a:lnTo>
                  <a:pt x="12924" y="12924"/>
                </a:lnTo>
                <a:close/>
              </a:path>
            </a:pathLst>
          </a:custGeom>
          <a:solidFill>
            <a:srgbClr val="FFFFFF"/>
          </a:solidFill>
        </p:spPr>
      </p:sp>
      <p:sp>
        <p:nvSpPr>
          <p:cNvPr id="210" name="Text 38"/>
          <p:cNvSpPr/>
          <p:nvPr/>
        </p:nvSpPr>
        <p:spPr>
          <a:xfrm>
            <a:off x="9678670" y="7681595"/>
            <a:ext cx="2893695" cy="275590"/>
          </a:xfrm>
          <a:prstGeom prst="rect">
            <a:avLst/>
          </a:prstGeom>
          <a:noFill/>
        </p:spPr>
        <p:txBody>
          <a:bodyPr wrap="square" lIns="0" tIns="0" rIns="0" bIns="0" rtlCol="0" anchor="ctr"/>
          <a:lstStyle/>
          <a:p>
            <a:pPr algn="ctr">
              <a:lnSpc>
                <a:spcPct val="130000"/>
              </a:lnSpc>
            </a:pPr>
            <a:r>
              <a:rPr lang="en-US" sz="1600" b="1" dirty="0">
                <a:solidFill>
                  <a:schemeClr val="tx1"/>
                </a:solidFill>
                <a:latin typeface="微软雅黑" panose="020B0503020204020204" charset="-122"/>
                <a:ea typeface="微软雅黑" panose="020B0503020204020204" charset="-122"/>
                <a:cs typeface="MiSans Semibold" panose="00000700000000000000" charset="-122"/>
              </a:rPr>
              <a:t>2025.10</a:t>
            </a:r>
            <a:endParaRPr lang="en-US" sz="16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211" name="Text 39"/>
          <p:cNvSpPr/>
          <p:nvPr/>
        </p:nvSpPr>
        <p:spPr>
          <a:xfrm>
            <a:off x="9684385" y="8002905"/>
            <a:ext cx="2882265" cy="229870"/>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产业转移对接</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12" name="Shape 40"/>
          <p:cNvSpPr/>
          <p:nvPr/>
        </p:nvSpPr>
        <p:spPr>
          <a:xfrm>
            <a:off x="13750290" y="6676390"/>
            <a:ext cx="732790" cy="735330"/>
          </a:xfrm>
          <a:custGeom>
            <a:avLst/>
            <a:gdLst/>
            <a:ahLst/>
            <a:cxnLst/>
            <a:rect l="l" t="t" r="r" b="b"/>
            <a:pathLst>
              <a:path w="735254" h="735254">
                <a:moveTo>
                  <a:pt x="367627" y="0"/>
                </a:moveTo>
                <a:lnTo>
                  <a:pt x="367627" y="0"/>
                </a:lnTo>
                <a:cubicBezTo>
                  <a:pt x="570662" y="0"/>
                  <a:pt x="735254" y="164592"/>
                  <a:pt x="735254" y="367627"/>
                </a:cubicBezTo>
                <a:lnTo>
                  <a:pt x="735254" y="367627"/>
                </a:lnTo>
                <a:cubicBezTo>
                  <a:pt x="735254" y="570662"/>
                  <a:pt x="570662" y="735254"/>
                  <a:pt x="367627" y="735254"/>
                </a:cubicBezTo>
                <a:lnTo>
                  <a:pt x="367627" y="735254"/>
                </a:lnTo>
                <a:cubicBezTo>
                  <a:pt x="164592" y="735254"/>
                  <a:pt x="0" y="570662"/>
                  <a:pt x="0" y="367627"/>
                </a:cubicBezTo>
                <a:lnTo>
                  <a:pt x="0" y="367627"/>
                </a:lnTo>
                <a:cubicBezTo>
                  <a:pt x="0" y="164592"/>
                  <a:pt x="164592" y="0"/>
                  <a:pt x="367627" y="0"/>
                </a:cubicBezTo>
                <a:close/>
              </a:path>
            </a:pathLst>
          </a:custGeom>
          <a:solidFill>
            <a:srgbClr val="C5A06D"/>
          </a:solidFill>
        </p:spPr>
      </p:sp>
      <p:sp>
        <p:nvSpPr>
          <p:cNvPr id="213" name="Shape 41"/>
          <p:cNvSpPr/>
          <p:nvPr/>
        </p:nvSpPr>
        <p:spPr>
          <a:xfrm>
            <a:off x="13996035" y="6906260"/>
            <a:ext cx="241300" cy="275590"/>
          </a:xfrm>
          <a:custGeom>
            <a:avLst/>
            <a:gdLst/>
            <a:ahLst/>
            <a:cxnLst/>
            <a:rect l="l" t="t" r="r" b="b"/>
            <a:pathLst>
              <a:path w="241255" h="275720">
                <a:moveTo>
                  <a:pt x="34465" y="17233"/>
                </a:moveTo>
                <a:cubicBezTo>
                  <a:pt x="34465" y="7701"/>
                  <a:pt x="26764" y="0"/>
                  <a:pt x="17233" y="0"/>
                </a:cubicBezTo>
                <a:cubicBezTo>
                  <a:pt x="7701" y="0"/>
                  <a:pt x="0" y="7701"/>
                  <a:pt x="0" y="17233"/>
                </a:cubicBezTo>
                <a:lnTo>
                  <a:pt x="0" y="258488"/>
                </a:lnTo>
                <a:cubicBezTo>
                  <a:pt x="0" y="268019"/>
                  <a:pt x="7701" y="275720"/>
                  <a:pt x="17233" y="275720"/>
                </a:cubicBezTo>
                <a:cubicBezTo>
                  <a:pt x="26764" y="275720"/>
                  <a:pt x="34465" y="268019"/>
                  <a:pt x="34465" y="258488"/>
                </a:cubicBezTo>
                <a:lnTo>
                  <a:pt x="34465" y="193004"/>
                </a:lnTo>
                <a:lnTo>
                  <a:pt x="68230" y="182880"/>
                </a:lnTo>
                <a:cubicBezTo>
                  <a:pt x="90794" y="176095"/>
                  <a:pt x="115135" y="178195"/>
                  <a:pt x="136191" y="188750"/>
                </a:cubicBezTo>
                <a:cubicBezTo>
                  <a:pt x="159185" y="200274"/>
                  <a:pt x="186003" y="201674"/>
                  <a:pt x="210075" y="192627"/>
                </a:cubicBezTo>
                <a:lnTo>
                  <a:pt x="230054" y="185142"/>
                </a:lnTo>
                <a:cubicBezTo>
                  <a:pt x="236785" y="182611"/>
                  <a:pt x="241255" y="176202"/>
                  <a:pt x="241255" y="168986"/>
                </a:cubicBezTo>
                <a:lnTo>
                  <a:pt x="241255" y="35596"/>
                </a:lnTo>
                <a:cubicBezTo>
                  <a:pt x="241255" y="23210"/>
                  <a:pt x="228223" y="15132"/>
                  <a:pt x="217130" y="20679"/>
                </a:cubicBezTo>
                <a:lnTo>
                  <a:pt x="210775" y="23856"/>
                </a:lnTo>
                <a:cubicBezTo>
                  <a:pt x="186596" y="35973"/>
                  <a:pt x="158108" y="35973"/>
                  <a:pt x="133875" y="23856"/>
                </a:cubicBezTo>
                <a:cubicBezTo>
                  <a:pt x="114273" y="14055"/>
                  <a:pt x="91709" y="12117"/>
                  <a:pt x="70761" y="18417"/>
                </a:cubicBezTo>
                <a:lnTo>
                  <a:pt x="34465" y="29295"/>
                </a:lnTo>
                <a:lnTo>
                  <a:pt x="34465" y="17233"/>
                </a:lnTo>
                <a:close/>
              </a:path>
            </a:pathLst>
          </a:custGeom>
          <a:solidFill>
            <a:srgbClr val="FFFFFF"/>
          </a:solidFill>
        </p:spPr>
      </p:sp>
      <p:sp>
        <p:nvSpPr>
          <p:cNvPr id="214" name="Text 42"/>
          <p:cNvSpPr/>
          <p:nvPr/>
        </p:nvSpPr>
        <p:spPr>
          <a:xfrm>
            <a:off x="12672695" y="7681595"/>
            <a:ext cx="2893695" cy="275590"/>
          </a:xfrm>
          <a:prstGeom prst="rect">
            <a:avLst/>
          </a:prstGeom>
          <a:noFill/>
        </p:spPr>
        <p:txBody>
          <a:bodyPr wrap="square" lIns="0" tIns="0" rIns="0" bIns="0" rtlCol="0" anchor="ctr"/>
          <a:lstStyle/>
          <a:p>
            <a:pPr algn="ctr">
              <a:lnSpc>
                <a:spcPct val="130000"/>
              </a:lnSpc>
            </a:pPr>
            <a:r>
              <a:rPr lang="en-US" sz="1600" b="1" dirty="0">
                <a:solidFill>
                  <a:schemeClr val="tx1"/>
                </a:solidFill>
                <a:latin typeface="微软雅黑" panose="020B0503020204020204" charset="-122"/>
                <a:ea typeface="微软雅黑" panose="020B0503020204020204" charset="-122"/>
                <a:cs typeface="MiSans Semibold" panose="00000700000000000000" charset="-122"/>
              </a:rPr>
              <a:t>2025.12</a:t>
            </a:r>
            <a:endParaRPr lang="en-US" sz="16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215" name="Text 43"/>
          <p:cNvSpPr/>
          <p:nvPr/>
        </p:nvSpPr>
        <p:spPr>
          <a:xfrm>
            <a:off x="12678410" y="8002905"/>
            <a:ext cx="2882265" cy="229870"/>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全岛封关运作</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nvGrpSpPr>
          <p:cNvPr id="30" name="组合 29"/>
          <p:cNvGrpSpPr/>
          <p:nvPr/>
        </p:nvGrpSpPr>
        <p:grpSpPr>
          <a:xfrm>
            <a:off x="812800" y="1735455"/>
            <a:ext cx="7037705" cy="3478530"/>
            <a:chOff x="1215" y="2967"/>
            <a:chExt cx="11083" cy="5478"/>
          </a:xfrm>
        </p:grpSpPr>
        <p:sp>
          <p:nvSpPr>
            <p:cNvPr id="175" name="Shape 4"/>
            <p:cNvSpPr/>
            <p:nvPr/>
          </p:nvSpPr>
          <p:spPr>
            <a:xfrm>
              <a:off x="1215" y="3039"/>
              <a:ext cx="428" cy="434"/>
            </a:xfrm>
            <a:custGeom>
              <a:avLst/>
              <a:gdLst/>
              <a:ahLst/>
              <a:cxnLst/>
              <a:rect l="l" t="t" r="r" b="b"/>
              <a:pathLst>
                <a:path w="275720" h="275720">
                  <a:moveTo>
                    <a:pt x="128544" y="2746"/>
                  </a:moveTo>
                  <a:cubicBezTo>
                    <a:pt x="134198" y="-915"/>
                    <a:pt x="141522" y="-915"/>
                    <a:pt x="147176" y="2746"/>
                  </a:cubicBezTo>
                  <a:lnTo>
                    <a:pt x="267804" y="80293"/>
                  </a:lnTo>
                  <a:cubicBezTo>
                    <a:pt x="274212" y="84439"/>
                    <a:pt x="277174" y="92302"/>
                    <a:pt x="275020" y="99625"/>
                  </a:cubicBezTo>
                  <a:cubicBezTo>
                    <a:pt x="272866" y="106949"/>
                    <a:pt x="266135" y="112011"/>
                    <a:pt x="258488" y="112011"/>
                  </a:cubicBezTo>
                  <a:lnTo>
                    <a:pt x="241255" y="112011"/>
                  </a:lnTo>
                  <a:lnTo>
                    <a:pt x="241255" y="224023"/>
                  </a:lnTo>
                  <a:lnTo>
                    <a:pt x="268827" y="244702"/>
                  </a:lnTo>
                  <a:cubicBezTo>
                    <a:pt x="273189" y="247933"/>
                    <a:pt x="275720" y="253049"/>
                    <a:pt x="275720" y="258488"/>
                  </a:cubicBezTo>
                  <a:cubicBezTo>
                    <a:pt x="275720" y="268019"/>
                    <a:pt x="268019" y="275720"/>
                    <a:pt x="258488" y="275720"/>
                  </a:cubicBezTo>
                  <a:lnTo>
                    <a:pt x="17233" y="275720"/>
                  </a:lnTo>
                  <a:cubicBezTo>
                    <a:pt x="7701" y="275720"/>
                    <a:pt x="0" y="268019"/>
                    <a:pt x="0" y="258488"/>
                  </a:cubicBezTo>
                  <a:cubicBezTo>
                    <a:pt x="0" y="253049"/>
                    <a:pt x="2531" y="247933"/>
                    <a:pt x="6893" y="244702"/>
                  </a:cubicBezTo>
                  <a:lnTo>
                    <a:pt x="34465" y="224023"/>
                  </a:lnTo>
                  <a:lnTo>
                    <a:pt x="34465" y="224023"/>
                  </a:lnTo>
                  <a:lnTo>
                    <a:pt x="34465" y="112011"/>
                  </a:lnTo>
                  <a:lnTo>
                    <a:pt x="17233" y="112011"/>
                  </a:lnTo>
                  <a:cubicBezTo>
                    <a:pt x="9586" y="112011"/>
                    <a:pt x="2854" y="106949"/>
                    <a:pt x="700" y="99625"/>
                  </a:cubicBezTo>
                  <a:cubicBezTo>
                    <a:pt x="-1454" y="92302"/>
                    <a:pt x="1508" y="84385"/>
                    <a:pt x="7916" y="80293"/>
                  </a:cubicBezTo>
                  <a:lnTo>
                    <a:pt x="128544" y="2746"/>
                  </a:lnTo>
                  <a:close/>
                  <a:moveTo>
                    <a:pt x="180941" y="112011"/>
                  </a:moveTo>
                  <a:lnTo>
                    <a:pt x="180941" y="224023"/>
                  </a:lnTo>
                  <a:lnTo>
                    <a:pt x="215406" y="224023"/>
                  </a:lnTo>
                  <a:lnTo>
                    <a:pt x="215406" y="112011"/>
                  </a:lnTo>
                  <a:lnTo>
                    <a:pt x="180941" y="112011"/>
                  </a:lnTo>
                  <a:close/>
                  <a:moveTo>
                    <a:pt x="120628" y="224023"/>
                  </a:moveTo>
                  <a:lnTo>
                    <a:pt x="155093" y="224023"/>
                  </a:lnTo>
                  <a:lnTo>
                    <a:pt x="155093" y="112011"/>
                  </a:lnTo>
                  <a:lnTo>
                    <a:pt x="120628" y="112011"/>
                  </a:lnTo>
                  <a:lnTo>
                    <a:pt x="120628" y="224023"/>
                  </a:lnTo>
                  <a:close/>
                  <a:moveTo>
                    <a:pt x="60314" y="112011"/>
                  </a:moveTo>
                  <a:lnTo>
                    <a:pt x="60314" y="224023"/>
                  </a:lnTo>
                  <a:lnTo>
                    <a:pt x="94779" y="224023"/>
                  </a:lnTo>
                  <a:lnTo>
                    <a:pt x="94779" y="112011"/>
                  </a:lnTo>
                  <a:lnTo>
                    <a:pt x="60314" y="112011"/>
                  </a:lnTo>
                  <a:close/>
                </a:path>
              </a:pathLst>
            </a:custGeom>
            <a:solidFill>
              <a:srgbClr val="C5A06D"/>
            </a:solidFill>
          </p:spPr>
        </p:sp>
        <p:sp>
          <p:nvSpPr>
            <p:cNvPr id="176" name="Text 5"/>
            <p:cNvSpPr/>
            <p:nvPr/>
          </p:nvSpPr>
          <p:spPr>
            <a:xfrm>
              <a:off x="1776" y="2967"/>
              <a:ext cx="10522" cy="579"/>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封关的历史意义</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77" name="Text 6"/>
            <p:cNvSpPr/>
            <p:nvPr/>
          </p:nvSpPr>
          <p:spPr>
            <a:xfrm>
              <a:off x="1730" y="3835"/>
              <a:ext cx="10373" cy="470"/>
            </a:xfrm>
            <a:prstGeom prst="rect">
              <a:avLst/>
            </a:prstGeom>
            <a:noFill/>
          </p:spPr>
          <p:txBody>
            <a:bodyPr wrap="square" lIns="0" tIns="0" rIns="0" bIns="0" rtlCol="0" anchor="ctr"/>
            <a:lstStyle/>
            <a:p>
              <a:pPr algn="just">
                <a:lnSpc>
                  <a:spcPct val="14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rPr>
                <a:t>1978年12月18日</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r>
                <a:rPr lang="en-US" sz="1400" dirty="0">
                  <a:solidFill>
                    <a:schemeClr val="tx1"/>
                  </a:solidFill>
                  <a:latin typeface="微软雅黑" panose="020B0503020204020204" charset="-122"/>
                  <a:ea typeface="微软雅黑" panose="020B0503020204020204" charset="-122"/>
                  <a:cs typeface="微软雅黑" panose="020B0503020204020204" charset="-122"/>
                </a:rPr>
                <a:t>党的十一届三中全会拉开改革开放序幕。</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78" name="Text 7"/>
            <p:cNvSpPr/>
            <p:nvPr/>
          </p:nvSpPr>
          <p:spPr>
            <a:xfrm>
              <a:off x="1730" y="4523"/>
              <a:ext cx="10185" cy="941"/>
            </a:xfrm>
            <a:prstGeom prst="rect">
              <a:avLst/>
            </a:prstGeom>
            <a:noFill/>
          </p:spPr>
          <p:txBody>
            <a:bodyPr wrap="square" lIns="0" tIns="0" rIns="0" bIns="0" rtlCol="0" anchor="ctr"/>
            <a:lstStyle/>
            <a:p>
              <a:pPr algn="just">
                <a:lnSpc>
                  <a:spcPct val="14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2025年12月18日</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sz="1400" dirty="0">
                  <a:solidFill>
                    <a:schemeClr val="tx1"/>
                  </a:solidFill>
                  <a:latin typeface="微软雅黑" panose="020B0503020204020204" charset="-122"/>
                  <a:ea typeface="微软雅黑" panose="020B0503020204020204" charset="-122"/>
                  <a:cs typeface="微软雅黑" panose="020B0503020204020204" charset="-122"/>
                </a:rPr>
                <a:t>海南自贸港全岛封关启航</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sz="1400" dirty="0">
                  <a:solidFill>
                    <a:schemeClr val="tx1"/>
                  </a:solidFill>
                  <a:latin typeface="微软雅黑" panose="020B0503020204020204" charset="-122"/>
                  <a:ea typeface="微软雅黑" panose="020B0503020204020204" charset="-122"/>
                  <a:cs typeface="微软雅黑" panose="020B0503020204020204" charset="-122"/>
                </a:rPr>
                <a:t>被誉为</a:t>
              </a:r>
              <a:r>
                <a:rPr lang="en-US" sz="1400" dirty="0">
                  <a:solidFill>
                    <a:srgbClr val="C59F5E"/>
                  </a:solidFill>
                  <a:latin typeface="微软雅黑" panose="020B0503020204020204" charset="-122"/>
                  <a:ea typeface="微软雅黑" panose="020B0503020204020204" charset="-122"/>
                  <a:cs typeface="微软雅黑" panose="020B0503020204020204" charset="-122"/>
                </a:rPr>
                <a:t>中国新一轮高水平开放的重要标志 </a:t>
              </a:r>
              <a:r>
                <a:rPr lang="en-US" sz="1400" dirty="0">
                  <a:solidFill>
                    <a:schemeClr val="tx1"/>
                  </a:solidFill>
                  <a:latin typeface="微软雅黑" panose="020B0503020204020204" charset="-122"/>
                  <a:ea typeface="微软雅黑" panose="020B0503020204020204" charset="-122"/>
                  <a:cs typeface="微软雅黑" panose="020B0503020204020204" charset="-122"/>
                </a:rPr>
                <a:t>。</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79" name="Text 8"/>
            <p:cNvSpPr/>
            <p:nvPr/>
          </p:nvSpPr>
          <p:spPr>
            <a:xfrm>
              <a:off x="1730" y="5642"/>
              <a:ext cx="10185" cy="941"/>
            </a:xfrm>
            <a:prstGeom prst="rect">
              <a:avLst/>
            </a:prstGeom>
            <a:noFill/>
          </p:spPr>
          <p:txBody>
            <a:bodyPr wrap="square" lIns="0" tIns="0" rIns="0" bIns="0" rtlCol="0" anchor="ctr"/>
            <a:lstStyle/>
            <a:p>
              <a:pPr algn="just">
                <a:lnSpc>
                  <a:spcPct val="14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历经五年酝酿</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sz="1400" dirty="0">
                  <a:solidFill>
                    <a:schemeClr val="tx1"/>
                  </a:solidFill>
                  <a:latin typeface="微软雅黑" panose="020B0503020204020204" charset="-122"/>
                  <a:ea typeface="微软雅黑" panose="020B0503020204020204" charset="-122"/>
                  <a:cs typeface="微软雅黑" panose="020B0503020204020204" charset="-122"/>
                </a:rPr>
                <a:t>一个覆盖</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全球最大面积（</a:t>
              </a:r>
              <a:r>
                <a:rPr lang="en-US" sz="1400" dirty="0">
                  <a:solidFill>
                    <a:srgbClr val="C59F5E"/>
                  </a:solidFill>
                  <a:latin typeface="微软雅黑" panose="020B0503020204020204" charset="-122"/>
                  <a:ea typeface="微软雅黑" panose="020B0503020204020204" charset="-122"/>
                  <a:cs typeface="微软雅黑" panose="020B0503020204020204" charset="-122"/>
                </a:rPr>
                <a:t>3.39万平方公里</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 </a:t>
              </a:r>
              <a:r>
                <a:rPr lang="en-US" sz="1400" dirty="0">
                  <a:solidFill>
                    <a:schemeClr val="tx1"/>
                  </a:solidFill>
                  <a:latin typeface="微软雅黑" panose="020B0503020204020204" charset="-122"/>
                  <a:ea typeface="微软雅黑" panose="020B0503020204020204" charset="-122"/>
                  <a:cs typeface="微软雅黑" panose="020B0503020204020204" charset="-122"/>
                </a:rPr>
                <a:t>、产业形态最为多样的自由贸易港由此启航。</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9" name="Text 5"/>
            <p:cNvSpPr/>
            <p:nvPr/>
          </p:nvSpPr>
          <p:spPr>
            <a:xfrm>
              <a:off x="1709" y="6765"/>
              <a:ext cx="10203" cy="1680"/>
            </a:xfrm>
            <a:prstGeom prst="rect">
              <a:avLst/>
            </a:prstGeom>
            <a:noFill/>
            <a:effectLst/>
          </p:spPr>
          <p:txBody>
            <a:bodyPr wrap="square" lIns="0" tIns="0" rIns="0" bIns="0" rtlCol="0" anchor="ctr"/>
            <a:lstStyle/>
            <a:p>
              <a:pPr algn="just">
                <a:lnSpc>
                  <a:spcPct val="150000"/>
                </a:lnSpc>
              </a:pPr>
              <a:r>
                <a:rPr lang="en-US" sz="1400" dirty="0">
                  <a:solidFill>
                    <a:schemeClr val="tx1"/>
                  </a:solidFill>
                  <a:effectLst/>
                  <a:latin typeface="微软雅黑" panose="020B0503020204020204" charset="-122"/>
                  <a:ea typeface="微软雅黑" panose="020B0503020204020204" charset="-122"/>
                  <a:cs typeface="MiSans Semibold" panose="00000700000000000000" charset="-122"/>
                  <a:sym typeface="+mn-ea"/>
                </a:rPr>
                <a:t>海南自贸港封关运作开启了中国高水平对外开放的新篇章。</a:t>
              </a:r>
              <a:r>
                <a:rPr lang="en-US" sz="1400" dirty="0">
                  <a:solidFill>
                    <a:srgbClr val="C59F5E"/>
                  </a:solidFill>
                  <a:effectLst/>
                  <a:latin typeface="微软雅黑" panose="020B0503020204020204" charset="-122"/>
                  <a:ea typeface="微软雅黑" panose="020B0503020204020204" charset="-122"/>
                  <a:cs typeface="MiSans Semibold" panose="00000700000000000000" charset="-122"/>
                  <a:sym typeface="+mn-ea"/>
                </a:rPr>
                <a:t>零关税、低税率、简税制</a:t>
              </a:r>
              <a:r>
                <a:rPr lang="en-US" sz="1400" dirty="0">
                  <a:solidFill>
                    <a:schemeClr val="tx1"/>
                  </a:solidFill>
                  <a:effectLst/>
                  <a:latin typeface="微软雅黑" panose="020B0503020204020204" charset="-122"/>
                  <a:ea typeface="微软雅黑" panose="020B0503020204020204" charset="-122"/>
                  <a:cs typeface="MiSans Semibold" panose="00000700000000000000" charset="-122"/>
                  <a:sym typeface="+mn-ea"/>
                </a:rPr>
                <a:t>的政策红利</a:t>
              </a:r>
              <a:r>
                <a:rPr lang="en-US" sz="1400" dirty="0">
                  <a:solidFill>
                    <a:srgbClr val="C59F5E"/>
                  </a:solidFill>
                  <a:effectLst/>
                  <a:latin typeface="微软雅黑" panose="020B0503020204020204" charset="-122"/>
                  <a:ea typeface="微软雅黑" panose="020B0503020204020204" charset="-122"/>
                  <a:cs typeface="MiSans Semibold" panose="00000700000000000000" charset="-122"/>
                  <a:sym typeface="+mn-ea"/>
                </a:rPr>
                <a:t>，贸易、投资、金融、人员</a:t>
              </a:r>
              <a:r>
                <a:rPr lang="en-US" sz="1400" dirty="0">
                  <a:solidFill>
                    <a:schemeClr val="tx1"/>
                  </a:solidFill>
                  <a:effectLst/>
                  <a:latin typeface="微软雅黑" panose="020B0503020204020204" charset="-122"/>
                  <a:ea typeface="微软雅黑" panose="020B0503020204020204" charset="-122"/>
                  <a:cs typeface="MiSans Semibold" panose="00000700000000000000" charset="-122"/>
                  <a:sym typeface="+mn-ea"/>
                </a:rPr>
                <a:t>往来自由便利的制度优势，为</a:t>
              </a:r>
              <a:r>
                <a:rPr lang="zh-CN" altLang="en-US" sz="1400" dirty="0">
                  <a:solidFill>
                    <a:schemeClr val="tx1"/>
                  </a:solidFill>
                  <a:effectLst/>
                  <a:latin typeface="微软雅黑" panose="020B0503020204020204" charset="-122"/>
                  <a:ea typeface="微软雅黑" panose="020B0503020204020204" charset="-122"/>
                  <a:cs typeface="MiSans Semibold" panose="00000700000000000000" charset="-122"/>
                  <a:sym typeface="+mn-ea"/>
                </a:rPr>
                <a:t>进</a:t>
              </a:r>
              <a:r>
                <a:rPr lang="en-US" sz="1400" dirty="0">
                  <a:solidFill>
                    <a:schemeClr val="tx1"/>
                  </a:solidFill>
                  <a:effectLst/>
                  <a:latin typeface="微软雅黑" panose="020B0503020204020204" charset="-122"/>
                  <a:ea typeface="微软雅黑" panose="020B0503020204020204" charset="-122"/>
                  <a:cs typeface="MiSans Semibold" panose="00000700000000000000" charset="-122"/>
                  <a:sym typeface="+mn-ea"/>
                </a:rPr>
                <a:t>出口项目和跨境电商企业创造了前所未有的发展机遇。</a:t>
              </a:r>
              <a:endParaRPr lang="en-US" sz="1400" dirty="0">
                <a:solidFill>
                  <a:schemeClr val="tx1"/>
                </a:solidFill>
                <a:effectLst/>
                <a:latin typeface="微软雅黑" panose="020B0503020204020204" charset="-122"/>
                <a:ea typeface="微软雅黑" panose="020B0503020204020204" charset="-122"/>
                <a:cs typeface="MiSans Semibold" panose="00000700000000000000" charset="-122"/>
                <a:sym typeface="+mn-ea"/>
              </a:endParaRPr>
            </a:p>
          </p:txBody>
        </p:sp>
      </p:grpSp>
      <p:sp>
        <p:nvSpPr>
          <p:cNvPr id="18" name="Text 22"/>
          <p:cNvSpPr/>
          <p:nvPr/>
        </p:nvSpPr>
        <p:spPr>
          <a:xfrm>
            <a:off x="1169035" y="6025515"/>
            <a:ext cx="14457680" cy="36766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海南自贸港建设历程</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pic>
        <p:nvPicPr>
          <p:cNvPr id="35" name="图片 34" descr="五角星"/>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19468" y="2341880"/>
            <a:ext cx="218440" cy="218440"/>
          </a:xfrm>
          <a:prstGeom prst="rect">
            <a:avLst/>
          </a:prstGeom>
        </p:spPr>
      </p:pic>
      <p:pic>
        <p:nvPicPr>
          <p:cNvPr id="36" name="图片 35" descr="五角星"/>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19468" y="4228465"/>
            <a:ext cx="218440" cy="218440"/>
          </a:xfrm>
          <a:prstGeom prst="rect">
            <a:avLst/>
          </a:prstGeom>
        </p:spPr>
      </p:pic>
      <p:pic>
        <p:nvPicPr>
          <p:cNvPr id="37" name="图片 36" descr="五角星"/>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19468" y="3493135"/>
            <a:ext cx="218440" cy="218440"/>
          </a:xfrm>
          <a:prstGeom prst="rect">
            <a:avLst/>
          </a:prstGeom>
        </p:spPr>
      </p:pic>
      <p:pic>
        <p:nvPicPr>
          <p:cNvPr id="38" name="图片 37" descr="五角星"/>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19468" y="2781300"/>
            <a:ext cx="218440" cy="218440"/>
          </a:xfrm>
          <a:prstGeom prst="rect">
            <a:avLst/>
          </a:prstGeom>
        </p:spPr>
      </p:pic>
      <p:sp>
        <p:nvSpPr>
          <p:cNvPr id="39" name="Shape 3"/>
          <p:cNvSpPr/>
          <p:nvPr/>
        </p:nvSpPr>
        <p:spPr>
          <a:xfrm>
            <a:off x="862330" y="6090603"/>
            <a:ext cx="222250" cy="254000"/>
          </a:xfrm>
          <a:custGeom>
            <a:avLst/>
            <a:gdLst/>
            <a:ahLst/>
            <a:cxnLst/>
            <a:rect l="l" t="t" r="r" b="b"/>
            <a:pathLst>
              <a:path w="222250" h="254000">
                <a:moveTo>
                  <a:pt x="63500" y="0"/>
                </a:moveTo>
                <a:cubicBezTo>
                  <a:pt x="72281" y="0"/>
                  <a:pt x="79375" y="7094"/>
                  <a:pt x="79375" y="15875"/>
                </a:cubicBezTo>
                <a:lnTo>
                  <a:pt x="79375" y="31750"/>
                </a:lnTo>
                <a:lnTo>
                  <a:pt x="142875" y="31750"/>
                </a:lnTo>
                <a:lnTo>
                  <a:pt x="142875" y="15875"/>
                </a:lnTo>
                <a:cubicBezTo>
                  <a:pt x="142875" y="7094"/>
                  <a:pt x="149969" y="0"/>
                  <a:pt x="158750" y="0"/>
                </a:cubicBezTo>
                <a:cubicBezTo>
                  <a:pt x="167531" y="0"/>
                  <a:pt x="174625" y="7094"/>
                  <a:pt x="174625" y="15875"/>
                </a:cubicBezTo>
                <a:lnTo>
                  <a:pt x="174625" y="31750"/>
                </a:lnTo>
                <a:lnTo>
                  <a:pt x="190500" y="31750"/>
                </a:lnTo>
                <a:cubicBezTo>
                  <a:pt x="208012" y="31750"/>
                  <a:pt x="222250" y="45988"/>
                  <a:pt x="222250" y="63500"/>
                </a:cubicBezTo>
                <a:lnTo>
                  <a:pt x="222250" y="206375"/>
                </a:lnTo>
                <a:cubicBezTo>
                  <a:pt x="222250" y="223887"/>
                  <a:pt x="208012" y="238125"/>
                  <a:pt x="190500" y="238125"/>
                </a:cubicBezTo>
                <a:lnTo>
                  <a:pt x="31750" y="238125"/>
                </a:lnTo>
                <a:cubicBezTo>
                  <a:pt x="14238" y="238125"/>
                  <a:pt x="0" y="223887"/>
                  <a:pt x="0" y="206375"/>
                </a:cubicBezTo>
                <a:lnTo>
                  <a:pt x="0" y="63500"/>
                </a:lnTo>
                <a:cubicBezTo>
                  <a:pt x="0" y="45988"/>
                  <a:pt x="14238" y="31750"/>
                  <a:pt x="31750" y="31750"/>
                </a:cubicBezTo>
                <a:lnTo>
                  <a:pt x="47625" y="31750"/>
                </a:lnTo>
                <a:lnTo>
                  <a:pt x="47625" y="15875"/>
                </a:lnTo>
                <a:cubicBezTo>
                  <a:pt x="47625" y="7094"/>
                  <a:pt x="54719" y="0"/>
                  <a:pt x="63500" y="0"/>
                </a:cubicBezTo>
                <a:close/>
                <a:moveTo>
                  <a:pt x="31750" y="119063"/>
                </a:moveTo>
                <a:lnTo>
                  <a:pt x="31750" y="134938"/>
                </a:lnTo>
                <a:cubicBezTo>
                  <a:pt x="31750" y="139303"/>
                  <a:pt x="35322" y="142875"/>
                  <a:pt x="39688" y="142875"/>
                </a:cubicBezTo>
                <a:lnTo>
                  <a:pt x="55563" y="142875"/>
                </a:lnTo>
                <a:cubicBezTo>
                  <a:pt x="59928" y="142875"/>
                  <a:pt x="63500" y="139303"/>
                  <a:pt x="63500" y="134938"/>
                </a:cubicBezTo>
                <a:lnTo>
                  <a:pt x="63500" y="119063"/>
                </a:lnTo>
                <a:cubicBezTo>
                  <a:pt x="63500" y="114697"/>
                  <a:pt x="59928" y="111125"/>
                  <a:pt x="55563" y="111125"/>
                </a:cubicBezTo>
                <a:lnTo>
                  <a:pt x="39688" y="111125"/>
                </a:lnTo>
                <a:cubicBezTo>
                  <a:pt x="35322" y="111125"/>
                  <a:pt x="31750" y="114697"/>
                  <a:pt x="31750" y="119063"/>
                </a:cubicBezTo>
                <a:close/>
                <a:moveTo>
                  <a:pt x="95250" y="119063"/>
                </a:moveTo>
                <a:lnTo>
                  <a:pt x="95250" y="134938"/>
                </a:lnTo>
                <a:cubicBezTo>
                  <a:pt x="95250" y="139303"/>
                  <a:pt x="98822" y="142875"/>
                  <a:pt x="103188" y="142875"/>
                </a:cubicBezTo>
                <a:lnTo>
                  <a:pt x="119063" y="142875"/>
                </a:lnTo>
                <a:cubicBezTo>
                  <a:pt x="123428" y="142875"/>
                  <a:pt x="127000" y="139303"/>
                  <a:pt x="127000" y="134938"/>
                </a:cubicBezTo>
                <a:lnTo>
                  <a:pt x="127000" y="119063"/>
                </a:lnTo>
                <a:cubicBezTo>
                  <a:pt x="127000" y="114697"/>
                  <a:pt x="123428" y="111125"/>
                  <a:pt x="119063" y="111125"/>
                </a:cubicBezTo>
                <a:lnTo>
                  <a:pt x="103188" y="111125"/>
                </a:lnTo>
                <a:cubicBezTo>
                  <a:pt x="98822" y="111125"/>
                  <a:pt x="95250" y="114697"/>
                  <a:pt x="95250" y="119063"/>
                </a:cubicBezTo>
                <a:close/>
                <a:moveTo>
                  <a:pt x="166688" y="111125"/>
                </a:moveTo>
                <a:cubicBezTo>
                  <a:pt x="162322" y="111125"/>
                  <a:pt x="158750" y="114697"/>
                  <a:pt x="158750" y="119063"/>
                </a:cubicBezTo>
                <a:lnTo>
                  <a:pt x="158750" y="134938"/>
                </a:lnTo>
                <a:cubicBezTo>
                  <a:pt x="158750" y="139303"/>
                  <a:pt x="162322" y="142875"/>
                  <a:pt x="166688" y="142875"/>
                </a:cubicBezTo>
                <a:lnTo>
                  <a:pt x="182563" y="142875"/>
                </a:lnTo>
                <a:cubicBezTo>
                  <a:pt x="186928" y="142875"/>
                  <a:pt x="190500" y="139303"/>
                  <a:pt x="190500" y="134938"/>
                </a:cubicBezTo>
                <a:lnTo>
                  <a:pt x="190500" y="119063"/>
                </a:lnTo>
                <a:cubicBezTo>
                  <a:pt x="190500" y="114697"/>
                  <a:pt x="186928" y="111125"/>
                  <a:pt x="182563" y="111125"/>
                </a:cubicBezTo>
                <a:lnTo>
                  <a:pt x="166688" y="111125"/>
                </a:lnTo>
                <a:close/>
                <a:moveTo>
                  <a:pt x="31750" y="182563"/>
                </a:moveTo>
                <a:lnTo>
                  <a:pt x="31750" y="198438"/>
                </a:lnTo>
                <a:cubicBezTo>
                  <a:pt x="31750" y="202803"/>
                  <a:pt x="35322" y="206375"/>
                  <a:pt x="39688" y="206375"/>
                </a:cubicBezTo>
                <a:lnTo>
                  <a:pt x="55563" y="206375"/>
                </a:lnTo>
                <a:cubicBezTo>
                  <a:pt x="59928" y="206375"/>
                  <a:pt x="63500" y="202803"/>
                  <a:pt x="63500" y="198438"/>
                </a:cubicBezTo>
                <a:lnTo>
                  <a:pt x="63500" y="182563"/>
                </a:lnTo>
                <a:cubicBezTo>
                  <a:pt x="63500" y="178197"/>
                  <a:pt x="59928" y="174625"/>
                  <a:pt x="55563" y="174625"/>
                </a:cubicBezTo>
                <a:lnTo>
                  <a:pt x="39688" y="174625"/>
                </a:lnTo>
                <a:cubicBezTo>
                  <a:pt x="35322" y="174625"/>
                  <a:pt x="31750" y="178197"/>
                  <a:pt x="31750" y="182563"/>
                </a:cubicBezTo>
                <a:close/>
                <a:moveTo>
                  <a:pt x="103188" y="174625"/>
                </a:moveTo>
                <a:cubicBezTo>
                  <a:pt x="98822" y="174625"/>
                  <a:pt x="95250" y="178197"/>
                  <a:pt x="95250" y="182563"/>
                </a:cubicBezTo>
                <a:lnTo>
                  <a:pt x="95250" y="198438"/>
                </a:lnTo>
                <a:cubicBezTo>
                  <a:pt x="95250" y="202803"/>
                  <a:pt x="98822" y="206375"/>
                  <a:pt x="103188" y="206375"/>
                </a:cubicBezTo>
                <a:lnTo>
                  <a:pt x="119063" y="206375"/>
                </a:lnTo>
                <a:cubicBezTo>
                  <a:pt x="123428" y="206375"/>
                  <a:pt x="127000" y="202803"/>
                  <a:pt x="127000" y="198438"/>
                </a:cubicBezTo>
                <a:lnTo>
                  <a:pt x="127000" y="182563"/>
                </a:lnTo>
                <a:cubicBezTo>
                  <a:pt x="127000" y="178197"/>
                  <a:pt x="123428" y="174625"/>
                  <a:pt x="119063" y="174625"/>
                </a:cubicBezTo>
                <a:lnTo>
                  <a:pt x="103188" y="174625"/>
                </a:lnTo>
                <a:close/>
                <a:moveTo>
                  <a:pt x="158750" y="182563"/>
                </a:moveTo>
                <a:lnTo>
                  <a:pt x="158750" y="198438"/>
                </a:lnTo>
                <a:cubicBezTo>
                  <a:pt x="158750" y="202803"/>
                  <a:pt x="162322" y="206375"/>
                  <a:pt x="166688" y="206375"/>
                </a:cubicBezTo>
                <a:lnTo>
                  <a:pt x="182563" y="206375"/>
                </a:lnTo>
                <a:cubicBezTo>
                  <a:pt x="186928" y="206375"/>
                  <a:pt x="190500" y="202803"/>
                  <a:pt x="190500" y="198438"/>
                </a:cubicBezTo>
                <a:lnTo>
                  <a:pt x="190500" y="182563"/>
                </a:lnTo>
                <a:cubicBezTo>
                  <a:pt x="190500" y="178197"/>
                  <a:pt x="186928" y="174625"/>
                  <a:pt x="182563" y="174625"/>
                </a:cubicBezTo>
                <a:lnTo>
                  <a:pt x="166688" y="174625"/>
                </a:lnTo>
                <a:cubicBezTo>
                  <a:pt x="162322" y="174625"/>
                  <a:pt x="158750" y="178197"/>
                  <a:pt x="158750" y="182563"/>
                </a:cubicBezTo>
                <a:close/>
              </a:path>
            </a:pathLst>
          </a:custGeom>
          <a:solidFill>
            <a:srgbClr val="C09B5A"/>
          </a:solidFill>
        </p:spPr>
      </p:sp>
      <p:grpSp>
        <p:nvGrpSpPr>
          <p:cNvPr id="32" name="组合 31"/>
          <p:cNvGrpSpPr/>
          <p:nvPr/>
        </p:nvGrpSpPr>
        <p:grpSpPr>
          <a:xfrm rot="0">
            <a:off x="545465" y="260350"/>
            <a:ext cx="15386685" cy="8771890"/>
            <a:chOff x="859" y="410"/>
            <a:chExt cx="24231" cy="13814"/>
          </a:xfrm>
        </p:grpSpPr>
        <p:pic>
          <p:nvPicPr>
            <p:cNvPr id="33" name="图片 32" descr="C:/Users/LENOVO/Desktop/企业合作伙伴logo拼图商务感横版海报_banner.png企业合作伙伴logo拼图商务感横版海报_banner"/>
            <p:cNvPicPr>
              <a:picLocks noChangeAspect="1"/>
            </p:cNvPicPr>
            <p:nvPr/>
          </p:nvPicPr>
          <p:blipFill>
            <a:blip r:embed="rId3"/>
            <a:srcRect l="-41" t="41" r="41" b="41"/>
            <a:stretch>
              <a:fillRect/>
            </a:stretch>
          </p:blipFill>
          <p:spPr>
            <a:xfrm>
              <a:off x="859" y="478"/>
              <a:ext cx="1208" cy="1208"/>
            </a:xfrm>
            <a:prstGeom prst="rect">
              <a:avLst/>
            </a:prstGeom>
          </p:spPr>
        </p:pic>
        <p:grpSp>
          <p:nvGrpSpPr>
            <p:cNvPr id="34" name="组合 33"/>
            <p:cNvGrpSpPr/>
            <p:nvPr/>
          </p:nvGrpSpPr>
          <p:grpSpPr>
            <a:xfrm rot="0">
              <a:off x="21095" y="410"/>
              <a:ext cx="3995" cy="1345"/>
              <a:chOff x="2704" y="1289"/>
              <a:chExt cx="3995" cy="1345"/>
            </a:xfrm>
          </p:grpSpPr>
          <p:sp>
            <p:nvSpPr>
              <p:cNvPr id="40"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44"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45" name="直接连接符 44"/>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46" name="组合 45"/>
            <p:cNvGrpSpPr/>
            <p:nvPr/>
          </p:nvGrpSpPr>
          <p:grpSpPr>
            <a:xfrm>
              <a:off x="19334" y="13732"/>
              <a:ext cx="5686" cy="492"/>
              <a:chOff x="19278" y="13732"/>
              <a:chExt cx="5686" cy="492"/>
            </a:xfrm>
          </p:grpSpPr>
          <p:sp>
            <p:nvSpPr>
              <p:cNvPr id="47" name="文本框 46"/>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48" name="图片 47" descr="版权"/>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348" y="13826"/>
                <a:ext cx="304" cy="304"/>
              </a:xfrm>
              <a:prstGeom prst="rect">
                <a:avLst/>
              </a:prstGeom>
            </p:spPr>
          </p:pic>
        </p:grpSp>
      </p:grpSp>
    </p:spTree>
    <p:custDataLst>
      <p:tags r:id="rId6"/>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Shape 27"/>
          <p:cNvSpPr/>
          <p:nvPr/>
        </p:nvSpPr>
        <p:spPr>
          <a:xfrm>
            <a:off x="8999855" y="6060440"/>
            <a:ext cx="6732000" cy="2484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rPr>
                <a:t>进口项目机遇：高端设备、原材料与消费品</a:t>
              </a:r>
              <a:endParaRPr 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满足产业升级需求，引领消费升级潮流</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92" name="组合 91"/>
          <p:cNvGrpSpPr/>
          <p:nvPr/>
        </p:nvGrpSpPr>
        <p:grpSpPr>
          <a:xfrm>
            <a:off x="526415" y="1400810"/>
            <a:ext cx="8146813" cy="4500000"/>
            <a:chOff x="873" y="2294"/>
            <a:chExt cx="12830" cy="7087"/>
          </a:xfrm>
        </p:grpSpPr>
        <p:grpSp>
          <p:nvGrpSpPr>
            <p:cNvPr id="63" name="组合 62"/>
            <p:cNvGrpSpPr/>
            <p:nvPr/>
          </p:nvGrpSpPr>
          <p:grpSpPr>
            <a:xfrm rot="0">
              <a:off x="873" y="2294"/>
              <a:ext cx="12830" cy="7087"/>
              <a:chOff x="922" y="10975"/>
              <a:chExt cx="11834" cy="2414"/>
            </a:xfrm>
          </p:grpSpPr>
          <p:sp>
            <p:nvSpPr>
              <p:cNvPr id="64" name="Shape 27"/>
              <p:cNvSpPr/>
              <p:nvPr/>
            </p:nvSpPr>
            <p:spPr>
              <a:xfrm>
                <a:off x="990" y="10976"/>
                <a:ext cx="11766" cy="2413"/>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66" name="Shape 46"/>
              <p:cNvSpPr/>
              <p:nvPr/>
            </p:nvSpPr>
            <p:spPr>
              <a:xfrm>
                <a:off x="922" y="10975"/>
                <a:ext cx="78"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10" name="Shape 6"/>
            <p:cNvSpPr/>
            <p:nvPr/>
          </p:nvSpPr>
          <p:spPr>
            <a:xfrm>
              <a:off x="1211" y="2514"/>
              <a:ext cx="907" cy="907"/>
            </a:xfrm>
            <a:custGeom>
              <a:avLst/>
              <a:gdLst/>
              <a:ahLst/>
              <a:cxnLst/>
              <a:rect l="l" t="t" r="r" b="b"/>
              <a:pathLst>
                <a:path w="592667" h="592667">
                  <a:moveTo>
                    <a:pt x="296333" y="0"/>
                  </a:moveTo>
                  <a:lnTo>
                    <a:pt x="296333" y="0"/>
                  </a:lnTo>
                  <a:cubicBezTo>
                    <a:pt x="459884" y="0"/>
                    <a:pt x="592667" y="132783"/>
                    <a:pt x="592667" y="296333"/>
                  </a:cubicBezTo>
                  <a:lnTo>
                    <a:pt x="592667" y="296333"/>
                  </a:lnTo>
                  <a:cubicBezTo>
                    <a:pt x="592667" y="459884"/>
                    <a:pt x="459884" y="592667"/>
                    <a:pt x="296333" y="592667"/>
                  </a:cubicBezTo>
                  <a:lnTo>
                    <a:pt x="296333" y="592667"/>
                  </a:lnTo>
                  <a:cubicBezTo>
                    <a:pt x="132783" y="592667"/>
                    <a:pt x="0" y="459884"/>
                    <a:pt x="0" y="296333"/>
                  </a:cubicBezTo>
                  <a:lnTo>
                    <a:pt x="0" y="296333"/>
                  </a:lnTo>
                  <a:cubicBezTo>
                    <a:pt x="0" y="132783"/>
                    <a:pt x="132783" y="0"/>
                    <a:pt x="296333" y="0"/>
                  </a:cubicBezTo>
                  <a:close/>
                </a:path>
              </a:pathLst>
            </a:custGeom>
            <a:solidFill>
              <a:srgbClr val="C0A062">
                <a:alpha val="20000"/>
              </a:srgbClr>
            </a:solidFill>
          </p:spPr>
        </p:sp>
        <p:sp>
          <p:nvSpPr>
            <p:cNvPr id="11" name="Shape 7"/>
            <p:cNvSpPr/>
            <p:nvPr/>
          </p:nvSpPr>
          <p:spPr>
            <a:xfrm>
              <a:off x="1438" y="2741"/>
              <a:ext cx="454" cy="454"/>
            </a:xfrm>
            <a:custGeom>
              <a:avLst/>
              <a:gdLst/>
              <a:ahLst/>
              <a:cxnLst/>
              <a:rect l="l" t="t" r="r" b="b"/>
              <a:pathLst>
                <a:path w="317500" h="317500">
                  <a:moveTo>
                    <a:pt x="19844" y="19844"/>
                  </a:moveTo>
                  <a:cubicBezTo>
                    <a:pt x="8868" y="19844"/>
                    <a:pt x="0" y="28711"/>
                    <a:pt x="0" y="39688"/>
                  </a:cubicBezTo>
                  <a:lnTo>
                    <a:pt x="0" y="267891"/>
                  </a:lnTo>
                  <a:cubicBezTo>
                    <a:pt x="0" y="284324"/>
                    <a:pt x="13333" y="297656"/>
                    <a:pt x="29766" y="297656"/>
                  </a:cubicBezTo>
                  <a:lnTo>
                    <a:pt x="287734" y="297656"/>
                  </a:lnTo>
                  <a:cubicBezTo>
                    <a:pt x="304167" y="297656"/>
                    <a:pt x="317500" y="284324"/>
                    <a:pt x="317500" y="267891"/>
                  </a:cubicBezTo>
                  <a:lnTo>
                    <a:pt x="317500" y="94382"/>
                  </a:lnTo>
                  <a:cubicBezTo>
                    <a:pt x="317500" y="83096"/>
                    <a:pt x="305470" y="75964"/>
                    <a:pt x="295548" y="81297"/>
                  </a:cubicBezTo>
                  <a:lnTo>
                    <a:pt x="198438" y="133573"/>
                  </a:lnTo>
                  <a:lnTo>
                    <a:pt x="198438" y="94382"/>
                  </a:lnTo>
                  <a:cubicBezTo>
                    <a:pt x="198438" y="83096"/>
                    <a:pt x="186407" y="75964"/>
                    <a:pt x="176485" y="81297"/>
                  </a:cubicBezTo>
                  <a:lnTo>
                    <a:pt x="79375" y="133573"/>
                  </a:lnTo>
                  <a:lnTo>
                    <a:pt x="79375" y="39688"/>
                  </a:lnTo>
                  <a:cubicBezTo>
                    <a:pt x="79375" y="28711"/>
                    <a:pt x="70507" y="19844"/>
                    <a:pt x="59531" y="19844"/>
                  </a:cubicBezTo>
                  <a:lnTo>
                    <a:pt x="19844" y="19844"/>
                  </a:lnTo>
                  <a:close/>
                </a:path>
              </a:pathLst>
            </a:custGeom>
            <a:solidFill>
              <a:srgbClr val="C0A062"/>
            </a:solidFill>
          </p:spPr>
        </p:sp>
        <p:sp>
          <p:nvSpPr>
            <p:cNvPr id="12" name="Text 8"/>
            <p:cNvSpPr/>
            <p:nvPr/>
          </p:nvSpPr>
          <p:spPr>
            <a:xfrm>
              <a:off x="2344" y="2678"/>
              <a:ext cx="4394" cy="599"/>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高端设备进口机遇</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nvGrpSpPr>
            <p:cNvPr id="81" name="组合 80"/>
            <p:cNvGrpSpPr/>
            <p:nvPr/>
          </p:nvGrpSpPr>
          <p:grpSpPr>
            <a:xfrm>
              <a:off x="1211" y="3704"/>
              <a:ext cx="12188" cy="1474"/>
              <a:chOff x="1211" y="3864"/>
              <a:chExt cx="12188" cy="1474"/>
            </a:xfrm>
          </p:grpSpPr>
          <p:grpSp>
            <p:nvGrpSpPr>
              <p:cNvPr id="78" name="组合 77"/>
              <p:cNvGrpSpPr/>
              <p:nvPr/>
            </p:nvGrpSpPr>
            <p:grpSpPr>
              <a:xfrm>
                <a:off x="1211" y="3864"/>
                <a:ext cx="12189" cy="1474"/>
                <a:chOff x="1211" y="3922"/>
                <a:chExt cx="12242" cy="1686"/>
              </a:xfrm>
            </p:grpSpPr>
            <p:sp>
              <p:nvSpPr>
                <p:cNvPr id="13" name="Shape 9"/>
                <p:cNvSpPr/>
                <p:nvPr/>
              </p:nvSpPr>
              <p:spPr>
                <a:xfrm>
                  <a:off x="1211" y="3922"/>
                  <a:ext cx="12242" cy="1687"/>
                </a:xfrm>
                <a:custGeom>
                  <a:avLst/>
                  <a:gdLst/>
                  <a:ahLst/>
                  <a:cxnLst/>
                  <a:rect l="l" t="t" r="r" b="b"/>
                  <a:pathLst>
                    <a:path w="7874000" h="952500">
                      <a:moveTo>
                        <a:pt x="42329" y="0"/>
                      </a:moveTo>
                      <a:lnTo>
                        <a:pt x="7831671" y="0"/>
                      </a:lnTo>
                      <a:cubicBezTo>
                        <a:pt x="7855049" y="0"/>
                        <a:pt x="7874000" y="18951"/>
                        <a:pt x="7874000" y="42329"/>
                      </a:cubicBezTo>
                      <a:lnTo>
                        <a:pt x="7874000" y="910171"/>
                      </a:lnTo>
                      <a:cubicBezTo>
                        <a:pt x="7874000" y="933549"/>
                        <a:pt x="7855049" y="952500"/>
                        <a:pt x="7831671" y="952500"/>
                      </a:cubicBezTo>
                      <a:lnTo>
                        <a:pt x="42329" y="952500"/>
                      </a:lnTo>
                      <a:cubicBezTo>
                        <a:pt x="18951" y="952500"/>
                        <a:pt x="0" y="933549"/>
                        <a:pt x="0" y="910171"/>
                      </a:cubicBezTo>
                      <a:lnTo>
                        <a:pt x="0" y="42329"/>
                      </a:lnTo>
                      <a:cubicBezTo>
                        <a:pt x="0" y="18951"/>
                        <a:pt x="18951" y="0"/>
                        <a:pt x="42329" y="0"/>
                      </a:cubicBezTo>
                      <a:close/>
                    </a:path>
                  </a:pathLst>
                </a:custGeom>
                <a:solidFill>
                  <a:srgbClr val="FFFFFF"/>
                </a:solidFill>
              </p:spPr>
            </p:sp>
            <p:sp>
              <p:nvSpPr>
                <p:cNvPr id="14" name="Text 10"/>
                <p:cNvSpPr/>
                <p:nvPr/>
              </p:nvSpPr>
              <p:spPr>
                <a:xfrm>
                  <a:off x="1477" y="4189"/>
                  <a:ext cx="11848" cy="449"/>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政策优势</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grpSp>
          <p:sp>
            <p:nvSpPr>
              <p:cNvPr id="15" name="Text 11"/>
              <p:cNvSpPr/>
              <p:nvPr/>
            </p:nvSpPr>
            <p:spPr>
              <a:xfrm>
                <a:off x="1477" y="4721"/>
                <a:ext cx="11325" cy="448"/>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企业可利用零关税政策进口生产设备、科研设备、医疗设备等，</a:t>
                </a:r>
                <a:r>
                  <a:rPr lang="en-US" sz="1400" dirty="0">
                    <a:solidFill>
                      <a:schemeClr val="tx1"/>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节省约20%税收成本</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grpSp>
        <p:grpSp>
          <p:nvGrpSpPr>
            <p:cNvPr id="80" name="组合 79"/>
            <p:cNvGrpSpPr/>
            <p:nvPr/>
          </p:nvGrpSpPr>
          <p:grpSpPr>
            <a:xfrm>
              <a:off x="1211" y="5412"/>
              <a:ext cx="12189" cy="1474"/>
              <a:chOff x="1211" y="5372"/>
              <a:chExt cx="12189" cy="1474"/>
            </a:xfrm>
          </p:grpSpPr>
          <p:grpSp>
            <p:nvGrpSpPr>
              <p:cNvPr id="79" name="组合 78"/>
              <p:cNvGrpSpPr/>
              <p:nvPr/>
            </p:nvGrpSpPr>
            <p:grpSpPr>
              <a:xfrm>
                <a:off x="1211" y="5372"/>
                <a:ext cx="12189" cy="1474"/>
                <a:chOff x="1211" y="5552"/>
                <a:chExt cx="12189" cy="1474"/>
              </a:xfrm>
            </p:grpSpPr>
            <p:sp>
              <p:nvSpPr>
                <p:cNvPr id="16" name="Shape 12"/>
                <p:cNvSpPr/>
                <p:nvPr/>
              </p:nvSpPr>
              <p:spPr>
                <a:xfrm>
                  <a:off x="1211" y="5552"/>
                  <a:ext cx="12189" cy="1474"/>
                </a:xfrm>
                <a:custGeom>
                  <a:avLst/>
                  <a:gdLst/>
                  <a:ahLst/>
                  <a:cxnLst/>
                  <a:rect l="l" t="t" r="r" b="b"/>
                  <a:pathLst>
                    <a:path w="7874000" h="952500">
                      <a:moveTo>
                        <a:pt x="42329" y="0"/>
                      </a:moveTo>
                      <a:lnTo>
                        <a:pt x="7831671" y="0"/>
                      </a:lnTo>
                      <a:cubicBezTo>
                        <a:pt x="7855049" y="0"/>
                        <a:pt x="7874000" y="18951"/>
                        <a:pt x="7874000" y="42329"/>
                      </a:cubicBezTo>
                      <a:lnTo>
                        <a:pt x="7874000" y="910171"/>
                      </a:lnTo>
                      <a:cubicBezTo>
                        <a:pt x="7874000" y="933549"/>
                        <a:pt x="7855049" y="952500"/>
                        <a:pt x="7831671" y="952500"/>
                      </a:cubicBezTo>
                      <a:lnTo>
                        <a:pt x="42329" y="952500"/>
                      </a:lnTo>
                      <a:cubicBezTo>
                        <a:pt x="18951" y="952500"/>
                        <a:pt x="0" y="933549"/>
                        <a:pt x="0" y="910171"/>
                      </a:cubicBezTo>
                      <a:lnTo>
                        <a:pt x="0" y="42329"/>
                      </a:lnTo>
                      <a:cubicBezTo>
                        <a:pt x="0" y="18951"/>
                        <a:pt x="18951" y="0"/>
                        <a:pt x="42329" y="0"/>
                      </a:cubicBezTo>
                      <a:close/>
                    </a:path>
                  </a:pathLst>
                </a:custGeom>
                <a:solidFill>
                  <a:srgbClr val="FFFFFF"/>
                </a:solidFill>
              </p:spPr>
              <p:txBody>
                <a:bodyPr/>
                <a:p>
                  <a:endParaRPr lang="zh-CN" altLang="en-US"/>
                </a:p>
              </p:txBody>
            </p:sp>
            <p:sp>
              <p:nvSpPr>
                <p:cNvPr id="17" name="Text 13"/>
                <p:cNvSpPr/>
                <p:nvPr/>
              </p:nvSpPr>
              <p:spPr>
                <a:xfrm>
                  <a:off x="1476" y="5845"/>
                  <a:ext cx="11797" cy="392"/>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成功案例</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grpSp>
          <p:sp>
            <p:nvSpPr>
              <p:cNvPr id="18" name="Text 14"/>
              <p:cNvSpPr/>
              <p:nvPr/>
            </p:nvSpPr>
            <p:spPr>
              <a:xfrm>
                <a:off x="1477" y="6215"/>
                <a:ext cx="11324" cy="448"/>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封关首周，</a:t>
                </a:r>
                <a:r>
                  <a:rPr lang="en-US" sz="1400" dirty="0">
                    <a:solidFill>
                      <a:srgbClr val="C59F5E"/>
                    </a:solidFill>
                    <a:latin typeface="微软雅黑" panose="020B0503020204020204" charset="-122"/>
                    <a:ea typeface="微软雅黑" panose="020B0503020204020204" charset="-122"/>
                    <a:cs typeface="微软雅黑" panose="020B0503020204020204" charset="-122"/>
                  </a:rPr>
                  <a:t>北大口腔医院三亚医院</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进口100万元科研设备，免税额度达12%</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82" name="组合 81"/>
            <p:cNvGrpSpPr/>
            <p:nvPr/>
          </p:nvGrpSpPr>
          <p:grpSpPr>
            <a:xfrm>
              <a:off x="1211" y="7120"/>
              <a:ext cx="12188" cy="2040"/>
              <a:chOff x="1211" y="7120"/>
              <a:chExt cx="12188" cy="2040"/>
            </a:xfrm>
          </p:grpSpPr>
          <p:sp>
            <p:nvSpPr>
              <p:cNvPr id="19" name="Shape 15"/>
              <p:cNvSpPr/>
              <p:nvPr/>
            </p:nvSpPr>
            <p:spPr>
              <a:xfrm>
                <a:off x="1211" y="7120"/>
                <a:ext cx="12189" cy="2041"/>
              </a:xfrm>
              <a:custGeom>
                <a:avLst/>
                <a:gdLst/>
                <a:ahLst/>
                <a:cxnLst/>
                <a:rect l="l" t="t" r="r" b="b"/>
                <a:pathLst>
                  <a:path w="7874000" h="1397000">
                    <a:moveTo>
                      <a:pt x="42329" y="0"/>
                    </a:moveTo>
                    <a:lnTo>
                      <a:pt x="7831671" y="0"/>
                    </a:lnTo>
                    <a:cubicBezTo>
                      <a:pt x="7855049" y="0"/>
                      <a:pt x="7874000" y="18951"/>
                      <a:pt x="7874000" y="42329"/>
                    </a:cubicBezTo>
                    <a:lnTo>
                      <a:pt x="7874000" y="1354671"/>
                    </a:lnTo>
                    <a:cubicBezTo>
                      <a:pt x="7874000" y="1378049"/>
                      <a:pt x="7855049" y="1397000"/>
                      <a:pt x="7831671" y="1397000"/>
                    </a:cubicBezTo>
                    <a:lnTo>
                      <a:pt x="42329" y="1397000"/>
                    </a:lnTo>
                    <a:cubicBezTo>
                      <a:pt x="18951" y="1397000"/>
                      <a:pt x="0" y="1378049"/>
                      <a:pt x="0" y="1354671"/>
                    </a:cubicBezTo>
                    <a:lnTo>
                      <a:pt x="0" y="42329"/>
                    </a:lnTo>
                    <a:cubicBezTo>
                      <a:pt x="0" y="18951"/>
                      <a:pt x="18951" y="0"/>
                      <a:pt x="42329" y="0"/>
                    </a:cubicBezTo>
                    <a:close/>
                  </a:path>
                </a:pathLst>
              </a:custGeom>
              <a:solidFill>
                <a:srgbClr val="FFFFFF"/>
              </a:solidFill>
            </p:spPr>
          </p:sp>
          <p:sp>
            <p:nvSpPr>
              <p:cNvPr id="20" name="Text 16"/>
              <p:cNvSpPr/>
              <p:nvPr/>
            </p:nvSpPr>
            <p:spPr>
              <a:xfrm>
                <a:off x="1476" y="7305"/>
                <a:ext cx="11797" cy="412"/>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重点方向</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21" name="Shape 17"/>
              <p:cNvSpPr/>
              <p:nvPr/>
            </p:nvSpPr>
            <p:spPr>
              <a:xfrm>
                <a:off x="1501" y="7945"/>
                <a:ext cx="197" cy="205"/>
              </a:xfrm>
              <a:custGeom>
                <a:avLst/>
                <a:gdLst/>
                <a:ahLst/>
                <a:cxnLst/>
                <a:rect l="l" t="t" r="r" b="b"/>
                <a:pathLst>
                  <a:path w="127000" h="127000">
                    <a:moveTo>
                      <a:pt x="0" y="63500"/>
                    </a:moveTo>
                    <a:cubicBezTo>
                      <a:pt x="0" y="28453"/>
                      <a:pt x="28453" y="0"/>
                      <a:pt x="63500" y="0"/>
                    </a:cubicBezTo>
                    <a:cubicBezTo>
                      <a:pt x="98547" y="0"/>
                      <a:pt x="127000" y="28453"/>
                      <a:pt x="127000" y="63500"/>
                    </a:cubicBezTo>
                    <a:cubicBezTo>
                      <a:pt x="127000" y="98547"/>
                      <a:pt x="98547" y="127000"/>
                      <a:pt x="63500" y="127000"/>
                    </a:cubicBezTo>
                    <a:cubicBezTo>
                      <a:pt x="28453" y="127000"/>
                      <a:pt x="0" y="98547"/>
                      <a:pt x="0" y="63500"/>
                    </a:cubicBezTo>
                    <a:close/>
                  </a:path>
                </a:pathLst>
              </a:custGeom>
              <a:solidFill>
                <a:srgbClr val="C0A062"/>
              </a:solidFill>
            </p:spPr>
          </p:sp>
          <p:sp>
            <p:nvSpPr>
              <p:cNvPr id="22" name="Text 18"/>
              <p:cNvSpPr/>
              <p:nvPr/>
            </p:nvSpPr>
            <p:spPr>
              <a:xfrm>
                <a:off x="1858" y="7881"/>
                <a:ext cx="3810" cy="315"/>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智能制造设备、精密仪器进口</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23" name="Shape 19"/>
              <p:cNvSpPr/>
              <p:nvPr/>
            </p:nvSpPr>
            <p:spPr>
              <a:xfrm>
                <a:off x="1501" y="8312"/>
                <a:ext cx="197" cy="205"/>
              </a:xfrm>
              <a:custGeom>
                <a:avLst/>
                <a:gdLst/>
                <a:ahLst/>
                <a:cxnLst/>
                <a:rect l="l" t="t" r="r" b="b"/>
                <a:pathLst>
                  <a:path w="127000" h="127000">
                    <a:moveTo>
                      <a:pt x="0" y="63500"/>
                    </a:moveTo>
                    <a:cubicBezTo>
                      <a:pt x="0" y="28453"/>
                      <a:pt x="28453" y="0"/>
                      <a:pt x="63500" y="0"/>
                    </a:cubicBezTo>
                    <a:cubicBezTo>
                      <a:pt x="98547" y="0"/>
                      <a:pt x="127000" y="28453"/>
                      <a:pt x="127000" y="63500"/>
                    </a:cubicBezTo>
                    <a:cubicBezTo>
                      <a:pt x="127000" y="98547"/>
                      <a:pt x="98547" y="127000"/>
                      <a:pt x="63500" y="127000"/>
                    </a:cubicBezTo>
                    <a:cubicBezTo>
                      <a:pt x="28453" y="127000"/>
                      <a:pt x="0" y="98547"/>
                      <a:pt x="0" y="63500"/>
                    </a:cubicBezTo>
                    <a:close/>
                  </a:path>
                </a:pathLst>
              </a:custGeom>
              <a:solidFill>
                <a:srgbClr val="C0A062"/>
              </a:solidFill>
            </p:spPr>
          </p:sp>
          <p:sp>
            <p:nvSpPr>
              <p:cNvPr id="24" name="Text 20"/>
              <p:cNvSpPr/>
              <p:nvPr/>
            </p:nvSpPr>
            <p:spPr>
              <a:xfrm>
                <a:off x="1858" y="8247"/>
                <a:ext cx="4376" cy="315"/>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生物医药研发设备、医疗器械进口</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25" name="Shape 21"/>
              <p:cNvSpPr/>
              <p:nvPr/>
            </p:nvSpPr>
            <p:spPr>
              <a:xfrm>
                <a:off x="1501" y="8678"/>
                <a:ext cx="197" cy="205"/>
              </a:xfrm>
              <a:custGeom>
                <a:avLst/>
                <a:gdLst/>
                <a:ahLst/>
                <a:cxnLst/>
                <a:rect l="l" t="t" r="r" b="b"/>
                <a:pathLst>
                  <a:path w="127000" h="127000">
                    <a:moveTo>
                      <a:pt x="0" y="63500"/>
                    </a:moveTo>
                    <a:cubicBezTo>
                      <a:pt x="0" y="28453"/>
                      <a:pt x="28453" y="0"/>
                      <a:pt x="63500" y="0"/>
                    </a:cubicBezTo>
                    <a:cubicBezTo>
                      <a:pt x="98547" y="0"/>
                      <a:pt x="127000" y="28453"/>
                      <a:pt x="127000" y="63500"/>
                    </a:cubicBezTo>
                    <a:cubicBezTo>
                      <a:pt x="127000" y="98547"/>
                      <a:pt x="98547" y="127000"/>
                      <a:pt x="63500" y="127000"/>
                    </a:cubicBezTo>
                    <a:cubicBezTo>
                      <a:pt x="28453" y="127000"/>
                      <a:pt x="0" y="98547"/>
                      <a:pt x="0" y="63500"/>
                    </a:cubicBezTo>
                    <a:close/>
                  </a:path>
                </a:pathLst>
              </a:custGeom>
              <a:solidFill>
                <a:srgbClr val="C0A062"/>
              </a:solidFill>
            </p:spPr>
          </p:sp>
          <p:sp>
            <p:nvSpPr>
              <p:cNvPr id="26" name="Text 22"/>
              <p:cNvSpPr/>
              <p:nvPr/>
            </p:nvSpPr>
            <p:spPr>
              <a:xfrm>
                <a:off x="1858" y="8614"/>
                <a:ext cx="4658" cy="315"/>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航空航天、海洋科技等高端装备进口</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grpSp>
        <p:nvGrpSpPr>
          <p:cNvPr id="93" name="组合 92"/>
          <p:cNvGrpSpPr/>
          <p:nvPr/>
        </p:nvGrpSpPr>
        <p:grpSpPr>
          <a:xfrm>
            <a:off x="8999855" y="1398905"/>
            <a:ext cx="6732000" cy="4500000"/>
            <a:chOff x="14173" y="2203"/>
            <a:chExt cx="10627" cy="7087"/>
          </a:xfrm>
        </p:grpSpPr>
        <p:grpSp>
          <p:nvGrpSpPr>
            <p:cNvPr id="86" name="组合 85"/>
            <p:cNvGrpSpPr/>
            <p:nvPr/>
          </p:nvGrpSpPr>
          <p:grpSpPr>
            <a:xfrm rot="0">
              <a:off x="14173" y="2203"/>
              <a:ext cx="10627" cy="7087"/>
              <a:chOff x="922" y="10975"/>
              <a:chExt cx="10660" cy="2415"/>
            </a:xfrm>
          </p:grpSpPr>
          <p:sp>
            <p:nvSpPr>
              <p:cNvPr id="87" name="Shape 27"/>
              <p:cNvSpPr/>
              <p:nvPr/>
            </p:nvSpPr>
            <p:spPr>
              <a:xfrm>
                <a:off x="990" y="10976"/>
                <a:ext cx="10592"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88"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29" name="Shape 25"/>
            <p:cNvSpPr/>
            <p:nvPr/>
          </p:nvSpPr>
          <p:spPr>
            <a:xfrm>
              <a:off x="14593" y="2524"/>
              <a:ext cx="850" cy="850"/>
            </a:xfrm>
            <a:custGeom>
              <a:avLst/>
              <a:gdLst/>
              <a:ahLst/>
              <a:cxnLst/>
              <a:rect l="l" t="t" r="r" b="b"/>
              <a:pathLst>
                <a:path w="592667" h="592667">
                  <a:moveTo>
                    <a:pt x="296333" y="0"/>
                  </a:moveTo>
                  <a:lnTo>
                    <a:pt x="296333" y="0"/>
                  </a:lnTo>
                  <a:cubicBezTo>
                    <a:pt x="459884" y="0"/>
                    <a:pt x="592667" y="132783"/>
                    <a:pt x="592667" y="296333"/>
                  </a:cubicBezTo>
                  <a:lnTo>
                    <a:pt x="592667" y="296333"/>
                  </a:lnTo>
                  <a:cubicBezTo>
                    <a:pt x="592667" y="459884"/>
                    <a:pt x="459884" y="592667"/>
                    <a:pt x="296333" y="592667"/>
                  </a:cubicBezTo>
                  <a:lnTo>
                    <a:pt x="296333" y="592667"/>
                  </a:lnTo>
                  <a:cubicBezTo>
                    <a:pt x="132783" y="592667"/>
                    <a:pt x="0" y="459884"/>
                    <a:pt x="0" y="296333"/>
                  </a:cubicBezTo>
                  <a:lnTo>
                    <a:pt x="0" y="296333"/>
                  </a:lnTo>
                  <a:cubicBezTo>
                    <a:pt x="0" y="132783"/>
                    <a:pt x="132783" y="0"/>
                    <a:pt x="296333" y="0"/>
                  </a:cubicBezTo>
                  <a:close/>
                </a:path>
              </a:pathLst>
            </a:custGeom>
            <a:solidFill>
              <a:srgbClr val="EDE4D2"/>
            </a:solidFill>
          </p:spPr>
        </p:sp>
        <p:sp>
          <p:nvSpPr>
            <p:cNvPr id="30" name="Shape 26"/>
            <p:cNvSpPr/>
            <p:nvPr/>
          </p:nvSpPr>
          <p:spPr>
            <a:xfrm>
              <a:off x="14735" y="2722"/>
              <a:ext cx="567" cy="454"/>
            </a:xfrm>
            <a:custGeom>
              <a:avLst/>
              <a:gdLst/>
              <a:ahLst/>
              <a:cxnLst/>
              <a:rect l="l" t="t" r="r" b="b"/>
              <a:pathLst>
                <a:path w="396875" h="317500">
                  <a:moveTo>
                    <a:pt x="347452" y="147092"/>
                  </a:moveTo>
                  <a:cubicBezTo>
                    <a:pt x="353901" y="154409"/>
                    <a:pt x="365001" y="156021"/>
                    <a:pt x="373373" y="150502"/>
                  </a:cubicBezTo>
                  <a:cubicBezTo>
                    <a:pt x="382488" y="144425"/>
                    <a:pt x="384969" y="132085"/>
                    <a:pt x="378892" y="122969"/>
                  </a:cubicBezTo>
                  <a:lnTo>
                    <a:pt x="349126" y="78321"/>
                  </a:lnTo>
                  <a:cubicBezTo>
                    <a:pt x="347390" y="75716"/>
                    <a:pt x="345033" y="73546"/>
                    <a:pt x="342243" y="71996"/>
                  </a:cubicBezTo>
                  <a:lnTo>
                    <a:pt x="217909" y="2915"/>
                  </a:lnTo>
                  <a:cubicBezTo>
                    <a:pt x="205941" y="-3721"/>
                    <a:pt x="191368" y="-3721"/>
                    <a:pt x="179338" y="2915"/>
                  </a:cubicBezTo>
                  <a:lnTo>
                    <a:pt x="55066" y="71934"/>
                  </a:lnTo>
                  <a:cubicBezTo>
                    <a:pt x="51718" y="73794"/>
                    <a:pt x="49051" y="76522"/>
                    <a:pt x="47253" y="79871"/>
                  </a:cubicBezTo>
                  <a:lnTo>
                    <a:pt x="17177" y="135620"/>
                  </a:lnTo>
                  <a:cubicBezTo>
                    <a:pt x="9364" y="150130"/>
                    <a:pt x="14821" y="168176"/>
                    <a:pt x="29332" y="175989"/>
                  </a:cubicBezTo>
                  <a:lnTo>
                    <a:pt x="49795" y="186965"/>
                  </a:lnTo>
                  <a:lnTo>
                    <a:pt x="49795" y="220018"/>
                  </a:lnTo>
                  <a:cubicBezTo>
                    <a:pt x="49795" y="234280"/>
                    <a:pt x="57485" y="247489"/>
                    <a:pt x="69887" y="254558"/>
                  </a:cubicBezTo>
                  <a:lnTo>
                    <a:pt x="179028" y="316384"/>
                  </a:lnTo>
                  <a:cubicBezTo>
                    <a:pt x="191182" y="323267"/>
                    <a:pt x="206003" y="323267"/>
                    <a:pt x="218157" y="316384"/>
                  </a:cubicBezTo>
                  <a:lnTo>
                    <a:pt x="327298" y="254558"/>
                  </a:lnTo>
                  <a:cubicBezTo>
                    <a:pt x="339762" y="247489"/>
                    <a:pt x="347390" y="234342"/>
                    <a:pt x="347390" y="220018"/>
                  </a:cubicBezTo>
                  <a:lnTo>
                    <a:pt x="347390" y="147154"/>
                  </a:lnTo>
                  <a:close/>
                  <a:moveTo>
                    <a:pt x="198624" y="141015"/>
                  </a:moveTo>
                  <a:lnTo>
                    <a:pt x="105544" y="89297"/>
                  </a:lnTo>
                  <a:lnTo>
                    <a:pt x="198624" y="37579"/>
                  </a:lnTo>
                  <a:lnTo>
                    <a:pt x="291703" y="89297"/>
                  </a:lnTo>
                  <a:lnTo>
                    <a:pt x="198624" y="141015"/>
                  </a:lnTo>
                  <a:close/>
                  <a:moveTo>
                    <a:pt x="172889" y="172145"/>
                  </a:moveTo>
                  <a:lnTo>
                    <a:pt x="159680" y="200794"/>
                  </a:lnTo>
                  <a:lnTo>
                    <a:pt x="56865" y="145728"/>
                  </a:lnTo>
                  <a:lnTo>
                    <a:pt x="72616" y="116458"/>
                  </a:lnTo>
                  <a:lnTo>
                    <a:pt x="172889" y="172145"/>
                  </a:lnTo>
                  <a:close/>
                </a:path>
              </a:pathLst>
            </a:custGeom>
            <a:solidFill>
              <a:srgbClr val="C59F5E"/>
            </a:solidFill>
          </p:spPr>
        </p:sp>
        <p:sp>
          <p:nvSpPr>
            <p:cNvPr id="31" name="Text 27"/>
            <p:cNvSpPr/>
            <p:nvPr/>
          </p:nvSpPr>
          <p:spPr>
            <a:xfrm>
              <a:off x="15709" y="2688"/>
              <a:ext cx="4094" cy="523"/>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原材料进口机遇</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nvGrpSpPr>
            <p:cNvPr id="85" name="组合 84"/>
            <p:cNvGrpSpPr/>
            <p:nvPr/>
          </p:nvGrpSpPr>
          <p:grpSpPr>
            <a:xfrm>
              <a:off x="14593" y="3724"/>
              <a:ext cx="10000" cy="1260"/>
              <a:chOff x="14593" y="3724"/>
              <a:chExt cx="10000" cy="1260"/>
            </a:xfrm>
          </p:grpSpPr>
          <p:sp>
            <p:nvSpPr>
              <p:cNvPr id="32" name="Shape 28"/>
              <p:cNvSpPr/>
              <p:nvPr/>
            </p:nvSpPr>
            <p:spPr>
              <a:xfrm>
                <a:off x="14593" y="3724"/>
                <a:ext cx="10000" cy="1260"/>
              </a:xfrm>
              <a:custGeom>
                <a:avLst/>
                <a:gdLst/>
                <a:ahLst/>
                <a:cxnLst/>
                <a:rect l="l" t="t" r="r" b="b"/>
                <a:pathLst>
                  <a:path w="6350000" h="952500">
                    <a:moveTo>
                      <a:pt x="42329" y="0"/>
                    </a:moveTo>
                    <a:lnTo>
                      <a:pt x="6307671" y="0"/>
                    </a:lnTo>
                    <a:cubicBezTo>
                      <a:pt x="6331049" y="0"/>
                      <a:pt x="6350000" y="18951"/>
                      <a:pt x="6350000" y="42329"/>
                    </a:cubicBezTo>
                    <a:lnTo>
                      <a:pt x="6350000" y="910171"/>
                    </a:lnTo>
                    <a:cubicBezTo>
                      <a:pt x="6350000" y="933549"/>
                      <a:pt x="6331049" y="952500"/>
                      <a:pt x="6307671" y="952500"/>
                    </a:cubicBezTo>
                    <a:lnTo>
                      <a:pt x="42329" y="952500"/>
                    </a:lnTo>
                    <a:cubicBezTo>
                      <a:pt x="18951" y="952500"/>
                      <a:pt x="0" y="933549"/>
                      <a:pt x="0" y="910171"/>
                    </a:cubicBezTo>
                    <a:lnTo>
                      <a:pt x="0" y="42329"/>
                    </a:lnTo>
                    <a:cubicBezTo>
                      <a:pt x="0" y="18951"/>
                      <a:pt x="18951" y="0"/>
                      <a:pt x="42329" y="0"/>
                    </a:cubicBezTo>
                    <a:close/>
                  </a:path>
                </a:pathLst>
              </a:custGeom>
              <a:solidFill>
                <a:srgbClr val="FFFFFF"/>
              </a:solidFill>
            </p:spPr>
          </p:sp>
          <p:sp>
            <p:nvSpPr>
              <p:cNvPr id="33" name="Text 29"/>
              <p:cNvSpPr/>
              <p:nvPr/>
            </p:nvSpPr>
            <p:spPr>
              <a:xfrm>
                <a:off x="14860" y="3901"/>
                <a:ext cx="9600" cy="392"/>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产业应用</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34" name="Text 30"/>
              <p:cNvSpPr/>
              <p:nvPr/>
            </p:nvSpPr>
            <p:spPr>
              <a:xfrm>
                <a:off x="14860" y="4419"/>
                <a:ext cx="9656" cy="440"/>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石化、粮油、食品加工、新材料等产业可利用零关税进口料件开展精深加工</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grpSp>
        <p:grpSp>
          <p:nvGrpSpPr>
            <p:cNvPr id="84" name="组合 83"/>
            <p:cNvGrpSpPr/>
            <p:nvPr/>
          </p:nvGrpSpPr>
          <p:grpSpPr>
            <a:xfrm>
              <a:off x="14593" y="5253"/>
              <a:ext cx="10000" cy="1302"/>
              <a:chOff x="14593" y="5264"/>
              <a:chExt cx="10000" cy="1302"/>
            </a:xfrm>
          </p:grpSpPr>
          <p:sp>
            <p:nvSpPr>
              <p:cNvPr id="35" name="Shape 31"/>
              <p:cNvSpPr/>
              <p:nvPr/>
            </p:nvSpPr>
            <p:spPr>
              <a:xfrm>
                <a:off x="14593" y="5264"/>
                <a:ext cx="10000" cy="1302"/>
              </a:xfrm>
              <a:custGeom>
                <a:avLst/>
                <a:gdLst/>
                <a:ahLst/>
                <a:cxnLst/>
                <a:rect l="l" t="t" r="r" b="b"/>
                <a:pathLst>
                  <a:path w="6350000" h="952500">
                    <a:moveTo>
                      <a:pt x="42329" y="0"/>
                    </a:moveTo>
                    <a:lnTo>
                      <a:pt x="6307671" y="0"/>
                    </a:lnTo>
                    <a:cubicBezTo>
                      <a:pt x="6331049" y="0"/>
                      <a:pt x="6350000" y="18951"/>
                      <a:pt x="6350000" y="42329"/>
                    </a:cubicBezTo>
                    <a:lnTo>
                      <a:pt x="6350000" y="910171"/>
                    </a:lnTo>
                    <a:cubicBezTo>
                      <a:pt x="6350000" y="933549"/>
                      <a:pt x="6331049" y="952500"/>
                      <a:pt x="6307671" y="952500"/>
                    </a:cubicBezTo>
                    <a:lnTo>
                      <a:pt x="42329" y="952500"/>
                    </a:lnTo>
                    <a:cubicBezTo>
                      <a:pt x="18951" y="952500"/>
                      <a:pt x="0" y="933549"/>
                      <a:pt x="0" y="910171"/>
                    </a:cubicBezTo>
                    <a:lnTo>
                      <a:pt x="0" y="42329"/>
                    </a:lnTo>
                    <a:cubicBezTo>
                      <a:pt x="0" y="18951"/>
                      <a:pt x="18951" y="0"/>
                      <a:pt x="42329" y="0"/>
                    </a:cubicBezTo>
                    <a:close/>
                  </a:path>
                </a:pathLst>
              </a:custGeom>
              <a:solidFill>
                <a:srgbClr val="FFFFFF"/>
              </a:solidFill>
            </p:spPr>
          </p:sp>
          <p:sp>
            <p:nvSpPr>
              <p:cNvPr id="36" name="Text 32"/>
              <p:cNvSpPr/>
              <p:nvPr/>
            </p:nvSpPr>
            <p:spPr>
              <a:xfrm>
                <a:off x="14860" y="5441"/>
                <a:ext cx="9600" cy="392"/>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产业链延伸</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37" name="Text 33"/>
              <p:cNvSpPr/>
              <p:nvPr/>
            </p:nvSpPr>
            <p:spPr>
              <a:xfrm>
                <a:off x="14860" y="5959"/>
                <a:ext cx="9639" cy="440"/>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通过加工增值30%政策进入内地市场，形成"进口-加工-销售"全链条贯通</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83" name="组合 82"/>
            <p:cNvGrpSpPr/>
            <p:nvPr/>
          </p:nvGrpSpPr>
          <p:grpSpPr>
            <a:xfrm>
              <a:off x="14593" y="6824"/>
              <a:ext cx="10000" cy="1958"/>
              <a:chOff x="14593" y="6884"/>
              <a:chExt cx="10000" cy="1958"/>
            </a:xfrm>
          </p:grpSpPr>
          <p:sp>
            <p:nvSpPr>
              <p:cNvPr id="38" name="Shape 34"/>
              <p:cNvSpPr/>
              <p:nvPr/>
            </p:nvSpPr>
            <p:spPr>
              <a:xfrm>
                <a:off x="14593" y="6884"/>
                <a:ext cx="10000" cy="1959"/>
              </a:xfrm>
              <a:custGeom>
                <a:avLst/>
                <a:gdLst/>
                <a:ahLst/>
                <a:cxnLst/>
                <a:rect l="l" t="t" r="r" b="b"/>
                <a:pathLst>
                  <a:path w="6350000" h="1397000">
                    <a:moveTo>
                      <a:pt x="42329" y="0"/>
                    </a:moveTo>
                    <a:lnTo>
                      <a:pt x="6307671" y="0"/>
                    </a:lnTo>
                    <a:cubicBezTo>
                      <a:pt x="6331049" y="0"/>
                      <a:pt x="6350000" y="18951"/>
                      <a:pt x="6350000" y="42329"/>
                    </a:cubicBezTo>
                    <a:lnTo>
                      <a:pt x="6350000" y="1354671"/>
                    </a:lnTo>
                    <a:cubicBezTo>
                      <a:pt x="6350000" y="1378049"/>
                      <a:pt x="6331049" y="1397000"/>
                      <a:pt x="6307671" y="1397000"/>
                    </a:cubicBezTo>
                    <a:lnTo>
                      <a:pt x="42329" y="1397000"/>
                    </a:lnTo>
                    <a:cubicBezTo>
                      <a:pt x="18951" y="1397000"/>
                      <a:pt x="0" y="1378049"/>
                      <a:pt x="0" y="1354671"/>
                    </a:cubicBezTo>
                    <a:lnTo>
                      <a:pt x="0" y="42329"/>
                    </a:lnTo>
                    <a:cubicBezTo>
                      <a:pt x="0" y="18951"/>
                      <a:pt x="18951" y="0"/>
                      <a:pt x="42329" y="0"/>
                    </a:cubicBezTo>
                    <a:close/>
                  </a:path>
                </a:pathLst>
              </a:custGeom>
              <a:solidFill>
                <a:srgbClr val="FFFFFF"/>
              </a:solidFill>
            </p:spPr>
          </p:sp>
          <p:sp>
            <p:nvSpPr>
              <p:cNvPr id="39" name="Text 35"/>
              <p:cNvSpPr/>
              <p:nvPr/>
            </p:nvSpPr>
            <p:spPr>
              <a:xfrm>
                <a:off x="14860" y="7043"/>
                <a:ext cx="9600" cy="392"/>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重点领域</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40" name="Shape 36"/>
              <p:cNvSpPr/>
              <p:nvPr/>
            </p:nvSpPr>
            <p:spPr>
              <a:xfrm>
                <a:off x="14885" y="7676"/>
                <a:ext cx="200" cy="196"/>
              </a:xfrm>
              <a:custGeom>
                <a:avLst/>
                <a:gdLst/>
                <a:ahLst/>
                <a:cxnLst/>
                <a:rect l="l" t="t" r="r" b="b"/>
                <a:pathLst>
                  <a:path w="127000" h="127000">
                    <a:moveTo>
                      <a:pt x="0" y="63500"/>
                    </a:moveTo>
                    <a:cubicBezTo>
                      <a:pt x="0" y="28453"/>
                      <a:pt x="28453" y="0"/>
                      <a:pt x="63500" y="0"/>
                    </a:cubicBezTo>
                    <a:cubicBezTo>
                      <a:pt x="98547" y="0"/>
                      <a:pt x="127000" y="28453"/>
                      <a:pt x="127000" y="63500"/>
                    </a:cubicBezTo>
                    <a:cubicBezTo>
                      <a:pt x="127000" y="98547"/>
                      <a:pt x="98547" y="127000"/>
                      <a:pt x="63500" y="127000"/>
                    </a:cubicBezTo>
                    <a:cubicBezTo>
                      <a:pt x="28453" y="127000"/>
                      <a:pt x="0" y="98547"/>
                      <a:pt x="0" y="63500"/>
                    </a:cubicBezTo>
                    <a:close/>
                  </a:path>
                </a:pathLst>
              </a:custGeom>
              <a:solidFill>
                <a:srgbClr val="C59F5E"/>
              </a:solidFill>
            </p:spPr>
          </p:sp>
          <p:sp>
            <p:nvSpPr>
              <p:cNvPr id="41" name="Text 37"/>
              <p:cNvSpPr/>
              <p:nvPr/>
            </p:nvSpPr>
            <p:spPr>
              <a:xfrm>
                <a:off x="15243" y="7565"/>
                <a:ext cx="3447" cy="338"/>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石化产业向高端新材料延伸</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42" name="Shape 38"/>
              <p:cNvSpPr/>
              <p:nvPr/>
            </p:nvSpPr>
            <p:spPr>
              <a:xfrm>
                <a:off x="14885" y="8076"/>
                <a:ext cx="200" cy="196"/>
              </a:xfrm>
              <a:custGeom>
                <a:avLst/>
                <a:gdLst/>
                <a:ahLst/>
                <a:cxnLst/>
                <a:rect l="l" t="t" r="r" b="b"/>
                <a:pathLst>
                  <a:path w="127000" h="127000">
                    <a:moveTo>
                      <a:pt x="0" y="63500"/>
                    </a:moveTo>
                    <a:cubicBezTo>
                      <a:pt x="0" y="28453"/>
                      <a:pt x="28453" y="0"/>
                      <a:pt x="63500" y="0"/>
                    </a:cubicBezTo>
                    <a:cubicBezTo>
                      <a:pt x="98547" y="0"/>
                      <a:pt x="127000" y="28453"/>
                      <a:pt x="127000" y="63500"/>
                    </a:cubicBezTo>
                    <a:cubicBezTo>
                      <a:pt x="127000" y="98547"/>
                      <a:pt x="98547" y="127000"/>
                      <a:pt x="63500" y="127000"/>
                    </a:cubicBezTo>
                    <a:cubicBezTo>
                      <a:pt x="28453" y="127000"/>
                      <a:pt x="0" y="98547"/>
                      <a:pt x="0" y="63500"/>
                    </a:cubicBezTo>
                    <a:close/>
                  </a:path>
                </a:pathLst>
              </a:custGeom>
              <a:solidFill>
                <a:srgbClr val="C59F5E"/>
              </a:solidFill>
            </p:spPr>
          </p:sp>
          <p:sp>
            <p:nvSpPr>
              <p:cNvPr id="43" name="Text 39"/>
              <p:cNvSpPr/>
              <p:nvPr/>
            </p:nvSpPr>
            <p:spPr>
              <a:xfrm>
                <a:off x="15243" y="7965"/>
                <a:ext cx="3170" cy="338"/>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粮油产业向食品加工拓展</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44" name="Shape 40"/>
              <p:cNvSpPr/>
              <p:nvPr/>
            </p:nvSpPr>
            <p:spPr>
              <a:xfrm>
                <a:off x="14885" y="8476"/>
                <a:ext cx="200" cy="196"/>
              </a:xfrm>
              <a:custGeom>
                <a:avLst/>
                <a:gdLst/>
                <a:ahLst/>
                <a:cxnLst/>
                <a:rect l="l" t="t" r="r" b="b"/>
                <a:pathLst>
                  <a:path w="127000" h="127000">
                    <a:moveTo>
                      <a:pt x="0" y="63500"/>
                    </a:moveTo>
                    <a:cubicBezTo>
                      <a:pt x="0" y="28453"/>
                      <a:pt x="28453" y="0"/>
                      <a:pt x="63500" y="0"/>
                    </a:cubicBezTo>
                    <a:cubicBezTo>
                      <a:pt x="98547" y="0"/>
                      <a:pt x="127000" y="28453"/>
                      <a:pt x="127000" y="63500"/>
                    </a:cubicBezTo>
                    <a:cubicBezTo>
                      <a:pt x="127000" y="98547"/>
                      <a:pt x="98547" y="127000"/>
                      <a:pt x="63500" y="127000"/>
                    </a:cubicBezTo>
                    <a:cubicBezTo>
                      <a:pt x="28453" y="127000"/>
                      <a:pt x="0" y="98547"/>
                      <a:pt x="0" y="63500"/>
                    </a:cubicBezTo>
                    <a:close/>
                  </a:path>
                </a:pathLst>
              </a:custGeom>
              <a:solidFill>
                <a:srgbClr val="C59F5E"/>
              </a:solidFill>
            </p:spPr>
          </p:sp>
          <p:sp>
            <p:nvSpPr>
              <p:cNvPr id="45" name="Text 41"/>
              <p:cNvSpPr/>
              <p:nvPr/>
            </p:nvSpPr>
            <p:spPr>
              <a:xfrm>
                <a:off x="15243" y="8365"/>
                <a:ext cx="3997" cy="338"/>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生物医药、绿色建材等新兴产业</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sp>
        <p:nvSpPr>
          <p:cNvPr id="47" name="Shape 43"/>
          <p:cNvSpPr/>
          <p:nvPr/>
        </p:nvSpPr>
        <p:spPr>
          <a:xfrm>
            <a:off x="9203690" y="6208395"/>
            <a:ext cx="203835" cy="243205"/>
          </a:xfrm>
          <a:custGeom>
            <a:avLst/>
            <a:gdLst/>
            <a:ahLst/>
            <a:cxnLst/>
            <a:rect l="l" t="t" r="r" b="b"/>
            <a:pathLst>
              <a:path w="166688" h="190500">
                <a:moveTo>
                  <a:pt x="59531" y="29766"/>
                </a:moveTo>
                <a:cubicBezTo>
                  <a:pt x="59531" y="16632"/>
                  <a:pt x="70210" y="5953"/>
                  <a:pt x="83344" y="5953"/>
                </a:cubicBezTo>
                <a:cubicBezTo>
                  <a:pt x="96478" y="5953"/>
                  <a:pt x="107156" y="16632"/>
                  <a:pt x="107156" y="29766"/>
                </a:cubicBezTo>
                <a:lnTo>
                  <a:pt x="107156" y="47625"/>
                </a:lnTo>
                <a:lnTo>
                  <a:pt x="59531" y="47625"/>
                </a:lnTo>
                <a:lnTo>
                  <a:pt x="59531" y="29766"/>
                </a:lnTo>
                <a:close/>
                <a:moveTo>
                  <a:pt x="41672" y="47625"/>
                </a:moveTo>
                <a:lnTo>
                  <a:pt x="17859" y="47625"/>
                </a:lnTo>
                <a:cubicBezTo>
                  <a:pt x="8000" y="47625"/>
                  <a:pt x="0" y="55625"/>
                  <a:pt x="0" y="65484"/>
                </a:cubicBezTo>
                <a:lnTo>
                  <a:pt x="0" y="142875"/>
                </a:lnTo>
                <a:cubicBezTo>
                  <a:pt x="0" y="162595"/>
                  <a:pt x="15999" y="178594"/>
                  <a:pt x="35719" y="178594"/>
                </a:cubicBezTo>
                <a:lnTo>
                  <a:pt x="130969" y="178594"/>
                </a:lnTo>
                <a:cubicBezTo>
                  <a:pt x="150688" y="178594"/>
                  <a:pt x="166688" y="162595"/>
                  <a:pt x="166688" y="142875"/>
                </a:cubicBezTo>
                <a:lnTo>
                  <a:pt x="166688" y="65484"/>
                </a:lnTo>
                <a:cubicBezTo>
                  <a:pt x="166688" y="55625"/>
                  <a:pt x="158688" y="47625"/>
                  <a:pt x="148828" y="47625"/>
                </a:cubicBezTo>
                <a:lnTo>
                  <a:pt x="125016" y="47625"/>
                </a:lnTo>
                <a:lnTo>
                  <a:pt x="125016" y="29766"/>
                </a:lnTo>
                <a:cubicBezTo>
                  <a:pt x="125016" y="6734"/>
                  <a:pt x="106375" y="-11906"/>
                  <a:pt x="83344" y="-11906"/>
                </a:cubicBezTo>
                <a:cubicBezTo>
                  <a:pt x="60313" y="-11906"/>
                  <a:pt x="41672" y="6734"/>
                  <a:pt x="41672" y="29766"/>
                </a:cubicBezTo>
                <a:lnTo>
                  <a:pt x="41672" y="47625"/>
                </a:lnTo>
                <a:close/>
                <a:moveTo>
                  <a:pt x="50602" y="65484"/>
                </a:moveTo>
                <a:cubicBezTo>
                  <a:pt x="55530" y="65484"/>
                  <a:pt x="59531" y="69486"/>
                  <a:pt x="59531" y="74414"/>
                </a:cubicBezTo>
                <a:cubicBezTo>
                  <a:pt x="59531" y="79342"/>
                  <a:pt x="55530" y="83344"/>
                  <a:pt x="50602" y="83344"/>
                </a:cubicBezTo>
                <a:cubicBezTo>
                  <a:pt x="45673" y="83344"/>
                  <a:pt x="41672" y="79342"/>
                  <a:pt x="41672" y="74414"/>
                </a:cubicBezTo>
                <a:cubicBezTo>
                  <a:pt x="41672" y="69486"/>
                  <a:pt x="45673" y="65484"/>
                  <a:pt x="50602" y="65484"/>
                </a:cubicBezTo>
                <a:close/>
                <a:moveTo>
                  <a:pt x="107156" y="74414"/>
                </a:moveTo>
                <a:cubicBezTo>
                  <a:pt x="107156" y="69486"/>
                  <a:pt x="111158" y="65484"/>
                  <a:pt x="116086" y="65484"/>
                </a:cubicBezTo>
                <a:cubicBezTo>
                  <a:pt x="121014" y="65484"/>
                  <a:pt x="125016" y="69486"/>
                  <a:pt x="125016" y="74414"/>
                </a:cubicBezTo>
                <a:cubicBezTo>
                  <a:pt x="125016" y="79342"/>
                  <a:pt x="121014" y="83344"/>
                  <a:pt x="116086" y="83344"/>
                </a:cubicBezTo>
                <a:cubicBezTo>
                  <a:pt x="111158" y="83344"/>
                  <a:pt x="107156" y="79342"/>
                  <a:pt x="107156" y="74414"/>
                </a:cubicBezTo>
                <a:close/>
              </a:path>
            </a:pathLst>
          </a:custGeom>
          <a:solidFill>
            <a:srgbClr val="C0A062"/>
          </a:solidFill>
        </p:spPr>
      </p:sp>
      <p:sp>
        <p:nvSpPr>
          <p:cNvPr id="48" name="Text 44"/>
          <p:cNvSpPr/>
          <p:nvPr/>
        </p:nvSpPr>
        <p:spPr>
          <a:xfrm>
            <a:off x="9515475" y="6120765"/>
            <a:ext cx="6226810" cy="29654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消费品进口机遇</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49" name="Shape 45"/>
          <p:cNvSpPr/>
          <p:nvPr/>
        </p:nvSpPr>
        <p:spPr>
          <a:xfrm>
            <a:off x="9203690" y="6532880"/>
            <a:ext cx="6373495" cy="603250"/>
          </a:xfrm>
          <a:custGeom>
            <a:avLst/>
            <a:gdLst/>
            <a:ahLst/>
            <a:cxnLst/>
            <a:rect l="l" t="t" r="r" b="b"/>
            <a:pathLst>
              <a:path w="6455833" h="603250">
                <a:moveTo>
                  <a:pt x="42336" y="0"/>
                </a:moveTo>
                <a:lnTo>
                  <a:pt x="6413497" y="0"/>
                </a:lnTo>
                <a:cubicBezTo>
                  <a:pt x="6436879" y="0"/>
                  <a:pt x="6455833" y="18955"/>
                  <a:pt x="6455833" y="42336"/>
                </a:cubicBezTo>
                <a:lnTo>
                  <a:pt x="6455833" y="560914"/>
                </a:lnTo>
                <a:cubicBezTo>
                  <a:pt x="6455833" y="584295"/>
                  <a:pt x="6436879" y="603250"/>
                  <a:pt x="6413497" y="603250"/>
                </a:cubicBezTo>
                <a:lnTo>
                  <a:pt x="42336" y="603250"/>
                </a:lnTo>
                <a:cubicBezTo>
                  <a:pt x="18955" y="603250"/>
                  <a:pt x="0" y="584295"/>
                  <a:pt x="0" y="560914"/>
                </a:cubicBezTo>
                <a:lnTo>
                  <a:pt x="0" y="42336"/>
                </a:lnTo>
                <a:cubicBezTo>
                  <a:pt x="0" y="18970"/>
                  <a:pt x="18970" y="0"/>
                  <a:pt x="42336" y="0"/>
                </a:cubicBezTo>
                <a:close/>
              </a:path>
            </a:pathLst>
          </a:custGeom>
          <a:solidFill>
            <a:srgbClr val="FFFFFF"/>
          </a:solidFill>
        </p:spPr>
      </p:sp>
      <p:sp>
        <p:nvSpPr>
          <p:cNvPr id="50" name="Text 46"/>
          <p:cNvSpPr/>
          <p:nvPr/>
        </p:nvSpPr>
        <p:spPr>
          <a:xfrm>
            <a:off x="9288145" y="6617335"/>
            <a:ext cx="6279515" cy="211455"/>
          </a:xfrm>
          <a:prstGeom prst="rect">
            <a:avLst/>
          </a:prstGeom>
          <a:noFill/>
        </p:spPr>
        <p:txBody>
          <a:bodyPr wrap="square" lIns="0" tIns="0" rIns="0" bIns="0" rtlCol="0" anchor="ctr"/>
          <a:lstStyle/>
          <a:p>
            <a:pP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跨境电商</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51" name="Text 47"/>
          <p:cNvSpPr/>
          <p:nvPr/>
        </p:nvSpPr>
        <p:spPr>
          <a:xfrm>
            <a:off x="9288145" y="6871335"/>
            <a:ext cx="6268720" cy="179705"/>
          </a:xfrm>
          <a:prstGeom prst="rect">
            <a:avLst/>
          </a:prstGeom>
          <a:noFill/>
        </p:spPr>
        <p:txBody>
          <a:bodyPr wrap="square" lIns="0" tIns="0" rIns="0" bIns="0" rtlCol="0" anchor="ctr"/>
          <a:lstStyle/>
          <a:p>
            <a:pPr>
              <a:lnSpc>
                <a:spcPct val="11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零关税政策大幅降低进口商品成本</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sp>
        <p:nvSpPr>
          <p:cNvPr id="52" name="Shape 48"/>
          <p:cNvSpPr/>
          <p:nvPr/>
        </p:nvSpPr>
        <p:spPr>
          <a:xfrm>
            <a:off x="9203690" y="7215505"/>
            <a:ext cx="6373495" cy="603250"/>
          </a:xfrm>
          <a:custGeom>
            <a:avLst/>
            <a:gdLst/>
            <a:ahLst/>
            <a:cxnLst/>
            <a:rect l="l" t="t" r="r" b="b"/>
            <a:pathLst>
              <a:path w="6455833" h="603250">
                <a:moveTo>
                  <a:pt x="42336" y="0"/>
                </a:moveTo>
                <a:lnTo>
                  <a:pt x="6413497" y="0"/>
                </a:lnTo>
                <a:cubicBezTo>
                  <a:pt x="6436879" y="0"/>
                  <a:pt x="6455833" y="18955"/>
                  <a:pt x="6455833" y="42336"/>
                </a:cubicBezTo>
                <a:lnTo>
                  <a:pt x="6455833" y="560914"/>
                </a:lnTo>
                <a:cubicBezTo>
                  <a:pt x="6455833" y="584295"/>
                  <a:pt x="6436879" y="603250"/>
                  <a:pt x="6413497" y="603250"/>
                </a:cubicBezTo>
                <a:lnTo>
                  <a:pt x="42336" y="603250"/>
                </a:lnTo>
                <a:cubicBezTo>
                  <a:pt x="18955" y="603250"/>
                  <a:pt x="0" y="584295"/>
                  <a:pt x="0" y="560914"/>
                </a:cubicBezTo>
                <a:lnTo>
                  <a:pt x="0" y="42336"/>
                </a:lnTo>
                <a:cubicBezTo>
                  <a:pt x="0" y="18970"/>
                  <a:pt x="18970" y="0"/>
                  <a:pt x="42336" y="0"/>
                </a:cubicBezTo>
                <a:close/>
              </a:path>
            </a:pathLst>
          </a:custGeom>
          <a:solidFill>
            <a:srgbClr val="FFFFFF"/>
          </a:solidFill>
        </p:spPr>
      </p:sp>
      <p:sp>
        <p:nvSpPr>
          <p:cNvPr id="53" name="Text 49"/>
          <p:cNvSpPr/>
          <p:nvPr/>
        </p:nvSpPr>
        <p:spPr>
          <a:xfrm>
            <a:off x="9288145" y="7299960"/>
            <a:ext cx="6279515" cy="211455"/>
          </a:xfrm>
          <a:prstGeom prst="rect">
            <a:avLst/>
          </a:prstGeom>
          <a:noFill/>
        </p:spPr>
        <p:txBody>
          <a:bodyPr wrap="square" lIns="0" tIns="0" rIns="0" bIns="0" rtlCol="0" anchor="ctr"/>
          <a:lstStyle/>
          <a:p>
            <a:pP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离岛免税</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54" name="Text 50"/>
          <p:cNvSpPr/>
          <p:nvPr/>
        </p:nvSpPr>
        <p:spPr>
          <a:xfrm>
            <a:off x="9288145" y="7553960"/>
            <a:ext cx="6268720" cy="179705"/>
          </a:xfrm>
          <a:prstGeom prst="rect">
            <a:avLst/>
          </a:prstGeom>
          <a:noFill/>
        </p:spPr>
        <p:txBody>
          <a:bodyPr wrap="square" lIns="0" tIns="0" rIns="0" bIns="0" rtlCol="0" anchor="ctr"/>
          <a:lstStyle/>
          <a:p>
            <a:pPr>
              <a:lnSpc>
                <a:spcPct val="11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免税购物金额突破23.8亿元，同比增长超27%</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sp>
        <p:nvSpPr>
          <p:cNvPr id="55" name="Shape 51"/>
          <p:cNvSpPr/>
          <p:nvPr/>
        </p:nvSpPr>
        <p:spPr>
          <a:xfrm>
            <a:off x="9203690" y="7888605"/>
            <a:ext cx="6373495" cy="603250"/>
          </a:xfrm>
          <a:custGeom>
            <a:avLst/>
            <a:gdLst/>
            <a:ahLst/>
            <a:cxnLst/>
            <a:rect l="l" t="t" r="r" b="b"/>
            <a:pathLst>
              <a:path w="6455833" h="603250">
                <a:moveTo>
                  <a:pt x="42336" y="0"/>
                </a:moveTo>
                <a:lnTo>
                  <a:pt x="6413497" y="0"/>
                </a:lnTo>
                <a:cubicBezTo>
                  <a:pt x="6436879" y="0"/>
                  <a:pt x="6455833" y="18955"/>
                  <a:pt x="6455833" y="42336"/>
                </a:cubicBezTo>
                <a:lnTo>
                  <a:pt x="6455833" y="560914"/>
                </a:lnTo>
                <a:cubicBezTo>
                  <a:pt x="6455833" y="584295"/>
                  <a:pt x="6436879" y="603250"/>
                  <a:pt x="6413497" y="603250"/>
                </a:cubicBezTo>
                <a:lnTo>
                  <a:pt x="42336" y="603250"/>
                </a:lnTo>
                <a:cubicBezTo>
                  <a:pt x="18955" y="603250"/>
                  <a:pt x="0" y="584295"/>
                  <a:pt x="0" y="560914"/>
                </a:cubicBezTo>
                <a:lnTo>
                  <a:pt x="0" y="42336"/>
                </a:lnTo>
                <a:cubicBezTo>
                  <a:pt x="0" y="18970"/>
                  <a:pt x="18970" y="0"/>
                  <a:pt x="42336" y="0"/>
                </a:cubicBezTo>
                <a:close/>
              </a:path>
            </a:pathLst>
          </a:custGeom>
          <a:solidFill>
            <a:srgbClr val="FFFFFF"/>
          </a:solidFill>
        </p:spPr>
      </p:sp>
      <p:sp>
        <p:nvSpPr>
          <p:cNvPr id="56" name="Text 52"/>
          <p:cNvSpPr/>
          <p:nvPr/>
        </p:nvSpPr>
        <p:spPr>
          <a:xfrm>
            <a:off x="9288145" y="7982585"/>
            <a:ext cx="6279515" cy="211455"/>
          </a:xfrm>
          <a:prstGeom prst="rect">
            <a:avLst/>
          </a:prstGeom>
          <a:noFill/>
        </p:spPr>
        <p:txBody>
          <a:bodyPr wrap="square" lIns="0" tIns="0" rIns="0" bIns="0" rtlCol="0" anchor="ctr"/>
          <a:lstStyle/>
          <a:p>
            <a:pP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日用消费品贸易</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57" name="Text 53"/>
          <p:cNvSpPr/>
          <p:nvPr/>
        </p:nvSpPr>
        <p:spPr>
          <a:xfrm>
            <a:off x="9288145" y="8236585"/>
            <a:ext cx="6268720" cy="179705"/>
          </a:xfrm>
          <a:prstGeom prst="rect">
            <a:avLst/>
          </a:prstGeom>
          <a:noFill/>
        </p:spPr>
        <p:txBody>
          <a:bodyPr wrap="square" lIns="0" tIns="0" rIns="0" bIns="0" rtlCol="0" anchor="ctr"/>
          <a:lstStyle/>
          <a:p>
            <a:pPr>
              <a:lnSpc>
                <a:spcPct val="11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进口征税目录仅2323个税目，其余6600个税目均零关税</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sp>
        <p:nvSpPr>
          <p:cNvPr id="58" name="Shape 27"/>
          <p:cNvSpPr/>
          <p:nvPr/>
        </p:nvSpPr>
        <p:spPr>
          <a:xfrm>
            <a:off x="573405" y="6060440"/>
            <a:ext cx="8100060" cy="248412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sp>
      <p:sp>
        <p:nvSpPr>
          <p:cNvPr id="62" name="Shape 55"/>
          <p:cNvSpPr/>
          <p:nvPr/>
        </p:nvSpPr>
        <p:spPr>
          <a:xfrm>
            <a:off x="687070" y="6258560"/>
            <a:ext cx="317500" cy="254000"/>
          </a:xfrm>
          <a:custGeom>
            <a:avLst/>
            <a:gdLst/>
            <a:ahLst/>
            <a:cxnLst/>
            <a:rect l="l" t="t" r="r" b="b"/>
            <a:pathLst>
              <a:path w="317500" h="254000">
                <a:moveTo>
                  <a:pt x="285750" y="23812"/>
                </a:moveTo>
                <a:cubicBezTo>
                  <a:pt x="285750" y="18306"/>
                  <a:pt x="282922" y="13196"/>
                  <a:pt x="278209" y="10319"/>
                </a:cubicBezTo>
                <a:cubicBezTo>
                  <a:pt x="273496" y="7441"/>
                  <a:pt x="267692" y="7144"/>
                  <a:pt x="262781" y="9624"/>
                </a:cubicBezTo>
                <a:lnTo>
                  <a:pt x="205135" y="38447"/>
                </a:lnTo>
                <a:lnTo>
                  <a:pt x="116136" y="8731"/>
                </a:lnTo>
                <a:cubicBezTo>
                  <a:pt x="112117" y="7392"/>
                  <a:pt x="107801" y="7689"/>
                  <a:pt x="104031" y="9575"/>
                </a:cubicBezTo>
                <a:lnTo>
                  <a:pt x="40531" y="41325"/>
                </a:lnTo>
                <a:cubicBezTo>
                  <a:pt x="35123" y="44053"/>
                  <a:pt x="31750" y="49560"/>
                  <a:pt x="31750" y="55563"/>
                </a:cubicBezTo>
                <a:lnTo>
                  <a:pt x="31750" y="230188"/>
                </a:lnTo>
                <a:cubicBezTo>
                  <a:pt x="31750" y="235694"/>
                  <a:pt x="34578" y="240804"/>
                  <a:pt x="39291" y="243681"/>
                </a:cubicBezTo>
                <a:cubicBezTo>
                  <a:pt x="44004" y="246559"/>
                  <a:pt x="49808" y="246856"/>
                  <a:pt x="54719" y="244376"/>
                </a:cubicBezTo>
                <a:lnTo>
                  <a:pt x="112316" y="215553"/>
                </a:lnTo>
                <a:lnTo>
                  <a:pt x="198289" y="244227"/>
                </a:lnTo>
                <a:cubicBezTo>
                  <a:pt x="196155" y="241052"/>
                  <a:pt x="194072" y="237728"/>
                  <a:pt x="192038" y="234355"/>
                </a:cubicBezTo>
                <a:cubicBezTo>
                  <a:pt x="186581" y="225276"/>
                  <a:pt x="181173" y="214858"/>
                  <a:pt x="177155" y="203696"/>
                </a:cubicBezTo>
                <a:lnTo>
                  <a:pt x="126950" y="186978"/>
                </a:lnTo>
                <a:lnTo>
                  <a:pt x="126950" y="45839"/>
                </a:lnTo>
                <a:lnTo>
                  <a:pt x="190450" y="67022"/>
                </a:lnTo>
                <a:lnTo>
                  <a:pt x="190450" y="116284"/>
                </a:lnTo>
                <a:cubicBezTo>
                  <a:pt x="205829" y="98524"/>
                  <a:pt x="228650" y="87313"/>
                  <a:pt x="253950" y="87313"/>
                </a:cubicBezTo>
                <a:cubicBezTo>
                  <a:pt x="265162" y="87313"/>
                  <a:pt x="275878" y="89495"/>
                  <a:pt x="285700" y="93514"/>
                </a:cubicBezTo>
                <a:lnTo>
                  <a:pt x="285750" y="23812"/>
                </a:lnTo>
                <a:close/>
                <a:moveTo>
                  <a:pt x="254000" y="111125"/>
                </a:moveTo>
                <a:cubicBezTo>
                  <a:pt x="221109" y="111125"/>
                  <a:pt x="194469" y="137319"/>
                  <a:pt x="194469" y="169614"/>
                </a:cubicBezTo>
                <a:cubicBezTo>
                  <a:pt x="194469" y="203795"/>
                  <a:pt x="226268" y="244227"/>
                  <a:pt x="243384" y="263525"/>
                </a:cubicBezTo>
                <a:cubicBezTo>
                  <a:pt x="249138" y="269974"/>
                  <a:pt x="258911" y="269974"/>
                  <a:pt x="264666" y="263525"/>
                </a:cubicBezTo>
                <a:cubicBezTo>
                  <a:pt x="281781" y="244227"/>
                  <a:pt x="313581" y="203795"/>
                  <a:pt x="313581" y="169614"/>
                </a:cubicBezTo>
                <a:cubicBezTo>
                  <a:pt x="313581" y="137319"/>
                  <a:pt x="286941" y="111125"/>
                  <a:pt x="254050" y="111125"/>
                </a:cubicBezTo>
                <a:close/>
                <a:moveTo>
                  <a:pt x="234156" y="170656"/>
                </a:moveTo>
                <a:cubicBezTo>
                  <a:pt x="234156" y="159704"/>
                  <a:pt x="243048" y="150813"/>
                  <a:pt x="254000" y="150813"/>
                </a:cubicBezTo>
                <a:cubicBezTo>
                  <a:pt x="264952" y="150813"/>
                  <a:pt x="273844" y="159704"/>
                  <a:pt x="273844" y="170656"/>
                </a:cubicBezTo>
                <a:cubicBezTo>
                  <a:pt x="273844" y="181608"/>
                  <a:pt x="264952" y="190500"/>
                  <a:pt x="254000" y="190500"/>
                </a:cubicBezTo>
                <a:cubicBezTo>
                  <a:pt x="243048" y="190500"/>
                  <a:pt x="234156" y="181608"/>
                  <a:pt x="234156" y="170656"/>
                </a:cubicBezTo>
                <a:close/>
              </a:path>
            </a:pathLst>
          </a:custGeom>
          <a:solidFill>
            <a:srgbClr val="C0A062"/>
          </a:solidFill>
        </p:spPr>
      </p:sp>
      <p:sp>
        <p:nvSpPr>
          <p:cNvPr id="65" name="Text 56"/>
          <p:cNvSpPr/>
          <p:nvPr/>
        </p:nvSpPr>
        <p:spPr>
          <a:xfrm>
            <a:off x="1080770" y="6216015"/>
            <a:ext cx="5663565" cy="33845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战略</a:t>
            </a: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布局建议</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67" name="Shape 57"/>
          <p:cNvSpPr/>
          <p:nvPr/>
        </p:nvSpPr>
        <p:spPr>
          <a:xfrm>
            <a:off x="716915" y="6768465"/>
            <a:ext cx="2339975" cy="1548130"/>
          </a:xfrm>
          <a:custGeom>
            <a:avLst/>
            <a:gdLst/>
            <a:ahLst/>
            <a:cxnLst/>
            <a:rect l="l" t="t" r="r" b="b"/>
            <a:pathLst>
              <a:path w="4878917" h="1090083">
                <a:moveTo>
                  <a:pt x="42328" y="0"/>
                </a:moveTo>
                <a:lnTo>
                  <a:pt x="4836589" y="0"/>
                </a:lnTo>
                <a:cubicBezTo>
                  <a:pt x="4859966" y="0"/>
                  <a:pt x="4878917" y="18951"/>
                  <a:pt x="4878917" y="42328"/>
                </a:cubicBezTo>
                <a:lnTo>
                  <a:pt x="4878917" y="1047755"/>
                </a:lnTo>
                <a:cubicBezTo>
                  <a:pt x="4878917" y="1071132"/>
                  <a:pt x="4859966" y="1090083"/>
                  <a:pt x="4836589" y="1090083"/>
                </a:cubicBezTo>
                <a:lnTo>
                  <a:pt x="42328" y="1090083"/>
                </a:lnTo>
                <a:cubicBezTo>
                  <a:pt x="18951" y="1090083"/>
                  <a:pt x="0" y="1071132"/>
                  <a:pt x="0" y="1047755"/>
                </a:cubicBezTo>
                <a:lnTo>
                  <a:pt x="0" y="42328"/>
                </a:lnTo>
                <a:cubicBezTo>
                  <a:pt x="0" y="18951"/>
                  <a:pt x="18951" y="0"/>
                  <a:pt x="42328" y="0"/>
                </a:cubicBezTo>
                <a:close/>
              </a:path>
            </a:pathLst>
          </a:custGeom>
          <a:solidFill>
            <a:srgbClr val="FFFFFF"/>
          </a:solidFill>
        </p:spPr>
      </p:sp>
      <p:sp>
        <p:nvSpPr>
          <p:cNvPr id="68" name="Text 58"/>
          <p:cNvSpPr/>
          <p:nvPr/>
        </p:nvSpPr>
        <p:spPr>
          <a:xfrm>
            <a:off x="875030" y="6795135"/>
            <a:ext cx="1463040" cy="321310"/>
          </a:xfrm>
          <a:prstGeom prst="rect">
            <a:avLst/>
          </a:prstGeom>
          <a:noFill/>
        </p:spPr>
        <p:txBody>
          <a:bodyPr wrap="square" lIns="0" tIns="0" rIns="0" bIns="0" rtlCol="0" anchor="ctr"/>
          <a:lstStyle/>
          <a:p>
            <a:pPr>
              <a:lnSpc>
                <a:spcPct val="130000"/>
              </a:lnSpc>
            </a:pPr>
            <a:r>
              <a:rPr lang="en-US" sz="1400" b="1" dirty="0">
                <a:solidFill>
                  <a:srgbClr val="C0A062"/>
                </a:solidFill>
                <a:latin typeface="微软雅黑" panose="020B0503020204020204" charset="-122"/>
                <a:ea typeface="微软雅黑" panose="020B0503020204020204" charset="-122"/>
                <a:cs typeface="MiSans" pitchFamily="34" charset="-120"/>
              </a:rPr>
              <a:t>选择重点园区</a:t>
            </a:r>
            <a:endParaRPr lang="en-US" sz="1400" b="1" dirty="0">
              <a:solidFill>
                <a:srgbClr val="C0A062"/>
              </a:solidFill>
              <a:latin typeface="微软雅黑" panose="020B0503020204020204" charset="-122"/>
              <a:ea typeface="微软雅黑" panose="020B0503020204020204" charset="-122"/>
              <a:cs typeface="MiSans" pitchFamily="34" charset="-120"/>
            </a:endParaRPr>
          </a:p>
        </p:txBody>
      </p:sp>
      <p:sp>
        <p:nvSpPr>
          <p:cNvPr id="69" name="Text 59"/>
          <p:cNvSpPr/>
          <p:nvPr/>
        </p:nvSpPr>
        <p:spPr>
          <a:xfrm>
            <a:off x="848360" y="7145655"/>
            <a:ext cx="2183130" cy="995680"/>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在洋浦经济开发区、海口综合保税区等重点园区设立进口加工基地，享受政策叠加优势</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70" name="Shape 60"/>
          <p:cNvSpPr/>
          <p:nvPr/>
        </p:nvSpPr>
        <p:spPr>
          <a:xfrm>
            <a:off x="3480435" y="6768465"/>
            <a:ext cx="2339975" cy="1548130"/>
          </a:xfrm>
          <a:custGeom>
            <a:avLst/>
            <a:gdLst/>
            <a:ahLst/>
            <a:cxnLst/>
            <a:rect l="l" t="t" r="r" b="b"/>
            <a:pathLst>
              <a:path w="4878917" h="1090083">
                <a:moveTo>
                  <a:pt x="42328" y="0"/>
                </a:moveTo>
                <a:lnTo>
                  <a:pt x="4836589" y="0"/>
                </a:lnTo>
                <a:cubicBezTo>
                  <a:pt x="4859966" y="0"/>
                  <a:pt x="4878917" y="18951"/>
                  <a:pt x="4878917" y="42328"/>
                </a:cubicBezTo>
                <a:lnTo>
                  <a:pt x="4878917" y="1047755"/>
                </a:lnTo>
                <a:cubicBezTo>
                  <a:pt x="4878917" y="1071132"/>
                  <a:pt x="4859966" y="1090083"/>
                  <a:pt x="4836589" y="1090083"/>
                </a:cubicBezTo>
                <a:lnTo>
                  <a:pt x="42328" y="1090083"/>
                </a:lnTo>
                <a:cubicBezTo>
                  <a:pt x="18951" y="1090083"/>
                  <a:pt x="0" y="1071132"/>
                  <a:pt x="0" y="1047755"/>
                </a:cubicBezTo>
                <a:lnTo>
                  <a:pt x="0" y="42328"/>
                </a:lnTo>
                <a:cubicBezTo>
                  <a:pt x="0" y="18951"/>
                  <a:pt x="18951" y="0"/>
                  <a:pt x="42328" y="0"/>
                </a:cubicBezTo>
                <a:close/>
              </a:path>
            </a:pathLst>
          </a:custGeom>
          <a:solidFill>
            <a:srgbClr val="FFFFFF"/>
          </a:solidFill>
        </p:spPr>
      </p:sp>
      <p:sp>
        <p:nvSpPr>
          <p:cNvPr id="71" name="Text 61"/>
          <p:cNvSpPr/>
          <p:nvPr/>
        </p:nvSpPr>
        <p:spPr>
          <a:xfrm>
            <a:off x="3649980" y="6823075"/>
            <a:ext cx="1790065" cy="247650"/>
          </a:xfrm>
          <a:prstGeom prst="rect">
            <a:avLst/>
          </a:prstGeom>
          <a:noFill/>
        </p:spPr>
        <p:txBody>
          <a:bodyPr wrap="square" lIns="0" tIns="0" rIns="0" bIns="0" rtlCol="0" anchor="ctr"/>
          <a:lstStyle/>
          <a:p>
            <a:pPr>
              <a:lnSpc>
                <a:spcPct val="130000"/>
              </a:lnSpc>
            </a:pPr>
            <a:r>
              <a:rPr lang="en-US" sz="1400" b="1" dirty="0">
                <a:solidFill>
                  <a:srgbClr val="C0A062"/>
                </a:solidFill>
                <a:latin typeface="微软雅黑" panose="020B0503020204020204" charset="-122"/>
                <a:ea typeface="微软雅黑" panose="020B0503020204020204" charset="-122"/>
                <a:cs typeface="MiSans" pitchFamily="34" charset="-120"/>
              </a:rPr>
              <a:t>延伸产业链</a:t>
            </a:r>
            <a:endParaRPr lang="en-US" sz="1400" b="1" dirty="0">
              <a:solidFill>
                <a:srgbClr val="C0A062"/>
              </a:solidFill>
              <a:latin typeface="微软雅黑" panose="020B0503020204020204" charset="-122"/>
              <a:ea typeface="微软雅黑" panose="020B0503020204020204" charset="-122"/>
              <a:cs typeface="MiSans" pitchFamily="34" charset="-120"/>
            </a:endParaRPr>
          </a:p>
        </p:txBody>
      </p:sp>
      <p:sp>
        <p:nvSpPr>
          <p:cNvPr id="72" name="Text 62"/>
          <p:cNvSpPr/>
          <p:nvPr/>
        </p:nvSpPr>
        <p:spPr>
          <a:xfrm>
            <a:off x="3642360" y="7145655"/>
            <a:ext cx="2158365" cy="904240"/>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利用加工增值政策提升附加值，建设区域性大宗商品交易平台，吸引全球资源在海南集散</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73" name="Shape 63"/>
          <p:cNvSpPr/>
          <p:nvPr/>
        </p:nvSpPr>
        <p:spPr>
          <a:xfrm>
            <a:off x="6243955" y="6773545"/>
            <a:ext cx="2339975" cy="1548130"/>
          </a:xfrm>
          <a:custGeom>
            <a:avLst/>
            <a:gdLst/>
            <a:ahLst/>
            <a:cxnLst/>
            <a:rect l="l" t="t" r="r" b="b"/>
            <a:pathLst>
              <a:path w="4878917" h="1090083">
                <a:moveTo>
                  <a:pt x="42328" y="0"/>
                </a:moveTo>
                <a:lnTo>
                  <a:pt x="4836589" y="0"/>
                </a:lnTo>
                <a:cubicBezTo>
                  <a:pt x="4859966" y="0"/>
                  <a:pt x="4878917" y="18951"/>
                  <a:pt x="4878917" y="42328"/>
                </a:cubicBezTo>
                <a:lnTo>
                  <a:pt x="4878917" y="1047755"/>
                </a:lnTo>
                <a:cubicBezTo>
                  <a:pt x="4878917" y="1071132"/>
                  <a:pt x="4859966" y="1090083"/>
                  <a:pt x="4836589" y="1090083"/>
                </a:cubicBezTo>
                <a:lnTo>
                  <a:pt x="42328" y="1090083"/>
                </a:lnTo>
                <a:cubicBezTo>
                  <a:pt x="18951" y="1090083"/>
                  <a:pt x="0" y="1071132"/>
                  <a:pt x="0" y="1047755"/>
                </a:cubicBezTo>
                <a:lnTo>
                  <a:pt x="0" y="42328"/>
                </a:lnTo>
                <a:cubicBezTo>
                  <a:pt x="0" y="18951"/>
                  <a:pt x="18951" y="0"/>
                  <a:pt x="42328" y="0"/>
                </a:cubicBezTo>
                <a:close/>
              </a:path>
            </a:pathLst>
          </a:custGeom>
          <a:solidFill>
            <a:srgbClr val="FFFFFF"/>
          </a:solidFill>
        </p:spPr>
      </p:sp>
      <p:sp>
        <p:nvSpPr>
          <p:cNvPr id="74" name="Text 64"/>
          <p:cNvSpPr/>
          <p:nvPr/>
        </p:nvSpPr>
        <p:spPr>
          <a:xfrm>
            <a:off x="6413500" y="6823075"/>
            <a:ext cx="1835785" cy="231775"/>
          </a:xfrm>
          <a:prstGeom prst="rect">
            <a:avLst/>
          </a:prstGeom>
          <a:noFill/>
        </p:spPr>
        <p:txBody>
          <a:bodyPr wrap="square" lIns="0" tIns="0" rIns="0" bIns="0" rtlCol="0" anchor="ctr"/>
          <a:lstStyle/>
          <a:p>
            <a:pPr>
              <a:lnSpc>
                <a:spcPct val="130000"/>
              </a:lnSpc>
            </a:pPr>
            <a:r>
              <a:rPr lang="en-US" sz="1400" b="1" dirty="0">
                <a:solidFill>
                  <a:srgbClr val="C0A062"/>
                </a:solidFill>
                <a:latin typeface="微软雅黑" panose="020B0503020204020204" charset="-122"/>
                <a:ea typeface="微软雅黑" panose="020B0503020204020204" charset="-122"/>
                <a:cs typeface="MiSans" pitchFamily="34" charset="-120"/>
              </a:rPr>
              <a:t>全链条贯通</a:t>
            </a:r>
            <a:endParaRPr lang="en-US" sz="1400" b="1" dirty="0">
              <a:solidFill>
                <a:srgbClr val="C0A062"/>
              </a:solidFill>
              <a:latin typeface="微软雅黑" panose="020B0503020204020204" charset="-122"/>
              <a:ea typeface="微软雅黑" panose="020B0503020204020204" charset="-122"/>
              <a:cs typeface="MiSans" pitchFamily="34" charset="-120"/>
            </a:endParaRPr>
          </a:p>
        </p:txBody>
      </p:sp>
      <p:sp>
        <p:nvSpPr>
          <p:cNvPr id="75" name="Text 65"/>
          <p:cNvSpPr/>
          <p:nvPr/>
        </p:nvSpPr>
        <p:spPr>
          <a:xfrm>
            <a:off x="6405880" y="7145655"/>
            <a:ext cx="2141855" cy="890270"/>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实现"进口-加工-销售"全链条贯通，依托跨境电商、离岛免税等消费业态，构建完整产业链</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8" name="组合 7"/>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9"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27"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28" name="直接连接符 27"/>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46" name="组合 45"/>
            <p:cNvGrpSpPr/>
            <p:nvPr/>
          </p:nvGrpSpPr>
          <p:grpSpPr>
            <a:xfrm>
              <a:off x="19334" y="13732"/>
              <a:ext cx="5686" cy="492"/>
              <a:chOff x="19278" y="13732"/>
              <a:chExt cx="5686" cy="492"/>
            </a:xfrm>
          </p:grpSpPr>
          <p:sp>
            <p:nvSpPr>
              <p:cNvPr id="76" name="文本框 75"/>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7" name="图片 76"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进口项目落地路径:从注册到运营的全流程</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打通关键节点，实现项目快速启动</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110" name="Shape 27"/>
          <p:cNvSpPr/>
          <p:nvPr/>
        </p:nvSpPr>
        <p:spPr>
          <a:xfrm>
            <a:off x="557530" y="1407795"/>
            <a:ext cx="4897755" cy="187198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10" name="Shape 3"/>
          <p:cNvSpPr/>
          <p:nvPr/>
        </p:nvSpPr>
        <p:spPr>
          <a:xfrm>
            <a:off x="683895" y="1513205"/>
            <a:ext cx="423545" cy="423545"/>
          </a:xfrm>
          <a:custGeom>
            <a:avLst/>
            <a:gdLst/>
            <a:ahLst/>
            <a:cxnLst/>
            <a:rect l="l" t="t" r="r" b="b"/>
            <a:pathLst>
              <a:path w="423333" h="423333">
                <a:moveTo>
                  <a:pt x="42333" y="0"/>
                </a:moveTo>
                <a:lnTo>
                  <a:pt x="381000" y="0"/>
                </a:lnTo>
                <a:cubicBezTo>
                  <a:pt x="404380" y="0"/>
                  <a:pt x="423333" y="18953"/>
                  <a:pt x="423333" y="42333"/>
                </a:cubicBezTo>
                <a:lnTo>
                  <a:pt x="423333" y="381000"/>
                </a:lnTo>
                <a:cubicBezTo>
                  <a:pt x="423333" y="404380"/>
                  <a:pt x="404380" y="423333"/>
                  <a:pt x="381000" y="423333"/>
                </a:cubicBezTo>
                <a:lnTo>
                  <a:pt x="42333" y="423333"/>
                </a:lnTo>
                <a:cubicBezTo>
                  <a:pt x="18953" y="423333"/>
                  <a:pt x="0" y="404380"/>
                  <a:pt x="0" y="381000"/>
                </a:cubicBezTo>
                <a:lnTo>
                  <a:pt x="0" y="42333"/>
                </a:lnTo>
                <a:cubicBezTo>
                  <a:pt x="0" y="18953"/>
                  <a:pt x="18953" y="0"/>
                  <a:pt x="42333" y="0"/>
                </a:cubicBezTo>
                <a:close/>
              </a:path>
            </a:pathLst>
          </a:custGeom>
          <a:solidFill>
            <a:srgbClr val="C09B5A">
              <a:alpha val="20000"/>
            </a:srgbClr>
          </a:solidFill>
        </p:spPr>
      </p:sp>
      <p:sp>
        <p:nvSpPr>
          <p:cNvPr id="11" name="Shape 4"/>
          <p:cNvSpPr/>
          <p:nvPr/>
        </p:nvSpPr>
        <p:spPr>
          <a:xfrm>
            <a:off x="832168" y="1640205"/>
            <a:ext cx="127000" cy="169545"/>
          </a:xfrm>
          <a:custGeom>
            <a:avLst/>
            <a:gdLst/>
            <a:ahLst/>
            <a:cxnLst/>
            <a:rect l="l" t="t" r="r" b="b"/>
            <a:pathLst>
              <a:path w="127000" h="169333">
                <a:moveTo>
                  <a:pt x="102989" y="10583"/>
                </a:moveTo>
                <a:lnTo>
                  <a:pt x="105833" y="10583"/>
                </a:lnTo>
                <a:cubicBezTo>
                  <a:pt x="117508" y="10583"/>
                  <a:pt x="127000" y="20075"/>
                  <a:pt x="127000" y="31750"/>
                </a:cubicBezTo>
                <a:lnTo>
                  <a:pt x="127000" y="148167"/>
                </a:lnTo>
                <a:cubicBezTo>
                  <a:pt x="127000" y="159841"/>
                  <a:pt x="117508" y="169333"/>
                  <a:pt x="105833" y="169333"/>
                </a:cubicBezTo>
                <a:lnTo>
                  <a:pt x="21167" y="169333"/>
                </a:lnTo>
                <a:cubicBezTo>
                  <a:pt x="9492" y="169333"/>
                  <a:pt x="0" y="159841"/>
                  <a:pt x="0" y="148167"/>
                </a:cubicBezTo>
                <a:lnTo>
                  <a:pt x="0" y="31750"/>
                </a:lnTo>
                <a:cubicBezTo>
                  <a:pt x="0" y="20075"/>
                  <a:pt x="9492" y="10583"/>
                  <a:pt x="21167" y="10583"/>
                </a:cubicBezTo>
                <a:lnTo>
                  <a:pt x="24011" y="10583"/>
                </a:lnTo>
                <a:cubicBezTo>
                  <a:pt x="27649" y="4266"/>
                  <a:pt x="34495" y="0"/>
                  <a:pt x="42333" y="0"/>
                </a:cubicBezTo>
                <a:lnTo>
                  <a:pt x="84667" y="0"/>
                </a:lnTo>
                <a:cubicBezTo>
                  <a:pt x="92505" y="0"/>
                  <a:pt x="99351" y="4266"/>
                  <a:pt x="102989" y="10583"/>
                </a:cubicBezTo>
                <a:close/>
                <a:moveTo>
                  <a:pt x="82021" y="37042"/>
                </a:moveTo>
                <a:cubicBezTo>
                  <a:pt x="86420" y="37042"/>
                  <a:pt x="89958" y="33503"/>
                  <a:pt x="89958" y="29104"/>
                </a:cubicBezTo>
                <a:cubicBezTo>
                  <a:pt x="89958" y="24705"/>
                  <a:pt x="86420" y="21167"/>
                  <a:pt x="82021" y="21167"/>
                </a:cubicBezTo>
                <a:lnTo>
                  <a:pt x="44979" y="21167"/>
                </a:lnTo>
                <a:cubicBezTo>
                  <a:pt x="40580" y="21167"/>
                  <a:pt x="37042" y="24705"/>
                  <a:pt x="37042" y="29104"/>
                </a:cubicBezTo>
                <a:cubicBezTo>
                  <a:pt x="37042" y="33503"/>
                  <a:pt x="40580" y="37042"/>
                  <a:pt x="44979" y="37042"/>
                </a:cubicBezTo>
                <a:lnTo>
                  <a:pt x="82021" y="37042"/>
                </a:lnTo>
                <a:close/>
                <a:moveTo>
                  <a:pt x="42333" y="84667"/>
                </a:moveTo>
                <a:cubicBezTo>
                  <a:pt x="42333" y="78826"/>
                  <a:pt x="37591" y="74083"/>
                  <a:pt x="31750" y="74083"/>
                </a:cubicBezTo>
                <a:cubicBezTo>
                  <a:pt x="25909" y="74083"/>
                  <a:pt x="21167" y="78826"/>
                  <a:pt x="21167" y="84667"/>
                </a:cubicBezTo>
                <a:cubicBezTo>
                  <a:pt x="21167" y="90508"/>
                  <a:pt x="25909" y="95250"/>
                  <a:pt x="31750" y="95250"/>
                </a:cubicBezTo>
                <a:cubicBezTo>
                  <a:pt x="37591" y="95250"/>
                  <a:pt x="42333" y="90508"/>
                  <a:pt x="42333" y="84667"/>
                </a:cubicBezTo>
                <a:close/>
                <a:moveTo>
                  <a:pt x="52917" y="84667"/>
                </a:moveTo>
                <a:cubicBezTo>
                  <a:pt x="52917" y="89065"/>
                  <a:pt x="56455" y="92604"/>
                  <a:pt x="60854" y="92604"/>
                </a:cubicBezTo>
                <a:lnTo>
                  <a:pt x="97896" y="92604"/>
                </a:lnTo>
                <a:cubicBezTo>
                  <a:pt x="102295" y="92604"/>
                  <a:pt x="105833" y="89065"/>
                  <a:pt x="105833" y="84667"/>
                </a:cubicBezTo>
                <a:cubicBezTo>
                  <a:pt x="105833" y="80268"/>
                  <a:pt x="102295" y="76729"/>
                  <a:pt x="97896" y="76729"/>
                </a:cubicBezTo>
                <a:lnTo>
                  <a:pt x="60854" y="76729"/>
                </a:lnTo>
                <a:cubicBezTo>
                  <a:pt x="56455" y="76729"/>
                  <a:pt x="52917" y="80268"/>
                  <a:pt x="52917" y="84667"/>
                </a:cubicBezTo>
                <a:close/>
                <a:moveTo>
                  <a:pt x="52917" y="127000"/>
                </a:moveTo>
                <a:cubicBezTo>
                  <a:pt x="52917" y="131399"/>
                  <a:pt x="56455" y="134938"/>
                  <a:pt x="60854" y="134938"/>
                </a:cubicBezTo>
                <a:lnTo>
                  <a:pt x="97896" y="134938"/>
                </a:lnTo>
                <a:cubicBezTo>
                  <a:pt x="102295" y="134938"/>
                  <a:pt x="105833" y="131399"/>
                  <a:pt x="105833" y="127000"/>
                </a:cubicBezTo>
                <a:cubicBezTo>
                  <a:pt x="105833" y="122601"/>
                  <a:pt x="102295" y="119063"/>
                  <a:pt x="97896" y="119063"/>
                </a:cubicBezTo>
                <a:lnTo>
                  <a:pt x="60854" y="119063"/>
                </a:lnTo>
                <a:cubicBezTo>
                  <a:pt x="56455" y="119063"/>
                  <a:pt x="52917" y="122601"/>
                  <a:pt x="52917" y="127000"/>
                </a:cubicBezTo>
                <a:close/>
                <a:moveTo>
                  <a:pt x="31750" y="137583"/>
                </a:moveTo>
                <a:cubicBezTo>
                  <a:pt x="37591" y="137583"/>
                  <a:pt x="42333" y="132841"/>
                  <a:pt x="42333" y="127000"/>
                </a:cubicBezTo>
                <a:cubicBezTo>
                  <a:pt x="42333" y="121159"/>
                  <a:pt x="37591" y="116417"/>
                  <a:pt x="31750" y="116417"/>
                </a:cubicBezTo>
                <a:cubicBezTo>
                  <a:pt x="25909" y="116417"/>
                  <a:pt x="21167" y="121159"/>
                  <a:pt x="21167" y="127000"/>
                </a:cubicBezTo>
                <a:cubicBezTo>
                  <a:pt x="21167" y="132841"/>
                  <a:pt x="25909" y="137583"/>
                  <a:pt x="31750" y="137583"/>
                </a:cubicBezTo>
                <a:close/>
              </a:path>
            </a:pathLst>
          </a:custGeom>
          <a:solidFill>
            <a:srgbClr val="C09B5A"/>
          </a:solidFill>
        </p:spPr>
      </p:sp>
      <p:sp>
        <p:nvSpPr>
          <p:cNvPr id="12" name="Text 5"/>
          <p:cNvSpPr/>
          <p:nvPr/>
        </p:nvSpPr>
        <p:spPr>
          <a:xfrm>
            <a:off x="1212215" y="1553845"/>
            <a:ext cx="1506220" cy="29654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前期准备</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12" name="Shape 27"/>
          <p:cNvSpPr/>
          <p:nvPr/>
        </p:nvSpPr>
        <p:spPr>
          <a:xfrm>
            <a:off x="5793105" y="1407795"/>
            <a:ext cx="4922520" cy="187198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22" name="Shape 15"/>
          <p:cNvSpPr/>
          <p:nvPr/>
        </p:nvSpPr>
        <p:spPr>
          <a:xfrm>
            <a:off x="5926773" y="1513840"/>
            <a:ext cx="423545" cy="423545"/>
          </a:xfrm>
          <a:custGeom>
            <a:avLst/>
            <a:gdLst/>
            <a:ahLst/>
            <a:cxnLst/>
            <a:rect l="l" t="t" r="r" b="b"/>
            <a:pathLst>
              <a:path w="423333" h="423333">
                <a:moveTo>
                  <a:pt x="42333" y="0"/>
                </a:moveTo>
                <a:lnTo>
                  <a:pt x="381000" y="0"/>
                </a:lnTo>
                <a:cubicBezTo>
                  <a:pt x="404380" y="0"/>
                  <a:pt x="423333" y="18953"/>
                  <a:pt x="423333" y="42333"/>
                </a:cubicBezTo>
                <a:lnTo>
                  <a:pt x="423333" y="381000"/>
                </a:lnTo>
                <a:cubicBezTo>
                  <a:pt x="423333" y="404380"/>
                  <a:pt x="404380" y="423333"/>
                  <a:pt x="381000" y="423333"/>
                </a:cubicBezTo>
                <a:lnTo>
                  <a:pt x="42333" y="423333"/>
                </a:lnTo>
                <a:cubicBezTo>
                  <a:pt x="18953" y="423333"/>
                  <a:pt x="0" y="404380"/>
                  <a:pt x="0" y="381000"/>
                </a:cubicBezTo>
                <a:lnTo>
                  <a:pt x="0" y="42333"/>
                </a:lnTo>
                <a:cubicBezTo>
                  <a:pt x="0" y="18953"/>
                  <a:pt x="18953" y="0"/>
                  <a:pt x="42333" y="0"/>
                </a:cubicBezTo>
                <a:close/>
              </a:path>
            </a:pathLst>
          </a:custGeom>
          <a:solidFill>
            <a:srgbClr val="C09B5A">
              <a:alpha val="20000"/>
            </a:srgbClr>
          </a:solidFill>
        </p:spPr>
      </p:sp>
      <p:sp>
        <p:nvSpPr>
          <p:cNvPr id="23" name="Shape 16"/>
          <p:cNvSpPr/>
          <p:nvPr/>
        </p:nvSpPr>
        <p:spPr>
          <a:xfrm>
            <a:off x="6075045" y="1640840"/>
            <a:ext cx="127000" cy="169545"/>
          </a:xfrm>
          <a:custGeom>
            <a:avLst/>
            <a:gdLst/>
            <a:ahLst/>
            <a:cxnLst/>
            <a:rect l="l" t="t" r="r" b="b"/>
            <a:pathLst>
              <a:path w="127000" h="169333">
                <a:moveTo>
                  <a:pt x="0" y="62376"/>
                </a:moveTo>
                <a:cubicBezTo>
                  <a:pt x="0" y="27914"/>
                  <a:pt x="28443" y="0"/>
                  <a:pt x="63500" y="0"/>
                </a:cubicBezTo>
                <a:cubicBezTo>
                  <a:pt x="98557" y="0"/>
                  <a:pt x="127000" y="27914"/>
                  <a:pt x="127000" y="62376"/>
                </a:cubicBezTo>
                <a:cubicBezTo>
                  <a:pt x="127000" y="101832"/>
                  <a:pt x="87246" y="149126"/>
                  <a:pt x="70644" y="167151"/>
                </a:cubicBezTo>
                <a:cubicBezTo>
                  <a:pt x="66741" y="171384"/>
                  <a:pt x="60226" y="171384"/>
                  <a:pt x="56323" y="167151"/>
                </a:cubicBezTo>
                <a:cubicBezTo>
                  <a:pt x="39721" y="149126"/>
                  <a:pt x="-33" y="101832"/>
                  <a:pt x="-33" y="62376"/>
                </a:cubicBezTo>
                <a:close/>
                <a:moveTo>
                  <a:pt x="63500" y="84667"/>
                </a:moveTo>
                <a:cubicBezTo>
                  <a:pt x="75182" y="84667"/>
                  <a:pt x="84667" y="75182"/>
                  <a:pt x="84667" y="63500"/>
                </a:cubicBezTo>
                <a:cubicBezTo>
                  <a:pt x="84667" y="51818"/>
                  <a:pt x="75182" y="42333"/>
                  <a:pt x="63500" y="42333"/>
                </a:cubicBezTo>
                <a:cubicBezTo>
                  <a:pt x="51818" y="42333"/>
                  <a:pt x="42333" y="51818"/>
                  <a:pt x="42333" y="63500"/>
                </a:cubicBezTo>
                <a:cubicBezTo>
                  <a:pt x="42333" y="75182"/>
                  <a:pt x="51818" y="84667"/>
                  <a:pt x="63500" y="84667"/>
                </a:cubicBezTo>
                <a:close/>
              </a:path>
            </a:pathLst>
          </a:custGeom>
          <a:solidFill>
            <a:srgbClr val="C09B5A"/>
          </a:solidFill>
        </p:spPr>
      </p:sp>
      <p:sp>
        <p:nvSpPr>
          <p:cNvPr id="24" name="Text 17"/>
          <p:cNvSpPr/>
          <p:nvPr/>
        </p:nvSpPr>
        <p:spPr>
          <a:xfrm>
            <a:off x="6486208" y="1553845"/>
            <a:ext cx="1430020" cy="29654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选址建议</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13" name="Shape 27"/>
          <p:cNvSpPr/>
          <p:nvPr/>
        </p:nvSpPr>
        <p:spPr>
          <a:xfrm>
            <a:off x="11040110" y="1407795"/>
            <a:ext cx="4679950" cy="187198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34" name="Shape 27"/>
          <p:cNvSpPr/>
          <p:nvPr/>
        </p:nvSpPr>
        <p:spPr>
          <a:xfrm>
            <a:off x="11137900" y="1526540"/>
            <a:ext cx="423545" cy="423545"/>
          </a:xfrm>
          <a:custGeom>
            <a:avLst/>
            <a:gdLst/>
            <a:ahLst/>
            <a:cxnLst/>
            <a:rect l="l" t="t" r="r" b="b"/>
            <a:pathLst>
              <a:path w="423333" h="423333">
                <a:moveTo>
                  <a:pt x="42333" y="0"/>
                </a:moveTo>
                <a:lnTo>
                  <a:pt x="381000" y="0"/>
                </a:lnTo>
                <a:cubicBezTo>
                  <a:pt x="404380" y="0"/>
                  <a:pt x="423333" y="18953"/>
                  <a:pt x="423333" y="42333"/>
                </a:cubicBezTo>
                <a:lnTo>
                  <a:pt x="423333" y="381000"/>
                </a:lnTo>
                <a:cubicBezTo>
                  <a:pt x="423333" y="404380"/>
                  <a:pt x="404380" y="423333"/>
                  <a:pt x="381000" y="423333"/>
                </a:cubicBezTo>
                <a:lnTo>
                  <a:pt x="42333" y="423333"/>
                </a:lnTo>
                <a:cubicBezTo>
                  <a:pt x="18953" y="423333"/>
                  <a:pt x="0" y="404380"/>
                  <a:pt x="0" y="381000"/>
                </a:cubicBezTo>
                <a:lnTo>
                  <a:pt x="0" y="42333"/>
                </a:lnTo>
                <a:cubicBezTo>
                  <a:pt x="0" y="18953"/>
                  <a:pt x="18953" y="0"/>
                  <a:pt x="42333" y="0"/>
                </a:cubicBezTo>
                <a:close/>
              </a:path>
            </a:pathLst>
          </a:custGeom>
          <a:solidFill>
            <a:srgbClr val="C09B5A">
              <a:alpha val="20000"/>
            </a:srgbClr>
          </a:solidFill>
        </p:spPr>
      </p:sp>
      <p:sp>
        <p:nvSpPr>
          <p:cNvPr id="35" name="Shape 28"/>
          <p:cNvSpPr/>
          <p:nvPr/>
        </p:nvSpPr>
        <p:spPr>
          <a:xfrm>
            <a:off x="11243945" y="1653540"/>
            <a:ext cx="211455" cy="169545"/>
          </a:xfrm>
          <a:custGeom>
            <a:avLst/>
            <a:gdLst/>
            <a:ahLst/>
            <a:cxnLst/>
            <a:rect l="l" t="t" r="r" b="b"/>
            <a:pathLst>
              <a:path w="211667" h="169333">
                <a:moveTo>
                  <a:pt x="105833" y="5292"/>
                </a:moveTo>
                <a:cubicBezTo>
                  <a:pt x="124817" y="5292"/>
                  <a:pt x="140229" y="20704"/>
                  <a:pt x="140229" y="39688"/>
                </a:cubicBezTo>
                <a:cubicBezTo>
                  <a:pt x="140229" y="58671"/>
                  <a:pt x="124817" y="74083"/>
                  <a:pt x="105833" y="74083"/>
                </a:cubicBezTo>
                <a:cubicBezTo>
                  <a:pt x="86850" y="74083"/>
                  <a:pt x="71438" y="58671"/>
                  <a:pt x="71438" y="39688"/>
                </a:cubicBezTo>
                <a:cubicBezTo>
                  <a:pt x="71438" y="20704"/>
                  <a:pt x="86850" y="5292"/>
                  <a:pt x="105833" y="5292"/>
                </a:cubicBezTo>
                <a:close/>
                <a:moveTo>
                  <a:pt x="31750" y="29104"/>
                </a:moveTo>
                <a:cubicBezTo>
                  <a:pt x="44892" y="29104"/>
                  <a:pt x="55563" y="39774"/>
                  <a:pt x="55563" y="52917"/>
                </a:cubicBezTo>
                <a:cubicBezTo>
                  <a:pt x="55563" y="66059"/>
                  <a:pt x="44892" y="76729"/>
                  <a:pt x="31750" y="76729"/>
                </a:cubicBezTo>
                <a:cubicBezTo>
                  <a:pt x="18608" y="76729"/>
                  <a:pt x="7938" y="66059"/>
                  <a:pt x="7938" y="52917"/>
                </a:cubicBezTo>
                <a:cubicBezTo>
                  <a:pt x="7938" y="39774"/>
                  <a:pt x="18608" y="29104"/>
                  <a:pt x="31750" y="29104"/>
                </a:cubicBezTo>
                <a:close/>
                <a:moveTo>
                  <a:pt x="0" y="137583"/>
                </a:moveTo>
                <a:cubicBezTo>
                  <a:pt x="0" y="114201"/>
                  <a:pt x="18951" y="95250"/>
                  <a:pt x="42333" y="95250"/>
                </a:cubicBezTo>
                <a:cubicBezTo>
                  <a:pt x="46567" y="95250"/>
                  <a:pt x="50668" y="95878"/>
                  <a:pt x="54537" y="97036"/>
                </a:cubicBezTo>
                <a:cubicBezTo>
                  <a:pt x="43656" y="109207"/>
                  <a:pt x="37042" y="125280"/>
                  <a:pt x="37042" y="142875"/>
                </a:cubicBezTo>
                <a:lnTo>
                  <a:pt x="37042" y="148167"/>
                </a:lnTo>
                <a:cubicBezTo>
                  <a:pt x="37042" y="151937"/>
                  <a:pt x="37835" y="155509"/>
                  <a:pt x="39258" y="158750"/>
                </a:cubicBezTo>
                <a:lnTo>
                  <a:pt x="10583" y="158750"/>
                </a:lnTo>
                <a:cubicBezTo>
                  <a:pt x="4729" y="158750"/>
                  <a:pt x="0" y="154021"/>
                  <a:pt x="0" y="148167"/>
                </a:cubicBezTo>
                <a:lnTo>
                  <a:pt x="0" y="137583"/>
                </a:lnTo>
                <a:close/>
                <a:moveTo>
                  <a:pt x="172409" y="158750"/>
                </a:moveTo>
                <a:cubicBezTo>
                  <a:pt x="173831" y="155509"/>
                  <a:pt x="174625" y="151937"/>
                  <a:pt x="174625" y="148167"/>
                </a:cubicBezTo>
                <a:lnTo>
                  <a:pt x="174625" y="142875"/>
                </a:lnTo>
                <a:cubicBezTo>
                  <a:pt x="174625" y="125280"/>
                  <a:pt x="168010" y="109207"/>
                  <a:pt x="157129" y="97036"/>
                </a:cubicBezTo>
                <a:cubicBezTo>
                  <a:pt x="160999" y="95878"/>
                  <a:pt x="165100" y="95250"/>
                  <a:pt x="169333" y="95250"/>
                </a:cubicBezTo>
                <a:cubicBezTo>
                  <a:pt x="192716" y="95250"/>
                  <a:pt x="211667" y="114201"/>
                  <a:pt x="211667" y="137583"/>
                </a:cubicBezTo>
                <a:lnTo>
                  <a:pt x="211667" y="148167"/>
                </a:lnTo>
                <a:cubicBezTo>
                  <a:pt x="211667" y="154021"/>
                  <a:pt x="206937" y="158750"/>
                  <a:pt x="201083" y="158750"/>
                </a:cubicBezTo>
                <a:lnTo>
                  <a:pt x="172409" y="158750"/>
                </a:lnTo>
                <a:close/>
                <a:moveTo>
                  <a:pt x="156104" y="52917"/>
                </a:moveTo>
                <a:cubicBezTo>
                  <a:pt x="156104" y="39774"/>
                  <a:pt x="166774" y="29104"/>
                  <a:pt x="179917" y="29104"/>
                </a:cubicBezTo>
                <a:cubicBezTo>
                  <a:pt x="193059" y="29104"/>
                  <a:pt x="203729" y="39774"/>
                  <a:pt x="203729" y="52917"/>
                </a:cubicBezTo>
                <a:cubicBezTo>
                  <a:pt x="203729" y="66059"/>
                  <a:pt x="193059" y="76729"/>
                  <a:pt x="179917" y="76729"/>
                </a:cubicBezTo>
                <a:cubicBezTo>
                  <a:pt x="166774" y="76729"/>
                  <a:pt x="156104" y="66059"/>
                  <a:pt x="156104" y="52917"/>
                </a:cubicBezTo>
                <a:close/>
                <a:moveTo>
                  <a:pt x="52917" y="142875"/>
                </a:moveTo>
                <a:cubicBezTo>
                  <a:pt x="52917" y="113639"/>
                  <a:pt x="76597" y="89958"/>
                  <a:pt x="105833" y="89958"/>
                </a:cubicBezTo>
                <a:cubicBezTo>
                  <a:pt x="135070" y="89958"/>
                  <a:pt x="158750" y="113639"/>
                  <a:pt x="158750" y="142875"/>
                </a:cubicBezTo>
                <a:lnTo>
                  <a:pt x="158750" y="148167"/>
                </a:lnTo>
                <a:cubicBezTo>
                  <a:pt x="158750" y="154021"/>
                  <a:pt x="154021" y="158750"/>
                  <a:pt x="148167" y="158750"/>
                </a:cubicBezTo>
                <a:lnTo>
                  <a:pt x="63500" y="158750"/>
                </a:lnTo>
                <a:cubicBezTo>
                  <a:pt x="57646" y="158750"/>
                  <a:pt x="52917" y="154021"/>
                  <a:pt x="52917" y="148167"/>
                </a:cubicBezTo>
                <a:lnTo>
                  <a:pt x="52917" y="142875"/>
                </a:lnTo>
                <a:close/>
              </a:path>
            </a:pathLst>
          </a:custGeom>
          <a:solidFill>
            <a:srgbClr val="C09B5A"/>
          </a:solidFill>
        </p:spPr>
      </p:sp>
      <p:sp>
        <p:nvSpPr>
          <p:cNvPr id="36" name="Text 29"/>
          <p:cNvSpPr/>
          <p:nvPr/>
        </p:nvSpPr>
        <p:spPr>
          <a:xfrm>
            <a:off x="11688445" y="1553845"/>
            <a:ext cx="1365250" cy="29654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团队建设</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grpSp>
        <p:nvGrpSpPr>
          <p:cNvPr id="52" name="组合 51"/>
          <p:cNvGrpSpPr/>
          <p:nvPr/>
        </p:nvGrpSpPr>
        <p:grpSpPr>
          <a:xfrm>
            <a:off x="744220" y="2017395"/>
            <a:ext cx="13876655" cy="254000"/>
            <a:chOff x="1172" y="3177"/>
            <a:chExt cx="21853" cy="400"/>
          </a:xfrm>
        </p:grpSpPr>
        <p:sp>
          <p:nvSpPr>
            <p:cNvPr id="13" name="Shape 6"/>
            <p:cNvSpPr/>
            <p:nvPr/>
          </p:nvSpPr>
          <p:spPr>
            <a:xfrm>
              <a:off x="1172" y="3243"/>
              <a:ext cx="259"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14" name="Text 7"/>
            <p:cNvSpPr/>
            <p:nvPr/>
          </p:nvSpPr>
          <p:spPr>
            <a:xfrm>
              <a:off x="1589" y="3177"/>
              <a:ext cx="4603"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完成企业注册、跨境电商资质申请</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25" name="Shape 18"/>
            <p:cNvSpPr/>
            <p:nvPr/>
          </p:nvSpPr>
          <p:spPr>
            <a:xfrm>
              <a:off x="9445" y="3243"/>
              <a:ext cx="259"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26" name="Text 19"/>
            <p:cNvSpPr/>
            <p:nvPr/>
          </p:nvSpPr>
          <p:spPr>
            <a:xfrm>
              <a:off x="9862" y="3177"/>
              <a:ext cx="4603"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根据业务类型选择合适市县和园区</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37" name="Shape 30"/>
            <p:cNvSpPr/>
            <p:nvPr/>
          </p:nvSpPr>
          <p:spPr>
            <a:xfrm>
              <a:off x="17708" y="3243"/>
              <a:ext cx="259"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38" name="Text 31"/>
            <p:cNvSpPr/>
            <p:nvPr/>
          </p:nvSpPr>
          <p:spPr>
            <a:xfrm>
              <a:off x="18125" y="3177"/>
              <a:ext cx="4901"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确保满足实质性运营的人员配置要求</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59" name="组合 58"/>
          <p:cNvGrpSpPr/>
          <p:nvPr/>
        </p:nvGrpSpPr>
        <p:grpSpPr>
          <a:xfrm>
            <a:off x="744220" y="2288540"/>
            <a:ext cx="13876655" cy="325120"/>
            <a:chOff x="1172" y="3604"/>
            <a:chExt cx="21853" cy="512"/>
          </a:xfrm>
        </p:grpSpPr>
        <p:sp>
          <p:nvSpPr>
            <p:cNvPr id="15" name="Shape 8"/>
            <p:cNvSpPr/>
            <p:nvPr/>
          </p:nvSpPr>
          <p:spPr>
            <a:xfrm>
              <a:off x="1172" y="3726"/>
              <a:ext cx="259"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16" name="Text 9"/>
            <p:cNvSpPr/>
            <p:nvPr/>
          </p:nvSpPr>
          <p:spPr>
            <a:xfrm>
              <a:off x="1589" y="3660"/>
              <a:ext cx="4901"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综试区平台登记、数据报送系统接入</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27" name="Shape 20"/>
            <p:cNvSpPr/>
            <p:nvPr/>
          </p:nvSpPr>
          <p:spPr>
            <a:xfrm>
              <a:off x="9445" y="3726"/>
              <a:ext cx="259"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28" name="Text 21"/>
            <p:cNvSpPr/>
            <p:nvPr/>
          </p:nvSpPr>
          <p:spPr>
            <a:xfrm>
              <a:off x="9862" y="3604"/>
              <a:ext cx="5760" cy="512"/>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海口侧重综合型总部</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三亚侧重旅游消费</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39" name="Shape 32"/>
            <p:cNvSpPr/>
            <p:nvPr/>
          </p:nvSpPr>
          <p:spPr>
            <a:xfrm>
              <a:off x="17708" y="3726"/>
              <a:ext cx="259"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40" name="Text 33"/>
            <p:cNvSpPr/>
            <p:nvPr/>
          </p:nvSpPr>
          <p:spPr>
            <a:xfrm>
              <a:off x="18125" y="3654"/>
              <a:ext cx="4901" cy="411"/>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招聘本地专业人才</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建立稳定团队</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66" name="组合 65"/>
          <p:cNvGrpSpPr/>
          <p:nvPr/>
        </p:nvGrpSpPr>
        <p:grpSpPr>
          <a:xfrm>
            <a:off x="744220" y="2630805"/>
            <a:ext cx="14610715" cy="254000"/>
            <a:chOff x="1172" y="4234"/>
            <a:chExt cx="23009" cy="400"/>
          </a:xfrm>
        </p:grpSpPr>
        <p:sp>
          <p:nvSpPr>
            <p:cNvPr id="17" name="Shape 10"/>
            <p:cNvSpPr/>
            <p:nvPr/>
          </p:nvSpPr>
          <p:spPr>
            <a:xfrm>
              <a:off x="1172" y="4301"/>
              <a:ext cx="259"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18" name="Text 11"/>
            <p:cNvSpPr/>
            <p:nvPr/>
          </p:nvSpPr>
          <p:spPr>
            <a:xfrm>
              <a:off x="1589" y="4234"/>
              <a:ext cx="3416"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实质性运营证明材料准备</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29" name="Shape 22"/>
            <p:cNvSpPr/>
            <p:nvPr/>
          </p:nvSpPr>
          <p:spPr>
            <a:xfrm>
              <a:off x="9445" y="4301"/>
              <a:ext cx="259"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30" name="Text 23"/>
            <p:cNvSpPr/>
            <p:nvPr/>
          </p:nvSpPr>
          <p:spPr>
            <a:xfrm>
              <a:off x="9862" y="4242"/>
              <a:ext cx="5471" cy="385"/>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洋浦侧重物流仓储</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澄迈侧重数字经济</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42" name="Shape 34"/>
            <p:cNvSpPr/>
            <p:nvPr/>
          </p:nvSpPr>
          <p:spPr>
            <a:xfrm>
              <a:off x="17708" y="4301"/>
              <a:ext cx="259"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46" name="Text 35"/>
            <p:cNvSpPr/>
            <p:nvPr/>
          </p:nvSpPr>
          <p:spPr>
            <a:xfrm>
              <a:off x="18125" y="4244"/>
              <a:ext cx="6057" cy="38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员工社保在海南缴纳</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满足183天居住要求</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73" name="组合 72"/>
          <p:cNvGrpSpPr/>
          <p:nvPr/>
        </p:nvGrpSpPr>
        <p:grpSpPr>
          <a:xfrm>
            <a:off x="744220" y="2901950"/>
            <a:ext cx="13876655" cy="254000"/>
            <a:chOff x="1172" y="4777"/>
            <a:chExt cx="21853" cy="400"/>
          </a:xfrm>
        </p:grpSpPr>
        <p:sp>
          <p:nvSpPr>
            <p:cNvPr id="19" name="Shape 12"/>
            <p:cNvSpPr/>
            <p:nvPr/>
          </p:nvSpPr>
          <p:spPr>
            <a:xfrm>
              <a:off x="1172" y="4843"/>
              <a:ext cx="259"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20" name="Text 13"/>
            <p:cNvSpPr/>
            <p:nvPr/>
          </p:nvSpPr>
          <p:spPr>
            <a:xfrm>
              <a:off x="1589" y="4777"/>
              <a:ext cx="3416"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税务登记、银行账户开设</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31" name="Shape 24"/>
            <p:cNvSpPr/>
            <p:nvPr/>
          </p:nvSpPr>
          <p:spPr>
            <a:xfrm>
              <a:off x="9445" y="4843"/>
              <a:ext cx="259"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32" name="Text 25"/>
            <p:cNvSpPr/>
            <p:nvPr/>
          </p:nvSpPr>
          <p:spPr>
            <a:xfrm>
              <a:off x="9862" y="4777"/>
              <a:ext cx="5792"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考虑交通便利性、产业集聚度、配套完善度</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49" name="Shape 36"/>
            <p:cNvSpPr/>
            <p:nvPr/>
          </p:nvSpPr>
          <p:spPr>
            <a:xfrm>
              <a:off x="17708" y="4843"/>
              <a:ext cx="259"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51" name="Text 37"/>
            <p:cNvSpPr/>
            <p:nvPr/>
          </p:nvSpPr>
          <p:spPr>
            <a:xfrm>
              <a:off x="18125" y="4777"/>
              <a:ext cx="4901"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建立完善的薪酬福利体系和激励机制</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sp>
        <p:nvSpPr>
          <p:cNvPr id="119" name="Shape 27"/>
          <p:cNvSpPr/>
          <p:nvPr/>
        </p:nvSpPr>
        <p:spPr>
          <a:xfrm>
            <a:off x="11051540" y="3441700"/>
            <a:ext cx="4679950" cy="161988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118" name="Shape 27"/>
          <p:cNvSpPr/>
          <p:nvPr/>
        </p:nvSpPr>
        <p:spPr>
          <a:xfrm>
            <a:off x="5792470" y="3441700"/>
            <a:ext cx="4922520" cy="161988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117" name="Shape 27"/>
          <p:cNvSpPr/>
          <p:nvPr/>
        </p:nvSpPr>
        <p:spPr>
          <a:xfrm>
            <a:off x="557530" y="3441700"/>
            <a:ext cx="4897755" cy="161988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53" name="Shape 39"/>
          <p:cNvSpPr/>
          <p:nvPr/>
        </p:nvSpPr>
        <p:spPr>
          <a:xfrm>
            <a:off x="683895" y="3512185"/>
            <a:ext cx="423545" cy="423545"/>
          </a:xfrm>
          <a:custGeom>
            <a:avLst/>
            <a:gdLst/>
            <a:ahLst/>
            <a:cxnLst/>
            <a:rect l="l" t="t" r="r" b="b"/>
            <a:pathLst>
              <a:path w="423333" h="423333">
                <a:moveTo>
                  <a:pt x="42333" y="0"/>
                </a:moveTo>
                <a:lnTo>
                  <a:pt x="381000" y="0"/>
                </a:lnTo>
                <a:cubicBezTo>
                  <a:pt x="404380" y="0"/>
                  <a:pt x="423333" y="18953"/>
                  <a:pt x="423333" y="42333"/>
                </a:cubicBezTo>
                <a:lnTo>
                  <a:pt x="423333" y="381000"/>
                </a:lnTo>
                <a:cubicBezTo>
                  <a:pt x="423333" y="404380"/>
                  <a:pt x="404380" y="423333"/>
                  <a:pt x="381000" y="423333"/>
                </a:cubicBezTo>
                <a:lnTo>
                  <a:pt x="42333" y="423333"/>
                </a:lnTo>
                <a:cubicBezTo>
                  <a:pt x="18953" y="423333"/>
                  <a:pt x="0" y="404380"/>
                  <a:pt x="0" y="381000"/>
                </a:cubicBezTo>
                <a:lnTo>
                  <a:pt x="0" y="42333"/>
                </a:lnTo>
                <a:cubicBezTo>
                  <a:pt x="0" y="18953"/>
                  <a:pt x="18953" y="0"/>
                  <a:pt x="42333" y="0"/>
                </a:cubicBezTo>
                <a:close/>
              </a:path>
            </a:pathLst>
          </a:custGeom>
          <a:solidFill>
            <a:srgbClr val="C09B5A">
              <a:alpha val="20000"/>
            </a:srgbClr>
          </a:solidFill>
        </p:spPr>
      </p:sp>
      <p:sp>
        <p:nvSpPr>
          <p:cNvPr id="54" name="Shape 40"/>
          <p:cNvSpPr/>
          <p:nvPr/>
        </p:nvSpPr>
        <p:spPr>
          <a:xfrm>
            <a:off x="789940" y="3639185"/>
            <a:ext cx="211455" cy="169545"/>
          </a:xfrm>
          <a:custGeom>
            <a:avLst/>
            <a:gdLst/>
            <a:ahLst/>
            <a:cxnLst/>
            <a:rect l="l" t="t" r="r" b="b"/>
            <a:pathLst>
              <a:path w="211667" h="169333">
                <a:moveTo>
                  <a:pt x="21167" y="31750"/>
                </a:moveTo>
                <a:cubicBezTo>
                  <a:pt x="21167" y="20075"/>
                  <a:pt x="30659" y="10583"/>
                  <a:pt x="42333" y="10583"/>
                </a:cubicBezTo>
                <a:lnTo>
                  <a:pt x="169333" y="10583"/>
                </a:lnTo>
                <a:cubicBezTo>
                  <a:pt x="181008" y="10583"/>
                  <a:pt x="190500" y="20075"/>
                  <a:pt x="190500" y="31750"/>
                </a:cubicBezTo>
                <a:lnTo>
                  <a:pt x="190500" y="111125"/>
                </a:lnTo>
                <a:lnTo>
                  <a:pt x="169333" y="111125"/>
                </a:lnTo>
                <a:lnTo>
                  <a:pt x="169333" y="31750"/>
                </a:lnTo>
                <a:lnTo>
                  <a:pt x="42333" y="31750"/>
                </a:lnTo>
                <a:lnTo>
                  <a:pt x="42333" y="111125"/>
                </a:lnTo>
                <a:lnTo>
                  <a:pt x="21167" y="111125"/>
                </a:lnTo>
                <a:lnTo>
                  <a:pt x="21167" y="31750"/>
                </a:lnTo>
                <a:close/>
                <a:moveTo>
                  <a:pt x="0" y="133350"/>
                </a:moveTo>
                <a:cubicBezTo>
                  <a:pt x="0" y="129844"/>
                  <a:pt x="2844" y="127000"/>
                  <a:pt x="6350" y="127000"/>
                </a:cubicBezTo>
                <a:lnTo>
                  <a:pt x="205317" y="127000"/>
                </a:lnTo>
                <a:cubicBezTo>
                  <a:pt x="208822" y="127000"/>
                  <a:pt x="211667" y="129844"/>
                  <a:pt x="211667" y="133350"/>
                </a:cubicBezTo>
                <a:cubicBezTo>
                  <a:pt x="211667" y="147373"/>
                  <a:pt x="200290" y="158750"/>
                  <a:pt x="186267" y="158750"/>
                </a:cubicBezTo>
                <a:lnTo>
                  <a:pt x="25400" y="158750"/>
                </a:lnTo>
                <a:cubicBezTo>
                  <a:pt x="11377" y="158750"/>
                  <a:pt x="0" y="147373"/>
                  <a:pt x="0" y="133350"/>
                </a:cubicBezTo>
                <a:close/>
                <a:moveTo>
                  <a:pt x="92935" y="69122"/>
                </a:moveTo>
                <a:lnTo>
                  <a:pt x="82682" y="79375"/>
                </a:lnTo>
                <a:lnTo>
                  <a:pt x="92935" y="89628"/>
                </a:lnTo>
                <a:cubicBezTo>
                  <a:pt x="96044" y="92736"/>
                  <a:pt x="96044" y="97764"/>
                  <a:pt x="92935" y="100839"/>
                </a:cubicBezTo>
                <a:cubicBezTo>
                  <a:pt x="89826" y="103915"/>
                  <a:pt x="84799" y="103948"/>
                  <a:pt x="81723" y="100839"/>
                </a:cubicBezTo>
                <a:lnTo>
                  <a:pt x="65848" y="84964"/>
                </a:lnTo>
                <a:cubicBezTo>
                  <a:pt x="62739" y="81855"/>
                  <a:pt x="62739" y="76828"/>
                  <a:pt x="65848" y="73753"/>
                </a:cubicBezTo>
                <a:lnTo>
                  <a:pt x="81723" y="57878"/>
                </a:lnTo>
                <a:cubicBezTo>
                  <a:pt x="84832" y="54769"/>
                  <a:pt x="89859" y="54769"/>
                  <a:pt x="92935" y="57878"/>
                </a:cubicBezTo>
                <a:cubicBezTo>
                  <a:pt x="96011" y="60986"/>
                  <a:pt x="96044" y="66014"/>
                  <a:pt x="92935" y="69089"/>
                </a:cubicBezTo>
                <a:close/>
                <a:moveTo>
                  <a:pt x="129977" y="57878"/>
                </a:moveTo>
                <a:lnTo>
                  <a:pt x="145852" y="73753"/>
                </a:lnTo>
                <a:cubicBezTo>
                  <a:pt x="148960" y="76861"/>
                  <a:pt x="148960" y="81889"/>
                  <a:pt x="145852" y="84964"/>
                </a:cubicBezTo>
                <a:lnTo>
                  <a:pt x="129977" y="100839"/>
                </a:lnTo>
                <a:cubicBezTo>
                  <a:pt x="126868" y="103948"/>
                  <a:pt x="121841" y="103948"/>
                  <a:pt x="118765" y="100839"/>
                </a:cubicBezTo>
                <a:cubicBezTo>
                  <a:pt x="115689" y="97730"/>
                  <a:pt x="115656" y="92703"/>
                  <a:pt x="118765" y="89628"/>
                </a:cubicBezTo>
                <a:lnTo>
                  <a:pt x="129017" y="79375"/>
                </a:lnTo>
                <a:lnTo>
                  <a:pt x="118765" y="69122"/>
                </a:lnTo>
                <a:cubicBezTo>
                  <a:pt x="115656" y="66014"/>
                  <a:pt x="115656" y="60986"/>
                  <a:pt x="118765" y="57911"/>
                </a:cubicBezTo>
                <a:cubicBezTo>
                  <a:pt x="121874" y="54835"/>
                  <a:pt x="126901" y="54802"/>
                  <a:pt x="129977" y="57911"/>
                </a:cubicBezTo>
                <a:close/>
              </a:path>
            </a:pathLst>
          </a:custGeom>
          <a:solidFill>
            <a:srgbClr val="C09B5A"/>
          </a:solidFill>
        </p:spPr>
      </p:sp>
      <p:sp>
        <p:nvSpPr>
          <p:cNvPr id="55" name="Text 41"/>
          <p:cNvSpPr/>
          <p:nvPr/>
        </p:nvSpPr>
        <p:spPr>
          <a:xfrm>
            <a:off x="1225550" y="3550285"/>
            <a:ext cx="1365250" cy="29654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系统对接</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56" name="Text 42"/>
          <p:cNvSpPr/>
          <p:nvPr/>
        </p:nvSpPr>
        <p:spPr>
          <a:xfrm>
            <a:off x="679450" y="4024630"/>
            <a:ext cx="4620895" cy="401955"/>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接入</a:t>
            </a:r>
            <a:r>
              <a:rPr lang="en-US" sz="1400" dirty="0">
                <a:solidFill>
                  <a:srgbClr val="C59F5E"/>
                </a:solidFill>
                <a:latin typeface="微软雅黑" panose="020B0503020204020204" charset="-122"/>
                <a:ea typeface="微软雅黑" panose="020B0503020204020204" charset="-122"/>
                <a:cs typeface="微软雅黑" panose="020B0503020204020204" charset="-122"/>
              </a:rPr>
              <a:t>跨境电商综合试验区线上综合服务平台</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实现数据自动报送。</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45" name="组合 44"/>
          <p:cNvGrpSpPr/>
          <p:nvPr/>
        </p:nvGrpSpPr>
        <p:grpSpPr>
          <a:xfrm>
            <a:off x="699453" y="4549775"/>
            <a:ext cx="4581525" cy="431800"/>
            <a:chOff x="962" y="7165"/>
            <a:chExt cx="7215" cy="680"/>
          </a:xfrm>
        </p:grpSpPr>
        <p:sp>
          <p:nvSpPr>
            <p:cNvPr id="57" name="Shape 43"/>
            <p:cNvSpPr/>
            <p:nvPr/>
          </p:nvSpPr>
          <p:spPr>
            <a:xfrm>
              <a:off x="962" y="7165"/>
              <a:ext cx="7200" cy="680"/>
            </a:xfrm>
            <a:custGeom>
              <a:avLst/>
              <a:gdLst/>
              <a:ahLst/>
              <a:cxnLst/>
              <a:rect l="l" t="t" r="r" b="b"/>
              <a:pathLst>
                <a:path w="4667250" h="465667">
                  <a:moveTo>
                    <a:pt x="42334" y="0"/>
                  </a:moveTo>
                  <a:lnTo>
                    <a:pt x="4624916" y="0"/>
                  </a:lnTo>
                  <a:cubicBezTo>
                    <a:pt x="4648297" y="0"/>
                    <a:pt x="4667250" y="18953"/>
                    <a:pt x="4667250" y="42334"/>
                  </a:cubicBezTo>
                  <a:lnTo>
                    <a:pt x="4667250" y="423333"/>
                  </a:lnTo>
                  <a:cubicBezTo>
                    <a:pt x="4667250" y="446713"/>
                    <a:pt x="4648297" y="465667"/>
                    <a:pt x="4624916" y="465667"/>
                  </a:cubicBezTo>
                  <a:lnTo>
                    <a:pt x="42334" y="465667"/>
                  </a:lnTo>
                  <a:cubicBezTo>
                    <a:pt x="18953" y="465667"/>
                    <a:pt x="0" y="446713"/>
                    <a:pt x="0" y="423333"/>
                  </a:cubicBezTo>
                  <a:lnTo>
                    <a:pt x="0" y="42334"/>
                  </a:lnTo>
                  <a:cubicBezTo>
                    <a:pt x="0" y="18953"/>
                    <a:pt x="18953" y="0"/>
                    <a:pt x="42334" y="0"/>
                  </a:cubicBezTo>
                  <a:close/>
                </a:path>
              </a:pathLst>
            </a:custGeom>
            <a:solidFill>
              <a:srgbClr val="FFFFFF"/>
            </a:solidFill>
          </p:spPr>
        </p:sp>
        <p:sp>
          <p:nvSpPr>
            <p:cNvPr id="58" name="Text 44"/>
            <p:cNvSpPr/>
            <p:nvPr/>
          </p:nvSpPr>
          <p:spPr>
            <a:xfrm>
              <a:off x="1110" y="7330"/>
              <a:ext cx="7067" cy="333"/>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确保交易数据准确、及时</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满足补贴申请的数据报送要求</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sp>
        <p:nvSpPr>
          <p:cNvPr id="60" name="Shape 46"/>
          <p:cNvSpPr/>
          <p:nvPr/>
        </p:nvSpPr>
        <p:spPr>
          <a:xfrm>
            <a:off x="5926773" y="3512185"/>
            <a:ext cx="423545" cy="423545"/>
          </a:xfrm>
          <a:custGeom>
            <a:avLst/>
            <a:gdLst/>
            <a:ahLst/>
            <a:cxnLst/>
            <a:rect l="l" t="t" r="r" b="b"/>
            <a:pathLst>
              <a:path w="423333" h="423333">
                <a:moveTo>
                  <a:pt x="42333" y="0"/>
                </a:moveTo>
                <a:lnTo>
                  <a:pt x="381000" y="0"/>
                </a:lnTo>
                <a:cubicBezTo>
                  <a:pt x="404380" y="0"/>
                  <a:pt x="423333" y="18953"/>
                  <a:pt x="423333" y="42333"/>
                </a:cubicBezTo>
                <a:lnTo>
                  <a:pt x="423333" y="381000"/>
                </a:lnTo>
                <a:cubicBezTo>
                  <a:pt x="423333" y="404380"/>
                  <a:pt x="404380" y="423333"/>
                  <a:pt x="381000" y="423333"/>
                </a:cubicBezTo>
                <a:lnTo>
                  <a:pt x="42333" y="423333"/>
                </a:lnTo>
                <a:cubicBezTo>
                  <a:pt x="18953" y="423333"/>
                  <a:pt x="0" y="404380"/>
                  <a:pt x="0" y="381000"/>
                </a:cubicBezTo>
                <a:lnTo>
                  <a:pt x="0" y="42333"/>
                </a:lnTo>
                <a:cubicBezTo>
                  <a:pt x="0" y="18953"/>
                  <a:pt x="18953" y="0"/>
                  <a:pt x="42333" y="0"/>
                </a:cubicBezTo>
                <a:close/>
              </a:path>
            </a:pathLst>
          </a:custGeom>
          <a:solidFill>
            <a:srgbClr val="C09B5A">
              <a:alpha val="20000"/>
            </a:srgbClr>
          </a:solidFill>
        </p:spPr>
      </p:sp>
      <p:sp>
        <p:nvSpPr>
          <p:cNvPr id="61" name="Shape 47"/>
          <p:cNvSpPr/>
          <p:nvPr/>
        </p:nvSpPr>
        <p:spPr>
          <a:xfrm>
            <a:off x="6053773" y="3639185"/>
            <a:ext cx="169545" cy="169545"/>
          </a:xfrm>
          <a:custGeom>
            <a:avLst/>
            <a:gdLst/>
            <a:ahLst/>
            <a:cxnLst/>
            <a:rect l="l" t="t" r="r" b="b"/>
            <a:pathLst>
              <a:path w="169333" h="169333">
                <a:moveTo>
                  <a:pt x="84667" y="0"/>
                </a:moveTo>
                <a:cubicBezTo>
                  <a:pt x="86188" y="0"/>
                  <a:pt x="87709" y="331"/>
                  <a:pt x="89098" y="959"/>
                </a:cubicBezTo>
                <a:lnTo>
                  <a:pt x="151408" y="27384"/>
                </a:lnTo>
                <a:cubicBezTo>
                  <a:pt x="158684" y="30460"/>
                  <a:pt x="164108" y="37637"/>
                  <a:pt x="164075" y="46302"/>
                </a:cubicBezTo>
                <a:cubicBezTo>
                  <a:pt x="163909" y="79110"/>
                  <a:pt x="150416" y="139138"/>
                  <a:pt x="93431" y="166423"/>
                </a:cubicBezTo>
                <a:cubicBezTo>
                  <a:pt x="87908" y="169069"/>
                  <a:pt x="81492" y="169069"/>
                  <a:pt x="75968" y="166423"/>
                </a:cubicBezTo>
                <a:cubicBezTo>
                  <a:pt x="18951" y="139138"/>
                  <a:pt x="5490" y="79110"/>
                  <a:pt x="5325" y="46302"/>
                </a:cubicBezTo>
                <a:cubicBezTo>
                  <a:pt x="5292" y="37637"/>
                  <a:pt x="10716" y="30460"/>
                  <a:pt x="17992" y="27384"/>
                </a:cubicBezTo>
                <a:lnTo>
                  <a:pt x="80268" y="959"/>
                </a:lnTo>
                <a:cubicBezTo>
                  <a:pt x="81657" y="331"/>
                  <a:pt x="83145" y="0"/>
                  <a:pt x="84667" y="0"/>
                </a:cubicBezTo>
                <a:close/>
                <a:moveTo>
                  <a:pt x="84667" y="22093"/>
                </a:moveTo>
                <a:lnTo>
                  <a:pt x="84667" y="147141"/>
                </a:lnTo>
                <a:cubicBezTo>
                  <a:pt x="130307" y="125049"/>
                  <a:pt x="142577" y="76101"/>
                  <a:pt x="142875" y="46798"/>
                </a:cubicBezTo>
                <a:lnTo>
                  <a:pt x="84667" y="22126"/>
                </a:lnTo>
                <a:lnTo>
                  <a:pt x="84667" y="22126"/>
                </a:lnTo>
                <a:close/>
              </a:path>
            </a:pathLst>
          </a:custGeom>
          <a:solidFill>
            <a:srgbClr val="C09B5A"/>
          </a:solidFill>
        </p:spPr>
      </p:sp>
      <p:sp>
        <p:nvSpPr>
          <p:cNvPr id="62" name="Text 48"/>
          <p:cNvSpPr/>
          <p:nvPr/>
        </p:nvSpPr>
        <p:spPr>
          <a:xfrm>
            <a:off x="6499543" y="3550285"/>
            <a:ext cx="1365250" cy="29654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合规管理</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63" name="Text 49"/>
          <p:cNvSpPr/>
          <p:nvPr/>
        </p:nvSpPr>
        <p:spPr>
          <a:xfrm>
            <a:off x="5928360" y="3948430"/>
            <a:ext cx="4566920" cy="550545"/>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建立完善的</a:t>
            </a:r>
            <a:r>
              <a:rPr lang="en-US" sz="1400" dirty="0">
                <a:solidFill>
                  <a:srgbClr val="C59F5E"/>
                </a:solidFill>
                <a:latin typeface="微软雅黑" panose="020B0503020204020204" charset="-122"/>
                <a:ea typeface="微软雅黑" panose="020B0503020204020204" charset="-122"/>
                <a:cs typeface="微软雅黑" panose="020B0503020204020204" charset="-122"/>
              </a:rPr>
              <a:t>财务、税务、海关合规体系</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定期自查实质性运营情况。</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33" name="组合 32"/>
          <p:cNvGrpSpPr/>
          <p:nvPr/>
        </p:nvGrpSpPr>
        <p:grpSpPr>
          <a:xfrm>
            <a:off x="5946775" y="4549775"/>
            <a:ext cx="4613910" cy="431800"/>
            <a:chOff x="9300" y="7165"/>
            <a:chExt cx="7266" cy="680"/>
          </a:xfrm>
        </p:grpSpPr>
        <p:sp>
          <p:nvSpPr>
            <p:cNvPr id="64" name="Shape 50"/>
            <p:cNvSpPr/>
            <p:nvPr/>
          </p:nvSpPr>
          <p:spPr>
            <a:xfrm>
              <a:off x="9300" y="7165"/>
              <a:ext cx="7200" cy="680"/>
            </a:xfrm>
            <a:custGeom>
              <a:avLst/>
              <a:gdLst/>
              <a:ahLst/>
              <a:cxnLst/>
              <a:rect l="l" t="t" r="r" b="b"/>
              <a:pathLst>
                <a:path w="4667250" h="465667">
                  <a:moveTo>
                    <a:pt x="42334" y="0"/>
                  </a:moveTo>
                  <a:lnTo>
                    <a:pt x="4624916" y="0"/>
                  </a:lnTo>
                  <a:cubicBezTo>
                    <a:pt x="4648297" y="0"/>
                    <a:pt x="4667250" y="18953"/>
                    <a:pt x="4667250" y="42334"/>
                  </a:cubicBezTo>
                  <a:lnTo>
                    <a:pt x="4667250" y="423333"/>
                  </a:lnTo>
                  <a:cubicBezTo>
                    <a:pt x="4667250" y="446713"/>
                    <a:pt x="4648297" y="465667"/>
                    <a:pt x="4624916" y="465667"/>
                  </a:cubicBezTo>
                  <a:lnTo>
                    <a:pt x="42334" y="465667"/>
                  </a:lnTo>
                  <a:cubicBezTo>
                    <a:pt x="18953" y="465667"/>
                    <a:pt x="0" y="446713"/>
                    <a:pt x="0" y="423333"/>
                  </a:cubicBezTo>
                  <a:lnTo>
                    <a:pt x="0" y="42334"/>
                  </a:lnTo>
                  <a:cubicBezTo>
                    <a:pt x="0" y="18953"/>
                    <a:pt x="18953" y="0"/>
                    <a:pt x="42334" y="0"/>
                  </a:cubicBezTo>
                  <a:close/>
                </a:path>
              </a:pathLst>
            </a:custGeom>
            <a:solidFill>
              <a:srgbClr val="FFFFFF"/>
            </a:solidFill>
          </p:spPr>
        </p:sp>
        <p:sp>
          <p:nvSpPr>
            <p:cNvPr id="65" name="Text 51"/>
            <p:cNvSpPr/>
            <p:nvPr/>
          </p:nvSpPr>
          <p:spPr>
            <a:xfrm>
              <a:off x="9500" y="7330"/>
              <a:ext cx="7067" cy="333"/>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严格遵守税务、海关、外汇管理等规定,避免违规风险</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sp>
        <p:nvSpPr>
          <p:cNvPr id="67" name="Shape 53"/>
          <p:cNvSpPr/>
          <p:nvPr/>
        </p:nvSpPr>
        <p:spPr>
          <a:xfrm>
            <a:off x="11137900" y="3512185"/>
            <a:ext cx="423545" cy="423545"/>
          </a:xfrm>
          <a:custGeom>
            <a:avLst/>
            <a:gdLst/>
            <a:ahLst/>
            <a:cxnLst/>
            <a:rect l="l" t="t" r="r" b="b"/>
            <a:pathLst>
              <a:path w="423333" h="423333">
                <a:moveTo>
                  <a:pt x="42333" y="0"/>
                </a:moveTo>
                <a:lnTo>
                  <a:pt x="381000" y="0"/>
                </a:lnTo>
                <a:cubicBezTo>
                  <a:pt x="404380" y="0"/>
                  <a:pt x="423333" y="18953"/>
                  <a:pt x="423333" y="42333"/>
                </a:cubicBezTo>
                <a:lnTo>
                  <a:pt x="423333" y="381000"/>
                </a:lnTo>
                <a:cubicBezTo>
                  <a:pt x="423333" y="404380"/>
                  <a:pt x="404380" y="423333"/>
                  <a:pt x="381000" y="423333"/>
                </a:cubicBezTo>
                <a:lnTo>
                  <a:pt x="42333" y="423333"/>
                </a:lnTo>
                <a:cubicBezTo>
                  <a:pt x="18953" y="423333"/>
                  <a:pt x="0" y="404380"/>
                  <a:pt x="0" y="381000"/>
                </a:cubicBezTo>
                <a:lnTo>
                  <a:pt x="0" y="42333"/>
                </a:lnTo>
                <a:cubicBezTo>
                  <a:pt x="0" y="18953"/>
                  <a:pt x="18953" y="0"/>
                  <a:pt x="42333" y="0"/>
                </a:cubicBezTo>
                <a:close/>
              </a:path>
            </a:pathLst>
          </a:custGeom>
          <a:solidFill>
            <a:srgbClr val="C09B5A">
              <a:alpha val="20000"/>
            </a:srgbClr>
          </a:solidFill>
        </p:spPr>
      </p:sp>
      <p:sp>
        <p:nvSpPr>
          <p:cNvPr id="68" name="Shape 54"/>
          <p:cNvSpPr/>
          <p:nvPr/>
        </p:nvSpPr>
        <p:spPr>
          <a:xfrm>
            <a:off x="11254423" y="3639185"/>
            <a:ext cx="190500" cy="169545"/>
          </a:xfrm>
          <a:custGeom>
            <a:avLst/>
            <a:gdLst/>
            <a:ahLst/>
            <a:cxnLst/>
            <a:rect l="l" t="t" r="r" b="b"/>
            <a:pathLst>
              <a:path w="190500" h="169333">
                <a:moveTo>
                  <a:pt x="88933" y="28178"/>
                </a:moveTo>
                <a:lnTo>
                  <a:pt x="50370" y="71041"/>
                </a:lnTo>
                <a:cubicBezTo>
                  <a:pt x="48849" y="72727"/>
                  <a:pt x="48915" y="75340"/>
                  <a:pt x="50535" y="76961"/>
                </a:cubicBezTo>
                <a:cubicBezTo>
                  <a:pt x="60623" y="87048"/>
                  <a:pt x="76994" y="87048"/>
                  <a:pt x="87081" y="76961"/>
                </a:cubicBezTo>
                <a:lnTo>
                  <a:pt x="97598" y="66443"/>
                </a:lnTo>
                <a:cubicBezTo>
                  <a:pt x="98987" y="65054"/>
                  <a:pt x="100740" y="64294"/>
                  <a:pt x="102526" y="64161"/>
                </a:cubicBezTo>
                <a:cubicBezTo>
                  <a:pt x="104775" y="63963"/>
                  <a:pt x="107090" y="64724"/>
                  <a:pt x="108810" y="66443"/>
                </a:cubicBezTo>
                <a:lnTo>
                  <a:pt x="167217" y="124354"/>
                </a:lnTo>
                <a:lnTo>
                  <a:pt x="190500" y="105833"/>
                </a:lnTo>
                <a:lnTo>
                  <a:pt x="190500" y="10583"/>
                </a:lnTo>
                <a:lnTo>
                  <a:pt x="153458" y="31750"/>
                </a:lnTo>
                <a:lnTo>
                  <a:pt x="145587" y="26491"/>
                </a:lnTo>
                <a:cubicBezTo>
                  <a:pt x="140361" y="23019"/>
                  <a:pt x="134243" y="21167"/>
                  <a:pt x="127959" y="21167"/>
                </a:cubicBezTo>
                <a:lnTo>
                  <a:pt x="104676" y="21167"/>
                </a:lnTo>
                <a:cubicBezTo>
                  <a:pt x="104312" y="21167"/>
                  <a:pt x="103915" y="21167"/>
                  <a:pt x="103551" y="21200"/>
                </a:cubicBezTo>
                <a:cubicBezTo>
                  <a:pt x="97962" y="21497"/>
                  <a:pt x="92703" y="24011"/>
                  <a:pt x="88933" y="28178"/>
                </a:cubicBezTo>
                <a:close/>
                <a:moveTo>
                  <a:pt x="38563" y="60424"/>
                </a:moveTo>
                <a:lnTo>
                  <a:pt x="73885" y="21167"/>
                </a:lnTo>
                <a:lnTo>
                  <a:pt x="60788" y="21167"/>
                </a:lnTo>
                <a:cubicBezTo>
                  <a:pt x="52354" y="21167"/>
                  <a:pt x="44285" y="24507"/>
                  <a:pt x="38332" y="30460"/>
                </a:cubicBezTo>
                <a:lnTo>
                  <a:pt x="37042" y="31750"/>
                </a:lnTo>
                <a:lnTo>
                  <a:pt x="0" y="10583"/>
                </a:lnTo>
                <a:lnTo>
                  <a:pt x="0" y="105833"/>
                </a:lnTo>
                <a:lnTo>
                  <a:pt x="51726" y="148927"/>
                </a:lnTo>
                <a:cubicBezTo>
                  <a:pt x="59333" y="155277"/>
                  <a:pt x="68924" y="158750"/>
                  <a:pt x="78813" y="158750"/>
                </a:cubicBezTo>
                <a:lnTo>
                  <a:pt x="84005" y="158750"/>
                </a:lnTo>
                <a:lnTo>
                  <a:pt x="81690" y="156435"/>
                </a:lnTo>
                <a:cubicBezTo>
                  <a:pt x="78581" y="153326"/>
                  <a:pt x="78581" y="148299"/>
                  <a:pt x="81690" y="145223"/>
                </a:cubicBezTo>
                <a:cubicBezTo>
                  <a:pt x="84799" y="142147"/>
                  <a:pt x="89826" y="142114"/>
                  <a:pt x="92902" y="145223"/>
                </a:cubicBezTo>
                <a:lnTo>
                  <a:pt x="106462" y="158783"/>
                </a:lnTo>
                <a:lnTo>
                  <a:pt x="109438" y="158783"/>
                </a:lnTo>
                <a:cubicBezTo>
                  <a:pt x="115755" y="158783"/>
                  <a:pt x="121940" y="157361"/>
                  <a:pt x="127562" y="154715"/>
                </a:cubicBezTo>
                <a:lnTo>
                  <a:pt x="118732" y="145852"/>
                </a:lnTo>
                <a:cubicBezTo>
                  <a:pt x="115623" y="142743"/>
                  <a:pt x="115623" y="137716"/>
                  <a:pt x="118732" y="134640"/>
                </a:cubicBezTo>
                <a:cubicBezTo>
                  <a:pt x="121841" y="131564"/>
                  <a:pt x="126868" y="131531"/>
                  <a:pt x="129943" y="134640"/>
                </a:cubicBezTo>
                <a:lnTo>
                  <a:pt x="140527" y="145223"/>
                </a:lnTo>
                <a:lnTo>
                  <a:pt x="146315" y="139435"/>
                </a:lnTo>
                <a:cubicBezTo>
                  <a:pt x="149258" y="136492"/>
                  <a:pt x="150118" y="132226"/>
                  <a:pt x="148828" y="128488"/>
                </a:cubicBezTo>
                <a:lnTo>
                  <a:pt x="103221" y="83245"/>
                </a:lnTo>
                <a:lnTo>
                  <a:pt x="98293" y="88172"/>
                </a:lnTo>
                <a:cubicBezTo>
                  <a:pt x="81988" y="104477"/>
                  <a:pt x="55596" y="104477"/>
                  <a:pt x="39291" y="88172"/>
                </a:cubicBezTo>
                <a:cubicBezTo>
                  <a:pt x="31684" y="80566"/>
                  <a:pt x="31386" y="68362"/>
                  <a:pt x="38563" y="60391"/>
                </a:cubicBezTo>
                <a:close/>
              </a:path>
            </a:pathLst>
          </a:custGeom>
          <a:solidFill>
            <a:srgbClr val="C09B5A"/>
          </a:solidFill>
        </p:spPr>
      </p:sp>
      <p:sp>
        <p:nvSpPr>
          <p:cNvPr id="69" name="Text 55"/>
          <p:cNvSpPr/>
          <p:nvPr/>
        </p:nvSpPr>
        <p:spPr>
          <a:xfrm>
            <a:off x="11688445" y="3550285"/>
            <a:ext cx="1365250" cy="29654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政策对接</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70" name="Text 56"/>
          <p:cNvSpPr/>
          <p:nvPr/>
        </p:nvSpPr>
        <p:spPr>
          <a:xfrm>
            <a:off x="11145520" y="4062730"/>
            <a:ext cx="4441825" cy="274955"/>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主动与</a:t>
            </a:r>
            <a:r>
              <a:rPr lang="en-US" sz="1400" dirty="0">
                <a:solidFill>
                  <a:srgbClr val="C59F5E"/>
                </a:solidFill>
                <a:latin typeface="微软雅黑" panose="020B0503020204020204" charset="-122"/>
                <a:ea typeface="微软雅黑" panose="020B0503020204020204" charset="-122"/>
                <a:cs typeface="微软雅黑" panose="020B0503020204020204" charset="-122"/>
              </a:rPr>
              <a:t>商务、税务、海关</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等部门沟通</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及时了解最新政策动态。</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47" name="组合 46"/>
          <p:cNvGrpSpPr/>
          <p:nvPr/>
        </p:nvGrpSpPr>
        <p:grpSpPr>
          <a:xfrm>
            <a:off x="11145838" y="4549775"/>
            <a:ext cx="4579620" cy="431800"/>
            <a:chOff x="17581" y="7165"/>
            <a:chExt cx="7212" cy="680"/>
          </a:xfrm>
        </p:grpSpPr>
        <p:sp>
          <p:nvSpPr>
            <p:cNvPr id="71" name="Shape 57"/>
            <p:cNvSpPr/>
            <p:nvPr/>
          </p:nvSpPr>
          <p:spPr>
            <a:xfrm>
              <a:off x="17581" y="7165"/>
              <a:ext cx="7062" cy="680"/>
            </a:xfrm>
            <a:custGeom>
              <a:avLst/>
              <a:gdLst/>
              <a:ahLst/>
              <a:cxnLst/>
              <a:rect l="l" t="t" r="r" b="b"/>
              <a:pathLst>
                <a:path w="4667250" h="465667">
                  <a:moveTo>
                    <a:pt x="42334" y="0"/>
                  </a:moveTo>
                  <a:lnTo>
                    <a:pt x="4624916" y="0"/>
                  </a:lnTo>
                  <a:cubicBezTo>
                    <a:pt x="4648297" y="0"/>
                    <a:pt x="4667250" y="18953"/>
                    <a:pt x="4667250" y="42334"/>
                  </a:cubicBezTo>
                  <a:lnTo>
                    <a:pt x="4667250" y="423333"/>
                  </a:lnTo>
                  <a:cubicBezTo>
                    <a:pt x="4667250" y="446713"/>
                    <a:pt x="4648297" y="465667"/>
                    <a:pt x="4624916" y="465667"/>
                  </a:cubicBezTo>
                  <a:lnTo>
                    <a:pt x="42334" y="465667"/>
                  </a:lnTo>
                  <a:cubicBezTo>
                    <a:pt x="18953" y="465667"/>
                    <a:pt x="0" y="446713"/>
                    <a:pt x="0" y="423333"/>
                  </a:cubicBezTo>
                  <a:lnTo>
                    <a:pt x="0" y="42334"/>
                  </a:lnTo>
                  <a:cubicBezTo>
                    <a:pt x="0" y="18953"/>
                    <a:pt x="18953" y="0"/>
                    <a:pt x="42334" y="0"/>
                  </a:cubicBezTo>
                  <a:close/>
                </a:path>
              </a:pathLst>
            </a:custGeom>
            <a:solidFill>
              <a:srgbClr val="FFFFFF"/>
            </a:solidFill>
          </p:spPr>
        </p:sp>
        <p:sp>
          <p:nvSpPr>
            <p:cNvPr id="72" name="Text 58"/>
            <p:cNvSpPr/>
            <p:nvPr/>
          </p:nvSpPr>
          <p:spPr>
            <a:xfrm>
              <a:off x="17726" y="7330"/>
              <a:ext cx="7067" cy="333"/>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关注官网通知、参加政策宣讲会、咨询专业机构</a:t>
              </a:r>
              <a:r>
                <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121" name="组合 120"/>
          <p:cNvGrpSpPr/>
          <p:nvPr/>
        </p:nvGrpSpPr>
        <p:grpSpPr>
          <a:xfrm>
            <a:off x="554990" y="5166360"/>
            <a:ext cx="15163200" cy="1548130"/>
            <a:chOff x="854" y="8738"/>
            <a:chExt cx="24009" cy="2438"/>
          </a:xfrm>
        </p:grpSpPr>
        <p:sp>
          <p:nvSpPr>
            <p:cNvPr id="120" name="Shape 27"/>
            <p:cNvSpPr/>
            <p:nvPr/>
          </p:nvSpPr>
          <p:spPr>
            <a:xfrm>
              <a:off x="854" y="8738"/>
              <a:ext cx="24009" cy="2438"/>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74" name="Shape 60"/>
            <p:cNvSpPr/>
            <p:nvPr/>
          </p:nvSpPr>
          <p:spPr>
            <a:xfrm>
              <a:off x="986" y="8863"/>
              <a:ext cx="333" cy="333"/>
            </a:xfrm>
            <a:custGeom>
              <a:avLst/>
              <a:gdLst/>
              <a:ahLst/>
              <a:cxnLst/>
              <a:rect l="l" t="t" r="r" b="b"/>
              <a:pathLst>
                <a:path w="211667" h="211667">
                  <a:moveTo>
                    <a:pt x="26458" y="26458"/>
                  </a:moveTo>
                  <a:cubicBezTo>
                    <a:pt x="26458" y="19141"/>
                    <a:pt x="20547" y="13229"/>
                    <a:pt x="13229" y="13229"/>
                  </a:cubicBezTo>
                  <a:cubicBezTo>
                    <a:pt x="5912" y="13229"/>
                    <a:pt x="0" y="19141"/>
                    <a:pt x="0" y="26458"/>
                  </a:cubicBezTo>
                  <a:lnTo>
                    <a:pt x="0" y="165365"/>
                  </a:lnTo>
                  <a:cubicBezTo>
                    <a:pt x="0" y="183637"/>
                    <a:pt x="14800" y="198438"/>
                    <a:pt x="33073" y="198438"/>
                  </a:cubicBezTo>
                  <a:lnTo>
                    <a:pt x="198438" y="198438"/>
                  </a:lnTo>
                  <a:cubicBezTo>
                    <a:pt x="205755" y="198438"/>
                    <a:pt x="211667" y="192526"/>
                    <a:pt x="211667" y="185208"/>
                  </a:cubicBezTo>
                  <a:cubicBezTo>
                    <a:pt x="211667" y="177891"/>
                    <a:pt x="205755" y="171979"/>
                    <a:pt x="198438" y="171979"/>
                  </a:cubicBezTo>
                  <a:lnTo>
                    <a:pt x="33073" y="171979"/>
                  </a:lnTo>
                  <a:cubicBezTo>
                    <a:pt x="29435" y="171979"/>
                    <a:pt x="26458" y="169003"/>
                    <a:pt x="26458" y="165365"/>
                  </a:cubicBezTo>
                  <a:lnTo>
                    <a:pt x="26458" y="26458"/>
                  </a:lnTo>
                  <a:close/>
                  <a:moveTo>
                    <a:pt x="194551" y="62260"/>
                  </a:moveTo>
                  <a:cubicBezTo>
                    <a:pt x="199719" y="57092"/>
                    <a:pt x="199719" y="48700"/>
                    <a:pt x="194551" y="43532"/>
                  </a:cubicBezTo>
                  <a:cubicBezTo>
                    <a:pt x="189384" y="38365"/>
                    <a:pt x="180992" y="38365"/>
                    <a:pt x="175824" y="43532"/>
                  </a:cubicBezTo>
                  <a:lnTo>
                    <a:pt x="132292" y="87106"/>
                  </a:lnTo>
                  <a:lnTo>
                    <a:pt x="108562" y="63417"/>
                  </a:lnTo>
                  <a:cubicBezTo>
                    <a:pt x="103394" y="58250"/>
                    <a:pt x="95002" y="58250"/>
                    <a:pt x="89834" y="63417"/>
                  </a:cubicBezTo>
                  <a:lnTo>
                    <a:pt x="50147" y="103105"/>
                  </a:lnTo>
                  <a:cubicBezTo>
                    <a:pt x="44979" y="108272"/>
                    <a:pt x="44979" y="116665"/>
                    <a:pt x="50147" y="121832"/>
                  </a:cubicBezTo>
                  <a:cubicBezTo>
                    <a:pt x="55314" y="127000"/>
                    <a:pt x="63707" y="127000"/>
                    <a:pt x="68874" y="121832"/>
                  </a:cubicBezTo>
                  <a:lnTo>
                    <a:pt x="99219" y="91488"/>
                  </a:lnTo>
                  <a:lnTo>
                    <a:pt x="122949" y="115218"/>
                  </a:lnTo>
                  <a:cubicBezTo>
                    <a:pt x="128116" y="120385"/>
                    <a:pt x="136508" y="120385"/>
                    <a:pt x="141676" y="115218"/>
                  </a:cubicBezTo>
                  <a:lnTo>
                    <a:pt x="194593" y="62301"/>
                  </a:lnTo>
                  <a:close/>
                </a:path>
              </a:pathLst>
            </a:custGeom>
            <a:solidFill>
              <a:srgbClr val="C09B5A"/>
            </a:solidFill>
          </p:spPr>
        </p:sp>
        <p:sp>
          <p:nvSpPr>
            <p:cNvPr id="75" name="Text 61"/>
            <p:cNvSpPr/>
            <p:nvPr/>
          </p:nvSpPr>
          <p:spPr>
            <a:xfrm>
              <a:off x="1361" y="8796"/>
              <a:ext cx="23467" cy="467"/>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落地时间规划</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76" name="Shape 62"/>
            <p:cNvSpPr/>
            <p:nvPr/>
          </p:nvSpPr>
          <p:spPr>
            <a:xfrm>
              <a:off x="944" y="9463"/>
              <a:ext cx="4583" cy="1533"/>
            </a:xfrm>
            <a:custGeom>
              <a:avLst/>
              <a:gdLst/>
              <a:ahLst/>
              <a:cxnLst/>
              <a:rect l="l" t="t" r="r" b="b"/>
              <a:pathLst>
                <a:path w="2910417" h="973667">
                  <a:moveTo>
                    <a:pt x="42335" y="0"/>
                  </a:moveTo>
                  <a:lnTo>
                    <a:pt x="2868082" y="0"/>
                  </a:lnTo>
                  <a:cubicBezTo>
                    <a:pt x="2891463" y="0"/>
                    <a:pt x="2910417" y="18954"/>
                    <a:pt x="2910417" y="42335"/>
                  </a:cubicBezTo>
                  <a:lnTo>
                    <a:pt x="2910417" y="931332"/>
                  </a:lnTo>
                  <a:cubicBezTo>
                    <a:pt x="2910417" y="954713"/>
                    <a:pt x="2891463" y="973667"/>
                    <a:pt x="2868082" y="973667"/>
                  </a:cubicBezTo>
                  <a:lnTo>
                    <a:pt x="42335" y="973667"/>
                  </a:lnTo>
                  <a:cubicBezTo>
                    <a:pt x="18954" y="973667"/>
                    <a:pt x="0" y="954713"/>
                    <a:pt x="0" y="931332"/>
                  </a:cubicBezTo>
                  <a:lnTo>
                    <a:pt x="0" y="42335"/>
                  </a:lnTo>
                  <a:cubicBezTo>
                    <a:pt x="0" y="18970"/>
                    <a:pt x="18970" y="0"/>
                    <a:pt x="42335" y="0"/>
                  </a:cubicBezTo>
                  <a:close/>
                </a:path>
              </a:pathLst>
            </a:custGeom>
            <a:solidFill>
              <a:srgbClr val="FFFFFF"/>
            </a:solidFill>
          </p:spPr>
        </p:sp>
        <p:sp>
          <p:nvSpPr>
            <p:cNvPr id="77" name="Text 63"/>
            <p:cNvSpPr/>
            <p:nvPr/>
          </p:nvSpPr>
          <p:spPr>
            <a:xfrm>
              <a:off x="1019" y="9663"/>
              <a:ext cx="4433" cy="600"/>
            </a:xfrm>
            <a:prstGeom prst="rect">
              <a:avLst/>
            </a:prstGeom>
            <a:no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微软雅黑" panose="020B0503020204020204" charset="-122"/>
                </a:rPr>
                <a:t>1-2月</a:t>
              </a:r>
              <a:endParaRPr lang="en-US" sz="25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78" name="Text 64"/>
            <p:cNvSpPr/>
            <p:nvPr/>
          </p:nvSpPr>
          <p:spPr>
            <a:xfrm>
              <a:off x="1078" y="10396"/>
              <a:ext cx="4317" cy="400"/>
            </a:xfrm>
            <a:prstGeom prst="rect">
              <a:avLst/>
            </a:prstGeom>
            <a:noFill/>
          </p:spPr>
          <p:txBody>
            <a:bodyPr wrap="square" lIns="0" tIns="0" rIns="0" bIns="0" rtlCol="0" anchor="ctr"/>
            <a:lstStyle/>
            <a:p>
              <a:pPr algn="ct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企业注册与资质申请</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79" name="Shape 65"/>
            <p:cNvSpPr/>
            <p:nvPr/>
          </p:nvSpPr>
          <p:spPr>
            <a:xfrm>
              <a:off x="5727" y="9463"/>
              <a:ext cx="4583" cy="1533"/>
            </a:xfrm>
            <a:custGeom>
              <a:avLst/>
              <a:gdLst/>
              <a:ahLst/>
              <a:cxnLst/>
              <a:rect l="l" t="t" r="r" b="b"/>
              <a:pathLst>
                <a:path w="2910417" h="973667">
                  <a:moveTo>
                    <a:pt x="42335" y="0"/>
                  </a:moveTo>
                  <a:lnTo>
                    <a:pt x="2868082" y="0"/>
                  </a:lnTo>
                  <a:cubicBezTo>
                    <a:pt x="2891463" y="0"/>
                    <a:pt x="2910417" y="18954"/>
                    <a:pt x="2910417" y="42335"/>
                  </a:cubicBezTo>
                  <a:lnTo>
                    <a:pt x="2910417" y="931332"/>
                  </a:lnTo>
                  <a:cubicBezTo>
                    <a:pt x="2910417" y="954713"/>
                    <a:pt x="2891463" y="973667"/>
                    <a:pt x="2868082" y="973667"/>
                  </a:cubicBezTo>
                  <a:lnTo>
                    <a:pt x="42335" y="973667"/>
                  </a:lnTo>
                  <a:cubicBezTo>
                    <a:pt x="18954" y="973667"/>
                    <a:pt x="0" y="954713"/>
                    <a:pt x="0" y="931332"/>
                  </a:cubicBezTo>
                  <a:lnTo>
                    <a:pt x="0" y="42335"/>
                  </a:lnTo>
                  <a:cubicBezTo>
                    <a:pt x="0" y="18970"/>
                    <a:pt x="18970" y="0"/>
                    <a:pt x="42335" y="0"/>
                  </a:cubicBezTo>
                  <a:close/>
                </a:path>
              </a:pathLst>
            </a:custGeom>
            <a:solidFill>
              <a:srgbClr val="FFFFFF"/>
            </a:solidFill>
          </p:spPr>
        </p:sp>
        <p:sp>
          <p:nvSpPr>
            <p:cNvPr id="80" name="Text 66"/>
            <p:cNvSpPr/>
            <p:nvPr/>
          </p:nvSpPr>
          <p:spPr>
            <a:xfrm>
              <a:off x="5802" y="9663"/>
              <a:ext cx="4433" cy="600"/>
            </a:xfrm>
            <a:prstGeom prst="rect">
              <a:avLst/>
            </a:prstGeom>
            <a:no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微软雅黑" panose="020B0503020204020204" charset="-122"/>
                </a:rPr>
                <a:t>2-3月</a:t>
              </a:r>
              <a:endParaRPr lang="en-US" sz="25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81" name="Text 67"/>
            <p:cNvSpPr/>
            <p:nvPr/>
          </p:nvSpPr>
          <p:spPr>
            <a:xfrm>
              <a:off x="5860" y="10396"/>
              <a:ext cx="4317" cy="400"/>
            </a:xfrm>
            <a:prstGeom prst="rect">
              <a:avLst/>
            </a:prstGeom>
            <a:noFill/>
          </p:spPr>
          <p:txBody>
            <a:bodyPr wrap="square" lIns="0" tIns="0" rIns="0" bIns="0" rtlCol="0" anchor="ctr"/>
            <a:lstStyle/>
            <a:p>
              <a:pPr algn="ct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团队招聘与系统对接</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82" name="Shape 68"/>
            <p:cNvSpPr/>
            <p:nvPr/>
          </p:nvSpPr>
          <p:spPr>
            <a:xfrm>
              <a:off x="10509" y="9463"/>
              <a:ext cx="4583" cy="1533"/>
            </a:xfrm>
            <a:custGeom>
              <a:avLst/>
              <a:gdLst/>
              <a:ahLst/>
              <a:cxnLst/>
              <a:rect l="l" t="t" r="r" b="b"/>
              <a:pathLst>
                <a:path w="2910417" h="973667">
                  <a:moveTo>
                    <a:pt x="42335" y="0"/>
                  </a:moveTo>
                  <a:lnTo>
                    <a:pt x="2868082" y="0"/>
                  </a:lnTo>
                  <a:cubicBezTo>
                    <a:pt x="2891463" y="0"/>
                    <a:pt x="2910417" y="18954"/>
                    <a:pt x="2910417" y="42335"/>
                  </a:cubicBezTo>
                  <a:lnTo>
                    <a:pt x="2910417" y="931332"/>
                  </a:lnTo>
                  <a:cubicBezTo>
                    <a:pt x="2910417" y="954713"/>
                    <a:pt x="2891463" y="973667"/>
                    <a:pt x="2868082" y="973667"/>
                  </a:cubicBezTo>
                  <a:lnTo>
                    <a:pt x="42335" y="973667"/>
                  </a:lnTo>
                  <a:cubicBezTo>
                    <a:pt x="18954" y="973667"/>
                    <a:pt x="0" y="954713"/>
                    <a:pt x="0" y="931332"/>
                  </a:cubicBezTo>
                  <a:lnTo>
                    <a:pt x="0" y="42335"/>
                  </a:lnTo>
                  <a:cubicBezTo>
                    <a:pt x="0" y="18970"/>
                    <a:pt x="18970" y="0"/>
                    <a:pt x="42335" y="0"/>
                  </a:cubicBezTo>
                  <a:close/>
                </a:path>
              </a:pathLst>
            </a:custGeom>
            <a:solidFill>
              <a:srgbClr val="FFFFFF"/>
            </a:solidFill>
          </p:spPr>
        </p:sp>
        <p:sp>
          <p:nvSpPr>
            <p:cNvPr id="83" name="Text 69"/>
            <p:cNvSpPr/>
            <p:nvPr/>
          </p:nvSpPr>
          <p:spPr>
            <a:xfrm>
              <a:off x="10584" y="9663"/>
              <a:ext cx="4433" cy="600"/>
            </a:xfrm>
            <a:prstGeom prst="rect">
              <a:avLst/>
            </a:prstGeom>
            <a:no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微软雅黑" panose="020B0503020204020204" charset="-122"/>
                </a:rPr>
                <a:t>3-6月</a:t>
              </a:r>
              <a:endParaRPr lang="en-US" sz="25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84" name="Text 70"/>
            <p:cNvSpPr/>
            <p:nvPr/>
          </p:nvSpPr>
          <p:spPr>
            <a:xfrm>
              <a:off x="10642" y="10396"/>
              <a:ext cx="4317" cy="400"/>
            </a:xfrm>
            <a:prstGeom prst="rect">
              <a:avLst/>
            </a:prstGeom>
            <a:noFill/>
          </p:spPr>
          <p:txBody>
            <a:bodyPr wrap="square" lIns="0" tIns="0" rIns="0" bIns="0" rtlCol="0" anchor="ctr"/>
            <a:lstStyle/>
            <a:p>
              <a:pPr algn="ct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业务启动与规模扩张</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85" name="Shape 71"/>
            <p:cNvSpPr/>
            <p:nvPr/>
          </p:nvSpPr>
          <p:spPr>
            <a:xfrm>
              <a:off x="15291" y="9463"/>
              <a:ext cx="4583" cy="1533"/>
            </a:xfrm>
            <a:custGeom>
              <a:avLst/>
              <a:gdLst/>
              <a:ahLst/>
              <a:cxnLst/>
              <a:rect l="l" t="t" r="r" b="b"/>
              <a:pathLst>
                <a:path w="2910417" h="973667">
                  <a:moveTo>
                    <a:pt x="42335" y="0"/>
                  </a:moveTo>
                  <a:lnTo>
                    <a:pt x="2868082" y="0"/>
                  </a:lnTo>
                  <a:cubicBezTo>
                    <a:pt x="2891463" y="0"/>
                    <a:pt x="2910417" y="18954"/>
                    <a:pt x="2910417" y="42335"/>
                  </a:cubicBezTo>
                  <a:lnTo>
                    <a:pt x="2910417" y="931332"/>
                  </a:lnTo>
                  <a:cubicBezTo>
                    <a:pt x="2910417" y="954713"/>
                    <a:pt x="2891463" y="973667"/>
                    <a:pt x="2868082" y="973667"/>
                  </a:cubicBezTo>
                  <a:lnTo>
                    <a:pt x="42335" y="973667"/>
                  </a:lnTo>
                  <a:cubicBezTo>
                    <a:pt x="18954" y="973667"/>
                    <a:pt x="0" y="954713"/>
                    <a:pt x="0" y="931332"/>
                  </a:cubicBezTo>
                  <a:lnTo>
                    <a:pt x="0" y="42335"/>
                  </a:lnTo>
                  <a:cubicBezTo>
                    <a:pt x="0" y="18970"/>
                    <a:pt x="18970" y="0"/>
                    <a:pt x="42335" y="0"/>
                  </a:cubicBezTo>
                  <a:close/>
                </a:path>
              </a:pathLst>
            </a:custGeom>
            <a:solidFill>
              <a:srgbClr val="FFFFFF"/>
            </a:solidFill>
          </p:spPr>
        </p:sp>
        <p:sp>
          <p:nvSpPr>
            <p:cNvPr id="86" name="Text 72"/>
            <p:cNvSpPr/>
            <p:nvPr/>
          </p:nvSpPr>
          <p:spPr>
            <a:xfrm>
              <a:off x="15366" y="9663"/>
              <a:ext cx="4433" cy="600"/>
            </a:xfrm>
            <a:prstGeom prst="rect">
              <a:avLst/>
            </a:prstGeom>
            <a:no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微软雅黑" panose="020B0503020204020204" charset="-122"/>
                </a:rPr>
                <a:t>6-12月</a:t>
              </a:r>
              <a:endParaRPr lang="en-US" sz="25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87" name="Text 73"/>
            <p:cNvSpPr/>
            <p:nvPr/>
          </p:nvSpPr>
          <p:spPr>
            <a:xfrm>
              <a:off x="15424" y="10396"/>
              <a:ext cx="4317" cy="400"/>
            </a:xfrm>
            <a:prstGeom prst="rect">
              <a:avLst/>
            </a:prstGeom>
            <a:noFill/>
          </p:spPr>
          <p:txBody>
            <a:bodyPr wrap="square" lIns="0" tIns="0" rIns="0" bIns="0" rtlCol="0" anchor="ctr"/>
            <a:lstStyle/>
            <a:p>
              <a:pPr algn="ct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补贴申请与政策享受</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88" name="Shape 74"/>
            <p:cNvSpPr/>
            <p:nvPr/>
          </p:nvSpPr>
          <p:spPr>
            <a:xfrm>
              <a:off x="20073" y="9463"/>
              <a:ext cx="4583" cy="1533"/>
            </a:xfrm>
            <a:custGeom>
              <a:avLst/>
              <a:gdLst/>
              <a:ahLst/>
              <a:cxnLst/>
              <a:rect l="l" t="t" r="r" b="b"/>
              <a:pathLst>
                <a:path w="2910417" h="973667">
                  <a:moveTo>
                    <a:pt x="42335" y="0"/>
                  </a:moveTo>
                  <a:lnTo>
                    <a:pt x="2868082" y="0"/>
                  </a:lnTo>
                  <a:cubicBezTo>
                    <a:pt x="2891463" y="0"/>
                    <a:pt x="2910417" y="18954"/>
                    <a:pt x="2910417" y="42335"/>
                  </a:cubicBezTo>
                  <a:lnTo>
                    <a:pt x="2910417" y="931332"/>
                  </a:lnTo>
                  <a:cubicBezTo>
                    <a:pt x="2910417" y="954713"/>
                    <a:pt x="2891463" y="973667"/>
                    <a:pt x="2868082" y="973667"/>
                  </a:cubicBezTo>
                  <a:lnTo>
                    <a:pt x="42335" y="973667"/>
                  </a:lnTo>
                  <a:cubicBezTo>
                    <a:pt x="18954" y="973667"/>
                    <a:pt x="0" y="954713"/>
                    <a:pt x="0" y="931332"/>
                  </a:cubicBezTo>
                  <a:lnTo>
                    <a:pt x="0" y="42335"/>
                  </a:lnTo>
                  <a:cubicBezTo>
                    <a:pt x="0" y="18970"/>
                    <a:pt x="18970" y="0"/>
                    <a:pt x="42335" y="0"/>
                  </a:cubicBezTo>
                  <a:close/>
                </a:path>
              </a:pathLst>
            </a:custGeom>
            <a:solidFill>
              <a:srgbClr val="FFFFFF"/>
            </a:solidFill>
          </p:spPr>
        </p:sp>
        <p:sp>
          <p:nvSpPr>
            <p:cNvPr id="89" name="Text 75"/>
            <p:cNvSpPr/>
            <p:nvPr/>
          </p:nvSpPr>
          <p:spPr>
            <a:xfrm>
              <a:off x="20148" y="9663"/>
              <a:ext cx="4433" cy="600"/>
            </a:xfrm>
            <a:prstGeom prst="rect">
              <a:avLst/>
            </a:prstGeom>
            <a:noFill/>
          </p:spPr>
          <p:txBody>
            <a:bodyPr wrap="square" lIns="0" tIns="0" rIns="0" bIns="0" rtlCol="0" anchor="ctr"/>
            <a:lstStyle/>
            <a:p>
              <a:pPr algn="ctr">
                <a:lnSpc>
                  <a:spcPct val="100000"/>
                </a:lnSpc>
              </a:pPr>
              <a:r>
                <a:rPr lang="en-US" sz="2500" b="1" dirty="0">
                  <a:solidFill>
                    <a:srgbClr val="C59F5E"/>
                  </a:solidFill>
                  <a:latin typeface="微软雅黑" panose="020B0503020204020204" charset="-122"/>
                  <a:ea typeface="微软雅黑" panose="020B0503020204020204" charset="-122"/>
                  <a:cs typeface="MiSans" pitchFamily="34" charset="-120"/>
                </a:rPr>
                <a:t>长期</a:t>
              </a:r>
              <a:endParaRPr lang="en-US" sz="2500" b="1" dirty="0">
                <a:solidFill>
                  <a:srgbClr val="C59F5E"/>
                </a:solidFill>
                <a:latin typeface="微软雅黑" panose="020B0503020204020204" charset="-122"/>
                <a:ea typeface="微软雅黑" panose="020B0503020204020204" charset="-122"/>
                <a:cs typeface="MiSans" pitchFamily="34" charset="-120"/>
              </a:endParaRPr>
            </a:p>
          </p:txBody>
        </p:sp>
        <p:sp>
          <p:nvSpPr>
            <p:cNvPr id="90" name="Text 76"/>
            <p:cNvSpPr/>
            <p:nvPr/>
          </p:nvSpPr>
          <p:spPr>
            <a:xfrm>
              <a:off x="20207" y="10396"/>
              <a:ext cx="4317" cy="400"/>
            </a:xfrm>
            <a:prstGeom prst="rect">
              <a:avLst/>
            </a:prstGeom>
            <a:noFill/>
          </p:spPr>
          <p:txBody>
            <a:bodyPr wrap="square" lIns="0" tIns="0" rIns="0" bIns="0" rtlCol="0" anchor="ctr"/>
            <a:lstStyle/>
            <a:p>
              <a:pPr algn="ct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合规运营与持续优化</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sp>
        <p:nvSpPr>
          <p:cNvPr id="98" name="Shape 27"/>
          <p:cNvSpPr/>
          <p:nvPr/>
        </p:nvSpPr>
        <p:spPr>
          <a:xfrm>
            <a:off x="609600" y="6830695"/>
            <a:ext cx="7517765" cy="1656080"/>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99" name="Shape 46"/>
          <p:cNvSpPr/>
          <p:nvPr/>
        </p:nvSpPr>
        <p:spPr>
          <a:xfrm>
            <a:off x="544830" y="6855460"/>
            <a:ext cx="54610" cy="1654175"/>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sp>
        <p:nvSpPr>
          <p:cNvPr id="41" name="Text 79"/>
          <p:cNvSpPr/>
          <p:nvPr/>
        </p:nvSpPr>
        <p:spPr>
          <a:xfrm>
            <a:off x="732155" y="6878955"/>
            <a:ext cx="5966460" cy="31623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关键成功因素</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94" name="Text 80"/>
          <p:cNvSpPr/>
          <p:nvPr/>
        </p:nvSpPr>
        <p:spPr>
          <a:xfrm>
            <a:off x="732155" y="7296785"/>
            <a:ext cx="6983730" cy="2540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实质性运营</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确保满足四要素核查要求</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95" name="Text 81"/>
          <p:cNvSpPr/>
          <p:nvPr/>
        </p:nvSpPr>
        <p:spPr>
          <a:xfrm>
            <a:off x="732155" y="7592695"/>
            <a:ext cx="6972300" cy="2540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合规经营</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建立完善的合规管理体系</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43" name="Text 82"/>
          <p:cNvSpPr/>
          <p:nvPr/>
        </p:nvSpPr>
        <p:spPr>
          <a:xfrm>
            <a:off x="732155" y="7888605"/>
            <a:ext cx="6972300" cy="2540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数据报送</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及时准确报送业务数据</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44" name="Text 83"/>
          <p:cNvSpPr/>
          <p:nvPr/>
        </p:nvSpPr>
        <p:spPr>
          <a:xfrm>
            <a:off x="732155" y="8184515"/>
            <a:ext cx="6972300" cy="2540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政策对接</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主动了解最新政策动态</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123" name="组合 122"/>
          <p:cNvGrpSpPr/>
          <p:nvPr/>
        </p:nvGrpSpPr>
        <p:grpSpPr>
          <a:xfrm>
            <a:off x="8326755" y="6842125"/>
            <a:ext cx="7391421" cy="1656080"/>
            <a:chOff x="12905" y="11287"/>
            <a:chExt cx="12300" cy="2608"/>
          </a:xfrm>
        </p:grpSpPr>
        <p:grpSp>
          <p:nvGrpSpPr>
            <p:cNvPr id="107" name="组合 106"/>
            <p:cNvGrpSpPr/>
            <p:nvPr/>
          </p:nvGrpSpPr>
          <p:grpSpPr>
            <a:xfrm rot="0">
              <a:off x="12905" y="11287"/>
              <a:ext cx="12300" cy="2608"/>
              <a:chOff x="922" y="10975"/>
              <a:chExt cx="12098" cy="2415"/>
            </a:xfrm>
          </p:grpSpPr>
          <p:sp>
            <p:nvSpPr>
              <p:cNvPr id="108" name="Shape 27"/>
              <p:cNvSpPr/>
              <p:nvPr/>
            </p:nvSpPr>
            <p:spPr>
              <a:xfrm>
                <a:off x="990" y="10976"/>
                <a:ext cx="12030"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09"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100" name="Text 86"/>
            <p:cNvSpPr/>
            <p:nvPr/>
          </p:nvSpPr>
          <p:spPr>
            <a:xfrm>
              <a:off x="13200" y="11385"/>
              <a:ext cx="11667" cy="4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常见风险与应对</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48" name="Text 87"/>
            <p:cNvSpPr/>
            <p:nvPr/>
          </p:nvSpPr>
          <p:spPr>
            <a:xfrm>
              <a:off x="13208" y="12003"/>
              <a:ext cx="11310"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空壳公司风险</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确保实质性运营,避免被列入异常名录</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50" name="Text 88"/>
            <p:cNvSpPr/>
            <p:nvPr/>
          </p:nvSpPr>
          <p:spPr>
            <a:xfrm>
              <a:off x="13200" y="12469"/>
              <a:ext cx="11310"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合规风险</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定期自查,建立完善的合规体系</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93" name="Text 89"/>
            <p:cNvSpPr/>
            <p:nvPr/>
          </p:nvSpPr>
          <p:spPr>
            <a:xfrm>
              <a:off x="13200" y="12935"/>
              <a:ext cx="11310"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政策变化风险</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密切关注政策动态,及时调整策略</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96" name="Text 90"/>
            <p:cNvSpPr/>
            <p:nvPr/>
          </p:nvSpPr>
          <p:spPr>
            <a:xfrm>
              <a:off x="13219" y="13401"/>
              <a:ext cx="11310"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市场竞争风险</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打造差异化竞争优势</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8" name="组合 7"/>
          <p:cNvGrpSpPr/>
          <p:nvPr/>
        </p:nvGrpSpPr>
        <p:grpSpPr>
          <a:xfrm rot="0">
            <a:off x="545465" y="260350"/>
            <a:ext cx="15386685" cy="8771890"/>
            <a:chOff x="859" y="410"/>
            <a:chExt cx="24231" cy="13814"/>
          </a:xfrm>
        </p:grpSpPr>
        <p:pic>
          <p:nvPicPr>
            <p:cNvPr id="9" name="图片 8"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21" name="组合 20"/>
            <p:cNvGrpSpPr/>
            <p:nvPr/>
          </p:nvGrpSpPr>
          <p:grpSpPr>
            <a:xfrm rot="0">
              <a:off x="21095" y="410"/>
              <a:ext cx="3995" cy="1345"/>
              <a:chOff x="2704" y="1289"/>
              <a:chExt cx="3995" cy="1345"/>
            </a:xfrm>
          </p:grpSpPr>
          <p:sp>
            <p:nvSpPr>
              <p:cNvPr id="91"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92"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97" name="直接连接符 96"/>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111" name="组合 110"/>
            <p:cNvGrpSpPr/>
            <p:nvPr/>
          </p:nvGrpSpPr>
          <p:grpSpPr>
            <a:xfrm>
              <a:off x="19334" y="13732"/>
              <a:ext cx="5686" cy="492"/>
              <a:chOff x="19278" y="13732"/>
              <a:chExt cx="5686" cy="492"/>
            </a:xfrm>
          </p:grpSpPr>
          <p:sp>
            <p:nvSpPr>
              <p:cNvPr id="114" name="文本框 113"/>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115" name="图片 114"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Shape 27"/>
          <p:cNvSpPr/>
          <p:nvPr/>
        </p:nvSpPr>
        <p:spPr>
          <a:xfrm>
            <a:off x="8333105" y="1482090"/>
            <a:ext cx="7380000" cy="3744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政策红利最大化:叠加享受与长期规划</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巧用政策组合拳，深挖效益增长点</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110" name="Shape 27"/>
          <p:cNvSpPr/>
          <p:nvPr/>
        </p:nvSpPr>
        <p:spPr>
          <a:xfrm>
            <a:off x="547370" y="1483995"/>
            <a:ext cx="7379970" cy="3744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10" name="Shape 3"/>
          <p:cNvSpPr/>
          <p:nvPr/>
        </p:nvSpPr>
        <p:spPr>
          <a:xfrm>
            <a:off x="710565" y="1661160"/>
            <a:ext cx="206375" cy="201930"/>
          </a:xfrm>
          <a:custGeom>
            <a:avLst/>
            <a:gdLst/>
            <a:ahLst/>
            <a:cxnLst/>
            <a:rect l="l" t="t" r="r" b="b"/>
            <a:pathLst>
              <a:path w="211667" h="211667">
                <a:moveTo>
                  <a:pt x="96118" y="2150"/>
                </a:moveTo>
                <a:cubicBezTo>
                  <a:pt x="102278" y="-703"/>
                  <a:pt x="109389" y="-703"/>
                  <a:pt x="115549" y="2150"/>
                </a:cubicBezTo>
                <a:lnTo>
                  <a:pt x="205920" y="43904"/>
                </a:lnTo>
                <a:cubicBezTo>
                  <a:pt x="209434" y="45517"/>
                  <a:pt x="211667" y="49031"/>
                  <a:pt x="211667" y="52917"/>
                </a:cubicBezTo>
                <a:cubicBezTo>
                  <a:pt x="211667" y="56803"/>
                  <a:pt x="209434" y="60317"/>
                  <a:pt x="205920" y="61929"/>
                </a:cubicBezTo>
                <a:lnTo>
                  <a:pt x="115549" y="103684"/>
                </a:lnTo>
                <a:cubicBezTo>
                  <a:pt x="109389" y="106536"/>
                  <a:pt x="102278" y="106536"/>
                  <a:pt x="96118" y="103684"/>
                </a:cubicBezTo>
                <a:lnTo>
                  <a:pt x="5746" y="61929"/>
                </a:lnTo>
                <a:cubicBezTo>
                  <a:pt x="2232" y="60275"/>
                  <a:pt x="0" y="56761"/>
                  <a:pt x="0" y="52917"/>
                </a:cubicBezTo>
                <a:cubicBezTo>
                  <a:pt x="0" y="49072"/>
                  <a:pt x="2232" y="45517"/>
                  <a:pt x="5746" y="43904"/>
                </a:cubicBezTo>
                <a:lnTo>
                  <a:pt x="96118" y="2150"/>
                </a:lnTo>
                <a:close/>
                <a:moveTo>
                  <a:pt x="19885" y="90289"/>
                </a:moveTo>
                <a:lnTo>
                  <a:pt x="87809" y="121667"/>
                </a:lnTo>
                <a:cubicBezTo>
                  <a:pt x="99260" y="126959"/>
                  <a:pt x="112448" y="126959"/>
                  <a:pt x="123899" y="121667"/>
                </a:cubicBezTo>
                <a:lnTo>
                  <a:pt x="191823" y="90289"/>
                </a:lnTo>
                <a:lnTo>
                  <a:pt x="205920" y="96821"/>
                </a:lnTo>
                <a:cubicBezTo>
                  <a:pt x="209434" y="98433"/>
                  <a:pt x="211667" y="101947"/>
                  <a:pt x="211667" y="105833"/>
                </a:cubicBezTo>
                <a:cubicBezTo>
                  <a:pt x="211667" y="109719"/>
                  <a:pt x="209434" y="113233"/>
                  <a:pt x="205920" y="114846"/>
                </a:cubicBezTo>
                <a:lnTo>
                  <a:pt x="115549" y="156600"/>
                </a:lnTo>
                <a:cubicBezTo>
                  <a:pt x="109389" y="159453"/>
                  <a:pt x="102278" y="159453"/>
                  <a:pt x="96118" y="156600"/>
                </a:cubicBezTo>
                <a:lnTo>
                  <a:pt x="5746" y="114846"/>
                </a:lnTo>
                <a:cubicBezTo>
                  <a:pt x="2232" y="113192"/>
                  <a:pt x="0" y="109678"/>
                  <a:pt x="0" y="105833"/>
                </a:cubicBezTo>
                <a:cubicBezTo>
                  <a:pt x="0" y="101989"/>
                  <a:pt x="2232" y="98433"/>
                  <a:pt x="5746" y="96821"/>
                </a:cubicBezTo>
                <a:lnTo>
                  <a:pt x="19844" y="90289"/>
                </a:lnTo>
                <a:close/>
                <a:moveTo>
                  <a:pt x="5746" y="149738"/>
                </a:moveTo>
                <a:lnTo>
                  <a:pt x="19844" y="143206"/>
                </a:lnTo>
                <a:lnTo>
                  <a:pt x="87767" y="174584"/>
                </a:lnTo>
                <a:cubicBezTo>
                  <a:pt x="99219" y="179875"/>
                  <a:pt x="112407" y="179875"/>
                  <a:pt x="123858" y="174584"/>
                </a:cubicBezTo>
                <a:lnTo>
                  <a:pt x="191782" y="143206"/>
                </a:lnTo>
                <a:lnTo>
                  <a:pt x="205879" y="149738"/>
                </a:lnTo>
                <a:cubicBezTo>
                  <a:pt x="209393" y="151350"/>
                  <a:pt x="211625" y="154864"/>
                  <a:pt x="211625" y="158750"/>
                </a:cubicBezTo>
                <a:cubicBezTo>
                  <a:pt x="211625" y="162636"/>
                  <a:pt x="209393" y="166150"/>
                  <a:pt x="205879" y="167762"/>
                </a:cubicBezTo>
                <a:lnTo>
                  <a:pt x="115507" y="209517"/>
                </a:lnTo>
                <a:cubicBezTo>
                  <a:pt x="109347" y="212369"/>
                  <a:pt x="102237" y="212369"/>
                  <a:pt x="96077" y="209517"/>
                </a:cubicBezTo>
                <a:lnTo>
                  <a:pt x="5746" y="167762"/>
                </a:lnTo>
                <a:cubicBezTo>
                  <a:pt x="2232" y="166109"/>
                  <a:pt x="0" y="162595"/>
                  <a:pt x="0" y="158750"/>
                </a:cubicBezTo>
                <a:cubicBezTo>
                  <a:pt x="0" y="154905"/>
                  <a:pt x="2232" y="151350"/>
                  <a:pt x="5746" y="149738"/>
                </a:cubicBezTo>
                <a:close/>
              </a:path>
            </a:pathLst>
          </a:custGeom>
          <a:solidFill>
            <a:srgbClr val="C09B5A"/>
          </a:solidFill>
        </p:spPr>
      </p:sp>
      <p:sp>
        <p:nvSpPr>
          <p:cNvPr id="11" name="Text 4"/>
          <p:cNvSpPr/>
          <p:nvPr/>
        </p:nvSpPr>
        <p:spPr>
          <a:xfrm>
            <a:off x="998220" y="1598930"/>
            <a:ext cx="6859905" cy="282575"/>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政策叠加效应</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2" name="Text 5"/>
          <p:cNvSpPr/>
          <p:nvPr/>
        </p:nvSpPr>
        <p:spPr>
          <a:xfrm>
            <a:off x="740410" y="1965960"/>
            <a:ext cx="7097395" cy="525145"/>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企业可同时享受</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零关税、15%企业所得税、加工增值免关税、跨境电商补贴</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等多重政策</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综合税负大幅降低。</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113" name="组合 112"/>
          <p:cNvGrpSpPr/>
          <p:nvPr/>
        </p:nvGrpSpPr>
        <p:grpSpPr>
          <a:xfrm>
            <a:off x="740410" y="2581275"/>
            <a:ext cx="7014210" cy="431800"/>
            <a:chOff x="1166" y="3869"/>
            <a:chExt cx="11046" cy="680"/>
          </a:xfrm>
        </p:grpSpPr>
        <p:sp>
          <p:nvSpPr>
            <p:cNvPr id="13" name="Shape 6"/>
            <p:cNvSpPr/>
            <p:nvPr/>
          </p:nvSpPr>
          <p:spPr>
            <a:xfrm>
              <a:off x="1166" y="3869"/>
              <a:ext cx="11047" cy="681"/>
            </a:xfrm>
            <a:custGeom>
              <a:avLst/>
              <a:gdLst/>
              <a:ahLst/>
              <a:cxnLst/>
              <a:rect l="l" t="t" r="r" b="b"/>
              <a:pathLst>
                <a:path w="7186083" h="508000">
                  <a:moveTo>
                    <a:pt x="42332" y="0"/>
                  </a:moveTo>
                  <a:lnTo>
                    <a:pt x="7143752" y="0"/>
                  </a:lnTo>
                  <a:cubicBezTo>
                    <a:pt x="7167131" y="0"/>
                    <a:pt x="7186083" y="18953"/>
                    <a:pt x="7186083" y="42332"/>
                  </a:cubicBezTo>
                  <a:lnTo>
                    <a:pt x="7186083" y="465668"/>
                  </a:lnTo>
                  <a:cubicBezTo>
                    <a:pt x="7186083" y="489047"/>
                    <a:pt x="7167131" y="508000"/>
                    <a:pt x="7143752" y="508000"/>
                  </a:cubicBezTo>
                  <a:lnTo>
                    <a:pt x="42332" y="508000"/>
                  </a:lnTo>
                  <a:cubicBezTo>
                    <a:pt x="18953" y="508000"/>
                    <a:pt x="0" y="489047"/>
                    <a:pt x="0" y="465668"/>
                  </a:cubicBezTo>
                  <a:lnTo>
                    <a:pt x="0" y="42332"/>
                  </a:lnTo>
                  <a:cubicBezTo>
                    <a:pt x="0" y="18968"/>
                    <a:pt x="18968" y="0"/>
                    <a:pt x="42332" y="0"/>
                  </a:cubicBezTo>
                  <a:close/>
                </a:path>
              </a:pathLst>
            </a:custGeom>
            <a:solidFill>
              <a:srgbClr val="FFFFFF"/>
            </a:solidFill>
          </p:spPr>
        </p:sp>
        <p:sp>
          <p:nvSpPr>
            <p:cNvPr id="14" name="Text 7"/>
            <p:cNvSpPr/>
            <p:nvPr/>
          </p:nvSpPr>
          <p:spPr>
            <a:xfrm>
              <a:off x="1361" y="4019"/>
              <a:ext cx="911" cy="382"/>
            </a:xfrm>
            <a:prstGeom prst="rect">
              <a:avLst/>
            </a:prstGeom>
            <a:noFill/>
          </p:spPr>
          <p:txBody>
            <a:bodyPr wrap="square" lIns="0" tIns="0" rIns="0" bIns="0" rtlCol="0" anchor="ctr"/>
            <a:lstStyle/>
            <a:p>
              <a:pPr>
                <a:lnSpc>
                  <a:spcPct val="130000"/>
                </a:lnSpc>
              </a:pPr>
              <a:r>
                <a:rPr lang="en-US" sz="1400" dirty="0">
                  <a:solidFill>
                    <a:schemeClr val="tx1"/>
                  </a:solidFill>
                  <a:latin typeface="微软雅黑" panose="020B0503020204020204" charset="-122"/>
                  <a:ea typeface="微软雅黑" panose="020B0503020204020204" charset="-122"/>
                  <a:cs typeface="MiSans" pitchFamily="34" charset="-120"/>
                </a:rPr>
                <a:t>零关税</a:t>
              </a:r>
              <a:endParaRPr lang="en-US" sz="1400" dirty="0">
                <a:solidFill>
                  <a:schemeClr val="tx1"/>
                </a:solidFill>
                <a:latin typeface="微软雅黑" panose="020B0503020204020204" charset="-122"/>
                <a:ea typeface="微软雅黑" panose="020B0503020204020204" charset="-122"/>
                <a:cs typeface="MiSans" pitchFamily="34" charset="-120"/>
              </a:endParaRPr>
            </a:p>
          </p:txBody>
        </p:sp>
        <p:sp>
          <p:nvSpPr>
            <p:cNvPr id="15" name="Text 8"/>
            <p:cNvSpPr/>
            <p:nvPr/>
          </p:nvSpPr>
          <p:spPr>
            <a:xfrm>
              <a:off x="11855" y="3999"/>
              <a:ext cx="293" cy="382"/>
            </a:xfrm>
            <a:prstGeom prst="rect">
              <a:avLst/>
            </a:prstGeom>
            <a:noFill/>
          </p:spPr>
          <p:txBody>
            <a:bodyPr wrap="square" lIns="0" tIns="0" rIns="0" bIns="0" rtlCol="0" anchor="ctr"/>
            <a:lstStyle/>
            <a:p>
              <a:pPr>
                <a:lnSpc>
                  <a:spcPct val="130000"/>
                </a:lnSpc>
              </a:pPr>
              <a:r>
                <a:rPr lang="en-US" sz="1335" b="1" dirty="0">
                  <a:solidFill>
                    <a:srgbClr val="C59F5E"/>
                  </a:solidFill>
                  <a:latin typeface="微软雅黑" panose="020B0503020204020204" charset="-122"/>
                  <a:ea typeface="微软雅黑" panose="020B0503020204020204" charset="-122"/>
                  <a:cs typeface="MiSans" pitchFamily="34" charset="-120"/>
                </a:rPr>
                <a:t>+</a:t>
              </a:r>
              <a:endParaRPr lang="en-US" sz="1335" b="1"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112" name="组合 111"/>
          <p:cNvGrpSpPr/>
          <p:nvPr/>
        </p:nvGrpSpPr>
        <p:grpSpPr>
          <a:xfrm>
            <a:off x="740410" y="3089910"/>
            <a:ext cx="7014210" cy="431800"/>
            <a:chOff x="1166" y="4714"/>
            <a:chExt cx="11046" cy="680"/>
          </a:xfrm>
        </p:grpSpPr>
        <p:sp>
          <p:nvSpPr>
            <p:cNvPr id="16" name="Shape 9"/>
            <p:cNvSpPr/>
            <p:nvPr/>
          </p:nvSpPr>
          <p:spPr>
            <a:xfrm>
              <a:off x="1166" y="4714"/>
              <a:ext cx="11047" cy="681"/>
            </a:xfrm>
            <a:custGeom>
              <a:avLst/>
              <a:gdLst/>
              <a:ahLst/>
              <a:cxnLst/>
              <a:rect l="l" t="t" r="r" b="b"/>
              <a:pathLst>
                <a:path w="7186083" h="508000">
                  <a:moveTo>
                    <a:pt x="42332" y="0"/>
                  </a:moveTo>
                  <a:lnTo>
                    <a:pt x="7143752" y="0"/>
                  </a:lnTo>
                  <a:cubicBezTo>
                    <a:pt x="7167131" y="0"/>
                    <a:pt x="7186083" y="18953"/>
                    <a:pt x="7186083" y="42332"/>
                  </a:cubicBezTo>
                  <a:lnTo>
                    <a:pt x="7186083" y="465668"/>
                  </a:lnTo>
                  <a:cubicBezTo>
                    <a:pt x="7186083" y="489047"/>
                    <a:pt x="7167131" y="508000"/>
                    <a:pt x="7143752" y="508000"/>
                  </a:cubicBezTo>
                  <a:lnTo>
                    <a:pt x="42332" y="508000"/>
                  </a:lnTo>
                  <a:cubicBezTo>
                    <a:pt x="18953" y="508000"/>
                    <a:pt x="0" y="489047"/>
                    <a:pt x="0" y="465668"/>
                  </a:cubicBezTo>
                  <a:lnTo>
                    <a:pt x="0" y="42332"/>
                  </a:lnTo>
                  <a:cubicBezTo>
                    <a:pt x="0" y="18968"/>
                    <a:pt x="18968" y="0"/>
                    <a:pt x="42332" y="0"/>
                  </a:cubicBezTo>
                  <a:close/>
                </a:path>
              </a:pathLst>
            </a:custGeom>
            <a:solidFill>
              <a:srgbClr val="FFFFFF"/>
            </a:solidFill>
          </p:spPr>
        </p:sp>
        <p:sp>
          <p:nvSpPr>
            <p:cNvPr id="17" name="Text 10"/>
            <p:cNvSpPr/>
            <p:nvPr/>
          </p:nvSpPr>
          <p:spPr>
            <a:xfrm>
              <a:off x="1361" y="4874"/>
              <a:ext cx="2572" cy="382"/>
            </a:xfrm>
            <a:prstGeom prst="rect">
              <a:avLst/>
            </a:prstGeom>
            <a:noFill/>
          </p:spPr>
          <p:txBody>
            <a:bodyPr wrap="square" lIns="0" tIns="0" rIns="0" bIns="0" rtlCol="0" anchor="ctr"/>
            <a:lstStyle/>
            <a:p>
              <a:pPr>
                <a:lnSpc>
                  <a:spcPct val="13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15%企业所得税</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8" name="Text 11"/>
            <p:cNvSpPr/>
            <p:nvPr/>
          </p:nvSpPr>
          <p:spPr>
            <a:xfrm>
              <a:off x="11855" y="4890"/>
              <a:ext cx="293" cy="382"/>
            </a:xfrm>
            <a:prstGeom prst="rect">
              <a:avLst/>
            </a:prstGeom>
            <a:noFill/>
          </p:spPr>
          <p:txBody>
            <a:bodyPr wrap="square" lIns="0" tIns="0" rIns="0" bIns="0" rtlCol="0" anchor="ctr"/>
            <a:lstStyle/>
            <a:p>
              <a:pPr>
                <a:lnSpc>
                  <a:spcPct val="130000"/>
                </a:lnSpc>
              </a:pPr>
              <a:r>
                <a:rPr lang="en-US" sz="1335" b="1" dirty="0">
                  <a:solidFill>
                    <a:srgbClr val="C59F5E"/>
                  </a:solidFill>
                  <a:latin typeface="微软雅黑" panose="020B0503020204020204" charset="-122"/>
                  <a:ea typeface="微软雅黑" panose="020B0503020204020204" charset="-122"/>
                  <a:cs typeface="MiSans" pitchFamily="34" charset="-120"/>
                </a:rPr>
                <a:t>+</a:t>
              </a:r>
              <a:endParaRPr lang="en-US" sz="1335" b="1"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111" name="组合 110"/>
          <p:cNvGrpSpPr/>
          <p:nvPr/>
        </p:nvGrpSpPr>
        <p:grpSpPr>
          <a:xfrm>
            <a:off x="740410" y="3598545"/>
            <a:ext cx="7014210" cy="431800"/>
            <a:chOff x="1166" y="5589"/>
            <a:chExt cx="11046" cy="680"/>
          </a:xfrm>
        </p:grpSpPr>
        <p:sp>
          <p:nvSpPr>
            <p:cNvPr id="19" name="Shape 12"/>
            <p:cNvSpPr/>
            <p:nvPr/>
          </p:nvSpPr>
          <p:spPr>
            <a:xfrm>
              <a:off x="1166" y="5589"/>
              <a:ext cx="11047" cy="681"/>
            </a:xfrm>
            <a:custGeom>
              <a:avLst/>
              <a:gdLst/>
              <a:ahLst/>
              <a:cxnLst/>
              <a:rect l="l" t="t" r="r" b="b"/>
              <a:pathLst>
                <a:path w="7186083" h="508000">
                  <a:moveTo>
                    <a:pt x="42332" y="0"/>
                  </a:moveTo>
                  <a:lnTo>
                    <a:pt x="7143752" y="0"/>
                  </a:lnTo>
                  <a:cubicBezTo>
                    <a:pt x="7167131" y="0"/>
                    <a:pt x="7186083" y="18953"/>
                    <a:pt x="7186083" y="42332"/>
                  </a:cubicBezTo>
                  <a:lnTo>
                    <a:pt x="7186083" y="465668"/>
                  </a:lnTo>
                  <a:cubicBezTo>
                    <a:pt x="7186083" y="489047"/>
                    <a:pt x="7167131" y="508000"/>
                    <a:pt x="7143752" y="508000"/>
                  </a:cubicBezTo>
                  <a:lnTo>
                    <a:pt x="42332" y="508000"/>
                  </a:lnTo>
                  <a:cubicBezTo>
                    <a:pt x="18953" y="508000"/>
                    <a:pt x="0" y="489047"/>
                    <a:pt x="0" y="465668"/>
                  </a:cubicBezTo>
                  <a:lnTo>
                    <a:pt x="0" y="42332"/>
                  </a:lnTo>
                  <a:cubicBezTo>
                    <a:pt x="0" y="18968"/>
                    <a:pt x="18968" y="0"/>
                    <a:pt x="42332" y="0"/>
                  </a:cubicBezTo>
                  <a:close/>
                </a:path>
              </a:pathLst>
            </a:custGeom>
            <a:solidFill>
              <a:srgbClr val="FFFFFF"/>
            </a:solidFill>
          </p:spPr>
        </p:sp>
        <p:sp>
          <p:nvSpPr>
            <p:cNvPr id="20" name="Text 13"/>
            <p:cNvSpPr/>
            <p:nvPr/>
          </p:nvSpPr>
          <p:spPr>
            <a:xfrm>
              <a:off x="1361" y="5689"/>
              <a:ext cx="2786" cy="433"/>
            </a:xfrm>
            <a:prstGeom prst="rect">
              <a:avLst/>
            </a:prstGeom>
            <a:noFill/>
          </p:spPr>
          <p:txBody>
            <a:bodyPr wrap="square" lIns="0" tIns="0" rIns="0" bIns="0" rtlCol="0" anchor="ctr"/>
            <a:lstStyle/>
            <a:p>
              <a:pPr>
                <a:lnSpc>
                  <a:spcPct val="130000"/>
                </a:lnSpc>
              </a:pPr>
              <a:r>
                <a:rPr lang="en-US" sz="1400" dirty="0">
                  <a:solidFill>
                    <a:schemeClr val="tx1"/>
                  </a:solidFill>
                  <a:latin typeface="微软雅黑" panose="020B0503020204020204" charset="-122"/>
                  <a:ea typeface="微软雅黑" panose="020B0503020204020204" charset="-122"/>
                  <a:cs typeface="MiSans" pitchFamily="34" charset="-120"/>
                </a:rPr>
                <a:t>加工增值免关税</a:t>
              </a:r>
              <a:endParaRPr lang="en-US" sz="1400" dirty="0">
                <a:solidFill>
                  <a:schemeClr val="tx1"/>
                </a:solidFill>
                <a:latin typeface="微软雅黑" panose="020B0503020204020204" charset="-122"/>
                <a:ea typeface="微软雅黑" panose="020B0503020204020204" charset="-122"/>
                <a:cs typeface="MiSans" pitchFamily="34" charset="-120"/>
              </a:endParaRPr>
            </a:p>
          </p:txBody>
        </p:sp>
        <p:sp>
          <p:nvSpPr>
            <p:cNvPr id="21" name="Text 14"/>
            <p:cNvSpPr/>
            <p:nvPr/>
          </p:nvSpPr>
          <p:spPr>
            <a:xfrm>
              <a:off x="11855" y="5781"/>
              <a:ext cx="293" cy="382"/>
            </a:xfrm>
            <a:prstGeom prst="rect">
              <a:avLst/>
            </a:prstGeom>
            <a:noFill/>
          </p:spPr>
          <p:txBody>
            <a:bodyPr wrap="square" lIns="0" tIns="0" rIns="0" bIns="0" rtlCol="0" anchor="ctr"/>
            <a:lstStyle/>
            <a:p>
              <a:pPr>
                <a:lnSpc>
                  <a:spcPct val="130000"/>
                </a:lnSpc>
              </a:pPr>
              <a:r>
                <a:rPr lang="en-US" sz="1335" b="1" dirty="0">
                  <a:solidFill>
                    <a:srgbClr val="C59F5E"/>
                  </a:solidFill>
                  <a:latin typeface="微软雅黑" panose="020B0503020204020204" charset="-122"/>
                  <a:ea typeface="微软雅黑" panose="020B0503020204020204" charset="-122"/>
                  <a:cs typeface="MiSans" pitchFamily="34" charset="-120"/>
                </a:rPr>
                <a:t>+</a:t>
              </a:r>
              <a:endParaRPr lang="en-US" sz="1335" b="1" dirty="0">
                <a:solidFill>
                  <a:srgbClr val="C59F5E"/>
                </a:solidFill>
                <a:latin typeface="微软雅黑" panose="020B0503020204020204" charset="-122"/>
                <a:ea typeface="微软雅黑" panose="020B0503020204020204" charset="-122"/>
                <a:cs typeface="MiSans" pitchFamily="34" charset="-120"/>
              </a:endParaRPr>
            </a:p>
          </p:txBody>
        </p:sp>
      </p:grpSp>
      <p:grpSp>
        <p:nvGrpSpPr>
          <p:cNvPr id="99" name="组合 98"/>
          <p:cNvGrpSpPr/>
          <p:nvPr/>
        </p:nvGrpSpPr>
        <p:grpSpPr>
          <a:xfrm>
            <a:off x="740410" y="4107180"/>
            <a:ext cx="7014210" cy="431800"/>
            <a:chOff x="1166" y="6392"/>
            <a:chExt cx="11046" cy="680"/>
          </a:xfrm>
        </p:grpSpPr>
        <p:sp>
          <p:nvSpPr>
            <p:cNvPr id="22" name="Shape 15"/>
            <p:cNvSpPr/>
            <p:nvPr/>
          </p:nvSpPr>
          <p:spPr>
            <a:xfrm>
              <a:off x="1166" y="6392"/>
              <a:ext cx="11047" cy="681"/>
            </a:xfrm>
            <a:custGeom>
              <a:avLst/>
              <a:gdLst/>
              <a:ahLst/>
              <a:cxnLst/>
              <a:rect l="l" t="t" r="r" b="b"/>
              <a:pathLst>
                <a:path w="7186083" h="508000">
                  <a:moveTo>
                    <a:pt x="42332" y="0"/>
                  </a:moveTo>
                  <a:lnTo>
                    <a:pt x="7143752" y="0"/>
                  </a:lnTo>
                  <a:cubicBezTo>
                    <a:pt x="7167131" y="0"/>
                    <a:pt x="7186083" y="18953"/>
                    <a:pt x="7186083" y="42332"/>
                  </a:cubicBezTo>
                  <a:lnTo>
                    <a:pt x="7186083" y="465668"/>
                  </a:lnTo>
                  <a:cubicBezTo>
                    <a:pt x="7186083" y="489047"/>
                    <a:pt x="7167131" y="508000"/>
                    <a:pt x="7143752" y="508000"/>
                  </a:cubicBezTo>
                  <a:lnTo>
                    <a:pt x="42332" y="508000"/>
                  </a:lnTo>
                  <a:cubicBezTo>
                    <a:pt x="18953" y="508000"/>
                    <a:pt x="0" y="489047"/>
                    <a:pt x="0" y="465668"/>
                  </a:cubicBezTo>
                  <a:lnTo>
                    <a:pt x="0" y="42332"/>
                  </a:lnTo>
                  <a:cubicBezTo>
                    <a:pt x="0" y="18968"/>
                    <a:pt x="18968" y="0"/>
                    <a:pt x="42332" y="0"/>
                  </a:cubicBezTo>
                  <a:close/>
                </a:path>
              </a:pathLst>
            </a:custGeom>
            <a:solidFill>
              <a:srgbClr val="FFFFFF"/>
            </a:solidFill>
          </p:spPr>
        </p:sp>
        <p:sp>
          <p:nvSpPr>
            <p:cNvPr id="23" name="Text 16"/>
            <p:cNvSpPr/>
            <p:nvPr/>
          </p:nvSpPr>
          <p:spPr>
            <a:xfrm>
              <a:off x="1361" y="6521"/>
              <a:ext cx="1692" cy="382"/>
            </a:xfrm>
            <a:prstGeom prst="rect">
              <a:avLst/>
            </a:prstGeom>
            <a:noFill/>
          </p:spPr>
          <p:txBody>
            <a:bodyPr wrap="square" lIns="0" tIns="0" rIns="0" bIns="0" rtlCol="0" anchor="ctr"/>
            <a:lstStyle/>
            <a:p>
              <a:pPr>
                <a:lnSpc>
                  <a:spcPct val="130000"/>
                </a:lnSpc>
              </a:pPr>
              <a:r>
                <a:rPr lang="en-US" sz="1400" dirty="0">
                  <a:solidFill>
                    <a:schemeClr val="tx1"/>
                  </a:solidFill>
                  <a:latin typeface="微软雅黑" panose="020B0503020204020204" charset="-122"/>
                  <a:ea typeface="微软雅黑" panose="020B0503020204020204" charset="-122"/>
                  <a:cs typeface="MiSans" pitchFamily="34" charset="-120"/>
                </a:rPr>
                <a:t>跨境电商补贴</a:t>
              </a:r>
              <a:endParaRPr lang="en-US" sz="1400" dirty="0">
                <a:solidFill>
                  <a:schemeClr val="tx1"/>
                </a:solidFill>
                <a:latin typeface="微软雅黑" panose="020B0503020204020204" charset="-122"/>
                <a:ea typeface="微软雅黑" panose="020B0503020204020204" charset="-122"/>
                <a:cs typeface="MiSans" pitchFamily="34" charset="-120"/>
              </a:endParaRPr>
            </a:p>
          </p:txBody>
        </p:sp>
        <p:sp>
          <p:nvSpPr>
            <p:cNvPr id="24" name="Text 17"/>
            <p:cNvSpPr/>
            <p:nvPr/>
          </p:nvSpPr>
          <p:spPr>
            <a:xfrm>
              <a:off x="11855" y="6521"/>
              <a:ext cx="293" cy="382"/>
            </a:xfrm>
            <a:prstGeom prst="rect">
              <a:avLst/>
            </a:prstGeom>
            <a:noFill/>
          </p:spPr>
          <p:txBody>
            <a:bodyPr wrap="square" lIns="0" tIns="0" rIns="0" bIns="0" rtlCol="0" anchor="ctr"/>
            <a:lstStyle/>
            <a:p>
              <a:pPr>
                <a:lnSpc>
                  <a:spcPct val="130000"/>
                </a:lnSpc>
              </a:pPr>
              <a:r>
                <a:rPr lang="en-US" sz="1335" b="1" dirty="0">
                  <a:solidFill>
                    <a:srgbClr val="C59F5E"/>
                  </a:solidFill>
                  <a:latin typeface="微软雅黑" panose="020B0503020204020204" charset="-122"/>
                  <a:ea typeface="微软雅黑" panose="020B0503020204020204" charset="-122"/>
                  <a:cs typeface="MiSans" pitchFamily="34" charset="-120"/>
                </a:rPr>
                <a:t>=</a:t>
              </a:r>
              <a:endParaRPr lang="en-US" sz="1335" b="1" dirty="0">
                <a:solidFill>
                  <a:srgbClr val="C59F5E"/>
                </a:solidFill>
                <a:latin typeface="微软雅黑" panose="020B0503020204020204" charset="-122"/>
                <a:ea typeface="微软雅黑" panose="020B0503020204020204" charset="-122"/>
                <a:cs typeface="MiSans" pitchFamily="34" charset="-120"/>
              </a:endParaRPr>
            </a:p>
          </p:txBody>
        </p:sp>
      </p:grpSp>
      <p:sp>
        <p:nvSpPr>
          <p:cNvPr id="25" name="Shape 18"/>
          <p:cNvSpPr/>
          <p:nvPr/>
        </p:nvSpPr>
        <p:spPr>
          <a:xfrm>
            <a:off x="740410" y="4634230"/>
            <a:ext cx="7014845" cy="432000"/>
          </a:xfrm>
          <a:custGeom>
            <a:avLst/>
            <a:gdLst/>
            <a:ahLst/>
            <a:cxnLst/>
            <a:rect l="l" t="t" r="r" b="b"/>
            <a:pathLst>
              <a:path w="7186083" h="550333">
                <a:moveTo>
                  <a:pt x="42332" y="0"/>
                </a:moveTo>
                <a:lnTo>
                  <a:pt x="7143752" y="0"/>
                </a:lnTo>
                <a:cubicBezTo>
                  <a:pt x="7167131" y="0"/>
                  <a:pt x="7186083" y="18953"/>
                  <a:pt x="7186083" y="42332"/>
                </a:cubicBezTo>
                <a:lnTo>
                  <a:pt x="7186083" y="508002"/>
                </a:lnTo>
                <a:cubicBezTo>
                  <a:pt x="7186083" y="531381"/>
                  <a:pt x="7167131" y="550333"/>
                  <a:pt x="7143752" y="550333"/>
                </a:cubicBezTo>
                <a:lnTo>
                  <a:pt x="42332" y="550333"/>
                </a:lnTo>
                <a:cubicBezTo>
                  <a:pt x="18953" y="550333"/>
                  <a:pt x="0" y="531381"/>
                  <a:pt x="0" y="508002"/>
                </a:cubicBezTo>
                <a:lnTo>
                  <a:pt x="0" y="42332"/>
                </a:lnTo>
                <a:cubicBezTo>
                  <a:pt x="0" y="18968"/>
                  <a:pt x="18968" y="0"/>
                  <a:pt x="42332" y="0"/>
                </a:cubicBezTo>
                <a:close/>
              </a:path>
            </a:pathLst>
          </a:custGeom>
          <a:solidFill>
            <a:srgbClr val="C09B5A">
              <a:alpha val="20000"/>
            </a:srgbClr>
          </a:solidFill>
        </p:spPr>
      </p:sp>
      <p:sp>
        <p:nvSpPr>
          <p:cNvPr id="26" name="Text 19"/>
          <p:cNvSpPr/>
          <p:nvPr/>
        </p:nvSpPr>
        <p:spPr>
          <a:xfrm>
            <a:off x="3367405" y="4714240"/>
            <a:ext cx="1756410" cy="262890"/>
          </a:xfrm>
          <a:prstGeom prst="rect">
            <a:avLst/>
          </a:prstGeom>
          <a:noFill/>
        </p:spPr>
        <p:txBody>
          <a:bodyPr wrap="square" lIns="0" tIns="0" rIns="0" bIns="0" rtlCol="0" anchor="ctr"/>
          <a:lstStyle/>
          <a:p>
            <a:pPr algn="ct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综合税负大幅降低</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28" name="Shape 21"/>
          <p:cNvSpPr/>
          <p:nvPr/>
        </p:nvSpPr>
        <p:spPr>
          <a:xfrm>
            <a:off x="8499757" y="1664801"/>
            <a:ext cx="211667" cy="211667"/>
          </a:xfrm>
          <a:custGeom>
            <a:avLst/>
            <a:gdLst/>
            <a:ahLst/>
            <a:cxnLst/>
            <a:rect l="l" t="t" r="r" b="b"/>
            <a:pathLst>
              <a:path w="211667" h="211667">
                <a:moveTo>
                  <a:pt x="105833" y="0"/>
                </a:moveTo>
                <a:cubicBezTo>
                  <a:pt x="164244" y="0"/>
                  <a:pt x="211667" y="47422"/>
                  <a:pt x="211667" y="105833"/>
                </a:cubicBezTo>
                <a:cubicBezTo>
                  <a:pt x="211667" y="164244"/>
                  <a:pt x="164244" y="211667"/>
                  <a:pt x="105833" y="211667"/>
                </a:cubicBezTo>
                <a:cubicBezTo>
                  <a:pt x="47422" y="211667"/>
                  <a:pt x="0" y="164244"/>
                  <a:pt x="0" y="105833"/>
                </a:cubicBezTo>
                <a:cubicBezTo>
                  <a:pt x="0" y="47422"/>
                  <a:pt x="47422" y="0"/>
                  <a:pt x="105833" y="0"/>
                </a:cubicBezTo>
                <a:close/>
                <a:moveTo>
                  <a:pt x="95911" y="49609"/>
                </a:moveTo>
                <a:lnTo>
                  <a:pt x="95911" y="105833"/>
                </a:lnTo>
                <a:cubicBezTo>
                  <a:pt x="95911" y="109141"/>
                  <a:pt x="97565" y="112241"/>
                  <a:pt x="100335" y="114102"/>
                </a:cubicBezTo>
                <a:lnTo>
                  <a:pt x="140022" y="140560"/>
                </a:lnTo>
                <a:cubicBezTo>
                  <a:pt x="144570" y="143619"/>
                  <a:pt x="150730" y="142379"/>
                  <a:pt x="153789" y="137790"/>
                </a:cubicBezTo>
                <a:cubicBezTo>
                  <a:pt x="156848" y="133201"/>
                  <a:pt x="155608" y="127083"/>
                  <a:pt x="151019" y="124023"/>
                </a:cubicBezTo>
                <a:lnTo>
                  <a:pt x="115755" y="100542"/>
                </a:lnTo>
                <a:lnTo>
                  <a:pt x="115755" y="49609"/>
                </a:lnTo>
                <a:cubicBezTo>
                  <a:pt x="115755" y="44111"/>
                  <a:pt x="111332" y="39688"/>
                  <a:pt x="105833" y="39688"/>
                </a:cubicBezTo>
                <a:cubicBezTo>
                  <a:pt x="100335" y="39688"/>
                  <a:pt x="95911" y="44111"/>
                  <a:pt x="95911" y="49609"/>
                </a:cubicBezTo>
                <a:close/>
              </a:path>
            </a:pathLst>
          </a:custGeom>
          <a:solidFill>
            <a:srgbClr val="C09B5A"/>
          </a:solidFill>
        </p:spPr>
      </p:sp>
      <p:sp>
        <p:nvSpPr>
          <p:cNvPr id="29" name="Text 22"/>
          <p:cNvSpPr/>
          <p:nvPr/>
        </p:nvSpPr>
        <p:spPr>
          <a:xfrm>
            <a:off x="8772172" y="1599608"/>
            <a:ext cx="7027333" cy="296333"/>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长期规划建议</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30" name="Text 23"/>
          <p:cNvSpPr/>
          <p:nvPr/>
        </p:nvSpPr>
        <p:spPr>
          <a:xfrm>
            <a:off x="8507589" y="1975740"/>
            <a:ext cx="7270750" cy="275167"/>
          </a:xfrm>
          <a:prstGeom prst="rect">
            <a:avLst/>
          </a:prstGeom>
          <a:noFill/>
        </p:spPr>
        <p:txBody>
          <a:bodyPr wrap="square" lIns="0" tIns="0" rIns="0" bIns="0" rtlCol="0" anchor="ctr"/>
          <a:lstStyle/>
          <a:p>
            <a:pPr>
              <a:lnSpc>
                <a:spcPct val="140000"/>
              </a:lnSpc>
            </a:pPr>
            <a:r>
              <a:rPr lang="en-US" sz="1400" b="1" dirty="0">
                <a:solidFill>
                  <a:srgbClr val="C59F5E"/>
                </a:solidFill>
                <a:latin typeface="微软雅黑" panose="020B0503020204020204" charset="-122"/>
                <a:ea typeface="微软雅黑" panose="020B0503020204020204" charset="-122"/>
                <a:cs typeface="微软雅黑" panose="020B0503020204020204" charset="-122"/>
              </a:rPr>
              <a:t>2025年封关后</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将实施更严格审核</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建议企业尽早布局</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抢占政策红利先机。</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9" name="组合 8"/>
          <p:cNvGrpSpPr/>
          <p:nvPr/>
        </p:nvGrpSpPr>
        <p:grpSpPr>
          <a:xfrm>
            <a:off x="8507730" y="2388870"/>
            <a:ext cx="7019290" cy="803910"/>
            <a:chOff x="13398" y="3632"/>
            <a:chExt cx="11054" cy="1266"/>
          </a:xfrm>
        </p:grpSpPr>
        <p:sp>
          <p:nvSpPr>
            <p:cNvPr id="31" name="Shape 24"/>
            <p:cNvSpPr/>
            <p:nvPr/>
          </p:nvSpPr>
          <p:spPr>
            <a:xfrm>
              <a:off x="13398" y="3632"/>
              <a:ext cx="11055" cy="1267"/>
            </a:xfrm>
            <a:custGeom>
              <a:avLst/>
              <a:gdLst/>
              <a:ahLst/>
              <a:cxnLst/>
              <a:rect l="l" t="t" r="r" b="b"/>
              <a:pathLst>
                <a:path w="7186083" h="804333">
                  <a:moveTo>
                    <a:pt x="42332" y="0"/>
                  </a:moveTo>
                  <a:lnTo>
                    <a:pt x="7143751" y="0"/>
                  </a:lnTo>
                  <a:cubicBezTo>
                    <a:pt x="7167131" y="0"/>
                    <a:pt x="7186083" y="18953"/>
                    <a:pt x="7186083" y="42332"/>
                  </a:cubicBezTo>
                  <a:lnTo>
                    <a:pt x="7186083" y="762001"/>
                  </a:lnTo>
                  <a:cubicBezTo>
                    <a:pt x="7186083" y="785381"/>
                    <a:pt x="7167131" y="804333"/>
                    <a:pt x="7143751" y="804333"/>
                  </a:cubicBezTo>
                  <a:lnTo>
                    <a:pt x="42332" y="804333"/>
                  </a:lnTo>
                  <a:cubicBezTo>
                    <a:pt x="18953" y="804333"/>
                    <a:pt x="0" y="785381"/>
                    <a:pt x="0" y="762001"/>
                  </a:cubicBezTo>
                  <a:lnTo>
                    <a:pt x="0" y="42332"/>
                  </a:lnTo>
                  <a:cubicBezTo>
                    <a:pt x="0" y="18968"/>
                    <a:pt x="18968" y="0"/>
                    <a:pt x="42332" y="0"/>
                  </a:cubicBezTo>
                  <a:close/>
                </a:path>
              </a:pathLst>
            </a:custGeom>
            <a:solidFill>
              <a:srgbClr val="FFFFFF"/>
            </a:solidFill>
          </p:spPr>
        </p:sp>
        <p:sp>
          <p:nvSpPr>
            <p:cNvPr id="32" name="Shape 25"/>
            <p:cNvSpPr/>
            <p:nvPr/>
          </p:nvSpPr>
          <p:spPr>
            <a:xfrm>
              <a:off x="13647" y="3899"/>
              <a:ext cx="232" cy="267"/>
            </a:xfrm>
            <a:custGeom>
              <a:avLst/>
              <a:gdLst/>
              <a:ahLst/>
              <a:cxnLst/>
              <a:rect l="l" t="t" r="r" b="b"/>
              <a:pathLst>
                <a:path w="148167" h="169333">
                  <a:moveTo>
                    <a:pt x="42333" y="0"/>
                  </a:moveTo>
                  <a:cubicBezTo>
                    <a:pt x="48187" y="0"/>
                    <a:pt x="52917" y="4729"/>
                    <a:pt x="52917" y="10583"/>
                  </a:cubicBezTo>
                  <a:lnTo>
                    <a:pt x="52917" y="21167"/>
                  </a:lnTo>
                  <a:lnTo>
                    <a:pt x="95250" y="21167"/>
                  </a:lnTo>
                  <a:lnTo>
                    <a:pt x="95250" y="10583"/>
                  </a:lnTo>
                  <a:cubicBezTo>
                    <a:pt x="95250" y="4729"/>
                    <a:pt x="99979" y="0"/>
                    <a:pt x="105833" y="0"/>
                  </a:cubicBezTo>
                  <a:cubicBezTo>
                    <a:pt x="111687" y="0"/>
                    <a:pt x="116417" y="4729"/>
                    <a:pt x="116417" y="10583"/>
                  </a:cubicBezTo>
                  <a:lnTo>
                    <a:pt x="116417" y="21167"/>
                  </a:lnTo>
                  <a:lnTo>
                    <a:pt x="127000" y="21167"/>
                  </a:lnTo>
                  <a:cubicBezTo>
                    <a:pt x="138675" y="21167"/>
                    <a:pt x="148167" y="30659"/>
                    <a:pt x="148167" y="42333"/>
                  </a:cubicBezTo>
                  <a:lnTo>
                    <a:pt x="148167" y="137583"/>
                  </a:lnTo>
                  <a:cubicBezTo>
                    <a:pt x="148167" y="149258"/>
                    <a:pt x="138675" y="158750"/>
                    <a:pt x="127000" y="158750"/>
                  </a:cubicBezTo>
                  <a:lnTo>
                    <a:pt x="21167" y="158750"/>
                  </a:lnTo>
                  <a:cubicBezTo>
                    <a:pt x="9492" y="158750"/>
                    <a:pt x="0" y="149258"/>
                    <a:pt x="0" y="137583"/>
                  </a:cubicBezTo>
                  <a:lnTo>
                    <a:pt x="0" y="42333"/>
                  </a:lnTo>
                  <a:cubicBezTo>
                    <a:pt x="0" y="30659"/>
                    <a:pt x="9492" y="21167"/>
                    <a:pt x="21167" y="21167"/>
                  </a:cubicBezTo>
                  <a:lnTo>
                    <a:pt x="31750" y="21167"/>
                  </a:lnTo>
                  <a:lnTo>
                    <a:pt x="31750" y="10583"/>
                  </a:lnTo>
                  <a:cubicBezTo>
                    <a:pt x="31750" y="4729"/>
                    <a:pt x="36479" y="0"/>
                    <a:pt x="42333" y="0"/>
                  </a:cubicBezTo>
                  <a:close/>
                  <a:moveTo>
                    <a:pt x="21167" y="79375"/>
                  </a:moveTo>
                  <a:lnTo>
                    <a:pt x="21167" y="89958"/>
                  </a:lnTo>
                  <a:cubicBezTo>
                    <a:pt x="21167" y="92869"/>
                    <a:pt x="23548" y="95250"/>
                    <a:pt x="26458" y="95250"/>
                  </a:cubicBezTo>
                  <a:lnTo>
                    <a:pt x="37042" y="95250"/>
                  </a:lnTo>
                  <a:cubicBezTo>
                    <a:pt x="39952" y="95250"/>
                    <a:pt x="42333" y="92869"/>
                    <a:pt x="42333" y="89958"/>
                  </a:cubicBezTo>
                  <a:lnTo>
                    <a:pt x="42333" y="79375"/>
                  </a:lnTo>
                  <a:cubicBezTo>
                    <a:pt x="42333" y="76465"/>
                    <a:pt x="39952" y="74083"/>
                    <a:pt x="37042" y="74083"/>
                  </a:cubicBezTo>
                  <a:lnTo>
                    <a:pt x="26458" y="74083"/>
                  </a:lnTo>
                  <a:cubicBezTo>
                    <a:pt x="23548" y="74083"/>
                    <a:pt x="21167" y="76465"/>
                    <a:pt x="21167" y="79375"/>
                  </a:cubicBezTo>
                  <a:close/>
                  <a:moveTo>
                    <a:pt x="63500" y="79375"/>
                  </a:moveTo>
                  <a:lnTo>
                    <a:pt x="63500" y="89958"/>
                  </a:lnTo>
                  <a:cubicBezTo>
                    <a:pt x="63500" y="92869"/>
                    <a:pt x="65881" y="95250"/>
                    <a:pt x="68792" y="95250"/>
                  </a:cubicBezTo>
                  <a:lnTo>
                    <a:pt x="79375" y="95250"/>
                  </a:lnTo>
                  <a:cubicBezTo>
                    <a:pt x="82285" y="95250"/>
                    <a:pt x="84667" y="92869"/>
                    <a:pt x="84667" y="89958"/>
                  </a:cubicBezTo>
                  <a:lnTo>
                    <a:pt x="84667" y="79375"/>
                  </a:lnTo>
                  <a:cubicBezTo>
                    <a:pt x="84667" y="76465"/>
                    <a:pt x="82285" y="74083"/>
                    <a:pt x="79375" y="74083"/>
                  </a:cubicBezTo>
                  <a:lnTo>
                    <a:pt x="68792" y="74083"/>
                  </a:lnTo>
                  <a:cubicBezTo>
                    <a:pt x="65881" y="74083"/>
                    <a:pt x="63500" y="76465"/>
                    <a:pt x="63500" y="79375"/>
                  </a:cubicBezTo>
                  <a:close/>
                  <a:moveTo>
                    <a:pt x="111125" y="74083"/>
                  </a:moveTo>
                  <a:cubicBezTo>
                    <a:pt x="108215" y="74083"/>
                    <a:pt x="105833" y="76465"/>
                    <a:pt x="105833" y="79375"/>
                  </a:cubicBezTo>
                  <a:lnTo>
                    <a:pt x="105833" y="89958"/>
                  </a:lnTo>
                  <a:cubicBezTo>
                    <a:pt x="105833" y="92869"/>
                    <a:pt x="108215" y="95250"/>
                    <a:pt x="111125" y="95250"/>
                  </a:cubicBezTo>
                  <a:lnTo>
                    <a:pt x="121708" y="95250"/>
                  </a:lnTo>
                  <a:cubicBezTo>
                    <a:pt x="124619" y="95250"/>
                    <a:pt x="127000" y="92869"/>
                    <a:pt x="127000" y="89958"/>
                  </a:cubicBezTo>
                  <a:lnTo>
                    <a:pt x="127000" y="79375"/>
                  </a:lnTo>
                  <a:cubicBezTo>
                    <a:pt x="127000" y="76465"/>
                    <a:pt x="124619" y="74083"/>
                    <a:pt x="121708" y="74083"/>
                  </a:cubicBezTo>
                  <a:lnTo>
                    <a:pt x="111125" y="74083"/>
                  </a:lnTo>
                  <a:close/>
                  <a:moveTo>
                    <a:pt x="21167" y="121708"/>
                  </a:moveTo>
                  <a:lnTo>
                    <a:pt x="21167" y="132292"/>
                  </a:lnTo>
                  <a:cubicBezTo>
                    <a:pt x="21167" y="135202"/>
                    <a:pt x="23548" y="137583"/>
                    <a:pt x="26458" y="137583"/>
                  </a:cubicBezTo>
                  <a:lnTo>
                    <a:pt x="37042" y="137583"/>
                  </a:lnTo>
                  <a:cubicBezTo>
                    <a:pt x="39952" y="137583"/>
                    <a:pt x="42333" y="135202"/>
                    <a:pt x="42333" y="132292"/>
                  </a:cubicBezTo>
                  <a:lnTo>
                    <a:pt x="42333" y="121708"/>
                  </a:lnTo>
                  <a:cubicBezTo>
                    <a:pt x="42333" y="118798"/>
                    <a:pt x="39952" y="116417"/>
                    <a:pt x="37042" y="116417"/>
                  </a:cubicBezTo>
                  <a:lnTo>
                    <a:pt x="26458" y="116417"/>
                  </a:lnTo>
                  <a:cubicBezTo>
                    <a:pt x="23548" y="116417"/>
                    <a:pt x="21167" y="118798"/>
                    <a:pt x="21167" y="121708"/>
                  </a:cubicBezTo>
                  <a:close/>
                  <a:moveTo>
                    <a:pt x="68792" y="116417"/>
                  </a:moveTo>
                  <a:cubicBezTo>
                    <a:pt x="65881" y="116417"/>
                    <a:pt x="63500" y="118798"/>
                    <a:pt x="63500" y="121708"/>
                  </a:cubicBezTo>
                  <a:lnTo>
                    <a:pt x="63500" y="132292"/>
                  </a:lnTo>
                  <a:cubicBezTo>
                    <a:pt x="63500" y="135202"/>
                    <a:pt x="65881" y="137583"/>
                    <a:pt x="68792" y="137583"/>
                  </a:cubicBezTo>
                  <a:lnTo>
                    <a:pt x="79375" y="137583"/>
                  </a:lnTo>
                  <a:cubicBezTo>
                    <a:pt x="82285" y="137583"/>
                    <a:pt x="84667" y="135202"/>
                    <a:pt x="84667" y="132292"/>
                  </a:cubicBezTo>
                  <a:lnTo>
                    <a:pt x="84667" y="121708"/>
                  </a:lnTo>
                  <a:cubicBezTo>
                    <a:pt x="84667" y="118798"/>
                    <a:pt x="82285" y="116417"/>
                    <a:pt x="79375" y="116417"/>
                  </a:cubicBezTo>
                  <a:lnTo>
                    <a:pt x="68792" y="116417"/>
                  </a:lnTo>
                  <a:close/>
                  <a:moveTo>
                    <a:pt x="105833" y="121708"/>
                  </a:moveTo>
                  <a:lnTo>
                    <a:pt x="105833" y="132292"/>
                  </a:lnTo>
                  <a:cubicBezTo>
                    <a:pt x="105833" y="135202"/>
                    <a:pt x="108215" y="137583"/>
                    <a:pt x="111125" y="137583"/>
                  </a:cubicBezTo>
                  <a:lnTo>
                    <a:pt x="121708" y="137583"/>
                  </a:lnTo>
                  <a:cubicBezTo>
                    <a:pt x="124619" y="137583"/>
                    <a:pt x="127000" y="135202"/>
                    <a:pt x="127000" y="132292"/>
                  </a:cubicBezTo>
                  <a:lnTo>
                    <a:pt x="127000" y="121708"/>
                  </a:lnTo>
                  <a:cubicBezTo>
                    <a:pt x="127000" y="118798"/>
                    <a:pt x="124619" y="116417"/>
                    <a:pt x="121708" y="116417"/>
                  </a:cubicBezTo>
                  <a:lnTo>
                    <a:pt x="111125" y="116417"/>
                  </a:lnTo>
                  <a:cubicBezTo>
                    <a:pt x="108215" y="116417"/>
                    <a:pt x="105833" y="118798"/>
                    <a:pt x="105833" y="121708"/>
                  </a:cubicBezTo>
                  <a:close/>
                </a:path>
              </a:pathLst>
            </a:custGeom>
            <a:solidFill>
              <a:srgbClr val="C59F5E"/>
            </a:solidFill>
          </p:spPr>
        </p:sp>
        <p:sp>
          <p:nvSpPr>
            <p:cNvPr id="33" name="Text 26"/>
            <p:cNvSpPr/>
            <p:nvPr/>
          </p:nvSpPr>
          <p:spPr>
            <a:xfrm>
              <a:off x="14062" y="3832"/>
              <a:ext cx="1462" cy="400"/>
            </a:xfrm>
            <a:prstGeom prst="rect">
              <a:avLst/>
            </a:prstGeom>
            <a:solidFill>
              <a:srgbClr val="FFFFFF"/>
            </a:solid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短期(1-2年)</a:t>
              </a:r>
              <a:endParaRPr lang="en-US" sz="1400" b="1" dirty="0">
                <a:solidFill>
                  <a:srgbClr val="C29B5C"/>
                </a:solidFill>
                <a:latin typeface="微软雅黑" panose="020B0503020204020204" charset="-122"/>
                <a:ea typeface="微软雅黑" panose="020B0503020204020204" charset="-122"/>
                <a:cs typeface="微软雅黑" panose="020B0503020204020204" charset="-122"/>
              </a:endParaRPr>
            </a:p>
          </p:txBody>
        </p:sp>
        <p:sp>
          <p:nvSpPr>
            <p:cNvPr id="34" name="Text 27"/>
            <p:cNvSpPr/>
            <p:nvPr/>
          </p:nvSpPr>
          <p:spPr>
            <a:xfrm>
              <a:off x="13597" y="4366"/>
              <a:ext cx="10287" cy="333"/>
            </a:xfrm>
            <a:prstGeom prst="rect">
              <a:avLst/>
            </a:prstGeom>
            <a:solidFill>
              <a:srgbClr val="FFFFFF"/>
            </a:solid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完成注册落地</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享受当前政策红利</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快速启动业务</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27" name="组合 26"/>
          <p:cNvGrpSpPr/>
          <p:nvPr/>
        </p:nvGrpSpPr>
        <p:grpSpPr>
          <a:xfrm>
            <a:off x="8507730" y="3325495"/>
            <a:ext cx="7019290" cy="803910"/>
            <a:chOff x="13398" y="5122"/>
            <a:chExt cx="11054" cy="1266"/>
          </a:xfrm>
        </p:grpSpPr>
        <p:sp>
          <p:nvSpPr>
            <p:cNvPr id="35" name="Shape 28"/>
            <p:cNvSpPr/>
            <p:nvPr/>
          </p:nvSpPr>
          <p:spPr>
            <a:xfrm>
              <a:off x="13398" y="5122"/>
              <a:ext cx="11055" cy="1267"/>
            </a:xfrm>
            <a:custGeom>
              <a:avLst/>
              <a:gdLst/>
              <a:ahLst/>
              <a:cxnLst/>
              <a:rect l="l" t="t" r="r" b="b"/>
              <a:pathLst>
                <a:path w="7186083" h="804333">
                  <a:moveTo>
                    <a:pt x="42332" y="0"/>
                  </a:moveTo>
                  <a:lnTo>
                    <a:pt x="7143751" y="0"/>
                  </a:lnTo>
                  <a:cubicBezTo>
                    <a:pt x="7167131" y="0"/>
                    <a:pt x="7186083" y="18953"/>
                    <a:pt x="7186083" y="42332"/>
                  </a:cubicBezTo>
                  <a:lnTo>
                    <a:pt x="7186083" y="762001"/>
                  </a:lnTo>
                  <a:cubicBezTo>
                    <a:pt x="7186083" y="785381"/>
                    <a:pt x="7167131" y="804333"/>
                    <a:pt x="7143751" y="804333"/>
                  </a:cubicBezTo>
                  <a:lnTo>
                    <a:pt x="42332" y="804333"/>
                  </a:lnTo>
                  <a:cubicBezTo>
                    <a:pt x="18953" y="804333"/>
                    <a:pt x="0" y="785381"/>
                    <a:pt x="0" y="762001"/>
                  </a:cubicBezTo>
                  <a:lnTo>
                    <a:pt x="0" y="42332"/>
                  </a:lnTo>
                  <a:cubicBezTo>
                    <a:pt x="0" y="18968"/>
                    <a:pt x="18968" y="0"/>
                    <a:pt x="42332" y="0"/>
                  </a:cubicBezTo>
                  <a:close/>
                </a:path>
              </a:pathLst>
            </a:custGeom>
            <a:solidFill>
              <a:srgbClr val="FFFFFF"/>
            </a:solidFill>
          </p:spPr>
        </p:sp>
        <p:sp>
          <p:nvSpPr>
            <p:cNvPr id="36" name="Shape 29"/>
            <p:cNvSpPr/>
            <p:nvPr/>
          </p:nvSpPr>
          <p:spPr>
            <a:xfrm>
              <a:off x="13631" y="5389"/>
              <a:ext cx="267" cy="267"/>
            </a:xfrm>
            <a:custGeom>
              <a:avLst/>
              <a:gdLst/>
              <a:ahLst/>
              <a:cxnLst/>
              <a:rect l="l" t="t" r="r" b="b"/>
              <a:pathLst>
                <a:path w="169333" h="169333">
                  <a:moveTo>
                    <a:pt x="21167" y="21167"/>
                  </a:moveTo>
                  <a:cubicBezTo>
                    <a:pt x="21167" y="15313"/>
                    <a:pt x="16437" y="10583"/>
                    <a:pt x="10583" y="10583"/>
                  </a:cubicBezTo>
                  <a:cubicBezTo>
                    <a:pt x="4729" y="10583"/>
                    <a:pt x="0" y="15313"/>
                    <a:pt x="0" y="21167"/>
                  </a:cubicBezTo>
                  <a:lnTo>
                    <a:pt x="0" y="132292"/>
                  </a:lnTo>
                  <a:cubicBezTo>
                    <a:pt x="0" y="146910"/>
                    <a:pt x="11840" y="158750"/>
                    <a:pt x="26458" y="158750"/>
                  </a:cubicBezTo>
                  <a:lnTo>
                    <a:pt x="158750" y="158750"/>
                  </a:lnTo>
                  <a:cubicBezTo>
                    <a:pt x="164604" y="158750"/>
                    <a:pt x="169333" y="154021"/>
                    <a:pt x="169333" y="148167"/>
                  </a:cubicBezTo>
                  <a:cubicBezTo>
                    <a:pt x="169333" y="142313"/>
                    <a:pt x="164604" y="137583"/>
                    <a:pt x="158750" y="137583"/>
                  </a:cubicBezTo>
                  <a:lnTo>
                    <a:pt x="26458" y="137583"/>
                  </a:lnTo>
                  <a:cubicBezTo>
                    <a:pt x="23548" y="137583"/>
                    <a:pt x="21167" y="135202"/>
                    <a:pt x="21167" y="132292"/>
                  </a:cubicBezTo>
                  <a:lnTo>
                    <a:pt x="21167" y="21167"/>
                  </a:lnTo>
                  <a:close/>
                  <a:moveTo>
                    <a:pt x="155641" y="49808"/>
                  </a:moveTo>
                  <a:cubicBezTo>
                    <a:pt x="159775" y="45674"/>
                    <a:pt x="159775" y="38960"/>
                    <a:pt x="155641" y="34826"/>
                  </a:cubicBezTo>
                  <a:cubicBezTo>
                    <a:pt x="151507" y="30692"/>
                    <a:pt x="144793" y="30692"/>
                    <a:pt x="140659" y="34826"/>
                  </a:cubicBezTo>
                  <a:lnTo>
                    <a:pt x="105833" y="69685"/>
                  </a:lnTo>
                  <a:lnTo>
                    <a:pt x="86849" y="50734"/>
                  </a:lnTo>
                  <a:cubicBezTo>
                    <a:pt x="82715" y="46600"/>
                    <a:pt x="76002" y="46600"/>
                    <a:pt x="71867" y="50734"/>
                  </a:cubicBezTo>
                  <a:lnTo>
                    <a:pt x="40117" y="82484"/>
                  </a:lnTo>
                  <a:cubicBezTo>
                    <a:pt x="35983" y="86618"/>
                    <a:pt x="35983" y="93332"/>
                    <a:pt x="40117" y="97466"/>
                  </a:cubicBezTo>
                  <a:cubicBezTo>
                    <a:pt x="44252" y="101600"/>
                    <a:pt x="50965" y="101600"/>
                    <a:pt x="55099" y="97466"/>
                  </a:cubicBezTo>
                  <a:lnTo>
                    <a:pt x="79375" y="73190"/>
                  </a:lnTo>
                  <a:lnTo>
                    <a:pt x="98359" y="92174"/>
                  </a:lnTo>
                  <a:cubicBezTo>
                    <a:pt x="102493" y="96308"/>
                    <a:pt x="109207" y="96308"/>
                    <a:pt x="113341" y="92174"/>
                  </a:cubicBezTo>
                  <a:lnTo>
                    <a:pt x="155674" y="49841"/>
                  </a:lnTo>
                  <a:close/>
                </a:path>
              </a:pathLst>
            </a:custGeom>
            <a:solidFill>
              <a:srgbClr val="C59F5E"/>
            </a:solidFill>
          </p:spPr>
        </p:sp>
        <p:sp>
          <p:nvSpPr>
            <p:cNvPr id="37" name="Text 30"/>
            <p:cNvSpPr/>
            <p:nvPr/>
          </p:nvSpPr>
          <p:spPr>
            <a:xfrm>
              <a:off x="14064" y="5322"/>
              <a:ext cx="1533" cy="400"/>
            </a:xfrm>
            <a:prstGeom prst="rect">
              <a:avLst/>
            </a:prstGeom>
            <a:solidFill>
              <a:srgbClr val="FFFFFF"/>
            </a:solid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中期(3-5年)</a:t>
              </a:r>
              <a:endParaRPr lang="en-US" sz="1400" b="1" dirty="0">
                <a:solidFill>
                  <a:srgbClr val="C29B5C"/>
                </a:solidFill>
                <a:latin typeface="微软雅黑" panose="020B0503020204020204" charset="-122"/>
                <a:ea typeface="微软雅黑" panose="020B0503020204020204" charset="-122"/>
                <a:cs typeface="微软雅黑" panose="020B0503020204020204" charset="-122"/>
              </a:endParaRPr>
            </a:p>
          </p:txBody>
        </p:sp>
        <p:sp>
          <p:nvSpPr>
            <p:cNvPr id="38" name="Text 31"/>
            <p:cNvSpPr/>
            <p:nvPr/>
          </p:nvSpPr>
          <p:spPr>
            <a:xfrm>
              <a:off x="13598" y="5855"/>
              <a:ext cx="10325" cy="333"/>
            </a:xfrm>
            <a:prstGeom prst="rect">
              <a:avLst/>
            </a:prstGeom>
            <a:solidFill>
              <a:srgbClr val="FFFFFF"/>
            </a:solid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规模化发展</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提升交易额</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争取更高等级奖励和补贴</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48" name="组合 47"/>
          <p:cNvGrpSpPr/>
          <p:nvPr/>
        </p:nvGrpSpPr>
        <p:grpSpPr>
          <a:xfrm>
            <a:off x="8507730" y="4262120"/>
            <a:ext cx="7019290" cy="803910"/>
            <a:chOff x="13398" y="6612"/>
            <a:chExt cx="11054" cy="1266"/>
          </a:xfrm>
        </p:grpSpPr>
        <p:sp>
          <p:nvSpPr>
            <p:cNvPr id="39" name="Shape 32"/>
            <p:cNvSpPr/>
            <p:nvPr/>
          </p:nvSpPr>
          <p:spPr>
            <a:xfrm>
              <a:off x="13398" y="6612"/>
              <a:ext cx="11055" cy="1267"/>
            </a:xfrm>
            <a:custGeom>
              <a:avLst/>
              <a:gdLst/>
              <a:ahLst/>
              <a:cxnLst/>
              <a:rect l="l" t="t" r="r" b="b"/>
              <a:pathLst>
                <a:path w="7186083" h="804333">
                  <a:moveTo>
                    <a:pt x="42332" y="0"/>
                  </a:moveTo>
                  <a:lnTo>
                    <a:pt x="7143751" y="0"/>
                  </a:lnTo>
                  <a:cubicBezTo>
                    <a:pt x="7167131" y="0"/>
                    <a:pt x="7186083" y="18953"/>
                    <a:pt x="7186083" y="42332"/>
                  </a:cubicBezTo>
                  <a:lnTo>
                    <a:pt x="7186083" y="762001"/>
                  </a:lnTo>
                  <a:cubicBezTo>
                    <a:pt x="7186083" y="785381"/>
                    <a:pt x="7167131" y="804333"/>
                    <a:pt x="7143751" y="804333"/>
                  </a:cubicBezTo>
                  <a:lnTo>
                    <a:pt x="42332" y="804333"/>
                  </a:lnTo>
                  <a:cubicBezTo>
                    <a:pt x="18953" y="804333"/>
                    <a:pt x="0" y="785381"/>
                    <a:pt x="0" y="762001"/>
                  </a:cubicBezTo>
                  <a:lnTo>
                    <a:pt x="0" y="42332"/>
                  </a:lnTo>
                  <a:cubicBezTo>
                    <a:pt x="0" y="18968"/>
                    <a:pt x="18968" y="0"/>
                    <a:pt x="42332" y="0"/>
                  </a:cubicBezTo>
                  <a:close/>
                </a:path>
              </a:pathLst>
            </a:custGeom>
            <a:solidFill>
              <a:srgbClr val="FFFFFF"/>
            </a:solidFill>
          </p:spPr>
        </p:sp>
        <p:sp>
          <p:nvSpPr>
            <p:cNvPr id="40" name="Shape 33"/>
            <p:cNvSpPr/>
            <p:nvPr/>
          </p:nvSpPr>
          <p:spPr>
            <a:xfrm>
              <a:off x="13631" y="6878"/>
              <a:ext cx="267" cy="267"/>
            </a:xfrm>
            <a:custGeom>
              <a:avLst/>
              <a:gdLst/>
              <a:ahLst/>
              <a:cxnLst/>
              <a:rect l="l" t="t" r="r" b="b"/>
              <a:pathLst>
                <a:path w="169333" h="169333">
                  <a:moveTo>
                    <a:pt x="116384" y="92604"/>
                  </a:moveTo>
                  <a:lnTo>
                    <a:pt x="53247" y="92604"/>
                  </a:lnTo>
                  <a:cubicBezTo>
                    <a:pt x="54207" y="113936"/>
                    <a:pt x="58936" y="133582"/>
                    <a:pt x="65650" y="147968"/>
                  </a:cubicBezTo>
                  <a:cubicBezTo>
                    <a:pt x="69420" y="156071"/>
                    <a:pt x="73488" y="161793"/>
                    <a:pt x="77258" y="165298"/>
                  </a:cubicBezTo>
                  <a:cubicBezTo>
                    <a:pt x="80962" y="168771"/>
                    <a:pt x="83509" y="169333"/>
                    <a:pt x="84832" y="169333"/>
                  </a:cubicBezTo>
                  <a:cubicBezTo>
                    <a:pt x="86155" y="169333"/>
                    <a:pt x="88702" y="168771"/>
                    <a:pt x="92406" y="165298"/>
                  </a:cubicBezTo>
                  <a:cubicBezTo>
                    <a:pt x="96176" y="161793"/>
                    <a:pt x="100244" y="156038"/>
                    <a:pt x="104014" y="147968"/>
                  </a:cubicBezTo>
                  <a:cubicBezTo>
                    <a:pt x="110728" y="133582"/>
                    <a:pt x="115458" y="113936"/>
                    <a:pt x="116417" y="92604"/>
                  </a:cubicBezTo>
                  <a:close/>
                  <a:moveTo>
                    <a:pt x="53214" y="76729"/>
                  </a:moveTo>
                  <a:lnTo>
                    <a:pt x="116351" y="76729"/>
                  </a:lnTo>
                  <a:cubicBezTo>
                    <a:pt x="115424" y="55397"/>
                    <a:pt x="110695" y="35752"/>
                    <a:pt x="103981" y="21365"/>
                  </a:cubicBezTo>
                  <a:cubicBezTo>
                    <a:pt x="100211" y="13295"/>
                    <a:pt x="96143" y="7541"/>
                    <a:pt x="92373" y="4035"/>
                  </a:cubicBezTo>
                  <a:cubicBezTo>
                    <a:pt x="88668" y="562"/>
                    <a:pt x="86122" y="0"/>
                    <a:pt x="84799" y="0"/>
                  </a:cubicBezTo>
                  <a:cubicBezTo>
                    <a:pt x="83476" y="0"/>
                    <a:pt x="80929" y="562"/>
                    <a:pt x="77225" y="4035"/>
                  </a:cubicBezTo>
                  <a:cubicBezTo>
                    <a:pt x="73455" y="7541"/>
                    <a:pt x="69387" y="13295"/>
                    <a:pt x="65617" y="21365"/>
                  </a:cubicBezTo>
                  <a:cubicBezTo>
                    <a:pt x="58903" y="35752"/>
                    <a:pt x="54173" y="55397"/>
                    <a:pt x="53214" y="76729"/>
                  </a:cubicBezTo>
                  <a:close/>
                  <a:moveTo>
                    <a:pt x="37339" y="76729"/>
                  </a:moveTo>
                  <a:cubicBezTo>
                    <a:pt x="38497" y="48419"/>
                    <a:pt x="45806" y="22126"/>
                    <a:pt x="56489" y="4862"/>
                  </a:cubicBezTo>
                  <a:cubicBezTo>
                    <a:pt x="26028" y="15643"/>
                    <a:pt x="3605" y="43392"/>
                    <a:pt x="496" y="76729"/>
                  </a:cubicBezTo>
                  <a:lnTo>
                    <a:pt x="37339" y="76729"/>
                  </a:lnTo>
                  <a:close/>
                  <a:moveTo>
                    <a:pt x="496" y="92604"/>
                  </a:moveTo>
                  <a:cubicBezTo>
                    <a:pt x="3605" y="125942"/>
                    <a:pt x="26028" y="153690"/>
                    <a:pt x="56489" y="164472"/>
                  </a:cubicBezTo>
                  <a:cubicBezTo>
                    <a:pt x="45806" y="147208"/>
                    <a:pt x="38497" y="120915"/>
                    <a:pt x="37339" y="92604"/>
                  </a:cubicBezTo>
                  <a:lnTo>
                    <a:pt x="496" y="92604"/>
                  </a:lnTo>
                  <a:close/>
                  <a:moveTo>
                    <a:pt x="132259" y="92604"/>
                  </a:moveTo>
                  <a:cubicBezTo>
                    <a:pt x="131101" y="120915"/>
                    <a:pt x="123792" y="147208"/>
                    <a:pt x="113109" y="164472"/>
                  </a:cubicBezTo>
                  <a:cubicBezTo>
                    <a:pt x="143570" y="153657"/>
                    <a:pt x="165993" y="125942"/>
                    <a:pt x="169102" y="92604"/>
                  </a:cubicBezTo>
                  <a:lnTo>
                    <a:pt x="132259" y="92604"/>
                  </a:lnTo>
                  <a:close/>
                  <a:moveTo>
                    <a:pt x="169102" y="76729"/>
                  </a:moveTo>
                  <a:cubicBezTo>
                    <a:pt x="165993" y="43392"/>
                    <a:pt x="143570" y="15643"/>
                    <a:pt x="113109" y="4862"/>
                  </a:cubicBezTo>
                  <a:cubicBezTo>
                    <a:pt x="123792" y="22126"/>
                    <a:pt x="131101" y="48419"/>
                    <a:pt x="132259" y="76729"/>
                  </a:cubicBezTo>
                  <a:lnTo>
                    <a:pt x="169102" y="76729"/>
                  </a:lnTo>
                  <a:close/>
                </a:path>
              </a:pathLst>
            </a:custGeom>
            <a:solidFill>
              <a:srgbClr val="C59F5E"/>
            </a:solidFill>
          </p:spPr>
        </p:sp>
        <p:sp>
          <p:nvSpPr>
            <p:cNvPr id="42" name="Text 34"/>
            <p:cNvSpPr/>
            <p:nvPr/>
          </p:nvSpPr>
          <p:spPr>
            <a:xfrm>
              <a:off x="14064" y="6812"/>
              <a:ext cx="1783" cy="400"/>
            </a:xfrm>
            <a:prstGeom prst="rect">
              <a:avLst/>
            </a:prstGeom>
            <a:solidFill>
              <a:srgbClr val="FFFFFF"/>
            </a:solid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长期(5年以上)</a:t>
              </a:r>
              <a:endParaRPr lang="en-US" sz="1400" b="1" dirty="0">
                <a:solidFill>
                  <a:srgbClr val="C29B5C"/>
                </a:solidFill>
                <a:latin typeface="微软雅黑" panose="020B0503020204020204" charset="-122"/>
                <a:ea typeface="微软雅黑" panose="020B0503020204020204" charset="-122"/>
                <a:cs typeface="微软雅黑" panose="020B0503020204020204" charset="-122"/>
              </a:endParaRPr>
            </a:p>
          </p:txBody>
        </p:sp>
        <p:sp>
          <p:nvSpPr>
            <p:cNvPr id="46" name="Text 35"/>
            <p:cNvSpPr/>
            <p:nvPr/>
          </p:nvSpPr>
          <p:spPr>
            <a:xfrm>
              <a:off x="13598" y="7345"/>
              <a:ext cx="10325" cy="333"/>
            </a:xfrm>
            <a:prstGeom prst="rect">
              <a:avLst/>
            </a:prstGeom>
            <a:solidFill>
              <a:srgbClr val="FFFFFF"/>
            </a:solid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拓展国际市场</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建立品牌影响力</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实现可持续发展</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8" name="组合 7"/>
          <p:cNvGrpSpPr/>
          <p:nvPr/>
        </p:nvGrpSpPr>
        <p:grpSpPr>
          <a:xfrm>
            <a:off x="553720" y="5384800"/>
            <a:ext cx="15191740" cy="1656080"/>
            <a:chOff x="872" y="8246"/>
            <a:chExt cx="23924" cy="2608"/>
          </a:xfrm>
        </p:grpSpPr>
        <p:sp>
          <p:nvSpPr>
            <p:cNvPr id="43" name="Shape 27"/>
            <p:cNvSpPr/>
            <p:nvPr/>
          </p:nvSpPr>
          <p:spPr>
            <a:xfrm>
              <a:off x="872" y="8246"/>
              <a:ext cx="23924" cy="2608"/>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51" name="Shape 37"/>
            <p:cNvSpPr/>
            <p:nvPr/>
          </p:nvSpPr>
          <p:spPr>
            <a:xfrm>
              <a:off x="1076" y="8476"/>
              <a:ext cx="333" cy="333"/>
            </a:xfrm>
            <a:custGeom>
              <a:avLst/>
              <a:gdLst/>
              <a:ahLst/>
              <a:cxnLst/>
              <a:rect l="l" t="t" r="r" b="b"/>
              <a:pathLst>
                <a:path w="211667" h="211667">
                  <a:moveTo>
                    <a:pt x="105833" y="0"/>
                  </a:moveTo>
                  <a:cubicBezTo>
                    <a:pt x="111910" y="0"/>
                    <a:pt x="117492" y="3349"/>
                    <a:pt x="120385" y="8682"/>
                  </a:cubicBezTo>
                  <a:lnTo>
                    <a:pt x="209682" y="174046"/>
                  </a:lnTo>
                  <a:cubicBezTo>
                    <a:pt x="212452" y="179173"/>
                    <a:pt x="212328" y="185374"/>
                    <a:pt x="209352" y="190376"/>
                  </a:cubicBezTo>
                  <a:cubicBezTo>
                    <a:pt x="206375" y="195378"/>
                    <a:pt x="200959" y="198438"/>
                    <a:pt x="195130" y="198438"/>
                  </a:cubicBezTo>
                  <a:lnTo>
                    <a:pt x="16536" y="198438"/>
                  </a:lnTo>
                  <a:cubicBezTo>
                    <a:pt x="10707" y="198438"/>
                    <a:pt x="5333" y="195378"/>
                    <a:pt x="2315" y="190376"/>
                  </a:cubicBezTo>
                  <a:cubicBezTo>
                    <a:pt x="-703" y="185374"/>
                    <a:pt x="-785" y="179173"/>
                    <a:pt x="1984" y="174046"/>
                  </a:cubicBezTo>
                  <a:lnTo>
                    <a:pt x="91281" y="8682"/>
                  </a:lnTo>
                  <a:cubicBezTo>
                    <a:pt x="94175" y="3349"/>
                    <a:pt x="99756" y="0"/>
                    <a:pt x="105833" y="0"/>
                  </a:cubicBezTo>
                  <a:close/>
                  <a:moveTo>
                    <a:pt x="105833" y="69453"/>
                  </a:moveTo>
                  <a:cubicBezTo>
                    <a:pt x="100335" y="69453"/>
                    <a:pt x="95911" y="73877"/>
                    <a:pt x="95911" y="79375"/>
                  </a:cubicBezTo>
                  <a:lnTo>
                    <a:pt x="95911" y="125677"/>
                  </a:lnTo>
                  <a:cubicBezTo>
                    <a:pt x="95911" y="131175"/>
                    <a:pt x="100335" y="135599"/>
                    <a:pt x="105833" y="135599"/>
                  </a:cubicBezTo>
                  <a:cubicBezTo>
                    <a:pt x="111332" y="135599"/>
                    <a:pt x="115755" y="131175"/>
                    <a:pt x="115755" y="125677"/>
                  </a:cubicBezTo>
                  <a:lnTo>
                    <a:pt x="115755" y="79375"/>
                  </a:lnTo>
                  <a:cubicBezTo>
                    <a:pt x="115755" y="73877"/>
                    <a:pt x="111332" y="69453"/>
                    <a:pt x="105833" y="69453"/>
                  </a:cubicBezTo>
                  <a:close/>
                  <a:moveTo>
                    <a:pt x="116871" y="158750"/>
                  </a:moveTo>
                  <a:cubicBezTo>
                    <a:pt x="117123" y="154653"/>
                    <a:pt x="115079" y="150755"/>
                    <a:pt x="111567" y="148630"/>
                  </a:cubicBezTo>
                  <a:cubicBezTo>
                    <a:pt x="108055" y="146506"/>
                    <a:pt x="103653" y="146506"/>
                    <a:pt x="100141" y="148630"/>
                  </a:cubicBezTo>
                  <a:cubicBezTo>
                    <a:pt x="96629" y="150755"/>
                    <a:pt x="94585" y="154653"/>
                    <a:pt x="94837" y="158750"/>
                  </a:cubicBezTo>
                  <a:cubicBezTo>
                    <a:pt x="94585" y="162847"/>
                    <a:pt x="96629" y="166745"/>
                    <a:pt x="100141" y="168870"/>
                  </a:cubicBezTo>
                  <a:cubicBezTo>
                    <a:pt x="103653" y="170994"/>
                    <a:pt x="108055" y="170994"/>
                    <a:pt x="111567" y="168870"/>
                  </a:cubicBezTo>
                  <a:cubicBezTo>
                    <a:pt x="115079" y="166745"/>
                    <a:pt x="117123" y="162847"/>
                    <a:pt x="116871" y="158750"/>
                  </a:cubicBezTo>
                  <a:close/>
                </a:path>
              </a:pathLst>
            </a:custGeom>
            <a:solidFill>
              <a:srgbClr val="C09B5A"/>
            </a:solidFill>
          </p:spPr>
        </p:sp>
        <p:sp>
          <p:nvSpPr>
            <p:cNvPr id="52" name="Text 38"/>
            <p:cNvSpPr/>
            <p:nvPr/>
          </p:nvSpPr>
          <p:spPr>
            <a:xfrm>
              <a:off x="1505" y="8374"/>
              <a:ext cx="19013" cy="467"/>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风险防控与合规经营</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53" name="Shape 39"/>
            <p:cNvSpPr/>
            <p:nvPr/>
          </p:nvSpPr>
          <p:spPr>
            <a:xfrm>
              <a:off x="1088" y="9060"/>
              <a:ext cx="7597" cy="1587"/>
            </a:xfrm>
            <a:custGeom>
              <a:avLst/>
              <a:gdLst/>
              <a:ahLst/>
              <a:cxnLst/>
              <a:rect l="l" t="t" r="r" b="b"/>
              <a:pathLst>
                <a:path w="4931833" h="1079500">
                  <a:moveTo>
                    <a:pt x="42338" y="0"/>
                  </a:moveTo>
                  <a:lnTo>
                    <a:pt x="4889495" y="0"/>
                  </a:lnTo>
                  <a:cubicBezTo>
                    <a:pt x="4912878" y="0"/>
                    <a:pt x="4931833" y="18955"/>
                    <a:pt x="4931833" y="42338"/>
                  </a:cubicBezTo>
                  <a:lnTo>
                    <a:pt x="4931833" y="1037162"/>
                  </a:lnTo>
                  <a:cubicBezTo>
                    <a:pt x="4931833" y="1060545"/>
                    <a:pt x="4912878" y="1079500"/>
                    <a:pt x="4889495" y="1079500"/>
                  </a:cubicBezTo>
                  <a:lnTo>
                    <a:pt x="42338" y="1079500"/>
                  </a:lnTo>
                  <a:cubicBezTo>
                    <a:pt x="18955" y="1079500"/>
                    <a:pt x="0" y="1060545"/>
                    <a:pt x="0" y="1037162"/>
                  </a:cubicBezTo>
                  <a:lnTo>
                    <a:pt x="0" y="42338"/>
                  </a:lnTo>
                  <a:cubicBezTo>
                    <a:pt x="0" y="18971"/>
                    <a:pt x="18971" y="0"/>
                    <a:pt x="42338" y="0"/>
                  </a:cubicBezTo>
                  <a:close/>
                </a:path>
              </a:pathLst>
            </a:custGeom>
            <a:solidFill>
              <a:srgbClr val="FFFFFF"/>
            </a:solidFill>
          </p:spPr>
        </p:sp>
        <p:sp>
          <p:nvSpPr>
            <p:cNvPr id="54" name="Shape 40"/>
            <p:cNvSpPr/>
            <p:nvPr/>
          </p:nvSpPr>
          <p:spPr>
            <a:xfrm>
              <a:off x="1322" y="9237"/>
              <a:ext cx="267" cy="267"/>
            </a:xfrm>
            <a:custGeom>
              <a:avLst/>
              <a:gdLst/>
              <a:ahLst/>
              <a:cxnLst/>
              <a:rect l="l" t="t" r="r" b="b"/>
              <a:pathLst>
                <a:path w="169333" h="169333">
                  <a:moveTo>
                    <a:pt x="84667" y="0"/>
                  </a:moveTo>
                  <a:cubicBezTo>
                    <a:pt x="86188" y="0"/>
                    <a:pt x="87709" y="331"/>
                    <a:pt x="89098" y="959"/>
                  </a:cubicBezTo>
                  <a:lnTo>
                    <a:pt x="151408" y="27384"/>
                  </a:lnTo>
                  <a:cubicBezTo>
                    <a:pt x="158684" y="30460"/>
                    <a:pt x="164108" y="37637"/>
                    <a:pt x="164075" y="46302"/>
                  </a:cubicBezTo>
                  <a:cubicBezTo>
                    <a:pt x="163909" y="79110"/>
                    <a:pt x="150416" y="139138"/>
                    <a:pt x="93431" y="166423"/>
                  </a:cubicBezTo>
                  <a:cubicBezTo>
                    <a:pt x="87908" y="169069"/>
                    <a:pt x="81492" y="169069"/>
                    <a:pt x="75968" y="166423"/>
                  </a:cubicBezTo>
                  <a:cubicBezTo>
                    <a:pt x="18951" y="139138"/>
                    <a:pt x="5490" y="79110"/>
                    <a:pt x="5325" y="46302"/>
                  </a:cubicBezTo>
                  <a:cubicBezTo>
                    <a:pt x="5292" y="37637"/>
                    <a:pt x="10716" y="30460"/>
                    <a:pt x="17992" y="27384"/>
                  </a:cubicBezTo>
                  <a:lnTo>
                    <a:pt x="80268" y="959"/>
                  </a:lnTo>
                  <a:cubicBezTo>
                    <a:pt x="81657" y="331"/>
                    <a:pt x="83145" y="0"/>
                    <a:pt x="84667" y="0"/>
                  </a:cubicBezTo>
                  <a:close/>
                  <a:moveTo>
                    <a:pt x="84667" y="22093"/>
                  </a:moveTo>
                  <a:lnTo>
                    <a:pt x="84667" y="147141"/>
                  </a:lnTo>
                  <a:cubicBezTo>
                    <a:pt x="130307" y="125049"/>
                    <a:pt x="142577" y="76101"/>
                    <a:pt x="142875" y="46798"/>
                  </a:cubicBezTo>
                  <a:lnTo>
                    <a:pt x="84667" y="22126"/>
                  </a:lnTo>
                  <a:lnTo>
                    <a:pt x="84667" y="22126"/>
                  </a:lnTo>
                  <a:close/>
                </a:path>
              </a:pathLst>
            </a:custGeom>
            <a:solidFill>
              <a:srgbClr val="C09B5A"/>
            </a:solidFill>
          </p:spPr>
        </p:sp>
        <p:sp>
          <p:nvSpPr>
            <p:cNvPr id="55" name="Text 41"/>
            <p:cNvSpPr/>
            <p:nvPr/>
          </p:nvSpPr>
          <p:spPr>
            <a:xfrm>
              <a:off x="1755" y="9160"/>
              <a:ext cx="2224" cy="41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避免"避税天堂"</a:t>
              </a:r>
              <a:endParaRPr lang="en-US" sz="1400" b="1" dirty="0">
                <a:solidFill>
                  <a:srgbClr val="C29B5C"/>
                </a:solidFill>
                <a:latin typeface="微软雅黑" panose="020B0503020204020204" charset="-122"/>
                <a:ea typeface="微软雅黑" panose="020B0503020204020204" charset="-122"/>
                <a:cs typeface="微软雅黑" panose="020B0503020204020204" charset="-122"/>
              </a:endParaRPr>
            </a:p>
          </p:txBody>
        </p:sp>
        <p:sp>
          <p:nvSpPr>
            <p:cNvPr id="56" name="Text 42"/>
            <p:cNvSpPr/>
            <p:nvPr/>
          </p:nvSpPr>
          <p:spPr>
            <a:xfrm>
              <a:off x="1288" y="9704"/>
              <a:ext cx="7483" cy="767"/>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从一开始就做好合规经营</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避免“钻空子”行为。海南坚决不让自贸港成为“避税天堂”</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57" name="Shape 43"/>
            <p:cNvSpPr/>
            <p:nvPr/>
          </p:nvSpPr>
          <p:spPr>
            <a:xfrm>
              <a:off x="9059" y="9060"/>
              <a:ext cx="7597" cy="1587"/>
            </a:xfrm>
            <a:custGeom>
              <a:avLst/>
              <a:gdLst/>
              <a:ahLst/>
              <a:cxnLst/>
              <a:rect l="l" t="t" r="r" b="b"/>
              <a:pathLst>
                <a:path w="4931833" h="1079500">
                  <a:moveTo>
                    <a:pt x="42338" y="0"/>
                  </a:moveTo>
                  <a:lnTo>
                    <a:pt x="4889495" y="0"/>
                  </a:lnTo>
                  <a:cubicBezTo>
                    <a:pt x="4912878" y="0"/>
                    <a:pt x="4931833" y="18955"/>
                    <a:pt x="4931833" y="42338"/>
                  </a:cubicBezTo>
                  <a:lnTo>
                    <a:pt x="4931833" y="1037162"/>
                  </a:lnTo>
                  <a:cubicBezTo>
                    <a:pt x="4931833" y="1060545"/>
                    <a:pt x="4912878" y="1079500"/>
                    <a:pt x="4889495" y="1079500"/>
                  </a:cubicBezTo>
                  <a:lnTo>
                    <a:pt x="42338" y="1079500"/>
                  </a:lnTo>
                  <a:cubicBezTo>
                    <a:pt x="18955" y="1079500"/>
                    <a:pt x="0" y="1060545"/>
                    <a:pt x="0" y="1037162"/>
                  </a:cubicBezTo>
                  <a:lnTo>
                    <a:pt x="0" y="42338"/>
                  </a:lnTo>
                  <a:cubicBezTo>
                    <a:pt x="0" y="18971"/>
                    <a:pt x="18971" y="0"/>
                    <a:pt x="42338" y="0"/>
                  </a:cubicBezTo>
                  <a:close/>
                </a:path>
              </a:pathLst>
            </a:custGeom>
            <a:solidFill>
              <a:srgbClr val="FFFFFF"/>
            </a:solidFill>
          </p:spPr>
        </p:sp>
        <p:sp>
          <p:nvSpPr>
            <p:cNvPr id="58" name="Shape 44"/>
            <p:cNvSpPr/>
            <p:nvPr/>
          </p:nvSpPr>
          <p:spPr>
            <a:xfrm>
              <a:off x="9292" y="9237"/>
              <a:ext cx="267" cy="267"/>
            </a:xfrm>
            <a:custGeom>
              <a:avLst/>
              <a:gdLst/>
              <a:ahLst/>
              <a:cxnLst/>
              <a:rect l="l" t="t" r="r" b="b"/>
              <a:pathLst>
                <a:path w="169333" h="169333">
                  <a:moveTo>
                    <a:pt x="137583" y="68792"/>
                  </a:moveTo>
                  <a:cubicBezTo>
                    <a:pt x="137583" y="83972"/>
                    <a:pt x="132655" y="97995"/>
                    <a:pt x="124354" y="109372"/>
                  </a:cubicBezTo>
                  <a:lnTo>
                    <a:pt x="166224" y="151276"/>
                  </a:lnTo>
                  <a:cubicBezTo>
                    <a:pt x="170359" y="155410"/>
                    <a:pt x="170359" y="162123"/>
                    <a:pt x="166224" y="166258"/>
                  </a:cubicBezTo>
                  <a:cubicBezTo>
                    <a:pt x="162090" y="170392"/>
                    <a:pt x="155377" y="170392"/>
                    <a:pt x="151242" y="166258"/>
                  </a:cubicBezTo>
                  <a:lnTo>
                    <a:pt x="109372" y="124354"/>
                  </a:lnTo>
                  <a:cubicBezTo>
                    <a:pt x="97995" y="132655"/>
                    <a:pt x="83972" y="137583"/>
                    <a:pt x="68792" y="137583"/>
                  </a:cubicBezTo>
                  <a:cubicBezTo>
                    <a:pt x="30791" y="137583"/>
                    <a:pt x="0" y="106792"/>
                    <a:pt x="0" y="68792"/>
                  </a:cubicBezTo>
                  <a:cubicBezTo>
                    <a:pt x="0" y="30791"/>
                    <a:pt x="30791" y="0"/>
                    <a:pt x="68792" y="0"/>
                  </a:cubicBezTo>
                  <a:cubicBezTo>
                    <a:pt x="106792" y="0"/>
                    <a:pt x="137583" y="30791"/>
                    <a:pt x="137583" y="68792"/>
                  </a:cubicBezTo>
                  <a:close/>
                  <a:moveTo>
                    <a:pt x="68792" y="116417"/>
                  </a:moveTo>
                  <a:cubicBezTo>
                    <a:pt x="95077" y="116417"/>
                    <a:pt x="116417" y="95077"/>
                    <a:pt x="116417" y="68792"/>
                  </a:cubicBezTo>
                  <a:cubicBezTo>
                    <a:pt x="116417" y="42507"/>
                    <a:pt x="95077" y="21167"/>
                    <a:pt x="68792" y="21167"/>
                  </a:cubicBezTo>
                  <a:cubicBezTo>
                    <a:pt x="42507" y="21167"/>
                    <a:pt x="21167" y="42507"/>
                    <a:pt x="21167" y="68792"/>
                  </a:cubicBezTo>
                  <a:cubicBezTo>
                    <a:pt x="21167" y="95077"/>
                    <a:pt x="42507" y="116417"/>
                    <a:pt x="68792" y="116417"/>
                  </a:cubicBezTo>
                  <a:close/>
                </a:path>
              </a:pathLst>
            </a:custGeom>
            <a:solidFill>
              <a:srgbClr val="C09B5A"/>
            </a:solidFill>
          </p:spPr>
        </p:sp>
        <p:sp>
          <p:nvSpPr>
            <p:cNvPr id="59" name="Text 45"/>
            <p:cNvSpPr/>
            <p:nvPr/>
          </p:nvSpPr>
          <p:spPr>
            <a:xfrm>
              <a:off x="9725" y="9170"/>
              <a:ext cx="1733"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强化源头管控</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60" name="Text 46"/>
            <p:cNvSpPr/>
            <p:nvPr/>
          </p:nvSpPr>
          <p:spPr>
            <a:xfrm>
              <a:off x="9259" y="9704"/>
              <a:ext cx="7483" cy="767"/>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把好登记注册关</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建立风险识别和发现机制。从企业登记环节开始</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建立风险识别指标体系</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64" name="Shape 47"/>
            <p:cNvSpPr/>
            <p:nvPr/>
          </p:nvSpPr>
          <p:spPr>
            <a:xfrm>
              <a:off x="17029" y="9060"/>
              <a:ext cx="7597" cy="1587"/>
            </a:xfrm>
            <a:custGeom>
              <a:avLst/>
              <a:gdLst/>
              <a:ahLst/>
              <a:cxnLst/>
              <a:rect l="l" t="t" r="r" b="b"/>
              <a:pathLst>
                <a:path w="4931833" h="1079500">
                  <a:moveTo>
                    <a:pt x="42338" y="0"/>
                  </a:moveTo>
                  <a:lnTo>
                    <a:pt x="4889495" y="0"/>
                  </a:lnTo>
                  <a:cubicBezTo>
                    <a:pt x="4912878" y="0"/>
                    <a:pt x="4931833" y="18955"/>
                    <a:pt x="4931833" y="42338"/>
                  </a:cubicBezTo>
                  <a:lnTo>
                    <a:pt x="4931833" y="1037162"/>
                  </a:lnTo>
                  <a:cubicBezTo>
                    <a:pt x="4931833" y="1060545"/>
                    <a:pt x="4912878" y="1079500"/>
                    <a:pt x="4889495" y="1079500"/>
                  </a:cubicBezTo>
                  <a:lnTo>
                    <a:pt x="42338" y="1079500"/>
                  </a:lnTo>
                  <a:cubicBezTo>
                    <a:pt x="18955" y="1079500"/>
                    <a:pt x="0" y="1060545"/>
                    <a:pt x="0" y="1037162"/>
                  </a:cubicBezTo>
                  <a:lnTo>
                    <a:pt x="0" y="42338"/>
                  </a:lnTo>
                  <a:cubicBezTo>
                    <a:pt x="0" y="18971"/>
                    <a:pt x="18971" y="0"/>
                    <a:pt x="42338" y="0"/>
                  </a:cubicBezTo>
                  <a:close/>
                </a:path>
              </a:pathLst>
            </a:custGeom>
            <a:solidFill>
              <a:srgbClr val="FFFFFF"/>
            </a:solidFill>
          </p:spPr>
        </p:sp>
        <p:sp>
          <p:nvSpPr>
            <p:cNvPr id="65" name="Shape 48"/>
            <p:cNvSpPr/>
            <p:nvPr/>
          </p:nvSpPr>
          <p:spPr>
            <a:xfrm>
              <a:off x="17262" y="9237"/>
              <a:ext cx="267" cy="267"/>
            </a:xfrm>
            <a:custGeom>
              <a:avLst/>
              <a:gdLst/>
              <a:ahLst/>
              <a:cxnLst/>
              <a:rect l="l" t="t" r="r" b="b"/>
              <a:pathLst>
                <a:path w="169333" h="169333">
                  <a:moveTo>
                    <a:pt x="158783" y="63500"/>
                  </a:moveTo>
                  <a:lnTo>
                    <a:pt x="161396" y="63500"/>
                  </a:lnTo>
                  <a:cubicBezTo>
                    <a:pt x="165795" y="63500"/>
                    <a:pt x="169333" y="59961"/>
                    <a:pt x="169333" y="55563"/>
                  </a:cubicBezTo>
                  <a:lnTo>
                    <a:pt x="169333" y="7938"/>
                  </a:lnTo>
                  <a:cubicBezTo>
                    <a:pt x="169333" y="4729"/>
                    <a:pt x="167415" y="1819"/>
                    <a:pt x="164439" y="595"/>
                  </a:cubicBezTo>
                  <a:cubicBezTo>
                    <a:pt x="161462" y="-628"/>
                    <a:pt x="158055" y="66"/>
                    <a:pt x="155773" y="2315"/>
                  </a:cubicBezTo>
                  <a:lnTo>
                    <a:pt x="138675" y="19447"/>
                  </a:lnTo>
                  <a:cubicBezTo>
                    <a:pt x="124023" y="7309"/>
                    <a:pt x="105172" y="0"/>
                    <a:pt x="84667" y="0"/>
                  </a:cubicBezTo>
                  <a:cubicBezTo>
                    <a:pt x="42003" y="0"/>
                    <a:pt x="6714" y="31552"/>
                    <a:pt x="860" y="72595"/>
                  </a:cubicBezTo>
                  <a:cubicBezTo>
                    <a:pt x="33" y="78383"/>
                    <a:pt x="4035" y="83741"/>
                    <a:pt x="9823" y="84567"/>
                  </a:cubicBezTo>
                  <a:cubicBezTo>
                    <a:pt x="15610" y="85394"/>
                    <a:pt x="20968" y="81359"/>
                    <a:pt x="21795" y="75605"/>
                  </a:cubicBezTo>
                  <a:cubicBezTo>
                    <a:pt x="26194" y="44814"/>
                    <a:pt x="52685" y="21167"/>
                    <a:pt x="84667" y="21167"/>
                  </a:cubicBezTo>
                  <a:cubicBezTo>
                    <a:pt x="99351" y="21167"/>
                    <a:pt x="112845" y="26128"/>
                    <a:pt x="123593" y="34495"/>
                  </a:cubicBezTo>
                  <a:lnTo>
                    <a:pt x="108148" y="49940"/>
                  </a:lnTo>
                  <a:cubicBezTo>
                    <a:pt x="105866" y="52222"/>
                    <a:pt x="105205" y="55629"/>
                    <a:pt x="106429" y="58605"/>
                  </a:cubicBezTo>
                  <a:cubicBezTo>
                    <a:pt x="107652" y="61582"/>
                    <a:pt x="110563" y="63500"/>
                    <a:pt x="113771" y="63500"/>
                  </a:cubicBezTo>
                  <a:lnTo>
                    <a:pt x="158783" y="63500"/>
                  </a:lnTo>
                  <a:close/>
                  <a:moveTo>
                    <a:pt x="168507" y="96738"/>
                  </a:moveTo>
                  <a:cubicBezTo>
                    <a:pt x="169333" y="90951"/>
                    <a:pt x="165298" y="85593"/>
                    <a:pt x="159544" y="84766"/>
                  </a:cubicBezTo>
                  <a:cubicBezTo>
                    <a:pt x="153789" y="83939"/>
                    <a:pt x="148398" y="87974"/>
                    <a:pt x="147571" y="93729"/>
                  </a:cubicBezTo>
                  <a:cubicBezTo>
                    <a:pt x="143173" y="124486"/>
                    <a:pt x="116681" y="148134"/>
                    <a:pt x="84700" y="148134"/>
                  </a:cubicBezTo>
                  <a:cubicBezTo>
                    <a:pt x="70015" y="148134"/>
                    <a:pt x="56522" y="143173"/>
                    <a:pt x="45773" y="134805"/>
                  </a:cubicBezTo>
                  <a:lnTo>
                    <a:pt x="61185" y="119393"/>
                  </a:lnTo>
                  <a:cubicBezTo>
                    <a:pt x="63467" y="117111"/>
                    <a:pt x="64128" y="113705"/>
                    <a:pt x="62905" y="110728"/>
                  </a:cubicBezTo>
                  <a:cubicBezTo>
                    <a:pt x="61681" y="107752"/>
                    <a:pt x="58771" y="105833"/>
                    <a:pt x="55563" y="105833"/>
                  </a:cubicBezTo>
                  <a:lnTo>
                    <a:pt x="7938" y="105833"/>
                  </a:lnTo>
                  <a:cubicBezTo>
                    <a:pt x="3539" y="105833"/>
                    <a:pt x="0" y="109372"/>
                    <a:pt x="0" y="113771"/>
                  </a:cubicBezTo>
                  <a:lnTo>
                    <a:pt x="0" y="161396"/>
                  </a:lnTo>
                  <a:cubicBezTo>
                    <a:pt x="0" y="164604"/>
                    <a:pt x="1918" y="167514"/>
                    <a:pt x="4895" y="168738"/>
                  </a:cubicBezTo>
                  <a:cubicBezTo>
                    <a:pt x="7871" y="169962"/>
                    <a:pt x="11278" y="169267"/>
                    <a:pt x="13560" y="167018"/>
                  </a:cubicBezTo>
                  <a:lnTo>
                    <a:pt x="30692" y="149886"/>
                  </a:lnTo>
                  <a:cubicBezTo>
                    <a:pt x="45310" y="162024"/>
                    <a:pt x="64161" y="169333"/>
                    <a:pt x="84667" y="169333"/>
                  </a:cubicBezTo>
                  <a:cubicBezTo>
                    <a:pt x="127331" y="169333"/>
                    <a:pt x="162620" y="137782"/>
                    <a:pt x="168473" y="96738"/>
                  </a:cubicBezTo>
                  <a:close/>
                </a:path>
              </a:pathLst>
            </a:custGeom>
            <a:solidFill>
              <a:srgbClr val="C09B5A"/>
            </a:solidFill>
          </p:spPr>
        </p:sp>
        <p:sp>
          <p:nvSpPr>
            <p:cNvPr id="66" name="Text 49"/>
            <p:cNvSpPr/>
            <p:nvPr/>
          </p:nvSpPr>
          <p:spPr>
            <a:xfrm>
              <a:off x="17696" y="9170"/>
              <a:ext cx="1733"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动态调整策略</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67" name="Text 50"/>
            <p:cNvSpPr/>
            <p:nvPr/>
          </p:nvSpPr>
          <p:spPr>
            <a:xfrm>
              <a:off x="17229" y="9704"/>
              <a:ext cx="7483" cy="767"/>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密切关注政策变化</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及时调整业务策略。进口征税商品目录可能动态调整</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补贴政策可能优化升级</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44" name="组合 43"/>
          <p:cNvGrpSpPr/>
          <p:nvPr/>
        </p:nvGrpSpPr>
        <p:grpSpPr>
          <a:xfrm rot="0">
            <a:off x="538480" y="7204710"/>
            <a:ext cx="7532370" cy="1296000"/>
            <a:chOff x="922" y="10975"/>
            <a:chExt cx="11667" cy="2415"/>
          </a:xfrm>
        </p:grpSpPr>
        <p:sp>
          <p:nvSpPr>
            <p:cNvPr id="45" name="Shape 27"/>
            <p:cNvSpPr/>
            <p:nvPr/>
          </p:nvSpPr>
          <p:spPr>
            <a:xfrm>
              <a:off x="990" y="10976"/>
              <a:ext cx="11599"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47"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70" name="Text 53"/>
          <p:cNvSpPr/>
          <p:nvPr/>
        </p:nvSpPr>
        <p:spPr>
          <a:xfrm>
            <a:off x="687705" y="7262495"/>
            <a:ext cx="7408545" cy="2540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产业协同发展</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71" name="Text 54"/>
          <p:cNvSpPr/>
          <p:nvPr/>
        </p:nvSpPr>
        <p:spPr>
          <a:xfrm>
            <a:off x="687705" y="7761605"/>
            <a:ext cx="7408545" cy="550545"/>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积极参与</a:t>
            </a:r>
            <a:r>
              <a:rPr lang="en-US" sz="1400" dirty="0">
                <a:solidFill>
                  <a:srgbClr val="C59F5E"/>
                </a:solidFill>
                <a:latin typeface="微软雅黑" panose="020B0503020204020204" charset="-122"/>
                <a:ea typeface="微软雅黑" panose="020B0503020204020204" charset="-122"/>
                <a:cs typeface="微软雅黑" panose="020B0503020204020204" charset="-122"/>
              </a:rPr>
              <a:t>产业集群建设</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与上下游企业形成协同效应</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共享政策红利。通过产业链协同</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企业可以进一步降低成本、提升效率、增强竞争力。建议企业主动寻找合作伙伴</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共同打造完整的产业生态。</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107" name="组合 106"/>
          <p:cNvGrpSpPr/>
          <p:nvPr/>
        </p:nvGrpSpPr>
        <p:grpSpPr>
          <a:xfrm rot="0">
            <a:off x="8242300" y="7192010"/>
            <a:ext cx="7487920" cy="1296000"/>
            <a:chOff x="922" y="10975"/>
            <a:chExt cx="11766" cy="2415"/>
          </a:xfrm>
        </p:grpSpPr>
        <p:sp>
          <p:nvSpPr>
            <p:cNvPr id="108"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09"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74" name="Text 57"/>
          <p:cNvSpPr/>
          <p:nvPr/>
        </p:nvSpPr>
        <p:spPr>
          <a:xfrm>
            <a:off x="8382000" y="7241540"/>
            <a:ext cx="7408545" cy="2540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创新驱动发展</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75" name="Text 58"/>
          <p:cNvSpPr/>
          <p:nvPr/>
        </p:nvSpPr>
        <p:spPr>
          <a:xfrm>
            <a:off x="8382000" y="7603490"/>
            <a:ext cx="7315835" cy="8255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在享受政策红利的同时</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企业应注重</a:t>
            </a:r>
            <a:r>
              <a:rPr lang="en-US" sz="1400" dirty="0">
                <a:solidFill>
                  <a:srgbClr val="C59F5E"/>
                </a:solidFill>
                <a:latin typeface="微软雅黑" panose="020B0503020204020204" charset="-122"/>
                <a:ea typeface="微软雅黑" panose="020B0503020204020204" charset="-122"/>
                <a:cs typeface="微软雅黑" panose="020B0503020204020204" charset="-122"/>
              </a:rPr>
              <a:t>创新驱动</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提升核心竞争力。通过技术创新、模式创新、管理创新</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打造差异化优势</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实现可持续发展。海南自贸港为企业提供了良好的创新环境</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企业应充分利用这些条件</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不断突破自我。</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49" name="组合 48"/>
          <p:cNvGrpSpPr/>
          <p:nvPr/>
        </p:nvGrpSpPr>
        <p:grpSpPr>
          <a:xfrm rot="0">
            <a:off x="545465" y="260350"/>
            <a:ext cx="15386685" cy="8771890"/>
            <a:chOff x="859" y="410"/>
            <a:chExt cx="24231" cy="13814"/>
          </a:xfrm>
        </p:grpSpPr>
        <p:pic>
          <p:nvPicPr>
            <p:cNvPr id="50" name="图片 4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8" name="直接连接符 67"/>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9" name="组合 68"/>
            <p:cNvGrpSpPr/>
            <p:nvPr/>
          </p:nvGrpSpPr>
          <p:grpSpPr>
            <a:xfrm>
              <a:off x="19334" y="13732"/>
              <a:ext cx="5686" cy="492"/>
              <a:chOff x="19278" y="13732"/>
              <a:chExt cx="5686" cy="492"/>
            </a:xfrm>
          </p:grpSpPr>
          <p:sp>
            <p:nvSpPr>
              <p:cNvPr id="72" name="文本框 71"/>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3" name="图片 72"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方正大黑体_GBK" panose="02010600010101010101" charset="-122"/>
                  <a:sym typeface="+mn-ea"/>
                </a:rPr>
                <a:t>海南自贸港禁止、限制进出口货物清单</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负面清单管理,明确禁止和限制范围</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9" name="Shape 3"/>
          <p:cNvSpPr/>
          <p:nvPr/>
        </p:nvSpPr>
        <p:spPr>
          <a:xfrm>
            <a:off x="535940" y="1482090"/>
            <a:ext cx="7493000" cy="5039360"/>
          </a:xfrm>
          <a:custGeom>
            <a:avLst/>
            <a:gdLst/>
            <a:ahLst/>
            <a:cxnLst/>
            <a:rect l="l" t="t" r="r" b="b"/>
            <a:pathLst>
              <a:path w="7493000" h="4851400">
                <a:moveTo>
                  <a:pt x="152382" y="0"/>
                </a:moveTo>
                <a:lnTo>
                  <a:pt x="7340618" y="0"/>
                </a:lnTo>
                <a:cubicBezTo>
                  <a:pt x="7424776" y="0"/>
                  <a:pt x="7493000" y="68224"/>
                  <a:pt x="7493000" y="152382"/>
                </a:cubicBezTo>
                <a:lnTo>
                  <a:pt x="7493000" y="4699018"/>
                </a:lnTo>
                <a:cubicBezTo>
                  <a:pt x="7493000" y="4783176"/>
                  <a:pt x="7424776" y="4851400"/>
                  <a:pt x="7340618" y="4851400"/>
                </a:cubicBezTo>
                <a:lnTo>
                  <a:pt x="152382" y="4851400"/>
                </a:lnTo>
                <a:cubicBezTo>
                  <a:pt x="68224" y="4851400"/>
                  <a:pt x="0" y="4783176"/>
                  <a:pt x="0" y="4699018"/>
                </a:cubicBezTo>
                <a:lnTo>
                  <a:pt x="0" y="152382"/>
                </a:lnTo>
                <a:cubicBezTo>
                  <a:pt x="0" y="68280"/>
                  <a:pt x="68280" y="0"/>
                  <a:pt x="152382"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10" name="Shape 4"/>
          <p:cNvSpPr/>
          <p:nvPr/>
        </p:nvSpPr>
        <p:spPr>
          <a:xfrm>
            <a:off x="800100" y="1786890"/>
            <a:ext cx="304800" cy="315595"/>
          </a:xfrm>
          <a:custGeom>
            <a:avLst/>
            <a:gdLst/>
            <a:ahLst/>
            <a:cxnLst/>
            <a:rect l="l" t="t" r="r" b="b"/>
            <a:pathLst>
              <a:path w="304800" h="304800">
                <a:moveTo>
                  <a:pt x="218599" y="245566"/>
                </a:moveTo>
                <a:lnTo>
                  <a:pt x="59234" y="86201"/>
                </a:lnTo>
                <a:cubicBezTo>
                  <a:pt x="45899" y="104894"/>
                  <a:pt x="38100" y="127754"/>
                  <a:pt x="38100" y="152400"/>
                </a:cubicBezTo>
                <a:cubicBezTo>
                  <a:pt x="38100" y="215503"/>
                  <a:pt x="89297" y="266700"/>
                  <a:pt x="152400" y="266700"/>
                </a:cubicBezTo>
                <a:cubicBezTo>
                  <a:pt x="177105" y="266700"/>
                  <a:pt x="199965" y="258901"/>
                  <a:pt x="218599" y="245566"/>
                </a:cubicBezTo>
                <a:close/>
                <a:moveTo>
                  <a:pt x="245566" y="218599"/>
                </a:moveTo>
                <a:cubicBezTo>
                  <a:pt x="258901" y="199906"/>
                  <a:pt x="266700" y="177046"/>
                  <a:pt x="266700" y="152400"/>
                </a:cubicBezTo>
                <a:cubicBezTo>
                  <a:pt x="266700" y="89297"/>
                  <a:pt x="215503" y="38100"/>
                  <a:pt x="152400" y="38100"/>
                </a:cubicBezTo>
                <a:cubicBezTo>
                  <a:pt x="127695" y="38100"/>
                  <a:pt x="104835" y="45899"/>
                  <a:pt x="86201" y="59234"/>
                </a:cubicBezTo>
                <a:lnTo>
                  <a:pt x="245566" y="218599"/>
                </a:lnTo>
                <a:close/>
                <a:moveTo>
                  <a:pt x="0" y="152400"/>
                </a:moveTo>
                <a:cubicBezTo>
                  <a:pt x="0" y="68288"/>
                  <a:pt x="68288" y="0"/>
                  <a:pt x="152400" y="0"/>
                </a:cubicBezTo>
                <a:cubicBezTo>
                  <a:pt x="236512" y="0"/>
                  <a:pt x="304800" y="68288"/>
                  <a:pt x="304800" y="152400"/>
                </a:cubicBezTo>
                <a:cubicBezTo>
                  <a:pt x="304800" y="236512"/>
                  <a:pt x="236512" y="304800"/>
                  <a:pt x="152400" y="304800"/>
                </a:cubicBezTo>
                <a:cubicBezTo>
                  <a:pt x="68288" y="304800"/>
                  <a:pt x="0" y="236512"/>
                  <a:pt x="0" y="152400"/>
                </a:cubicBezTo>
                <a:close/>
              </a:path>
            </a:pathLst>
          </a:custGeom>
          <a:solidFill>
            <a:srgbClr val="C5A06D"/>
          </a:solidFill>
        </p:spPr>
      </p:sp>
      <p:sp>
        <p:nvSpPr>
          <p:cNvPr id="11" name="Text 5"/>
          <p:cNvSpPr/>
          <p:nvPr/>
        </p:nvSpPr>
        <p:spPr>
          <a:xfrm>
            <a:off x="1143000" y="1736090"/>
            <a:ext cx="6756400" cy="42164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进口征税商品目录</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2" name="Text 6"/>
          <p:cNvSpPr/>
          <p:nvPr/>
        </p:nvSpPr>
        <p:spPr>
          <a:xfrm>
            <a:off x="762000" y="2345690"/>
            <a:ext cx="7086600" cy="342265"/>
          </a:xfrm>
          <a:prstGeom prst="rect">
            <a:avLst/>
          </a:prstGeom>
          <a:noFill/>
        </p:spPr>
        <p:txBody>
          <a:bodyPr wrap="square" lIns="0" tIns="0" rIns="0" bIns="0" rtlCol="0" anchor="ctr"/>
          <a:lstStyle/>
          <a:p>
            <a:pPr>
              <a:lnSpc>
                <a:spcPct val="140000"/>
              </a:lnSpc>
            </a:pPr>
            <a:r>
              <a:rPr 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包含2323个税目商品</a:t>
            </a:r>
            <a:r>
              <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只要不在目录里的商品</a:t>
            </a:r>
            <a:r>
              <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就能零关税进口。主要包括</a:t>
            </a:r>
            <a:r>
              <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3" name="Shape 7"/>
          <p:cNvSpPr/>
          <p:nvPr/>
        </p:nvSpPr>
        <p:spPr>
          <a:xfrm>
            <a:off x="779145" y="2828290"/>
            <a:ext cx="3395345" cy="948690"/>
          </a:xfrm>
          <a:custGeom>
            <a:avLst/>
            <a:gdLst/>
            <a:ahLst/>
            <a:cxnLst/>
            <a:rect l="l" t="t" r="r" b="b"/>
            <a:pathLst>
              <a:path w="3395133" h="914400">
                <a:moveTo>
                  <a:pt x="33867" y="0"/>
                </a:moveTo>
                <a:lnTo>
                  <a:pt x="3293534" y="0"/>
                </a:lnTo>
                <a:cubicBezTo>
                  <a:pt x="3349646" y="0"/>
                  <a:pt x="3395133" y="45487"/>
                  <a:pt x="3395133" y="101599"/>
                </a:cubicBezTo>
                <a:lnTo>
                  <a:pt x="3395133" y="812801"/>
                </a:lnTo>
                <a:cubicBezTo>
                  <a:pt x="3395133" y="868913"/>
                  <a:pt x="3349646" y="914400"/>
                  <a:pt x="3293534" y="914400"/>
                </a:cubicBezTo>
                <a:lnTo>
                  <a:pt x="33867" y="914400"/>
                </a:lnTo>
                <a:cubicBezTo>
                  <a:pt x="15163" y="914400"/>
                  <a:pt x="0" y="899237"/>
                  <a:pt x="0" y="880533"/>
                </a:cubicBezTo>
                <a:lnTo>
                  <a:pt x="0" y="33867"/>
                </a:lnTo>
                <a:cubicBezTo>
                  <a:pt x="0" y="15175"/>
                  <a:pt x="15175" y="0"/>
                  <a:pt x="33867" y="0"/>
                </a:cubicBezTo>
                <a:close/>
              </a:path>
            </a:pathLst>
          </a:custGeom>
          <a:solidFill>
            <a:srgbClr val="F9F5EE"/>
          </a:solidFill>
        </p:spPr>
      </p:sp>
      <p:sp>
        <p:nvSpPr>
          <p:cNvPr id="14" name="Shape 8"/>
          <p:cNvSpPr/>
          <p:nvPr/>
        </p:nvSpPr>
        <p:spPr>
          <a:xfrm>
            <a:off x="779145" y="2828290"/>
            <a:ext cx="53975" cy="948690"/>
          </a:xfrm>
          <a:custGeom>
            <a:avLst/>
            <a:gdLst/>
            <a:ahLst/>
            <a:cxnLst/>
            <a:rect l="l" t="t" r="r" b="b"/>
            <a:pathLst>
              <a:path w="33867" h="914400">
                <a:moveTo>
                  <a:pt x="33867" y="0"/>
                </a:moveTo>
                <a:lnTo>
                  <a:pt x="33867" y="0"/>
                </a:lnTo>
                <a:lnTo>
                  <a:pt x="33867" y="914400"/>
                </a:lnTo>
                <a:lnTo>
                  <a:pt x="33867" y="914400"/>
                </a:lnTo>
                <a:cubicBezTo>
                  <a:pt x="15163" y="914400"/>
                  <a:pt x="0" y="899237"/>
                  <a:pt x="0" y="880533"/>
                </a:cubicBezTo>
                <a:lnTo>
                  <a:pt x="0" y="33867"/>
                </a:lnTo>
                <a:cubicBezTo>
                  <a:pt x="0" y="15175"/>
                  <a:pt x="15175" y="0"/>
                  <a:pt x="33867" y="0"/>
                </a:cubicBezTo>
                <a:close/>
              </a:path>
            </a:pathLst>
          </a:custGeom>
          <a:solidFill>
            <a:srgbClr val="C59F5E"/>
          </a:solidFill>
        </p:spPr>
      </p:sp>
      <p:sp>
        <p:nvSpPr>
          <p:cNvPr id="15" name="Shape 9"/>
          <p:cNvSpPr/>
          <p:nvPr/>
        </p:nvSpPr>
        <p:spPr>
          <a:xfrm>
            <a:off x="960755" y="3034030"/>
            <a:ext cx="228600" cy="210185"/>
          </a:xfrm>
          <a:custGeom>
            <a:avLst/>
            <a:gdLst/>
            <a:ahLst/>
            <a:cxnLst/>
            <a:rect l="l" t="t" r="r" b="b"/>
            <a:pathLst>
              <a:path w="228600" h="203200">
                <a:moveTo>
                  <a:pt x="71636" y="56158"/>
                </a:moveTo>
                <a:cubicBezTo>
                  <a:pt x="87193" y="43061"/>
                  <a:pt x="108188" y="31750"/>
                  <a:pt x="133350" y="31750"/>
                </a:cubicBezTo>
                <a:cubicBezTo>
                  <a:pt x="158512" y="31750"/>
                  <a:pt x="179507" y="43061"/>
                  <a:pt x="195064" y="56158"/>
                </a:cubicBezTo>
                <a:cubicBezTo>
                  <a:pt x="210582" y="69255"/>
                  <a:pt x="221615" y="84892"/>
                  <a:pt x="227211" y="95766"/>
                </a:cubicBezTo>
                <a:cubicBezTo>
                  <a:pt x="229076" y="99417"/>
                  <a:pt x="229076" y="103743"/>
                  <a:pt x="227211" y="107394"/>
                </a:cubicBezTo>
                <a:cubicBezTo>
                  <a:pt x="221615" y="118269"/>
                  <a:pt x="210582" y="133906"/>
                  <a:pt x="195064" y="147003"/>
                </a:cubicBezTo>
                <a:cubicBezTo>
                  <a:pt x="179507" y="160139"/>
                  <a:pt x="158552" y="171410"/>
                  <a:pt x="133350" y="171410"/>
                </a:cubicBezTo>
                <a:cubicBezTo>
                  <a:pt x="108148" y="171410"/>
                  <a:pt x="87193" y="160099"/>
                  <a:pt x="71636" y="147003"/>
                </a:cubicBezTo>
                <a:cubicBezTo>
                  <a:pt x="65207" y="141565"/>
                  <a:pt x="59531" y="135692"/>
                  <a:pt x="54689" y="129897"/>
                </a:cubicBezTo>
                <a:lnTo>
                  <a:pt x="19090" y="150654"/>
                </a:lnTo>
                <a:cubicBezTo>
                  <a:pt x="14129" y="153551"/>
                  <a:pt x="7818" y="152757"/>
                  <a:pt x="3731" y="148709"/>
                </a:cubicBezTo>
                <a:cubicBezTo>
                  <a:pt x="-357" y="144661"/>
                  <a:pt x="-1191" y="138390"/>
                  <a:pt x="1627" y="133390"/>
                </a:cubicBezTo>
                <a:lnTo>
                  <a:pt x="19844" y="101600"/>
                </a:lnTo>
                <a:lnTo>
                  <a:pt x="1667" y="69810"/>
                </a:lnTo>
                <a:cubicBezTo>
                  <a:pt x="-1191" y="64810"/>
                  <a:pt x="-317" y="58539"/>
                  <a:pt x="3770" y="54491"/>
                </a:cubicBezTo>
                <a:cubicBezTo>
                  <a:pt x="7858" y="50443"/>
                  <a:pt x="14129" y="49649"/>
                  <a:pt x="19129" y="52546"/>
                </a:cubicBezTo>
                <a:lnTo>
                  <a:pt x="54729" y="73303"/>
                </a:lnTo>
                <a:cubicBezTo>
                  <a:pt x="59571" y="67508"/>
                  <a:pt x="65246" y="61635"/>
                  <a:pt x="71676" y="56198"/>
                </a:cubicBezTo>
                <a:close/>
                <a:moveTo>
                  <a:pt x="177800" y="101600"/>
                </a:moveTo>
                <a:cubicBezTo>
                  <a:pt x="177800" y="94591"/>
                  <a:pt x="172109" y="88900"/>
                  <a:pt x="165100" y="88900"/>
                </a:cubicBezTo>
                <a:cubicBezTo>
                  <a:pt x="158091" y="88900"/>
                  <a:pt x="152400" y="94591"/>
                  <a:pt x="152400" y="101600"/>
                </a:cubicBezTo>
                <a:cubicBezTo>
                  <a:pt x="152400" y="108609"/>
                  <a:pt x="158091" y="114300"/>
                  <a:pt x="165100" y="114300"/>
                </a:cubicBezTo>
                <a:cubicBezTo>
                  <a:pt x="172109" y="114300"/>
                  <a:pt x="177800" y="108609"/>
                  <a:pt x="177800" y="101600"/>
                </a:cubicBezTo>
                <a:close/>
              </a:path>
            </a:pathLst>
          </a:custGeom>
          <a:solidFill>
            <a:srgbClr val="C59F5E"/>
          </a:solidFill>
        </p:spPr>
      </p:sp>
      <p:sp>
        <p:nvSpPr>
          <p:cNvPr id="16" name="Text 10"/>
          <p:cNvSpPr/>
          <p:nvPr/>
        </p:nvSpPr>
        <p:spPr>
          <a:xfrm>
            <a:off x="1303655" y="2982595"/>
            <a:ext cx="711200" cy="316230"/>
          </a:xfrm>
          <a:prstGeom prst="rect">
            <a:avLst/>
          </a:prstGeom>
          <a:no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MiSans Semibold" panose="00000700000000000000" charset="-122"/>
              </a:rPr>
              <a:t>冻带鱼</a:t>
            </a:r>
            <a:endParaRPr lang="en-US" sz="16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17" name="Text 11"/>
          <p:cNvSpPr/>
          <p:nvPr/>
        </p:nvSpPr>
        <p:spPr>
          <a:xfrm>
            <a:off x="948055" y="3343275"/>
            <a:ext cx="3162300" cy="26352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部分水产品</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18" name="Shape 12"/>
          <p:cNvSpPr/>
          <p:nvPr/>
        </p:nvSpPr>
        <p:spPr>
          <a:xfrm>
            <a:off x="4347845" y="2828290"/>
            <a:ext cx="3395345" cy="948690"/>
          </a:xfrm>
          <a:custGeom>
            <a:avLst/>
            <a:gdLst/>
            <a:ahLst/>
            <a:cxnLst/>
            <a:rect l="l" t="t" r="r" b="b"/>
            <a:pathLst>
              <a:path w="3395133" h="914400">
                <a:moveTo>
                  <a:pt x="33867" y="0"/>
                </a:moveTo>
                <a:lnTo>
                  <a:pt x="3293534" y="0"/>
                </a:lnTo>
                <a:cubicBezTo>
                  <a:pt x="3349646" y="0"/>
                  <a:pt x="3395133" y="45487"/>
                  <a:pt x="3395133" y="101599"/>
                </a:cubicBezTo>
                <a:lnTo>
                  <a:pt x="3395133" y="812801"/>
                </a:lnTo>
                <a:cubicBezTo>
                  <a:pt x="3395133" y="868913"/>
                  <a:pt x="3349646" y="914400"/>
                  <a:pt x="3293534" y="914400"/>
                </a:cubicBezTo>
                <a:lnTo>
                  <a:pt x="33867" y="914400"/>
                </a:lnTo>
                <a:cubicBezTo>
                  <a:pt x="15163" y="914400"/>
                  <a:pt x="0" y="899237"/>
                  <a:pt x="0" y="880533"/>
                </a:cubicBezTo>
                <a:lnTo>
                  <a:pt x="0" y="33867"/>
                </a:lnTo>
                <a:cubicBezTo>
                  <a:pt x="0" y="15175"/>
                  <a:pt x="15175" y="0"/>
                  <a:pt x="33867" y="0"/>
                </a:cubicBezTo>
                <a:close/>
              </a:path>
            </a:pathLst>
          </a:custGeom>
          <a:solidFill>
            <a:srgbClr val="F9F5EE"/>
          </a:solidFill>
        </p:spPr>
      </p:sp>
      <p:sp>
        <p:nvSpPr>
          <p:cNvPr id="19" name="Shape 13"/>
          <p:cNvSpPr/>
          <p:nvPr/>
        </p:nvSpPr>
        <p:spPr>
          <a:xfrm>
            <a:off x="4347845" y="2828290"/>
            <a:ext cx="53975" cy="948690"/>
          </a:xfrm>
          <a:custGeom>
            <a:avLst/>
            <a:gdLst/>
            <a:ahLst/>
            <a:cxnLst/>
            <a:rect l="l" t="t" r="r" b="b"/>
            <a:pathLst>
              <a:path w="33867" h="914400">
                <a:moveTo>
                  <a:pt x="33867" y="0"/>
                </a:moveTo>
                <a:lnTo>
                  <a:pt x="33867" y="0"/>
                </a:lnTo>
                <a:lnTo>
                  <a:pt x="33867" y="914400"/>
                </a:lnTo>
                <a:lnTo>
                  <a:pt x="33867" y="914400"/>
                </a:lnTo>
                <a:cubicBezTo>
                  <a:pt x="15163" y="914400"/>
                  <a:pt x="0" y="899237"/>
                  <a:pt x="0" y="880533"/>
                </a:cubicBezTo>
                <a:lnTo>
                  <a:pt x="0" y="33867"/>
                </a:lnTo>
                <a:cubicBezTo>
                  <a:pt x="0" y="15175"/>
                  <a:pt x="15175" y="0"/>
                  <a:pt x="33867" y="0"/>
                </a:cubicBezTo>
                <a:close/>
              </a:path>
            </a:pathLst>
          </a:custGeom>
          <a:solidFill>
            <a:srgbClr val="C59F5E"/>
          </a:solidFill>
        </p:spPr>
      </p:sp>
      <p:sp>
        <p:nvSpPr>
          <p:cNvPr id="20" name="Shape 14"/>
          <p:cNvSpPr/>
          <p:nvPr/>
        </p:nvSpPr>
        <p:spPr>
          <a:xfrm>
            <a:off x="4529455" y="3034030"/>
            <a:ext cx="228600" cy="210185"/>
          </a:xfrm>
          <a:custGeom>
            <a:avLst/>
            <a:gdLst/>
            <a:ahLst/>
            <a:cxnLst/>
            <a:rect l="l" t="t" r="r" b="b"/>
            <a:pathLst>
              <a:path w="228600" h="203200">
                <a:moveTo>
                  <a:pt x="76200" y="38100"/>
                </a:moveTo>
                <a:cubicBezTo>
                  <a:pt x="76200" y="17066"/>
                  <a:pt x="93266" y="0"/>
                  <a:pt x="114300" y="0"/>
                </a:cubicBezTo>
                <a:cubicBezTo>
                  <a:pt x="135334" y="0"/>
                  <a:pt x="152400" y="17066"/>
                  <a:pt x="152400" y="38100"/>
                </a:cubicBezTo>
                <a:lnTo>
                  <a:pt x="152400" y="39529"/>
                </a:lnTo>
                <a:cubicBezTo>
                  <a:pt x="152400" y="45760"/>
                  <a:pt x="147360" y="50800"/>
                  <a:pt x="141129" y="50800"/>
                </a:cubicBezTo>
                <a:lnTo>
                  <a:pt x="87511" y="50800"/>
                </a:lnTo>
                <a:cubicBezTo>
                  <a:pt x="81280" y="50800"/>
                  <a:pt x="76240" y="45760"/>
                  <a:pt x="76240" y="39529"/>
                </a:cubicBezTo>
                <a:lnTo>
                  <a:pt x="76240" y="38100"/>
                </a:lnTo>
                <a:close/>
                <a:moveTo>
                  <a:pt x="213360" y="43180"/>
                </a:moveTo>
                <a:cubicBezTo>
                  <a:pt x="217567" y="48776"/>
                  <a:pt x="216416" y="56753"/>
                  <a:pt x="210820" y="60960"/>
                </a:cubicBezTo>
                <a:lnTo>
                  <a:pt x="172006" y="90051"/>
                </a:lnTo>
                <a:cubicBezTo>
                  <a:pt x="174109" y="93583"/>
                  <a:pt x="175697" y="97472"/>
                  <a:pt x="176689" y="101600"/>
                </a:cubicBezTo>
                <a:lnTo>
                  <a:pt x="215900" y="101600"/>
                </a:lnTo>
                <a:cubicBezTo>
                  <a:pt x="222925" y="101600"/>
                  <a:pt x="228600" y="107275"/>
                  <a:pt x="228600" y="114300"/>
                </a:cubicBezTo>
                <a:cubicBezTo>
                  <a:pt x="228600" y="121325"/>
                  <a:pt x="222925" y="127000"/>
                  <a:pt x="215900" y="127000"/>
                </a:cubicBezTo>
                <a:lnTo>
                  <a:pt x="177800" y="127000"/>
                </a:lnTo>
                <a:lnTo>
                  <a:pt x="177800" y="139700"/>
                </a:lnTo>
                <a:cubicBezTo>
                  <a:pt x="177800" y="140732"/>
                  <a:pt x="177760" y="141803"/>
                  <a:pt x="177721" y="142835"/>
                </a:cubicBezTo>
                <a:lnTo>
                  <a:pt x="210820" y="167640"/>
                </a:lnTo>
                <a:cubicBezTo>
                  <a:pt x="216416" y="171847"/>
                  <a:pt x="217567" y="179824"/>
                  <a:pt x="213360" y="185420"/>
                </a:cubicBezTo>
                <a:cubicBezTo>
                  <a:pt x="209153" y="191016"/>
                  <a:pt x="201176" y="192167"/>
                  <a:pt x="195580" y="187960"/>
                </a:cubicBezTo>
                <a:lnTo>
                  <a:pt x="170537" y="169188"/>
                </a:lnTo>
                <a:cubicBezTo>
                  <a:pt x="161330" y="186730"/>
                  <a:pt x="144145" y="199430"/>
                  <a:pt x="123825" y="202486"/>
                </a:cubicBezTo>
                <a:lnTo>
                  <a:pt x="123825" y="111125"/>
                </a:lnTo>
                <a:cubicBezTo>
                  <a:pt x="123825" y="105847"/>
                  <a:pt x="119578" y="101600"/>
                  <a:pt x="114300" y="101600"/>
                </a:cubicBezTo>
                <a:cubicBezTo>
                  <a:pt x="109022" y="101600"/>
                  <a:pt x="104775" y="105847"/>
                  <a:pt x="104775" y="111125"/>
                </a:cubicBezTo>
                <a:lnTo>
                  <a:pt x="104775" y="202486"/>
                </a:lnTo>
                <a:cubicBezTo>
                  <a:pt x="84455" y="199430"/>
                  <a:pt x="67270" y="186730"/>
                  <a:pt x="58063" y="169188"/>
                </a:cubicBezTo>
                <a:lnTo>
                  <a:pt x="33020" y="187960"/>
                </a:lnTo>
                <a:cubicBezTo>
                  <a:pt x="27424" y="192167"/>
                  <a:pt x="19447" y="191016"/>
                  <a:pt x="15240" y="185420"/>
                </a:cubicBezTo>
                <a:cubicBezTo>
                  <a:pt x="11033" y="179824"/>
                  <a:pt x="12184" y="171847"/>
                  <a:pt x="17780" y="167640"/>
                </a:cubicBezTo>
                <a:lnTo>
                  <a:pt x="50879" y="142835"/>
                </a:lnTo>
                <a:cubicBezTo>
                  <a:pt x="50840" y="141803"/>
                  <a:pt x="50800" y="140772"/>
                  <a:pt x="50800" y="139700"/>
                </a:cubicBezTo>
                <a:lnTo>
                  <a:pt x="50800" y="127000"/>
                </a:lnTo>
                <a:lnTo>
                  <a:pt x="12700" y="127000"/>
                </a:lnTo>
                <a:cubicBezTo>
                  <a:pt x="5675" y="127000"/>
                  <a:pt x="0" y="121325"/>
                  <a:pt x="0" y="114300"/>
                </a:cubicBezTo>
                <a:cubicBezTo>
                  <a:pt x="0" y="107275"/>
                  <a:pt x="5675" y="101600"/>
                  <a:pt x="12700" y="101600"/>
                </a:cubicBezTo>
                <a:lnTo>
                  <a:pt x="51911" y="101600"/>
                </a:lnTo>
                <a:cubicBezTo>
                  <a:pt x="52903" y="97473"/>
                  <a:pt x="54491" y="93583"/>
                  <a:pt x="56594" y="90051"/>
                </a:cubicBezTo>
                <a:lnTo>
                  <a:pt x="17780" y="60960"/>
                </a:lnTo>
                <a:cubicBezTo>
                  <a:pt x="12184" y="56753"/>
                  <a:pt x="11033" y="48776"/>
                  <a:pt x="15240" y="43180"/>
                </a:cubicBezTo>
                <a:cubicBezTo>
                  <a:pt x="19447" y="37584"/>
                  <a:pt x="27424" y="36433"/>
                  <a:pt x="33020" y="40640"/>
                </a:cubicBezTo>
                <a:lnTo>
                  <a:pt x="76200" y="73025"/>
                </a:lnTo>
                <a:cubicBezTo>
                  <a:pt x="81082" y="71001"/>
                  <a:pt x="86439" y="69850"/>
                  <a:pt x="92075" y="69850"/>
                </a:cubicBezTo>
                <a:lnTo>
                  <a:pt x="136525" y="69850"/>
                </a:lnTo>
                <a:cubicBezTo>
                  <a:pt x="142161" y="69850"/>
                  <a:pt x="147518" y="70961"/>
                  <a:pt x="152400" y="73025"/>
                </a:cubicBezTo>
                <a:lnTo>
                  <a:pt x="195580" y="40640"/>
                </a:lnTo>
                <a:cubicBezTo>
                  <a:pt x="201176" y="36433"/>
                  <a:pt x="209153" y="37584"/>
                  <a:pt x="213360" y="43180"/>
                </a:cubicBezTo>
                <a:close/>
              </a:path>
            </a:pathLst>
          </a:custGeom>
          <a:solidFill>
            <a:srgbClr val="C59F5E"/>
          </a:solidFill>
        </p:spPr>
      </p:sp>
      <p:sp>
        <p:nvSpPr>
          <p:cNvPr id="21" name="Text 15"/>
          <p:cNvSpPr/>
          <p:nvPr/>
        </p:nvSpPr>
        <p:spPr>
          <a:xfrm>
            <a:off x="4872355" y="2982595"/>
            <a:ext cx="1117600" cy="316230"/>
          </a:xfrm>
          <a:prstGeom prst="rect">
            <a:avLst/>
          </a:prstGeom>
          <a:no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MiSans Semibold" panose="00000700000000000000" charset="-122"/>
              </a:rPr>
              <a:t>生物杀虫剂</a:t>
            </a:r>
            <a:endParaRPr lang="en-US" sz="16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22" name="Text 16"/>
          <p:cNvSpPr/>
          <p:nvPr/>
        </p:nvSpPr>
        <p:spPr>
          <a:xfrm>
            <a:off x="4516755" y="3343275"/>
            <a:ext cx="3162300" cy="26352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部分农药</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4" name="Shape 17"/>
          <p:cNvSpPr/>
          <p:nvPr/>
        </p:nvSpPr>
        <p:spPr>
          <a:xfrm>
            <a:off x="779145" y="3959225"/>
            <a:ext cx="3395345" cy="948690"/>
          </a:xfrm>
          <a:custGeom>
            <a:avLst/>
            <a:gdLst/>
            <a:ahLst/>
            <a:cxnLst/>
            <a:rect l="l" t="t" r="r" b="b"/>
            <a:pathLst>
              <a:path w="3395133" h="914400">
                <a:moveTo>
                  <a:pt x="33867" y="0"/>
                </a:moveTo>
                <a:lnTo>
                  <a:pt x="3293534" y="0"/>
                </a:lnTo>
                <a:cubicBezTo>
                  <a:pt x="3349646" y="0"/>
                  <a:pt x="3395133" y="45487"/>
                  <a:pt x="3395133" y="101599"/>
                </a:cubicBezTo>
                <a:lnTo>
                  <a:pt x="3395133" y="812801"/>
                </a:lnTo>
                <a:cubicBezTo>
                  <a:pt x="3395133" y="868913"/>
                  <a:pt x="3349646" y="914400"/>
                  <a:pt x="3293534" y="914400"/>
                </a:cubicBezTo>
                <a:lnTo>
                  <a:pt x="33867" y="914400"/>
                </a:lnTo>
                <a:cubicBezTo>
                  <a:pt x="15163" y="914400"/>
                  <a:pt x="0" y="899237"/>
                  <a:pt x="0" y="880533"/>
                </a:cubicBezTo>
                <a:lnTo>
                  <a:pt x="0" y="33867"/>
                </a:lnTo>
                <a:cubicBezTo>
                  <a:pt x="0" y="15175"/>
                  <a:pt x="15175" y="0"/>
                  <a:pt x="33867" y="0"/>
                </a:cubicBezTo>
                <a:close/>
              </a:path>
            </a:pathLst>
          </a:custGeom>
          <a:solidFill>
            <a:srgbClr val="F9F5EE"/>
          </a:solidFill>
        </p:spPr>
      </p:sp>
      <p:sp>
        <p:nvSpPr>
          <p:cNvPr id="25" name="Shape 18"/>
          <p:cNvSpPr/>
          <p:nvPr/>
        </p:nvSpPr>
        <p:spPr>
          <a:xfrm>
            <a:off x="779145" y="3959225"/>
            <a:ext cx="53975" cy="948690"/>
          </a:xfrm>
          <a:custGeom>
            <a:avLst/>
            <a:gdLst/>
            <a:ahLst/>
            <a:cxnLst/>
            <a:rect l="l" t="t" r="r" b="b"/>
            <a:pathLst>
              <a:path w="33867" h="914400">
                <a:moveTo>
                  <a:pt x="33867" y="0"/>
                </a:moveTo>
                <a:lnTo>
                  <a:pt x="33867" y="0"/>
                </a:lnTo>
                <a:lnTo>
                  <a:pt x="33867" y="914400"/>
                </a:lnTo>
                <a:lnTo>
                  <a:pt x="33867" y="914400"/>
                </a:lnTo>
                <a:cubicBezTo>
                  <a:pt x="15163" y="914400"/>
                  <a:pt x="0" y="899237"/>
                  <a:pt x="0" y="880533"/>
                </a:cubicBezTo>
                <a:lnTo>
                  <a:pt x="0" y="33867"/>
                </a:lnTo>
                <a:cubicBezTo>
                  <a:pt x="0" y="15175"/>
                  <a:pt x="15175" y="0"/>
                  <a:pt x="33867" y="0"/>
                </a:cubicBezTo>
                <a:close/>
              </a:path>
            </a:pathLst>
          </a:custGeom>
          <a:solidFill>
            <a:srgbClr val="C5A06D"/>
          </a:solidFill>
        </p:spPr>
      </p:sp>
      <p:sp>
        <p:nvSpPr>
          <p:cNvPr id="26" name="Shape 19"/>
          <p:cNvSpPr/>
          <p:nvPr/>
        </p:nvSpPr>
        <p:spPr>
          <a:xfrm>
            <a:off x="973455" y="4164965"/>
            <a:ext cx="203200" cy="210185"/>
          </a:xfrm>
          <a:custGeom>
            <a:avLst/>
            <a:gdLst/>
            <a:ahLst/>
            <a:cxnLst/>
            <a:rect l="l" t="t" r="r" b="b"/>
            <a:pathLst>
              <a:path w="203200" h="203200">
                <a:moveTo>
                  <a:pt x="76200" y="101600"/>
                </a:moveTo>
                <a:lnTo>
                  <a:pt x="60523" y="117277"/>
                </a:lnTo>
                <a:cubicBezTo>
                  <a:pt x="55523" y="115332"/>
                  <a:pt x="50125" y="114300"/>
                  <a:pt x="44450" y="114300"/>
                </a:cubicBezTo>
                <a:cubicBezTo>
                  <a:pt x="19883" y="114300"/>
                  <a:pt x="0" y="134183"/>
                  <a:pt x="0" y="158750"/>
                </a:cubicBezTo>
                <a:cubicBezTo>
                  <a:pt x="0" y="183317"/>
                  <a:pt x="19883" y="203200"/>
                  <a:pt x="44450" y="203200"/>
                </a:cubicBezTo>
                <a:cubicBezTo>
                  <a:pt x="69017" y="203200"/>
                  <a:pt x="88900" y="183317"/>
                  <a:pt x="88900" y="158750"/>
                </a:cubicBezTo>
                <a:cubicBezTo>
                  <a:pt x="88900" y="153075"/>
                  <a:pt x="87828" y="147677"/>
                  <a:pt x="85923" y="142677"/>
                </a:cubicBezTo>
                <a:lnTo>
                  <a:pt x="198120" y="30480"/>
                </a:lnTo>
                <a:cubicBezTo>
                  <a:pt x="200938" y="27662"/>
                  <a:pt x="200938" y="23138"/>
                  <a:pt x="198120" y="20320"/>
                </a:cubicBezTo>
                <a:cubicBezTo>
                  <a:pt x="186888" y="9088"/>
                  <a:pt x="168712" y="9088"/>
                  <a:pt x="157480" y="20320"/>
                </a:cubicBezTo>
                <a:lnTo>
                  <a:pt x="101600" y="76200"/>
                </a:lnTo>
                <a:lnTo>
                  <a:pt x="85923" y="60523"/>
                </a:lnTo>
                <a:cubicBezTo>
                  <a:pt x="87868" y="55523"/>
                  <a:pt x="88900" y="50125"/>
                  <a:pt x="88900" y="44450"/>
                </a:cubicBezTo>
                <a:cubicBezTo>
                  <a:pt x="88900" y="19883"/>
                  <a:pt x="69017" y="0"/>
                  <a:pt x="44450" y="0"/>
                </a:cubicBezTo>
                <a:cubicBezTo>
                  <a:pt x="19883" y="0"/>
                  <a:pt x="0" y="19883"/>
                  <a:pt x="0" y="44450"/>
                </a:cubicBezTo>
                <a:cubicBezTo>
                  <a:pt x="0" y="69017"/>
                  <a:pt x="19883" y="88900"/>
                  <a:pt x="44450" y="88900"/>
                </a:cubicBezTo>
                <a:cubicBezTo>
                  <a:pt x="50125" y="88900"/>
                  <a:pt x="55523" y="87828"/>
                  <a:pt x="60523" y="85923"/>
                </a:cubicBezTo>
                <a:lnTo>
                  <a:pt x="76200" y="101600"/>
                </a:lnTo>
                <a:close/>
                <a:moveTo>
                  <a:pt x="115054" y="140454"/>
                </a:moveTo>
                <a:lnTo>
                  <a:pt x="157480" y="182880"/>
                </a:lnTo>
                <a:cubicBezTo>
                  <a:pt x="168712" y="194112"/>
                  <a:pt x="186888" y="194112"/>
                  <a:pt x="198120" y="182880"/>
                </a:cubicBezTo>
                <a:cubicBezTo>
                  <a:pt x="200938" y="180062"/>
                  <a:pt x="200938" y="175538"/>
                  <a:pt x="198120" y="172720"/>
                </a:cubicBezTo>
                <a:lnTo>
                  <a:pt x="140454" y="115054"/>
                </a:lnTo>
                <a:lnTo>
                  <a:pt x="115054" y="140454"/>
                </a:lnTo>
                <a:close/>
                <a:moveTo>
                  <a:pt x="25400" y="44450"/>
                </a:moveTo>
                <a:cubicBezTo>
                  <a:pt x="25400" y="33936"/>
                  <a:pt x="33936" y="25400"/>
                  <a:pt x="44450" y="25400"/>
                </a:cubicBezTo>
                <a:cubicBezTo>
                  <a:pt x="54964" y="25400"/>
                  <a:pt x="63500" y="33936"/>
                  <a:pt x="63500" y="44450"/>
                </a:cubicBezTo>
                <a:cubicBezTo>
                  <a:pt x="63500" y="54964"/>
                  <a:pt x="54964" y="63500"/>
                  <a:pt x="44450" y="63500"/>
                </a:cubicBezTo>
                <a:cubicBezTo>
                  <a:pt x="33936" y="63500"/>
                  <a:pt x="25400" y="54964"/>
                  <a:pt x="25400" y="44450"/>
                </a:cubicBezTo>
                <a:close/>
                <a:moveTo>
                  <a:pt x="44450" y="139700"/>
                </a:moveTo>
                <a:cubicBezTo>
                  <a:pt x="54964" y="139700"/>
                  <a:pt x="63500" y="148236"/>
                  <a:pt x="63500" y="158750"/>
                </a:cubicBezTo>
                <a:cubicBezTo>
                  <a:pt x="63500" y="169264"/>
                  <a:pt x="54964" y="177800"/>
                  <a:pt x="44450" y="177800"/>
                </a:cubicBezTo>
                <a:cubicBezTo>
                  <a:pt x="33936" y="177800"/>
                  <a:pt x="25400" y="169264"/>
                  <a:pt x="25400" y="158750"/>
                </a:cubicBezTo>
                <a:cubicBezTo>
                  <a:pt x="25400" y="148236"/>
                  <a:pt x="33936" y="139700"/>
                  <a:pt x="44450" y="139700"/>
                </a:cubicBezTo>
                <a:close/>
              </a:path>
            </a:pathLst>
          </a:custGeom>
          <a:solidFill>
            <a:srgbClr val="C59F5E"/>
          </a:solidFill>
        </p:spPr>
      </p:sp>
      <p:sp>
        <p:nvSpPr>
          <p:cNvPr id="27" name="Text 20"/>
          <p:cNvSpPr/>
          <p:nvPr/>
        </p:nvSpPr>
        <p:spPr>
          <a:xfrm>
            <a:off x="1303655" y="4113530"/>
            <a:ext cx="1117600" cy="316230"/>
          </a:xfrm>
          <a:prstGeom prst="rect">
            <a:avLst/>
          </a:prstGeom>
          <a:no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MiSans Semibold" panose="00000700000000000000" charset="-122"/>
              </a:rPr>
              <a:t>电动剃须刀</a:t>
            </a:r>
            <a:endParaRPr lang="en-US" sz="16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28" name="Text 21"/>
          <p:cNvSpPr/>
          <p:nvPr/>
        </p:nvSpPr>
        <p:spPr>
          <a:xfrm>
            <a:off x="948055" y="4474210"/>
            <a:ext cx="3162300" cy="26352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部分电器</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9" name="Shape 22"/>
          <p:cNvSpPr/>
          <p:nvPr/>
        </p:nvSpPr>
        <p:spPr>
          <a:xfrm>
            <a:off x="4347845" y="3959225"/>
            <a:ext cx="3395345" cy="948690"/>
          </a:xfrm>
          <a:custGeom>
            <a:avLst/>
            <a:gdLst/>
            <a:ahLst/>
            <a:cxnLst/>
            <a:rect l="l" t="t" r="r" b="b"/>
            <a:pathLst>
              <a:path w="3395133" h="914400">
                <a:moveTo>
                  <a:pt x="33867" y="0"/>
                </a:moveTo>
                <a:lnTo>
                  <a:pt x="3293534" y="0"/>
                </a:lnTo>
                <a:cubicBezTo>
                  <a:pt x="3349646" y="0"/>
                  <a:pt x="3395133" y="45487"/>
                  <a:pt x="3395133" y="101599"/>
                </a:cubicBezTo>
                <a:lnTo>
                  <a:pt x="3395133" y="812801"/>
                </a:lnTo>
                <a:cubicBezTo>
                  <a:pt x="3395133" y="868913"/>
                  <a:pt x="3349646" y="914400"/>
                  <a:pt x="3293534" y="914400"/>
                </a:cubicBezTo>
                <a:lnTo>
                  <a:pt x="33867" y="914400"/>
                </a:lnTo>
                <a:cubicBezTo>
                  <a:pt x="15163" y="914400"/>
                  <a:pt x="0" y="899237"/>
                  <a:pt x="0" y="880533"/>
                </a:cubicBezTo>
                <a:lnTo>
                  <a:pt x="0" y="33867"/>
                </a:lnTo>
                <a:cubicBezTo>
                  <a:pt x="0" y="15175"/>
                  <a:pt x="15175" y="0"/>
                  <a:pt x="33867" y="0"/>
                </a:cubicBezTo>
                <a:close/>
              </a:path>
            </a:pathLst>
          </a:custGeom>
          <a:solidFill>
            <a:srgbClr val="F9F5EE"/>
          </a:solidFill>
        </p:spPr>
      </p:sp>
      <p:sp>
        <p:nvSpPr>
          <p:cNvPr id="30" name="Shape 23"/>
          <p:cNvSpPr/>
          <p:nvPr/>
        </p:nvSpPr>
        <p:spPr>
          <a:xfrm>
            <a:off x="4347845" y="3959225"/>
            <a:ext cx="53975" cy="948690"/>
          </a:xfrm>
          <a:custGeom>
            <a:avLst/>
            <a:gdLst/>
            <a:ahLst/>
            <a:cxnLst/>
            <a:rect l="l" t="t" r="r" b="b"/>
            <a:pathLst>
              <a:path w="33867" h="914400">
                <a:moveTo>
                  <a:pt x="33867" y="0"/>
                </a:moveTo>
                <a:lnTo>
                  <a:pt x="33867" y="0"/>
                </a:lnTo>
                <a:lnTo>
                  <a:pt x="33867" y="914400"/>
                </a:lnTo>
                <a:lnTo>
                  <a:pt x="33867" y="914400"/>
                </a:lnTo>
                <a:cubicBezTo>
                  <a:pt x="15163" y="914400"/>
                  <a:pt x="0" y="899237"/>
                  <a:pt x="0" y="880533"/>
                </a:cubicBezTo>
                <a:lnTo>
                  <a:pt x="0" y="33867"/>
                </a:lnTo>
                <a:cubicBezTo>
                  <a:pt x="0" y="15175"/>
                  <a:pt x="15175" y="0"/>
                  <a:pt x="33867" y="0"/>
                </a:cubicBezTo>
                <a:close/>
              </a:path>
            </a:pathLst>
          </a:custGeom>
          <a:solidFill>
            <a:srgbClr val="C59F5E"/>
          </a:solidFill>
        </p:spPr>
      </p:sp>
      <p:sp>
        <p:nvSpPr>
          <p:cNvPr id="31" name="Shape 24"/>
          <p:cNvSpPr/>
          <p:nvPr/>
        </p:nvSpPr>
        <p:spPr>
          <a:xfrm>
            <a:off x="4554855" y="4164965"/>
            <a:ext cx="177800" cy="210185"/>
          </a:xfrm>
          <a:custGeom>
            <a:avLst/>
            <a:gdLst/>
            <a:ahLst/>
            <a:cxnLst/>
            <a:rect l="l" t="t" r="r" b="b"/>
            <a:pathLst>
              <a:path w="177800" h="203200">
                <a:moveTo>
                  <a:pt x="0" y="101600"/>
                </a:moveTo>
                <a:cubicBezTo>
                  <a:pt x="0" y="89334"/>
                  <a:pt x="9959" y="79375"/>
                  <a:pt x="22225" y="79375"/>
                </a:cubicBezTo>
                <a:cubicBezTo>
                  <a:pt x="34491" y="79375"/>
                  <a:pt x="44450" y="89334"/>
                  <a:pt x="44450" y="101600"/>
                </a:cubicBezTo>
                <a:cubicBezTo>
                  <a:pt x="44450" y="113866"/>
                  <a:pt x="34491" y="123825"/>
                  <a:pt x="22225" y="123825"/>
                </a:cubicBezTo>
                <a:cubicBezTo>
                  <a:pt x="9959" y="123825"/>
                  <a:pt x="0" y="113866"/>
                  <a:pt x="0" y="101600"/>
                </a:cubicBezTo>
                <a:close/>
                <a:moveTo>
                  <a:pt x="66675" y="101600"/>
                </a:moveTo>
                <a:cubicBezTo>
                  <a:pt x="66675" y="89334"/>
                  <a:pt x="76634" y="79375"/>
                  <a:pt x="88900" y="79375"/>
                </a:cubicBezTo>
                <a:cubicBezTo>
                  <a:pt x="101166" y="79375"/>
                  <a:pt x="111125" y="89334"/>
                  <a:pt x="111125" y="101600"/>
                </a:cubicBezTo>
                <a:cubicBezTo>
                  <a:pt x="111125" y="113866"/>
                  <a:pt x="101166" y="123825"/>
                  <a:pt x="88900" y="123825"/>
                </a:cubicBezTo>
                <a:cubicBezTo>
                  <a:pt x="76634" y="123825"/>
                  <a:pt x="66675" y="113866"/>
                  <a:pt x="66675" y="101600"/>
                </a:cubicBezTo>
                <a:close/>
                <a:moveTo>
                  <a:pt x="155575" y="79375"/>
                </a:moveTo>
                <a:cubicBezTo>
                  <a:pt x="167841" y="79375"/>
                  <a:pt x="177800" y="89334"/>
                  <a:pt x="177800" y="101600"/>
                </a:cubicBezTo>
                <a:cubicBezTo>
                  <a:pt x="177800" y="113866"/>
                  <a:pt x="167841" y="123825"/>
                  <a:pt x="155575" y="123825"/>
                </a:cubicBezTo>
                <a:cubicBezTo>
                  <a:pt x="143309" y="123825"/>
                  <a:pt x="133350" y="113866"/>
                  <a:pt x="133350" y="101600"/>
                </a:cubicBezTo>
                <a:cubicBezTo>
                  <a:pt x="133350" y="89334"/>
                  <a:pt x="143309" y="79375"/>
                  <a:pt x="155575" y="79375"/>
                </a:cubicBezTo>
                <a:close/>
              </a:path>
            </a:pathLst>
          </a:custGeom>
          <a:solidFill>
            <a:srgbClr val="C59F5E"/>
          </a:solidFill>
        </p:spPr>
      </p:sp>
      <p:sp>
        <p:nvSpPr>
          <p:cNvPr id="32" name="Text 25"/>
          <p:cNvSpPr/>
          <p:nvPr/>
        </p:nvSpPr>
        <p:spPr>
          <a:xfrm>
            <a:off x="4872355" y="4113530"/>
            <a:ext cx="914400" cy="316230"/>
          </a:xfrm>
          <a:prstGeom prst="rect">
            <a:avLst/>
          </a:prstGeom>
          <a:no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MiSans Semibold" panose="00000700000000000000" charset="-122"/>
              </a:rPr>
              <a:t>其他商品</a:t>
            </a:r>
            <a:endParaRPr lang="en-US" sz="16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33" name="Text 26"/>
          <p:cNvSpPr/>
          <p:nvPr/>
        </p:nvSpPr>
        <p:spPr>
          <a:xfrm>
            <a:off x="4516755" y="4474210"/>
            <a:ext cx="3162300" cy="26352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共2323个税目</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nvGrpSpPr>
          <p:cNvPr id="34" name="组合 33"/>
          <p:cNvGrpSpPr/>
          <p:nvPr/>
        </p:nvGrpSpPr>
        <p:grpSpPr>
          <a:xfrm>
            <a:off x="762000" y="5085490"/>
            <a:ext cx="6985000" cy="1160145"/>
            <a:chOff x="1200" y="7760"/>
            <a:chExt cx="11000" cy="1802"/>
          </a:xfrm>
          <a:solidFill>
            <a:srgbClr val="F9F5EE"/>
          </a:solidFill>
        </p:grpSpPr>
        <p:sp>
          <p:nvSpPr>
            <p:cNvPr id="35" name="Shape 27"/>
            <p:cNvSpPr/>
            <p:nvPr/>
          </p:nvSpPr>
          <p:spPr>
            <a:xfrm>
              <a:off x="1200" y="7760"/>
              <a:ext cx="11000" cy="1802"/>
            </a:xfrm>
            <a:custGeom>
              <a:avLst/>
              <a:gdLst/>
              <a:ahLst/>
              <a:cxnLst/>
              <a:rect l="l" t="t" r="r" b="b"/>
              <a:pathLst>
                <a:path w="6985000" h="1117600">
                  <a:moveTo>
                    <a:pt x="101601" y="0"/>
                  </a:moveTo>
                  <a:lnTo>
                    <a:pt x="6883399" y="0"/>
                  </a:lnTo>
                  <a:cubicBezTo>
                    <a:pt x="6939512" y="0"/>
                    <a:pt x="6985000" y="45488"/>
                    <a:pt x="6985000" y="101601"/>
                  </a:cubicBezTo>
                  <a:lnTo>
                    <a:pt x="6985000" y="1015999"/>
                  </a:lnTo>
                  <a:cubicBezTo>
                    <a:pt x="6985000" y="1072112"/>
                    <a:pt x="6939512" y="1117600"/>
                    <a:pt x="6883399" y="1117600"/>
                  </a:cubicBezTo>
                  <a:lnTo>
                    <a:pt x="101601" y="1117600"/>
                  </a:lnTo>
                  <a:cubicBezTo>
                    <a:pt x="45488" y="1117600"/>
                    <a:pt x="0" y="1072112"/>
                    <a:pt x="0" y="1015999"/>
                  </a:cubicBezTo>
                  <a:lnTo>
                    <a:pt x="0" y="101601"/>
                  </a:lnTo>
                  <a:cubicBezTo>
                    <a:pt x="0" y="45526"/>
                    <a:pt x="45526" y="0"/>
                    <a:pt x="101601" y="0"/>
                  </a:cubicBezTo>
                  <a:close/>
                </a:path>
              </a:pathLst>
            </a:custGeom>
            <a:grpFill/>
          </p:spPr>
        </p:sp>
        <p:sp>
          <p:nvSpPr>
            <p:cNvPr id="36" name="Text 28"/>
            <p:cNvSpPr/>
            <p:nvPr/>
          </p:nvSpPr>
          <p:spPr>
            <a:xfrm>
              <a:off x="1440" y="8000"/>
              <a:ext cx="10680" cy="491"/>
            </a:xfrm>
            <a:prstGeom prst="rect">
              <a:avLst/>
            </a:prstGeom>
            <a:grpFill/>
          </p:spPr>
          <p:txBody>
            <a:bodyPr wrap="square" lIns="0" tIns="0" rIns="0" bIns="0" rtlCol="0" anchor="ctr"/>
            <a:lstStyle/>
            <a:p>
              <a:pPr>
                <a:lnSpc>
                  <a:spcPct val="130000"/>
                </a:lnSpc>
              </a:pPr>
              <a:r>
                <a:rPr lang="en-US" sz="1600" b="1" dirty="0">
                  <a:solidFill>
                    <a:schemeClr val="tx1"/>
                  </a:solidFill>
                  <a:latin typeface="微软雅黑" panose="020B0503020204020204" charset="-122"/>
                  <a:ea typeface="微软雅黑" panose="020B0503020204020204" charset="-122"/>
                  <a:cs typeface="MiSans Semibold" panose="00000700000000000000" charset="-122"/>
                </a:rPr>
                <a:t>零关税商品占比</a:t>
              </a:r>
              <a:endParaRPr lang="en-US" sz="16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37" name="Text 29"/>
            <p:cNvSpPr/>
            <p:nvPr/>
          </p:nvSpPr>
          <p:spPr>
            <a:xfrm>
              <a:off x="1440" y="8702"/>
              <a:ext cx="3220" cy="409"/>
            </a:xfrm>
            <a:prstGeom prst="rect">
              <a:avLst/>
            </a:prstGeom>
            <a:grp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不在征税目录的商品占比</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38" name="Text 30"/>
            <p:cNvSpPr/>
            <p:nvPr/>
          </p:nvSpPr>
          <p:spPr>
            <a:xfrm>
              <a:off x="10467" y="8491"/>
              <a:ext cx="1440" cy="737"/>
            </a:xfrm>
            <a:prstGeom prst="rect">
              <a:avLst/>
            </a:prstGeom>
            <a:grpFill/>
          </p:spPr>
          <p:txBody>
            <a:bodyPr wrap="square" lIns="0" tIns="0" rIns="0" bIns="0" rtlCol="0" anchor="ctr"/>
            <a:lstStyle/>
            <a:p>
              <a:pPr>
                <a:lnSpc>
                  <a:spcPct val="100000"/>
                </a:lnSpc>
              </a:pPr>
              <a:r>
                <a:rPr lang="en-US" sz="3000" b="1" dirty="0">
                  <a:solidFill>
                    <a:srgbClr val="C5A06D"/>
                  </a:solidFill>
                  <a:latin typeface="微软雅黑" panose="020B0503020204020204" charset="-122"/>
                  <a:ea typeface="微软雅黑" panose="020B0503020204020204" charset="-122"/>
                  <a:cs typeface="Sitka Text" charset="0"/>
                </a:rPr>
                <a:t>74%</a:t>
              </a:r>
              <a:endParaRPr lang="en-US" sz="3000" b="1" dirty="0">
                <a:solidFill>
                  <a:srgbClr val="C5A06D"/>
                </a:solidFill>
                <a:latin typeface="微软雅黑" panose="020B0503020204020204" charset="-122"/>
                <a:ea typeface="微软雅黑" panose="020B0503020204020204" charset="-122"/>
                <a:cs typeface="Sitka Text" charset="0"/>
              </a:endParaRPr>
            </a:p>
          </p:txBody>
        </p:sp>
      </p:grpSp>
      <p:sp>
        <p:nvSpPr>
          <p:cNvPr id="39" name="Shape 31"/>
          <p:cNvSpPr/>
          <p:nvPr/>
        </p:nvSpPr>
        <p:spPr>
          <a:xfrm>
            <a:off x="8227060" y="1482090"/>
            <a:ext cx="7493000" cy="5039360"/>
          </a:xfrm>
          <a:custGeom>
            <a:avLst/>
            <a:gdLst/>
            <a:ahLst/>
            <a:cxnLst/>
            <a:rect l="l" t="t" r="r" b="b"/>
            <a:pathLst>
              <a:path w="7493000" h="4851400">
                <a:moveTo>
                  <a:pt x="152382" y="0"/>
                </a:moveTo>
                <a:lnTo>
                  <a:pt x="7340618" y="0"/>
                </a:lnTo>
                <a:cubicBezTo>
                  <a:pt x="7424776" y="0"/>
                  <a:pt x="7493000" y="68224"/>
                  <a:pt x="7493000" y="152382"/>
                </a:cubicBezTo>
                <a:lnTo>
                  <a:pt x="7493000" y="4699018"/>
                </a:lnTo>
                <a:cubicBezTo>
                  <a:pt x="7493000" y="4783176"/>
                  <a:pt x="7424776" y="4851400"/>
                  <a:pt x="7340618" y="4851400"/>
                </a:cubicBezTo>
                <a:lnTo>
                  <a:pt x="152382" y="4851400"/>
                </a:lnTo>
                <a:cubicBezTo>
                  <a:pt x="68224" y="4851400"/>
                  <a:pt x="0" y="4783176"/>
                  <a:pt x="0" y="4699018"/>
                </a:cubicBezTo>
                <a:lnTo>
                  <a:pt x="0" y="152382"/>
                </a:lnTo>
                <a:cubicBezTo>
                  <a:pt x="0" y="68280"/>
                  <a:pt x="68280" y="0"/>
                  <a:pt x="152382"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40" name="Shape 32"/>
          <p:cNvSpPr/>
          <p:nvPr/>
        </p:nvSpPr>
        <p:spPr>
          <a:xfrm>
            <a:off x="8547100" y="1786890"/>
            <a:ext cx="304800" cy="315595"/>
          </a:xfrm>
          <a:custGeom>
            <a:avLst/>
            <a:gdLst/>
            <a:ahLst/>
            <a:cxnLst/>
            <a:rect l="l" t="t" r="r" b="b"/>
            <a:pathLst>
              <a:path w="304800" h="304800">
                <a:moveTo>
                  <a:pt x="152400" y="304800"/>
                </a:moveTo>
                <a:cubicBezTo>
                  <a:pt x="236512" y="304800"/>
                  <a:pt x="304800" y="236512"/>
                  <a:pt x="304800" y="152400"/>
                </a:cubicBezTo>
                <a:cubicBezTo>
                  <a:pt x="304800" y="68288"/>
                  <a:pt x="236512" y="0"/>
                  <a:pt x="152400" y="0"/>
                </a:cubicBezTo>
                <a:cubicBezTo>
                  <a:pt x="68288" y="0"/>
                  <a:pt x="0" y="68288"/>
                  <a:pt x="0" y="152400"/>
                </a:cubicBezTo>
                <a:cubicBezTo>
                  <a:pt x="0" y="236512"/>
                  <a:pt x="68288" y="304800"/>
                  <a:pt x="152400" y="304800"/>
                </a:cubicBezTo>
                <a:close/>
                <a:moveTo>
                  <a:pt x="202644" y="126623"/>
                </a:moveTo>
                <a:lnTo>
                  <a:pt x="155019" y="202823"/>
                </a:lnTo>
                <a:cubicBezTo>
                  <a:pt x="152519" y="206812"/>
                  <a:pt x="148233" y="209312"/>
                  <a:pt x="143530" y="209550"/>
                </a:cubicBezTo>
                <a:cubicBezTo>
                  <a:pt x="138827" y="209788"/>
                  <a:pt x="134302" y="207645"/>
                  <a:pt x="131505" y="203835"/>
                </a:cubicBezTo>
                <a:lnTo>
                  <a:pt x="102930" y="165735"/>
                </a:lnTo>
                <a:cubicBezTo>
                  <a:pt x="98167" y="159425"/>
                  <a:pt x="99477" y="150495"/>
                  <a:pt x="105787" y="145733"/>
                </a:cubicBezTo>
                <a:cubicBezTo>
                  <a:pt x="112097" y="140970"/>
                  <a:pt x="121027" y="142280"/>
                  <a:pt x="125790" y="148590"/>
                </a:cubicBezTo>
                <a:lnTo>
                  <a:pt x="141863" y="170021"/>
                </a:lnTo>
                <a:lnTo>
                  <a:pt x="178415" y="111502"/>
                </a:lnTo>
                <a:cubicBezTo>
                  <a:pt x="182582" y="104835"/>
                  <a:pt x="191393" y="102751"/>
                  <a:pt x="198120" y="106978"/>
                </a:cubicBezTo>
                <a:cubicBezTo>
                  <a:pt x="204847" y="111204"/>
                  <a:pt x="206871" y="119955"/>
                  <a:pt x="202644" y="126683"/>
                </a:cubicBezTo>
                <a:close/>
              </a:path>
            </a:pathLst>
          </a:custGeom>
          <a:solidFill>
            <a:srgbClr val="C5A06D"/>
          </a:solidFill>
        </p:spPr>
      </p:sp>
      <p:sp>
        <p:nvSpPr>
          <p:cNvPr id="41" name="Text 33"/>
          <p:cNvSpPr/>
          <p:nvPr/>
        </p:nvSpPr>
        <p:spPr>
          <a:xfrm>
            <a:off x="8890000" y="1736090"/>
            <a:ext cx="6756400" cy="42164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政策突破亮点</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nvGrpSpPr>
          <p:cNvPr id="8" name="组合 7"/>
          <p:cNvGrpSpPr/>
          <p:nvPr/>
        </p:nvGrpSpPr>
        <p:grpSpPr>
          <a:xfrm>
            <a:off x="8534400" y="2345690"/>
            <a:ext cx="6959600" cy="1800000"/>
            <a:chOff x="13440" y="3892"/>
            <a:chExt cx="10960" cy="2282"/>
          </a:xfrm>
        </p:grpSpPr>
        <p:sp>
          <p:nvSpPr>
            <p:cNvPr id="42" name="Shape 34"/>
            <p:cNvSpPr/>
            <p:nvPr/>
          </p:nvSpPr>
          <p:spPr>
            <a:xfrm>
              <a:off x="13440" y="3892"/>
              <a:ext cx="10960" cy="2283"/>
            </a:xfrm>
            <a:custGeom>
              <a:avLst/>
              <a:gdLst/>
              <a:ahLst/>
              <a:cxnLst/>
              <a:rect l="l" t="t" r="r" b="b"/>
              <a:pathLst>
                <a:path w="6959600" h="1397000">
                  <a:moveTo>
                    <a:pt x="50800" y="0"/>
                  </a:moveTo>
                  <a:lnTo>
                    <a:pt x="6857996" y="0"/>
                  </a:lnTo>
                  <a:cubicBezTo>
                    <a:pt x="6914110" y="0"/>
                    <a:pt x="6959600" y="45490"/>
                    <a:pt x="6959600" y="101604"/>
                  </a:cubicBezTo>
                  <a:lnTo>
                    <a:pt x="6959600" y="1295396"/>
                  </a:lnTo>
                  <a:cubicBezTo>
                    <a:pt x="6959600" y="1351510"/>
                    <a:pt x="6914110" y="1397000"/>
                    <a:pt x="6857996" y="1397000"/>
                  </a:cubicBezTo>
                  <a:lnTo>
                    <a:pt x="50800" y="1397000"/>
                  </a:lnTo>
                  <a:cubicBezTo>
                    <a:pt x="22744" y="1397000"/>
                    <a:pt x="0" y="1374256"/>
                    <a:pt x="0" y="1346200"/>
                  </a:cubicBezTo>
                  <a:lnTo>
                    <a:pt x="0" y="50800"/>
                  </a:lnTo>
                  <a:cubicBezTo>
                    <a:pt x="0" y="22763"/>
                    <a:pt x="22763" y="0"/>
                    <a:pt x="50800" y="0"/>
                  </a:cubicBezTo>
                  <a:close/>
                </a:path>
              </a:pathLst>
            </a:custGeom>
            <a:solidFill>
              <a:srgbClr val="F9F5EE"/>
            </a:solidFill>
          </p:spPr>
        </p:sp>
        <p:sp>
          <p:nvSpPr>
            <p:cNvPr id="43" name="Shape 35"/>
            <p:cNvSpPr/>
            <p:nvPr/>
          </p:nvSpPr>
          <p:spPr>
            <a:xfrm>
              <a:off x="13440" y="3892"/>
              <a:ext cx="85" cy="2283"/>
            </a:xfrm>
            <a:custGeom>
              <a:avLst/>
              <a:gdLst/>
              <a:ahLst/>
              <a:cxnLst/>
              <a:rect l="l" t="t" r="r" b="b"/>
              <a:pathLst>
                <a:path w="50800" h="1397000">
                  <a:moveTo>
                    <a:pt x="50800" y="0"/>
                  </a:moveTo>
                  <a:lnTo>
                    <a:pt x="50800" y="0"/>
                  </a:lnTo>
                  <a:lnTo>
                    <a:pt x="50800" y="1397000"/>
                  </a:lnTo>
                  <a:lnTo>
                    <a:pt x="50800" y="1397000"/>
                  </a:lnTo>
                  <a:cubicBezTo>
                    <a:pt x="22763" y="1397000"/>
                    <a:pt x="0" y="1374237"/>
                    <a:pt x="0" y="1346200"/>
                  </a:cubicBezTo>
                  <a:lnTo>
                    <a:pt x="0" y="50800"/>
                  </a:lnTo>
                  <a:cubicBezTo>
                    <a:pt x="0" y="22763"/>
                    <a:pt x="22763" y="0"/>
                    <a:pt x="50800" y="0"/>
                  </a:cubicBezTo>
                  <a:close/>
                </a:path>
              </a:pathLst>
            </a:custGeom>
            <a:solidFill>
              <a:srgbClr val="C59F5E"/>
            </a:solidFill>
          </p:spPr>
        </p:sp>
        <p:sp>
          <p:nvSpPr>
            <p:cNvPr id="44" name="Text 36"/>
            <p:cNvSpPr/>
            <p:nvPr/>
          </p:nvSpPr>
          <p:spPr>
            <a:xfrm>
              <a:off x="13800" y="4212"/>
              <a:ext cx="10440" cy="497"/>
            </a:xfrm>
            <a:prstGeom prst="rect">
              <a:avLst/>
            </a:prstGeom>
            <a:no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微软雅黑" panose="020B0503020204020204" charset="-122"/>
                </a:rPr>
                <a:t>60种旧机电产品</a:t>
              </a:r>
              <a:endParaRPr lang="en-US" sz="1600" b="1" dirty="0">
                <a:solidFill>
                  <a:srgbClr val="C29B5C"/>
                </a:solidFill>
                <a:latin typeface="微软雅黑" panose="020B0503020204020204" charset="-122"/>
                <a:ea typeface="微软雅黑" panose="020B0503020204020204" charset="-122"/>
                <a:cs typeface="微软雅黑" panose="020B0503020204020204" charset="-122"/>
              </a:endParaRPr>
            </a:p>
          </p:txBody>
        </p:sp>
        <p:sp>
          <p:nvSpPr>
            <p:cNvPr id="45" name="Text 37"/>
            <p:cNvSpPr/>
            <p:nvPr/>
          </p:nvSpPr>
          <p:spPr>
            <a:xfrm>
              <a:off x="13800" y="4852"/>
              <a:ext cx="10420" cy="955"/>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自”一线“进口不再需要办理许可证</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涵盖医疗、工程、农业等领域</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为企业进口二手设备提供便利</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23" name="组合 22"/>
          <p:cNvGrpSpPr/>
          <p:nvPr/>
        </p:nvGrpSpPr>
        <p:grpSpPr>
          <a:xfrm>
            <a:off x="8534400" y="4445635"/>
            <a:ext cx="6959600" cy="1800000"/>
            <a:chOff x="13440" y="6556"/>
            <a:chExt cx="10960" cy="1806"/>
          </a:xfrm>
        </p:grpSpPr>
        <p:sp>
          <p:nvSpPr>
            <p:cNvPr id="46" name="Shape 38"/>
            <p:cNvSpPr/>
            <p:nvPr/>
          </p:nvSpPr>
          <p:spPr>
            <a:xfrm>
              <a:off x="13440" y="6556"/>
              <a:ext cx="10960" cy="1806"/>
            </a:xfrm>
            <a:custGeom>
              <a:avLst/>
              <a:gdLst/>
              <a:ahLst/>
              <a:cxnLst/>
              <a:rect l="l" t="t" r="r" b="b"/>
              <a:pathLst>
                <a:path w="6959600" h="1104900">
                  <a:moveTo>
                    <a:pt x="50800" y="0"/>
                  </a:moveTo>
                  <a:lnTo>
                    <a:pt x="6858004" y="0"/>
                  </a:lnTo>
                  <a:cubicBezTo>
                    <a:pt x="6914114" y="0"/>
                    <a:pt x="6959600" y="45486"/>
                    <a:pt x="6959600" y="101596"/>
                  </a:cubicBezTo>
                  <a:lnTo>
                    <a:pt x="6959600" y="1003304"/>
                  </a:lnTo>
                  <a:cubicBezTo>
                    <a:pt x="6959600" y="1059414"/>
                    <a:pt x="6914114" y="1104900"/>
                    <a:pt x="6858004" y="1104900"/>
                  </a:cubicBezTo>
                  <a:lnTo>
                    <a:pt x="50800" y="1104900"/>
                  </a:lnTo>
                  <a:cubicBezTo>
                    <a:pt x="22763" y="1104900"/>
                    <a:pt x="0" y="1082137"/>
                    <a:pt x="0" y="1054100"/>
                  </a:cubicBezTo>
                  <a:lnTo>
                    <a:pt x="0" y="50800"/>
                  </a:lnTo>
                  <a:cubicBezTo>
                    <a:pt x="0" y="22763"/>
                    <a:pt x="22763" y="0"/>
                    <a:pt x="50800" y="0"/>
                  </a:cubicBezTo>
                  <a:close/>
                </a:path>
              </a:pathLst>
            </a:custGeom>
            <a:solidFill>
              <a:srgbClr val="F9F5EE"/>
            </a:solidFill>
          </p:spPr>
        </p:sp>
        <p:sp>
          <p:nvSpPr>
            <p:cNvPr id="47" name="Shape 39"/>
            <p:cNvSpPr/>
            <p:nvPr/>
          </p:nvSpPr>
          <p:spPr>
            <a:xfrm>
              <a:off x="13440" y="6556"/>
              <a:ext cx="85" cy="1806"/>
            </a:xfrm>
            <a:custGeom>
              <a:avLst/>
              <a:gdLst/>
              <a:ahLst/>
              <a:cxnLst/>
              <a:rect l="l" t="t" r="r" b="b"/>
              <a:pathLst>
                <a:path w="50800" h="1104900">
                  <a:moveTo>
                    <a:pt x="50800" y="0"/>
                  </a:moveTo>
                  <a:lnTo>
                    <a:pt x="50800" y="0"/>
                  </a:lnTo>
                  <a:lnTo>
                    <a:pt x="50800" y="1104900"/>
                  </a:lnTo>
                  <a:lnTo>
                    <a:pt x="50800" y="1104900"/>
                  </a:lnTo>
                  <a:cubicBezTo>
                    <a:pt x="22763" y="1104900"/>
                    <a:pt x="0" y="1082137"/>
                    <a:pt x="0" y="1054100"/>
                  </a:cubicBezTo>
                  <a:lnTo>
                    <a:pt x="0" y="50800"/>
                  </a:lnTo>
                  <a:cubicBezTo>
                    <a:pt x="0" y="22763"/>
                    <a:pt x="22763" y="0"/>
                    <a:pt x="50800" y="0"/>
                  </a:cubicBezTo>
                  <a:close/>
                </a:path>
              </a:pathLst>
            </a:custGeom>
            <a:solidFill>
              <a:srgbClr val="C59F5E"/>
            </a:solidFill>
          </p:spPr>
        </p:sp>
        <p:sp>
          <p:nvSpPr>
            <p:cNvPr id="48" name="Text 40"/>
            <p:cNvSpPr/>
            <p:nvPr/>
          </p:nvSpPr>
          <p:spPr>
            <a:xfrm>
              <a:off x="13800" y="6876"/>
              <a:ext cx="10440" cy="497"/>
            </a:xfrm>
            <a:prstGeom prst="rect">
              <a:avLst/>
            </a:prstGeom>
            <a:no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微软雅黑" panose="020B0503020204020204" charset="-122"/>
                </a:rPr>
                <a:t>38种商品保税维修</a:t>
              </a:r>
              <a:endParaRPr lang="en-US" sz="1600" b="1" dirty="0">
                <a:solidFill>
                  <a:srgbClr val="C29B5C"/>
                </a:solidFill>
                <a:latin typeface="微软雅黑" panose="020B0503020204020204" charset="-122"/>
                <a:ea typeface="微软雅黑" panose="020B0503020204020204" charset="-122"/>
                <a:cs typeface="微软雅黑" panose="020B0503020204020204" charset="-122"/>
              </a:endParaRPr>
            </a:p>
          </p:txBody>
        </p:sp>
        <p:sp>
          <p:nvSpPr>
            <p:cNvPr id="49" name="Text 41"/>
            <p:cNvSpPr/>
            <p:nvPr/>
          </p:nvSpPr>
          <p:spPr>
            <a:xfrm>
              <a:off x="13800" y="7552"/>
              <a:ext cx="10420" cy="477"/>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允许开展”两头在外“保税维修</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实现该领域全国最高开放水平</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综合成本降低15%以上</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sp>
        <p:nvSpPr>
          <p:cNvPr id="50" name="Shape 42"/>
          <p:cNvSpPr/>
          <p:nvPr/>
        </p:nvSpPr>
        <p:spPr>
          <a:xfrm>
            <a:off x="535940" y="6757035"/>
            <a:ext cx="15191740" cy="1741170"/>
          </a:xfrm>
          <a:custGeom>
            <a:avLst/>
            <a:gdLst/>
            <a:ahLst/>
            <a:cxnLst/>
            <a:rect l="l" t="t" r="r" b="b"/>
            <a:pathLst>
              <a:path w="15240000" h="1524000">
                <a:moveTo>
                  <a:pt x="152400" y="0"/>
                </a:moveTo>
                <a:lnTo>
                  <a:pt x="15087600" y="0"/>
                </a:lnTo>
                <a:cubicBezTo>
                  <a:pt x="15171712" y="0"/>
                  <a:pt x="15240000" y="68288"/>
                  <a:pt x="15240000" y="152400"/>
                </a:cubicBezTo>
                <a:lnTo>
                  <a:pt x="15240000" y="1371600"/>
                </a:lnTo>
                <a:cubicBezTo>
                  <a:pt x="15240000" y="1455712"/>
                  <a:pt x="15171712" y="1524000"/>
                  <a:pt x="15087600" y="1524000"/>
                </a:cubicBezTo>
                <a:lnTo>
                  <a:pt x="152400" y="1524000"/>
                </a:lnTo>
                <a:cubicBezTo>
                  <a:pt x="68288" y="1524000"/>
                  <a:pt x="0" y="1455712"/>
                  <a:pt x="0" y="1371600"/>
                </a:cubicBezTo>
                <a:lnTo>
                  <a:pt x="0" y="152400"/>
                </a:lnTo>
                <a:cubicBezTo>
                  <a:pt x="0" y="68288"/>
                  <a:pt x="68288" y="0"/>
                  <a:pt x="152400" y="0"/>
                </a:cubicBezTo>
                <a:close/>
              </a:path>
            </a:pathLst>
          </a:custGeom>
          <a:solidFill>
            <a:srgbClr val="F9F5EE"/>
          </a:solidFill>
          <a:effectLst>
            <a:outerShdw blurRad="190500" dist="127000" dir="5400000" algn="bl" rotWithShape="0">
              <a:srgbClr val="000000">
                <a:alpha val="10196"/>
              </a:srgbClr>
            </a:outerShdw>
          </a:effectLst>
        </p:spPr>
      </p:sp>
      <p:sp>
        <p:nvSpPr>
          <p:cNvPr id="51" name="Shape 43"/>
          <p:cNvSpPr/>
          <p:nvPr/>
        </p:nvSpPr>
        <p:spPr>
          <a:xfrm>
            <a:off x="789940" y="7493000"/>
            <a:ext cx="571500" cy="502920"/>
          </a:xfrm>
          <a:custGeom>
            <a:avLst/>
            <a:gdLst/>
            <a:ahLst/>
            <a:cxnLst/>
            <a:rect l="l" t="t" r="r" b="b"/>
            <a:pathLst>
              <a:path w="571500" h="457200">
                <a:moveTo>
                  <a:pt x="342900" y="28575"/>
                </a:moveTo>
                <a:lnTo>
                  <a:pt x="457200" y="28575"/>
                </a:lnTo>
                <a:cubicBezTo>
                  <a:pt x="473006" y="28575"/>
                  <a:pt x="485775" y="41344"/>
                  <a:pt x="485775" y="57150"/>
                </a:cubicBezTo>
                <a:cubicBezTo>
                  <a:pt x="485775" y="72956"/>
                  <a:pt x="473006" y="85725"/>
                  <a:pt x="457200" y="85725"/>
                </a:cubicBezTo>
                <a:lnTo>
                  <a:pt x="355759" y="85725"/>
                </a:lnTo>
                <a:cubicBezTo>
                  <a:pt x="351115" y="108764"/>
                  <a:pt x="335310" y="127784"/>
                  <a:pt x="314325" y="136892"/>
                </a:cubicBezTo>
                <a:lnTo>
                  <a:pt x="314325" y="400050"/>
                </a:lnTo>
                <a:lnTo>
                  <a:pt x="457200" y="400050"/>
                </a:lnTo>
                <a:cubicBezTo>
                  <a:pt x="473006" y="400050"/>
                  <a:pt x="485775" y="412819"/>
                  <a:pt x="485775" y="428625"/>
                </a:cubicBezTo>
                <a:cubicBezTo>
                  <a:pt x="485775" y="444431"/>
                  <a:pt x="473006" y="457200"/>
                  <a:pt x="457200" y="457200"/>
                </a:cubicBezTo>
                <a:lnTo>
                  <a:pt x="114300" y="457200"/>
                </a:lnTo>
                <a:cubicBezTo>
                  <a:pt x="98494" y="457200"/>
                  <a:pt x="85725" y="444431"/>
                  <a:pt x="85725" y="428625"/>
                </a:cubicBezTo>
                <a:cubicBezTo>
                  <a:pt x="85725" y="412819"/>
                  <a:pt x="98494" y="400050"/>
                  <a:pt x="114300" y="400050"/>
                </a:cubicBezTo>
                <a:lnTo>
                  <a:pt x="257175" y="400050"/>
                </a:lnTo>
                <a:lnTo>
                  <a:pt x="257175" y="136892"/>
                </a:lnTo>
                <a:cubicBezTo>
                  <a:pt x="236190" y="127695"/>
                  <a:pt x="220385" y="108674"/>
                  <a:pt x="215741" y="85725"/>
                </a:cubicBezTo>
                <a:lnTo>
                  <a:pt x="114300" y="85725"/>
                </a:lnTo>
                <a:cubicBezTo>
                  <a:pt x="98494" y="85725"/>
                  <a:pt x="85725" y="72956"/>
                  <a:pt x="85725" y="57150"/>
                </a:cubicBezTo>
                <a:cubicBezTo>
                  <a:pt x="85725" y="41344"/>
                  <a:pt x="98494" y="28575"/>
                  <a:pt x="114300" y="28575"/>
                </a:cubicBezTo>
                <a:lnTo>
                  <a:pt x="228600" y="28575"/>
                </a:lnTo>
                <a:cubicBezTo>
                  <a:pt x="241637" y="11251"/>
                  <a:pt x="262354" y="0"/>
                  <a:pt x="285750" y="0"/>
                </a:cubicBezTo>
                <a:cubicBezTo>
                  <a:pt x="309146" y="0"/>
                  <a:pt x="329863" y="11251"/>
                  <a:pt x="342900" y="28575"/>
                </a:cubicBezTo>
                <a:close/>
                <a:moveTo>
                  <a:pt x="392549" y="285750"/>
                </a:moveTo>
                <a:lnTo>
                  <a:pt x="521851" y="285750"/>
                </a:lnTo>
                <a:lnTo>
                  <a:pt x="457200" y="174843"/>
                </a:lnTo>
                <a:lnTo>
                  <a:pt x="392549" y="285750"/>
                </a:lnTo>
                <a:close/>
                <a:moveTo>
                  <a:pt x="457200" y="371475"/>
                </a:moveTo>
                <a:cubicBezTo>
                  <a:pt x="401032" y="371475"/>
                  <a:pt x="354330" y="341114"/>
                  <a:pt x="344686" y="301020"/>
                </a:cubicBezTo>
                <a:cubicBezTo>
                  <a:pt x="342364" y="291197"/>
                  <a:pt x="345579" y="281107"/>
                  <a:pt x="350669" y="272355"/>
                </a:cubicBezTo>
                <a:lnTo>
                  <a:pt x="435679" y="126623"/>
                </a:lnTo>
                <a:cubicBezTo>
                  <a:pt x="440144" y="118943"/>
                  <a:pt x="448360" y="114300"/>
                  <a:pt x="457200" y="114300"/>
                </a:cubicBezTo>
                <a:cubicBezTo>
                  <a:pt x="466040" y="114300"/>
                  <a:pt x="474256" y="119033"/>
                  <a:pt x="478721" y="126623"/>
                </a:cubicBezTo>
                <a:lnTo>
                  <a:pt x="563731" y="272355"/>
                </a:lnTo>
                <a:cubicBezTo>
                  <a:pt x="568821" y="281107"/>
                  <a:pt x="572036" y="291197"/>
                  <a:pt x="569714" y="301020"/>
                </a:cubicBezTo>
                <a:cubicBezTo>
                  <a:pt x="560070" y="341025"/>
                  <a:pt x="513368" y="371475"/>
                  <a:pt x="457200" y="371475"/>
                </a:cubicBezTo>
                <a:close/>
                <a:moveTo>
                  <a:pt x="113228" y="174843"/>
                </a:moveTo>
                <a:lnTo>
                  <a:pt x="48578" y="285750"/>
                </a:lnTo>
                <a:lnTo>
                  <a:pt x="177969" y="285750"/>
                </a:lnTo>
                <a:lnTo>
                  <a:pt x="113228" y="174843"/>
                </a:lnTo>
                <a:close/>
                <a:moveTo>
                  <a:pt x="804" y="301020"/>
                </a:moveTo>
                <a:cubicBezTo>
                  <a:pt x="-1518" y="291197"/>
                  <a:pt x="1697" y="281107"/>
                  <a:pt x="6787" y="272355"/>
                </a:cubicBezTo>
                <a:lnTo>
                  <a:pt x="91797" y="126623"/>
                </a:lnTo>
                <a:cubicBezTo>
                  <a:pt x="96262" y="118943"/>
                  <a:pt x="104477" y="114300"/>
                  <a:pt x="113318" y="114300"/>
                </a:cubicBezTo>
                <a:cubicBezTo>
                  <a:pt x="122158" y="114300"/>
                  <a:pt x="130373" y="119033"/>
                  <a:pt x="134838" y="126623"/>
                </a:cubicBezTo>
                <a:lnTo>
                  <a:pt x="219849" y="272355"/>
                </a:lnTo>
                <a:cubicBezTo>
                  <a:pt x="224939" y="281107"/>
                  <a:pt x="228154" y="291197"/>
                  <a:pt x="225832" y="301020"/>
                </a:cubicBezTo>
                <a:cubicBezTo>
                  <a:pt x="216188" y="341025"/>
                  <a:pt x="169485" y="371475"/>
                  <a:pt x="113318" y="371475"/>
                </a:cubicBezTo>
                <a:cubicBezTo>
                  <a:pt x="57150" y="371475"/>
                  <a:pt x="10448" y="341114"/>
                  <a:pt x="804" y="301020"/>
                </a:cubicBezTo>
                <a:close/>
              </a:path>
            </a:pathLst>
          </a:custGeom>
          <a:solidFill>
            <a:srgbClr val="C5A06D"/>
          </a:solidFill>
        </p:spPr>
      </p:sp>
      <p:sp>
        <p:nvSpPr>
          <p:cNvPr id="52" name="Text 44"/>
          <p:cNvSpPr/>
          <p:nvPr/>
        </p:nvSpPr>
        <p:spPr>
          <a:xfrm>
            <a:off x="1564640" y="7131050"/>
            <a:ext cx="9131300" cy="44704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负面清单管理模式</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53" name="Text 45"/>
          <p:cNvSpPr/>
          <p:nvPr/>
        </p:nvSpPr>
        <p:spPr>
          <a:xfrm>
            <a:off x="1564640" y="7813040"/>
            <a:ext cx="9080500" cy="335280"/>
          </a:xfrm>
          <a:prstGeom prst="rect">
            <a:avLst/>
          </a:prstGeom>
          <a:noFill/>
        </p:spPr>
        <p:txBody>
          <a:bodyPr wrap="square" lIns="0" tIns="0" rIns="0" bIns="0" rtlCol="0" anchor="ctr"/>
          <a:lstStyle/>
          <a:p>
            <a:pPr>
              <a:lnSpc>
                <a:spcPct val="13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海南自贸港进口”零关税“制度实行负面清单管理</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只要不在进口征税商品目录里的商品</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就能零关税进口</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sp>
        <p:nvSpPr>
          <p:cNvPr id="55" name="Shape 46"/>
          <p:cNvSpPr/>
          <p:nvPr/>
        </p:nvSpPr>
        <p:spPr>
          <a:xfrm>
            <a:off x="12875895" y="7157720"/>
            <a:ext cx="1244600" cy="1117600"/>
          </a:xfrm>
          <a:custGeom>
            <a:avLst/>
            <a:gdLst/>
            <a:ahLst/>
            <a:cxnLst/>
            <a:rect l="l" t="t" r="r" b="b"/>
            <a:pathLst>
              <a:path w="1244600" h="1016000">
                <a:moveTo>
                  <a:pt x="101600" y="0"/>
                </a:moveTo>
                <a:lnTo>
                  <a:pt x="1143000" y="0"/>
                </a:lnTo>
                <a:cubicBezTo>
                  <a:pt x="1199075" y="0"/>
                  <a:pt x="1244600" y="45525"/>
                  <a:pt x="1244600" y="101600"/>
                </a:cubicBezTo>
                <a:lnTo>
                  <a:pt x="1244600" y="914400"/>
                </a:lnTo>
                <a:cubicBezTo>
                  <a:pt x="1244600" y="970475"/>
                  <a:pt x="1199075" y="1016000"/>
                  <a:pt x="1143000" y="1016000"/>
                </a:cubicBezTo>
                <a:lnTo>
                  <a:pt x="101600" y="1016000"/>
                </a:lnTo>
                <a:cubicBezTo>
                  <a:pt x="45525" y="1016000"/>
                  <a:pt x="0" y="970475"/>
                  <a:pt x="0" y="914400"/>
                </a:cubicBezTo>
                <a:lnTo>
                  <a:pt x="0" y="101600"/>
                </a:lnTo>
                <a:cubicBezTo>
                  <a:pt x="0" y="45525"/>
                  <a:pt x="45525" y="0"/>
                  <a:pt x="101600" y="0"/>
                </a:cubicBezTo>
                <a:close/>
              </a:path>
            </a:pathLst>
          </a:custGeom>
          <a:solidFill>
            <a:srgbClr val="FFFFFF"/>
          </a:solidFill>
        </p:spPr>
      </p:sp>
      <p:sp>
        <p:nvSpPr>
          <p:cNvPr id="56" name="Text 47"/>
          <p:cNvSpPr/>
          <p:nvPr/>
        </p:nvSpPr>
        <p:spPr>
          <a:xfrm>
            <a:off x="12933045" y="7366000"/>
            <a:ext cx="1130300" cy="502920"/>
          </a:xfrm>
          <a:prstGeom prst="rect">
            <a:avLst/>
          </a:prstGeom>
          <a:noFill/>
        </p:spPr>
        <p:txBody>
          <a:bodyPr wrap="square" lIns="0" tIns="0" rIns="0" bIns="0" rtlCol="0" anchor="ctr"/>
          <a:lstStyle/>
          <a:p>
            <a:pPr algn="ctr">
              <a:lnSpc>
                <a:spcPct val="100000"/>
              </a:lnSpc>
            </a:pPr>
            <a:r>
              <a:rPr lang="en-US" sz="3000" b="1" dirty="0">
                <a:solidFill>
                  <a:srgbClr val="C5A06D"/>
                </a:solidFill>
                <a:latin typeface="微软雅黑" panose="020B0503020204020204" charset="-122"/>
                <a:ea typeface="微软雅黑" panose="020B0503020204020204" charset="-122"/>
                <a:cs typeface="Sitka Text" charset="0"/>
              </a:rPr>
              <a:t>6600</a:t>
            </a:r>
            <a:endParaRPr lang="en-US" sz="3000" b="1" dirty="0">
              <a:solidFill>
                <a:srgbClr val="C5A06D"/>
              </a:solidFill>
              <a:latin typeface="微软雅黑" panose="020B0503020204020204" charset="-122"/>
              <a:ea typeface="微软雅黑" panose="020B0503020204020204" charset="-122"/>
              <a:cs typeface="Sitka Text" charset="0"/>
            </a:endParaRPr>
          </a:p>
        </p:txBody>
      </p:sp>
      <p:sp>
        <p:nvSpPr>
          <p:cNvPr id="57" name="Text 48"/>
          <p:cNvSpPr/>
          <p:nvPr/>
        </p:nvSpPr>
        <p:spPr>
          <a:xfrm>
            <a:off x="12983845" y="7843520"/>
            <a:ext cx="1028700" cy="279400"/>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零关税税目</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58" name="Shape 49"/>
          <p:cNvSpPr/>
          <p:nvPr/>
        </p:nvSpPr>
        <p:spPr>
          <a:xfrm>
            <a:off x="14275435" y="7157720"/>
            <a:ext cx="1244600" cy="1117600"/>
          </a:xfrm>
          <a:custGeom>
            <a:avLst/>
            <a:gdLst/>
            <a:ahLst/>
            <a:cxnLst/>
            <a:rect l="l" t="t" r="r" b="b"/>
            <a:pathLst>
              <a:path w="1244600" h="1016000">
                <a:moveTo>
                  <a:pt x="101600" y="0"/>
                </a:moveTo>
                <a:lnTo>
                  <a:pt x="1143000" y="0"/>
                </a:lnTo>
                <a:cubicBezTo>
                  <a:pt x="1199075" y="0"/>
                  <a:pt x="1244600" y="45525"/>
                  <a:pt x="1244600" y="101600"/>
                </a:cubicBezTo>
                <a:lnTo>
                  <a:pt x="1244600" y="914400"/>
                </a:lnTo>
                <a:cubicBezTo>
                  <a:pt x="1244600" y="970475"/>
                  <a:pt x="1199075" y="1016000"/>
                  <a:pt x="1143000" y="1016000"/>
                </a:cubicBezTo>
                <a:lnTo>
                  <a:pt x="101600" y="1016000"/>
                </a:lnTo>
                <a:cubicBezTo>
                  <a:pt x="45525" y="1016000"/>
                  <a:pt x="0" y="970475"/>
                  <a:pt x="0" y="914400"/>
                </a:cubicBezTo>
                <a:lnTo>
                  <a:pt x="0" y="101600"/>
                </a:lnTo>
                <a:cubicBezTo>
                  <a:pt x="0" y="45525"/>
                  <a:pt x="45525" y="0"/>
                  <a:pt x="101600" y="0"/>
                </a:cubicBezTo>
                <a:close/>
              </a:path>
            </a:pathLst>
          </a:custGeom>
          <a:solidFill>
            <a:srgbClr val="FFFFFF"/>
          </a:solidFill>
        </p:spPr>
      </p:sp>
      <p:sp>
        <p:nvSpPr>
          <p:cNvPr id="59" name="Text 50"/>
          <p:cNvSpPr/>
          <p:nvPr/>
        </p:nvSpPr>
        <p:spPr>
          <a:xfrm>
            <a:off x="14332585" y="7366000"/>
            <a:ext cx="1130300" cy="502920"/>
          </a:xfrm>
          <a:prstGeom prst="rect">
            <a:avLst/>
          </a:prstGeom>
          <a:noFill/>
        </p:spPr>
        <p:txBody>
          <a:bodyPr wrap="square" lIns="0" tIns="0" rIns="0" bIns="0" rtlCol="0" anchor="ctr"/>
          <a:lstStyle/>
          <a:p>
            <a:pPr algn="ctr">
              <a:lnSpc>
                <a:spcPct val="100000"/>
              </a:lnSpc>
            </a:pPr>
            <a:r>
              <a:rPr lang="en-US" sz="3000" b="1" dirty="0">
                <a:solidFill>
                  <a:srgbClr val="C5A06D"/>
                </a:solidFill>
                <a:latin typeface="微软雅黑" panose="020B0503020204020204" charset="-122"/>
                <a:ea typeface="微软雅黑" panose="020B0503020204020204" charset="-122"/>
                <a:cs typeface="Sitka Text" charset="0"/>
              </a:rPr>
              <a:t>74%</a:t>
            </a:r>
            <a:endParaRPr lang="en-US" sz="3000" b="1" dirty="0">
              <a:solidFill>
                <a:srgbClr val="C5A06D"/>
              </a:solidFill>
              <a:latin typeface="微软雅黑" panose="020B0503020204020204" charset="-122"/>
              <a:ea typeface="微软雅黑" panose="020B0503020204020204" charset="-122"/>
              <a:cs typeface="Sitka Text" charset="0"/>
            </a:endParaRPr>
          </a:p>
        </p:txBody>
      </p:sp>
      <p:sp>
        <p:nvSpPr>
          <p:cNvPr id="60" name="Text 51"/>
          <p:cNvSpPr/>
          <p:nvPr/>
        </p:nvSpPr>
        <p:spPr>
          <a:xfrm>
            <a:off x="14383385" y="7843520"/>
            <a:ext cx="1028700" cy="279400"/>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零关税占比</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grpSp>
        <p:nvGrpSpPr>
          <p:cNvPr id="54" name="组合 53"/>
          <p:cNvGrpSpPr/>
          <p:nvPr/>
        </p:nvGrpSpPr>
        <p:grpSpPr>
          <a:xfrm rot="0">
            <a:off x="545465" y="260350"/>
            <a:ext cx="15386685" cy="8771890"/>
            <a:chOff x="859" y="410"/>
            <a:chExt cx="24231" cy="13814"/>
          </a:xfrm>
        </p:grpSpPr>
        <p:pic>
          <p:nvPicPr>
            <p:cNvPr id="61" name="图片 60"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2" name="组合 61"/>
            <p:cNvGrpSpPr/>
            <p:nvPr/>
          </p:nvGrpSpPr>
          <p:grpSpPr>
            <a:xfrm rot="0">
              <a:off x="21095" y="410"/>
              <a:ext cx="3995" cy="1345"/>
              <a:chOff x="2704" y="1289"/>
              <a:chExt cx="3995" cy="1345"/>
            </a:xfrm>
          </p:grpSpPr>
          <p:sp>
            <p:nvSpPr>
              <p:cNvPr id="63"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4"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5" name="直接连接符 64"/>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D:/HuaweiMoveData/Users/13140/Desktop/1b81612ebc9649d88090a96cabdcc7e5 (1).jpeg1b81612ebc9649d88090a96cabdcc7e5 (1)"/>
          <p:cNvPicPr>
            <a:picLocks noChangeAspect="1"/>
          </p:cNvPicPr>
          <p:nvPr/>
        </p:nvPicPr>
        <p:blipFill>
          <a:blip r:embed="rId1">
            <a:alphaModFix amt="20000"/>
          </a:blip>
          <a:srcRect/>
          <a:stretch>
            <a:fillRect/>
          </a:stretch>
        </p:blipFill>
        <p:spPr>
          <a:xfrm flipH="1">
            <a:off x="0" y="0"/>
            <a:ext cx="16256000" cy="9144000"/>
          </a:xfrm>
          <a:prstGeom prst="rect">
            <a:avLst/>
          </a:prstGeom>
        </p:spPr>
      </p:pic>
      <p:sp>
        <p:nvSpPr>
          <p:cNvPr id="84" name="Shape 0"/>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gradFill flip="none" rotWithShape="1">
            <a:gsLst>
              <a:gs pos="0">
                <a:schemeClr val="bg1">
                  <a:lumMod val="85000"/>
                </a:schemeClr>
              </a:gs>
              <a:gs pos="40000">
                <a:srgbClr val="C59F5E">
                  <a:alpha val="31000"/>
                </a:srgbClr>
              </a:gs>
            </a:gsLst>
            <a:lin ang="2700000" scaled="1"/>
          </a:gradFill>
        </p:spPr>
      </p:sp>
      <p:sp>
        <p:nvSpPr>
          <p:cNvPr id="80" name="Text 2"/>
          <p:cNvSpPr/>
          <p:nvPr/>
        </p:nvSpPr>
        <p:spPr>
          <a:xfrm>
            <a:off x="508000" y="3544570"/>
            <a:ext cx="8915400" cy="11671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72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出口项目机遇和</a:t>
            </a:r>
            <a:endParaRPr lang="en-US" sz="72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sp>
        <p:nvSpPr>
          <p:cNvPr id="81" name="Shape 3"/>
          <p:cNvSpPr/>
          <p:nvPr/>
        </p:nvSpPr>
        <p:spPr>
          <a:xfrm>
            <a:off x="508000" y="6332220"/>
            <a:ext cx="1625600" cy="50800"/>
          </a:xfrm>
          <a:custGeom>
            <a:avLst/>
            <a:gdLst/>
            <a:ahLst/>
            <a:cxnLst/>
            <a:rect l="l" t="t" r="r" b="b"/>
            <a:pathLst>
              <a:path w="1625600" h="50800">
                <a:moveTo>
                  <a:pt x="0" y="0"/>
                </a:moveTo>
                <a:lnTo>
                  <a:pt x="1625600" y="0"/>
                </a:lnTo>
                <a:lnTo>
                  <a:pt x="1625600" y="50800"/>
                </a:lnTo>
                <a:lnTo>
                  <a:pt x="0" y="50800"/>
                </a:lnTo>
                <a:lnTo>
                  <a:pt x="0" y="0"/>
                </a:lnTo>
                <a:close/>
              </a:path>
            </a:pathLst>
          </a:custGeom>
          <a:solidFill>
            <a:srgbClr val="C5A06D"/>
          </a:solidFill>
          <a:effectLst>
            <a:outerShdw blurRad="50800" dist="38100" dir="2700000" algn="tl" rotWithShape="0">
              <a:prstClr val="black">
                <a:alpha val="40000"/>
              </a:prstClr>
            </a:outerShdw>
          </a:effectLst>
        </p:spPr>
      </p:sp>
      <p:sp>
        <p:nvSpPr>
          <p:cNvPr id="82" name="Text 4"/>
          <p:cNvSpPr/>
          <p:nvPr/>
        </p:nvSpPr>
        <p:spPr>
          <a:xfrm>
            <a:off x="508000" y="6789420"/>
            <a:ext cx="8914765" cy="4572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40000"/>
              </a:lnSpc>
            </a:pPr>
            <a:r>
              <a:rPr lang="en-US" sz="28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以加工增值政策为核心的出口导向型产业布局</a:t>
            </a:r>
            <a:endParaRPr lang="en-US" sz="28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endParaRPr>
          </a:p>
        </p:txBody>
      </p:sp>
      <p:sp>
        <p:nvSpPr>
          <p:cNvPr id="83" name="Text 1"/>
          <p:cNvSpPr/>
          <p:nvPr/>
        </p:nvSpPr>
        <p:spPr>
          <a:xfrm>
            <a:off x="508000" y="1352550"/>
            <a:ext cx="8915400" cy="16256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10000"/>
              </a:lnSpc>
            </a:pPr>
            <a:r>
              <a:rPr lang="en-US" sz="154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rPr>
              <a:t>07</a:t>
            </a:r>
            <a:endParaRPr lang="en-US" sz="154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endParaRPr>
          </a:p>
        </p:txBody>
      </p:sp>
      <p:sp>
        <p:nvSpPr>
          <p:cNvPr id="86" name="Text 2"/>
          <p:cNvSpPr/>
          <p:nvPr/>
        </p:nvSpPr>
        <p:spPr>
          <a:xfrm>
            <a:off x="508000" y="4854575"/>
            <a:ext cx="8915400" cy="11671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72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战略布局建议</a:t>
            </a:r>
            <a:endParaRPr lang="en-US" sz="72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grpSp>
        <p:nvGrpSpPr>
          <p:cNvPr id="3" name="组合 2"/>
          <p:cNvGrpSpPr/>
          <p:nvPr/>
        </p:nvGrpSpPr>
        <p:grpSpPr>
          <a:xfrm>
            <a:off x="12272010" y="8698230"/>
            <a:ext cx="3610610" cy="312420"/>
            <a:chOff x="19326" y="13698"/>
            <a:chExt cx="5686" cy="492"/>
          </a:xfrm>
        </p:grpSpPr>
        <p:sp>
          <p:nvSpPr>
            <p:cNvPr id="4" name="文本框 3"/>
            <p:cNvSpPr txBox="1"/>
            <p:nvPr/>
          </p:nvSpPr>
          <p:spPr>
            <a:xfrm>
              <a:off x="19326" y="13698"/>
              <a:ext cx="5686" cy="492"/>
            </a:xfrm>
            <a:prstGeom prst="rect">
              <a:avLst/>
            </a:prstGeom>
            <a:noFill/>
          </p:spPr>
          <p:txBody>
            <a:bodyPr wrap="square" rtlCol="0">
              <a:spAutoFit/>
            </a:bodyPr>
            <a:p>
              <a:pPr algn="ctr">
                <a:lnSpc>
                  <a:spcPct val="90000"/>
                </a:lnSpc>
              </a:pPr>
              <a:r>
                <a:rPr lang="en-US" altLang="zh-CN" sz="1600">
                  <a:solidFill>
                    <a:schemeClr val="bg1"/>
                  </a:solidFill>
                  <a:latin typeface="黑体" panose="02010609060101010101" charset="-122"/>
                  <a:ea typeface="黑体" panose="02010609060101010101" charset="-122"/>
                  <a:cs typeface="方正粗黑宋简体" panose="02000000000000000000" charset="-122"/>
                </a:rPr>
                <a:t>2025 </a:t>
              </a:r>
              <a:r>
                <a:rPr lang="zh-CN" altLang="en-US" sz="1600">
                  <a:solidFill>
                    <a:schemeClr val="bg1"/>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chemeClr val="bg1"/>
                  </a:solidFill>
                  <a:latin typeface="黑体" panose="02010609060101010101" charset="-122"/>
                  <a:ea typeface="黑体" panose="02010609060101010101" charset="-122"/>
                  <a:cs typeface="方正粗黑宋简体" panose="02000000000000000000" charset="-122"/>
                </a:rPr>
                <a:t> </a:t>
              </a:r>
              <a:endParaRPr lang="en-US" altLang="zh-CN" sz="1600">
                <a:solidFill>
                  <a:schemeClr val="bg1"/>
                </a:solidFill>
                <a:latin typeface="黑体" panose="02010609060101010101" charset="-122"/>
                <a:ea typeface="黑体" panose="02010609060101010101" charset="-122"/>
                <a:cs typeface="方正粗黑宋简体" panose="02000000000000000000" charset="-122"/>
              </a:endParaRPr>
            </a:p>
          </p:txBody>
        </p:sp>
        <p:pic>
          <p:nvPicPr>
            <p:cNvPr id="5" name="图片 4"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414" y="13792"/>
              <a:ext cx="304" cy="304"/>
            </a:xfrm>
            <a:prstGeom prst="rect">
              <a:avLst/>
            </a:prstGeom>
          </p:spPr>
        </p:pic>
      </p:grpSp>
    </p:spTree>
    <p:custDataLst>
      <p:tags r:id="rId4"/>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27"/>
          <p:cNvSpPr/>
          <p:nvPr/>
        </p:nvSpPr>
        <p:spPr>
          <a:xfrm>
            <a:off x="11789410" y="5664835"/>
            <a:ext cx="3960000" cy="2880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76" name="Shape 27"/>
          <p:cNvSpPr/>
          <p:nvPr/>
        </p:nvSpPr>
        <p:spPr>
          <a:xfrm>
            <a:off x="535940" y="5664835"/>
            <a:ext cx="10908000" cy="2880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grpSp>
        <p:nvGrpSpPr>
          <p:cNvPr id="107" name="组合 106"/>
          <p:cNvGrpSpPr/>
          <p:nvPr/>
        </p:nvGrpSpPr>
        <p:grpSpPr>
          <a:xfrm rot="0">
            <a:off x="11790045" y="1435100"/>
            <a:ext cx="3924000" cy="3960000"/>
            <a:chOff x="922" y="10975"/>
            <a:chExt cx="11766" cy="2415"/>
          </a:xfrm>
        </p:grpSpPr>
        <p:sp>
          <p:nvSpPr>
            <p:cNvPr id="108"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09" name="Shape 46"/>
            <p:cNvSpPr/>
            <p:nvPr/>
          </p:nvSpPr>
          <p:spPr>
            <a:xfrm>
              <a:off x="922" y="10975"/>
              <a:ext cx="162"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grpSp>
        <p:nvGrpSpPr>
          <p:cNvPr id="55" name="组合 54"/>
          <p:cNvGrpSpPr/>
          <p:nvPr/>
        </p:nvGrpSpPr>
        <p:grpSpPr>
          <a:xfrm rot="0">
            <a:off x="535940" y="1459230"/>
            <a:ext cx="10908000" cy="3960000"/>
            <a:chOff x="922" y="10975"/>
            <a:chExt cx="11766" cy="2415"/>
          </a:xfrm>
        </p:grpSpPr>
        <p:sp>
          <p:nvSpPr>
            <p:cNvPr id="56"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64" name="Shape 46"/>
            <p:cNvSpPr/>
            <p:nvPr/>
          </p:nvSpPr>
          <p:spPr>
            <a:xfrm>
              <a:off x="922" y="10975"/>
              <a:ext cx="58"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rPr>
                <a:t>出口项目机遇：高附加值加工制造与离岸贸易</a:t>
              </a:r>
              <a:endParaRPr 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推动制造向</a:t>
              </a:r>
              <a:r>
                <a:rPr lang="en-US" altLang="zh-CN"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智造</a:t>
              </a:r>
              <a:r>
                <a:rPr lang="en-US" altLang="zh-CN"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跨越，拓展全球贸易版图</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10" name="Shape 6"/>
          <p:cNvSpPr/>
          <p:nvPr/>
        </p:nvSpPr>
        <p:spPr>
          <a:xfrm>
            <a:off x="768985" y="1511300"/>
            <a:ext cx="575945" cy="571500"/>
          </a:xfrm>
          <a:custGeom>
            <a:avLst/>
            <a:gdLst/>
            <a:ahLst/>
            <a:cxnLst/>
            <a:rect l="l" t="t" r="r" b="b"/>
            <a:pathLst>
              <a:path w="592667" h="592667">
                <a:moveTo>
                  <a:pt x="296333" y="0"/>
                </a:moveTo>
                <a:lnTo>
                  <a:pt x="296333" y="0"/>
                </a:lnTo>
                <a:cubicBezTo>
                  <a:pt x="459884" y="0"/>
                  <a:pt x="592667" y="132783"/>
                  <a:pt x="592667" y="296333"/>
                </a:cubicBezTo>
                <a:lnTo>
                  <a:pt x="592667" y="296333"/>
                </a:lnTo>
                <a:cubicBezTo>
                  <a:pt x="592667" y="459884"/>
                  <a:pt x="459884" y="592667"/>
                  <a:pt x="296333" y="592667"/>
                </a:cubicBezTo>
                <a:lnTo>
                  <a:pt x="296333" y="592667"/>
                </a:lnTo>
                <a:cubicBezTo>
                  <a:pt x="132783" y="592667"/>
                  <a:pt x="0" y="459884"/>
                  <a:pt x="0" y="296333"/>
                </a:cubicBezTo>
                <a:lnTo>
                  <a:pt x="0" y="296333"/>
                </a:lnTo>
                <a:cubicBezTo>
                  <a:pt x="0" y="132783"/>
                  <a:pt x="132783" y="0"/>
                  <a:pt x="296333" y="0"/>
                </a:cubicBezTo>
                <a:close/>
              </a:path>
            </a:pathLst>
          </a:custGeom>
          <a:solidFill>
            <a:srgbClr val="C0A062">
              <a:alpha val="20000"/>
            </a:srgbClr>
          </a:solidFill>
        </p:spPr>
      </p:sp>
      <p:sp>
        <p:nvSpPr>
          <p:cNvPr id="11" name="Shape 7"/>
          <p:cNvSpPr/>
          <p:nvPr/>
        </p:nvSpPr>
        <p:spPr>
          <a:xfrm>
            <a:off x="859790" y="1637030"/>
            <a:ext cx="394335" cy="321310"/>
          </a:xfrm>
          <a:custGeom>
            <a:avLst/>
            <a:gdLst/>
            <a:ahLst/>
            <a:cxnLst/>
            <a:rect l="l" t="t" r="r" b="b"/>
            <a:pathLst>
              <a:path w="396875" h="317500">
                <a:moveTo>
                  <a:pt x="257907" y="130535"/>
                </a:moveTo>
                <a:cubicBezTo>
                  <a:pt x="265472" y="128488"/>
                  <a:pt x="273410" y="132085"/>
                  <a:pt x="276820" y="139092"/>
                </a:cubicBezTo>
                <a:lnTo>
                  <a:pt x="288354" y="162409"/>
                </a:lnTo>
                <a:cubicBezTo>
                  <a:pt x="294742" y="163277"/>
                  <a:pt x="301005" y="165013"/>
                  <a:pt x="306896" y="167432"/>
                </a:cubicBezTo>
                <a:lnTo>
                  <a:pt x="328600" y="152983"/>
                </a:lnTo>
                <a:cubicBezTo>
                  <a:pt x="335111" y="148642"/>
                  <a:pt x="343731" y="149510"/>
                  <a:pt x="349250" y="155029"/>
                </a:cubicBezTo>
                <a:lnTo>
                  <a:pt x="361156" y="166936"/>
                </a:lnTo>
                <a:cubicBezTo>
                  <a:pt x="366675" y="172455"/>
                  <a:pt x="367543" y="181136"/>
                  <a:pt x="363203" y="187585"/>
                </a:cubicBezTo>
                <a:lnTo>
                  <a:pt x="348754" y="209228"/>
                </a:lnTo>
                <a:cubicBezTo>
                  <a:pt x="349932" y="212142"/>
                  <a:pt x="350986" y="215181"/>
                  <a:pt x="351854" y="218343"/>
                </a:cubicBezTo>
                <a:cubicBezTo>
                  <a:pt x="352723" y="221506"/>
                  <a:pt x="353281" y="224606"/>
                  <a:pt x="353715" y="227769"/>
                </a:cubicBezTo>
                <a:lnTo>
                  <a:pt x="377093" y="239303"/>
                </a:lnTo>
                <a:cubicBezTo>
                  <a:pt x="384101" y="242776"/>
                  <a:pt x="387697" y="250713"/>
                  <a:pt x="385651" y="258217"/>
                </a:cubicBezTo>
                <a:lnTo>
                  <a:pt x="381310" y="274464"/>
                </a:lnTo>
                <a:cubicBezTo>
                  <a:pt x="379264" y="281967"/>
                  <a:pt x="372256" y="287052"/>
                  <a:pt x="364443" y="286556"/>
                </a:cubicBezTo>
                <a:lnTo>
                  <a:pt x="338398" y="284882"/>
                </a:lnTo>
                <a:cubicBezTo>
                  <a:pt x="334491" y="289905"/>
                  <a:pt x="329964" y="294556"/>
                  <a:pt x="324817" y="298524"/>
                </a:cubicBezTo>
                <a:lnTo>
                  <a:pt x="326492" y="324507"/>
                </a:lnTo>
                <a:cubicBezTo>
                  <a:pt x="326988" y="332321"/>
                  <a:pt x="321903" y="339390"/>
                  <a:pt x="314399" y="341375"/>
                </a:cubicBezTo>
                <a:lnTo>
                  <a:pt x="298152" y="345715"/>
                </a:lnTo>
                <a:cubicBezTo>
                  <a:pt x="290587" y="347762"/>
                  <a:pt x="282711" y="344165"/>
                  <a:pt x="279239" y="337158"/>
                </a:cubicBezTo>
                <a:lnTo>
                  <a:pt x="267705" y="313841"/>
                </a:lnTo>
                <a:cubicBezTo>
                  <a:pt x="261317" y="312973"/>
                  <a:pt x="255054" y="311237"/>
                  <a:pt x="249163" y="308818"/>
                </a:cubicBezTo>
                <a:lnTo>
                  <a:pt x="227459" y="323267"/>
                </a:lnTo>
                <a:cubicBezTo>
                  <a:pt x="220948" y="327608"/>
                  <a:pt x="212328" y="326740"/>
                  <a:pt x="206809" y="321221"/>
                </a:cubicBezTo>
                <a:lnTo>
                  <a:pt x="194903" y="309314"/>
                </a:lnTo>
                <a:cubicBezTo>
                  <a:pt x="189384" y="303795"/>
                  <a:pt x="188516" y="295176"/>
                  <a:pt x="192856" y="288665"/>
                </a:cubicBezTo>
                <a:lnTo>
                  <a:pt x="207305" y="266960"/>
                </a:lnTo>
                <a:cubicBezTo>
                  <a:pt x="206127" y="264046"/>
                  <a:pt x="205073" y="261007"/>
                  <a:pt x="204205" y="257845"/>
                </a:cubicBezTo>
                <a:cubicBezTo>
                  <a:pt x="203336" y="254682"/>
                  <a:pt x="202778" y="251520"/>
                  <a:pt x="202344" y="248419"/>
                </a:cubicBezTo>
                <a:lnTo>
                  <a:pt x="178966" y="236885"/>
                </a:lnTo>
                <a:cubicBezTo>
                  <a:pt x="171958" y="233412"/>
                  <a:pt x="168424" y="225475"/>
                  <a:pt x="170408" y="217971"/>
                </a:cubicBezTo>
                <a:lnTo>
                  <a:pt x="174749" y="201724"/>
                </a:lnTo>
                <a:cubicBezTo>
                  <a:pt x="176795" y="194221"/>
                  <a:pt x="183803" y="189136"/>
                  <a:pt x="191616" y="189632"/>
                </a:cubicBezTo>
                <a:lnTo>
                  <a:pt x="217599" y="191306"/>
                </a:lnTo>
                <a:cubicBezTo>
                  <a:pt x="221506" y="186283"/>
                  <a:pt x="226033" y="181632"/>
                  <a:pt x="231180" y="177664"/>
                </a:cubicBezTo>
                <a:lnTo>
                  <a:pt x="229505" y="151743"/>
                </a:lnTo>
                <a:cubicBezTo>
                  <a:pt x="229009" y="143929"/>
                  <a:pt x="234094" y="136860"/>
                  <a:pt x="241598" y="134875"/>
                </a:cubicBezTo>
                <a:lnTo>
                  <a:pt x="257845" y="130535"/>
                </a:lnTo>
                <a:close/>
                <a:moveTo>
                  <a:pt x="278061" y="210840"/>
                </a:moveTo>
                <a:cubicBezTo>
                  <a:pt x="263001" y="210857"/>
                  <a:pt x="250789" y="223097"/>
                  <a:pt x="250806" y="238156"/>
                </a:cubicBezTo>
                <a:cubicBezTo>
                  <a:pt x="250824" y="253215"/>
                  <a:pt x="263063" y="265427"/>
                  <a:pt x="278123" y="265410"/>
                </a:cubicBezTo>
                <a:cubicBezTo>
                  <a:pt x="293182" y="265393"/>
                  <a:pt x="305394" y="253153"/>
                  <a:pt x="305377" y="238094"/>
                </a:cubicBezTo>
                <a:cubicBezTo>
                  <a:pt x="305360" y="223035"/>
                  <a:pt x="293120" y="210823"/>
                  <a:pt x="278061" y="210840"/>
                </a:cubicBezTo>
                <a:close/>
                <a:moveTo>
                  <a:pt x="139464" y="-28215"/>
                </a:moveTo>
                <a:lnTo>
                  <a:pt x="155711" y="-23875"/>
                </a:lnTo>
                <a:cubicBezTo>
                  <a:pt x="163215" y="-21828"/>
                  <a:pt x="168300" y="-14759"/>
                  <a:pt x="167804" y="-7007"/>
                </a:cubicBezTo>
                <a:lnTo>
                  <a:pt x="166129" y="18914"/>
                </a:lnTo>
                <a:cubicBezTo>
                  <a:pt x="171276" y="22882"/>
                  <a:pt x="175803" y="27471"/>
                  <a:pt x="179710" y="32556"/>
                </a:cubicBezTo>
                <a:lnTo>
                  <a:pt x="205755" y="30882"/>
                </a:lnTo>
                <a:cubicBezTo>
                  <a:pt x="213506" y="30386"/>
                  <a:pt x="220576" y="35471"/>
                  <a:pt x="222622" y="42974"/>
                </a:cubicBezTo>
                <a:lnTo>
                  <a:pt x="226963" y="59221"/>
                </a:lnTo>
                <a:cubicBezTo>
                  <a:pt x="228947" y="66725"/>
                  <a:pt x="225413" y="74662"/>
                  <a:pt x="218405" y="78135"/>
                </a:cubicBezTo>
                <a:lnTo>
                  <a:pt x="195027" y="89669"/>
                </a:lnTo>
                <a:cubicBezTo>
                  <a:pt x="194593" y="92832"/>
                  <a:pt x="193973" y="95994"/>
                  <a:pt x="193167" y="99095"/>
                </a:cubicBezTo>
                <a:cubicBezTo>
                  <a:pt x="192360" y="102195"/>
                  <a:pt x="191244" y="105296"/>
                  <a:pt x="190066" y="108210"/>
                </a:cubicBezTo>
                <a:lnTo>
                  <a:pt x="204515" y="129915"/>
                </a:lnTo>
                <a:cubicBezTo>
                  <a:pt x="208855" y="136426"/>
                  <a:pt x="207987" y="145045"/>
                  <a:pt x="202468" y="150564"/>
                </a:cubicBezTo>
                <a:lnTo>
                  <a:pt x="190562" y="162471"/>
                </a:lnTo>
                <a:cubicBezTo>
                  <a:pt x="185043" y="167990"/>
                  <a:pt x="176423" y="168858"/>
                  <a:pt x="169912" y="164517"/>
                </a:cubicBezTo>
                <a:lnTo>
                  <a:pt x="148208" y="150068"/>
                </a:lnTo>
                <a:cubicBezTo>
                  <a:pt x="142317" y="152487"/>
                  <a:pt x="136054" y="154223"/>
                  <a:pt x="129667" y="155091"/>
                </a:cubicBezTo>
                <a:lnTo>
                  <a:pt x="118132" y="178408"/>
                </a:lnTo>
                <a:cubicBezTo>
                  <a:pt x="114660" y="185415"/>
                  <a:pt x="106722" y="188950"/>
                  <a:pt x="99219" y="186965"/>
                </a:cubicBezTo>
                <a:lnTo>
                  <a:pt x="82972" y="182625"/>
                </a:lnTo>
                <a:cubicBezTo>
                  <a:pt x="75406" y="180578"/>
                  <a:pt x="70383" y="173509"/>
                  <a:pt x="70879" y="165757"/>
                </a:cubicBezTo>
                <a:lnTo>
                  <a:pt x="72554" y="139774"/>
                </a:lnTo>
                <a:cubicBezTo>
                  <a:pt x="67407" y="135806"/>
                  <a:pt x="62880" y="131217"/>
                  <a:pt x="58973" y="126132"/>
                </a:cubicBezTo>
                <a:lnTo>
                  <a:pt x="32928" y="127806"/>
                </a:lnTo>
                <a:cubicBezTo>
                  <a:pt x="25177" y="128302"/>
                  <a:pt x="18107" y="123217"/>
                  <a:pt x="16061" y="115714"/>
                </a:cubicBezTo>
                <a:lnTo>
                  <a:pt x="11720" y="99467"/>
                </a:lnTo>
                <a:cubicBezTo>
                  <a:pt x="9736" y="91963"/>
                  <a:pt x="13271" y="84026"/>
                  <a:pt x="20278" y="80553"/>
                </a:cubicBezTo>
                <a:lnTo>
                  <a:pt x="43656" y="69019"/>
                </a:lnTo>
                <a:cubicBezTo>
                  <a:pt x="44090" y="65856"/>
                  <a:pt x="44710" y="62756"/>
                  <a:pt x="45517" y="59593"/>
                </a:cubicBezTo>
                <a:cubicBezTo>
                  <a:pt x="46385" y="56431"/>
                  <a:pt x="47377" y="53392"/>
                  <a:pt x="48617" y="50478"/>
                </a:cubicBezTo>
                <a:lnTo>
                  <a:pt x="34168" y="28835"/>
                </a:lnTo>
                <a:cubicBezTo>
                  <a:pt x="29828" y="22324"/>
                  <a:pt x="30696" y="13705"/>
                  <a:pt x="36215" y="8186"/>
                </a:cubicBezTo>
                <a:lnTo>
                  <a:pt x="48121" y="-3721"/>
                </a:lnTo>
                <a:cubicBezTo>
                  <a:pt x="53640" y="-9240"/>
                  <a:pt x="62260" y="-10108"/>
                  <a:pt x="68771" y="-5767"/>
                </a:cubicBezTo>
                <a:lnTo>
                  <a:pt x="90475" y="8682"/>
                </a:lnTo>
                <a:cubicBezTo>
                  <a:pt x="96366" y="6263"/>
                  <a:pt x="102629" y="4527"/>
                  <a:pt x="109017" y="3659"/>
                </a:cubicBezTo>
                <a:lnTo>
                  <a:pt x="120551" y="-19658"/>
                </a:lnTo>
                <a:cubicBezTo>
                  <a:pt x="124023" y="-26665"/>
                  <a:pt x="131899" y="-30200"/>
                  <a:pt x="139464" y="-28215"/>
                </a:cubicBezTo>
                <a:close/>
                <a:moveTo>
                  <a:pt x="119311" y="52090"/>
                </a:moveTo>
                <a:cubicBezTo>
                  <a:pt x="104251" y="52090"/>
                  <a:pt x="92025" y="64316"/>
                  <a:pt x="92025" y="79375"/>
                </a:cubicBezTo>
                <a:cubicBezTo>
                  <a:pt x="92025" y="94434"/>
                  <a:pt x="104251" y="106660"/>
                  <a:pt x="119311" y="106660"/>
                </a:cubicBezTo>
                <a:cubicBezTo>
                  <a:pt x="134370" y="106660"/>
                  <a:pt x="146596" y="94434"/>
                  <a:pt x="146596" y="79375"/>
                </a:cubicBezTo>
                <a:cubicBezTo>
                  <a:pt x="146596" y="64316"/>
                  <a:pt x="134370" y="52090"/>
                  <a:pt x="119311" y="52090"/>
                </a:cubicBezTo>
                <a:close/>
              </a:path>
            </a:pathLst>
          </a:custGeom>
          <a:solidFill>
            <a:srgbClr val="C0A062"/>
          </a:solidFill>
        </p:spPr>
      </p:sp>
      <p:sp>
        <p:nvSpPr>
          <p:cNvPr id="12" name="Text 8"/>
          <p:cNvSpPr/>
          <p:nvPr/>
        </p:nvSpPr>
        <p:spPr>
          <a:xfrm>
            <a:off x="1488440" y="1638300"/>
            <a:ext cx="2776220" cy="37401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高附加值加工制造</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nvGrpSpPr>
          <p:cNvPr id="70" name="组合 69"/>
          <p:cNvGrpSpPr/>
          <p:nvPr/>
        </p:nvGrpSpPr>
        <p:grpSpPr>
          <a:xfrm>
            <a:off x="768985" y="2170430"/>
            <a:ext cx="10460990" cy="720000"/>
            <a:chOff x="1211" y="3454"/>
            <a:chExt cx="16474" cy="1474"/>
          </a:xfrm>
        </p:grpSpPr>
        <p:sp>
          <p:nvSpPr>
            <p:cNvPr id="13" name="Shape 9"/>
            <p:cNvSpPr/>
            <p:nvPr/>
          </p:nvSpPr>
          <p:spPr>
            <a:xfrm>
              <a:off x="1211" y="3454"/>
              <a:ext cx="16323" cy="1474"/>
            </a:xfrm>
            <a:custGeom>
              <a:avLst/>
              <a:gdLst/>
              <a:ahLst/>
              <a:cxnLst/>
              <a:rect l="l" t="t" r="r" b="b"/>
              <a:pathLst>
                <a:path w="10625667" h="952500">
                  <a:moveTo>
                    <a:pt x="42329" y="0"/>
                  </a:moveTo>
                  <a:lnTo>
                    <a:pt x="10583338" y="0"/>
                  </a:lnTo>
                  <a:cubicBezTo>
                    <a:pt x="10606715" y="0"/>
                    <a:pt x="10625667" y="18951"/>
                    <a:pt x="10625667" y="42329"/>
                  </a:cubicBezTo>
                  <a:lnTo>
                    <a:pt x="10625667" y="910171"/>
                  </a:lnTo>
                  <a:cubicBezTo>
                    <a:pt x="10625667" y="933549"/>
                    <a:pt x="10606715" y="952500"/>
                    <a:pt x="10583338" y="952500"/>
                  </a:cubicBezTo>
                  <a:lnTo>
                    <a:pt x="42329" y="952500"/>
                  </a:lnTo>
                  <a:cubicBezTo>
                    <a:pt x="18951" y="952500"/>
                    <a:pt x="0" y="933549"/>
                    <a:pt x="0" y="910171"/>
                  </a:cubicBezTo>
                  <a:lnTo>
                    <a:pt x="0" y="42329"/>
                  </a:lnTo>
                  <a:cubicBezTo>
                    <a:pt x="0" y="18951"/>
                    <a:pt x="18951" y="0"/>
                    <a:pt x="42329" y="0"/>
                  </a:cubicBezTo>
                  <a:close/>
                </a:path>
              </a:pathLst>
            </a:custGeom>
            <a:solidFill>
              <a:srgbClr val="FFFFFF"/>
            </a:solidFill>
          </p:spPr>
        </p:sp>
        <p:sp>
          <p:nvSpPr>
            <p:cNvPr id="14" name="Text 10"/>
            <p:cNvSpPr/>
            <p:nvPr/>
          </p:nvSpPr>
          <p:spPr>
            <a:xfrm>
              <a:off x="1477" y="3571"/>
              <a:ext cx="16208" cy="445"/>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政策叠加优势</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5" name="Text 11"/>
            <p:cNvSpPr/>
            <p:nvPr/>
          </p:nvSpPr>
          <p:spPr>
            <a:xfrm>
              <a:off x="1477" y="4204"/>
              <a:ext cx="16208" cy="408"/>
            </a:xfrm>
            <a:prstGeom prst="rect">
              <a:avLst/>
            </a:prstGeom>
            <a:noFill/>
          </p:spPr>
          <p:txBody>
            <a:bodyPr wrap="square" lIns="0" tIns="0" rIns="0" bIns="0" rtlCol="0" anchor="ctr"/>
            <a:lstStyle/>
            <a:p>
              <a:pPr>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利用零关税进口料件、加工增值30%内销免关税政策，发展高端食品、新材料、生物医药、电子信息等产业</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71" name="组合 70"/>
          <p:cNvGrpSpPr/>
          <p:nvPr/>
        </p:nvGrpSpPr>
        <p:grpSpPr>
          <a:xfrm>
            <a:off x="768985" y="3098075"/>
            <a:ext cx="10460990" cy="719455"/>
            <a:chOff x="1211" y="5244"/>
            <a:chExt cx="16474" cy="1142"/>
          </a:xfrm>
        </p:grpSpPr>
        <p:sp>
          <p:nvSpPr>
            <p:cNvPr id="16" name="Shape 12"/>
            <p:cNvSpPr/>
            <p:nvPr/>
          </p:nvSpPr>
          <p:spPr>
            <a:xfrm>
              <a:off x="1211" y="5244"/>
              <a:ext cx="16322" cy="1142"/>
            </a:xfrm>
            <a:custGeom>
              <a:avLst/>
              <a:gdLst/>
              <a:ahLst/>
              <a:cxnLst/>
              <a:rect l="l" t="t" r="r" b="b"/>
              <a:pathLst>
                <a:path w="10625667" h="952500">
                  <a:moveTo>
                    <a:pt x="42329" y="0"/>
                  </a:moveTo>
                  <a:lnTo>
                    <a:pt x="10583338" y="0"/>
                  </a:lnTo>
                  <a:cubicBezTo>
                    <a:pt x="10606715" y="0"/>
                    <a:pt x="10625667" y="18951"/>
                    <a:pt x="10625667" y="42329"/>
                  </a:cubicBezTo>
                  <a:lnTo>
                    <a:pt x="10625667" y="910171"/>
                  </a:lnTo>
                  <a:cubicBezTo>
                    <a:pt x="10625667" y="933549"/>
                    <a:pt x="10606715" y="952500"/>
                    <a:pt x="10583338" y="952500"/>
                  </a:cubicBezTo>
                  <a:lnTo>
                    <a:pt x="42329" y="952500"/>
                  </a:lnTo>
                  <a:cubicBezTo>
                    <a:pt x="18951" y="952500"/>
                    <a:pt x="0" y="933549"/>
                    <a:pt x="0" y="910171"/>
                  </a:cubicBezTo>
                  <a:lnTo>
                    <a:pt x="0" y="42329"/>
                  </a:lnTo>
                  <a:cubicBezTo>
                    <a:pt x="0" y="18951"/>
                    <a:pt x="18951" y="0"/>
                    <a:pt x="42329" y="0"/>
                  </a:cubicBezTo>
                  <a:close/>
                </a:path>
              </a:pathLst>
            </a:custGeom>
            <a:solidFill>
              <a:srgbClr val="FFFFFF"/>
            </a:solidFill>
          </p:spPr>
        </p:sp>
        <p:sp>
          <p:nvSpPr>
            <p:cNvPr id="17" name="Text 13"/>
            <p:cNvSpPr/>
            <p:nvPr/>
          </p:nvSpPr>
          <p:spPr>
            <a:xfrm>
              <a:off x="1477" y="5307"/>
              <a:ext cx="16208" cy="445"/>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成功案例</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18" name="Text 14"/>
            <p:cNvSpPr/>
            <p:nvPr/>
          </p:nvSpPr>
          <p:spPr>
            <a:xfrm>
              <a:off x="1477" y="5789"/>
              <a:ext cx="16208" cy="408"/>
            </a:xfrm>
            <a:prstGeom prst="rect">
              <a:avLst/>
            </a:prstGeom>
            <a:noFill/>
          </p:spPr>
          <p:txBody>
            <a:bodyPr wrap="square" lIns="0" tIns="0" rIns="0" bIns="0" rtlCol="0" anchor="ctr"/>
            <a:lstStyle/>
            <a:p>
              <a:pPr>
                <a:lnSpc>
                  <a:spcPct val="140000"/>
                </a:lnSpc>
              </a:pPr>
              <a:r>
                <a:rPr lang="en-US" sz="1400" dirty="0">
                  <a:solidFill>
                    <a:srgbClr val="C59F5E"/>
                  </a:solidFill>
                  <a:latin typeface="微软雅黑" panose="020B0503020204020204" charset="-122"/>
                  <a:ea typeface="微软雅黑" panose="020B0503020204020204" charset="-122"/>
                  <a:cs typeface="MiSans" pitchFamily="34" charset="-120"/>
                </a:rPr>
                <a:t>海南保亭食品企业</a:t>
              </a: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：使用当地椰子和印尼进口椰子生产的初榨椰子油顺利销往内地</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grpSp>
      <p:grpSp>
        <p:nvGrpSpPr>
          <p:cNvPr id="79" name="组合 78"/>
          <p:cNvGrpSpPr/>
          <p:nvPr/>
        </p:nvGrpSpPr>
        <p:grpSpPr>
          <a:xfrm>
            <a:off x="765175" y="4025175"/>
            <a:ext cx="10460990" cy="1215390"/>
            <a:chOff x="1205" y="6337"/>
            <a:chExt cx="16474" cy="1914"/>
          </a:xfrm>
        </p:grpSpPr>
        <p:sp>
          <p:nvSpPr>
            <p:cNvPr id="19" name="Shape 15"/>
            <p:cNvSpPr/>
            <p:nvPr/>
          </p:nvSpPr>
          <p:spPr>
            <a:xfrm>
              <a:off x="1205" y="6337"/>
              <a:ext cx="16327" cy="1914"/>
            </a:xfrm>
            <a:custGeom>
              <a:avLst/>
              <a:gdLst/>
              <a:ahLst/>
              <a:cxnLst/>
              <a:rect l="l" t="t" r="r" b="b"/>
              <a:pathLst>
                <a:path w="10625667" h="1651000">
                  <a:moveTo>
                    <a:pt x="42332" y="0"/>
                  </a:moveTo>
                  <a:lnTo>
                    <a:pt x="10583335" y="0"/>
                  </a:lnTo>
                  <a:cubicBezTo>
                    <a:pt x="10606714" y="0"/>
                    <a:pt x="10625667" y="18953"/>
                    <a:pt x="10625667" y="42332"/>
                  </a:cubicBezTo>
                  <a:lnTo>
                    <a:pt x="10625667" y="1608668"/>
                  </a:lnTo>
                  <a:cubicBezTo>
                    <a:pt x="10625667" y="1632047"/>
                    <a:pt x="10606714" y="1651000"/>
                    <a:pt x="10583335" y="1651000"/>
                  </a:cubicBezTo>
                  <a:lnTo>
                    <a:pt x="42332" y="1651000"/>
                  </a:lnTo>
                  <a:cubicBezTo>
                    <a:pt x="18953" y="1651000"/>
                    <a:pt x="0" y="1632047"/>
                    <a:pt x="0" y="1608668"/>
                  </a:cubicBezTo>
                  <a:lnTo>
                    <a:pt x="0" y="42332"/>
                  </a:lnTo>
                  <a:cubicBezTo>
                    <a:pt x="0" y="18968"/>
                    <a:pt x="18968" y="0"/>
                    <a:pt x="42332" y="0"/>
                  </a:cubicBezTo>
                  <a:close/>
                </a:path>
              </a:pathLst>
            </a:custGeom>
            <a:solidFill>
              <a:srgbClr val="FFFFFF"/>
            </a:solidFill>
          </p:spPr>
        </p:sp>
        <p:sp>
          <p:nvSpPr>
            <p:cNvPr id="20" name="Text 16"/>
            <p:cNvSpPr/>
            <p:nvPr/>
          </p:nvSpPr>
          <p:spPr>
            <a:xfrm>
              <a:off x="1471" y="6472"/>
              <a:ext cx="16208" cy="442"/>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重点产业方向</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grpSp>
          <p:nvGrpSpPr>
            <p:cNvPr id="72" name="组合 71"/>
            <p:cNvGrpSpPr/>
            <p:nvPr/>
          </p:nvGrpSpPr>
          <p:grpSpPr>
            <a:xfrm>
              <a:off x="1496" y="7106"/>
              <a:ext cx="7441" cy="319"/>
              <a:chOff x="1496" y="6598"/>
              <a:chExt cx="7441" cy="319"/>
            </a:xfrm>
          </p:grpSpPr>
          <p:sp>
            <p:nvSpPr>
              <p:cNvPr id="21" name="Shape 17"/>
              <p:cNvSpPr/>
              <p:nvPr/>
            </p:nvSpPr>
            <p:spPr>
              <a:xfrm>
                <a:off x="1496" y="6697"/>
                <a:ext cx="199" cy="220"/>
              </a:xfrm>
              <a:custGeom>
                <a:avLst/>
                <a:gdLst/>
                <a:ahLst/>
                <a:cxnLst/>
                <a:rect l="l" t="t" r="r" b="b"/>
                <a:pathLst>
                  <a:path w="127000" h="127000">
                    <a:moveTo>
                      <a:pt x="0" y="63500"/>
                    </a:moveTo>
                    <a:cubicBezTo>
                      <a:pt x="0" y="28453"/>
                      <a:pt x="28453" y="0"/>
                      <a:pt x="63500" y="0"/>
                    </a:cubicBezTo>
                    <a:cubicBezTo>
                      <a:pt x="98547" y="0"/>
                      <a:pt x="127000" y="28453"/>
                      <a:pt x="127000" y="63500"/>
                    </a:cubicBezTo>
                    <a:cubicBezTo>
                      <a:pt x="127000" y="98547"/>
                      <a:pt x="98547" y="127000"/>
                      <a:pt x="63500" y="127000"/>
                    </a:cubicBezTo>
                    <a:cubicBezTo>
                      <a:pt x="28453" y="127000"/>
                      <a:pt x="0" y="98547"/>
                      <a:pt x="0" y="63500"/>
                    </a:cubicBezTo>
                    <a:close/>
                  </a:path>
                </a:pathLst>
              </a:custGeom>
              <a:solidFill>
                <a:srgbClr val="C0A062"/>
              </a:solidFill>
            </p:spPr>
          </p:sp>
          <p:sp>
            <p:nvSpPr>
              <p:cNvPr id="22" name="Text 18"/>
              <p:cNvSpPr/>
              <p:nvPr/>
            </p:nvSpPr>
            <p:spPr>
              <a:xfrm>
                <a:off x="1855" y="6598"/>
                <a:ext cx="7082" cy="298"/>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高端食品加工：热带水果、海洋食品精深加工</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57" name="组合 56"/>
            <p:cNvGrpSpPr/>
            <p:nvPr/>
          </p:nvGrpSpPr>
          <p:grpSpPr>
            <a:xfrm>
              <a:off x="1496" y="7698"/>
              <a:ext cx="6059" cy="319"/>
              <a:chOff x="1496" y="6995"/>
              <a:chExt cx="6059" cy="319"/>
            </a:xfrm>
          </p:grpSpPr>
          <p:sp>
            <p:nvSpPr>
              <p:cNvPr id="23" name="Shape 19"/>
              <p:cNvSpPr/>
              <p:nvPr/>
            </p:nvSpPr>
            <p:spPr>
              <a:xfrm>
                <a:off x="1496" y="7094"/>
                <a:ext cx="199" cy="220"/>
              </a:xfrm>
              <a:custGeom>
                <a:avLst/>
                <a:gdLst/>
                <a:ahLst/>
                <a:cxnLst/>
                <a:rect l="l" t="t" r="r" b="b"/>
                <a:pathLst>
                  <a:path w="127000" h="127000">
                    <a:moveTo>
                      <a:pt x="0" y="63500"/>
                    </a:moveTo>
                    <a:cubicBezTo>
                      <a:pt x="0" y="28453"/>
                      <a:pt x="28453" y="0"/>
                      <a:pt x="63500" y="0"/>
                    </a:cubicBezTo>
                    <a:cubicBezTo>
                      <a:pt x="98547" y="0"/>
                      <a:pt x="127000" y="28453"/>
                      <a:pt x="127000" y="63500"/>
                    </a:cubicBezTo>
                    <a:cubicBezTo>
                      <a:pt x="127000" y="98547"/>
                      <a:pt x="98547" y="127000"/>
                      <a:pt x="63500" y="127000"/>
                    </a:cubicBezTo>
                    <a:cubicBezTo>
                      <a:pt x="28453" y="127000"/>
                      <a:pt x="0" y="98547"/>
                      <a:pt x="0" y="63500"/>
                    </a:cubicBezTo>
                    <a:close/>
                  </a:path>
                </a:pathLst>
              </a:custGeom>
              <a:solidFill>
                <a:srgbClr val="C0A062"/>
              </a:solidFill>
            </p:spPr>
          </p:sp>
          <p:sp>
            <p:nvSpPr>
              <p:cNvPr id="24" name="Text 20"/>
              <p:cNvSpPr/>
              <p:nvPr/>
            </p:nvSpPr>
            <p:spPr>
              <a:xfrm>
                <a:off x="1855" y="6995"/>
                <a:ext cx="5700" cy="298"/>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新材料产业：石油化工、新能源材料</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30" name="组合 29"/>
            <p:cNvGrpSpPr/>
            <p:nvPr/>
          </p:nvGrpSpPr>
          <p:grpSpPr>
            <a:xfrm rot="0">
              <a:off x="9950" y="7106"/>
              <a:ext cx="6059" cy="319"/>
              <a:chOff x="1496" y="7392"/>
              <a:chExt cx="6059" cy="319"/>
            </a:xfrm>
          </p:grpSpPr>
          <p:sp>
            <p:nvSpPr>
              <p:cNvPr id="25" name="Shape 21"/>
              <p:cNvSpPr/>
              <p:nvPr/>
            </p:nvSpPr>
            <p:spPr>
              <a:xfrm>
                <a:off x="1496" y="7491"/>
                <a:ext cx="199" cy="220"/>
              </a:xfrm>
              <a:custGeom>
                <a:avLst/>
                <a:gdLst/>
                <a:ahLst/>
                <a:cxnLst/>
                <a:rect l="l" t="t" r="r" b="b"/>
                <a:pathLst>
                  <a:path w="127000" h="127000">
                    <a:moveTo>
                      <a:pt x="0" y="63500"/>
                    </a:moveTo>
                    <a:cubicBezTo>
                      <a:pt x="0" y="28453"/>
                      <a:pt x="28453" y="0"/>
                      <a:pt x="63500" y="0"/>
                    </a:cubicBezTo>
                    <a:cubicBezTo>
                      <a:pt x="98547" y="0"/>
                      <a:pt x="127000" y="28453"/>
                      <a:pt x="127000" y="63500"/>
                    </a:cubicBezTo>
                    <a:cubicBezTo>
                      <a:pt x="127000" y="98547"/>
                      <a:pt x="98547" y="127000"/>
                      <a:pt x="63500" y="127000"/>
                    </a:cubicBezTo>
                    <a:cubicBezTo>
                      <a:pt x="28453" y="127000"/>
                      <a:pt x="0" y="98547"/>
                      <a:pt x="0" y="63500"/>
                    </a:cubicBezTo>
                    <a:close/>
                  </a:path>
                </a:pathLst>
              </a:custGeom>
              <a:solidFill>
                <a:srgbClr val="C0A062"/>
              </a:solidFill>
            </p:spPr>
          </p:sp>
          <p:sp>
            <p:nvSpPr>
              <p:cNvPr id="26" name="Text 22"/>
              <p:cNvSpPr/>
              <p:nvPr/>
            </p:nvSpPr>
            <p:spPr>
              <a:xfrm>
                <a:off x="1855" y="7392"/>
                <a:ext cx="5700" cy="298"/>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生物医药产业：医疗器械、药品加工</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43" name="组合 42"/>
            <p:cNvGrpSpPr/>
            <p:nvPr/>
          </p:nvGrpSpPr>
          <p:grpSpPr>
            <a:xfrm rot="0">
              <a:off x="9950" y="7698"/>
              <a:ext cx="6059" cy="319"/>
              <a:chOff x="1496" y="7789"/>
              <a:chExt cx="6059" cy="319"/>
            </a:xfrm>
          </p:grpSpPr>
          <p:sp>
            <p:nvSpPr>
              <p:cNvPr id="27" name="Shape 23"/>
              <p:cNvSpPr/>
              <p:nvPr/>
            </p:nvSpPr>
            <p:spPr>
              <a:xfrm>
                <a:off x="1496" y="7888"/>
                <a:ext cx="199" cy="220"/>
              </a:xfrm>
              <a:custGeom>
                <a:avLst/>
                <a:gdLst/>
                <a:ahLst/>
                <a:cxnLst/>
                <a:rect l="l" t="t" r="r" b="b"/>
                <a:pathLst>
                  <a:path w="127000" h="127000">
                    <a:moveTo>
                      <a:pt x="0" y="63500"/>
                    </a:moveTo>
                    <a:cubicBezTo>
                      <a:pt x="0" y="28453"/>
                      <a:pt x="28453" y="0"/>
                      <a:pt x="63500" y="0"/>
                    </a:cubicBezTo>
                    <a:cubicBezTo>
                      <a:pt x="98547" y="0"/>
                      <a:pt x="127000" y="28453"/>
                      <a:pt x="127000" y="63500"/>
                    </a:cubicBezTo>
                    <a:cubicBezTo>
                      <a:pt x="127000" y="98547"/>
                      <a:pt x="98547" y="127000"/>
                      <a:pt x="63500" y="127000"/>
                    </a:cubicBezTo>
                    <a:cubicBezTo>
                      <a:pt x="28453" y="127000"/>
                      <a:pt x="0" y="98547"/>
                      <a:pt x="0" y="63500"/>
                    </a:cubicBezTo>
                    <a:close/>
                  </a:path>
                </a:pathLst>
              </a:custGeom>
              <a:solidFill>
                <a:srgbClr val="C0A062"/>
              </a:solidFill>
            </p:spPr>
          </p:sp>
          <p:sp>
            <p:nvSpPr>
              <p:cNvPr id="28" name="Text 24"/>
              <p:cNvSpPr/>
              <p:nvPr/>
            </p:nvSpPr>
            <p:spPr>
              <a:xfrm>
                <a:off x="1855" y="7789"/>
                <a:ext cx="5700" cy="298"/>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电子信息产业：芯片设计、封装测试</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sp>
        <p:nvSpPr>
          <p:cNvPr id="31" name="Shape 27"/>
          <p:cNvSpPr/>
          <p:nvPr/>
        </p:nvSpPr>
        <p:spPr>
          <a:xfrm>
            <a:off x="12022455" y="1532890"/>
            <a:ext cx="576000" cy="576000"/>
          </a:xfrm>
          <a:custGeom>
            <a:avLst/>
            <a:gdLst/>
            <a:ahLst/>
            <a:cxnLst/>
            <a:rect l="l" t="t" r="r" b="b"/>
            <a:pathLst>
              <a:path w="592667" h="592667">
                <a:moveTo>
                  <a:pt x="296333" y="0"/>
                </a:moveTo>
                <a:lnTo>
                  <a:pt x="296333" y="0"/>
                </a:lnTo>
                <a:cubicBezTo>
                  <a:pt x="459884" y="0"/>
                  <a:pt x="592667" y="132783"/>
                  <a:pt x="592667" y="296333"/>
                </a:cubicBezTo>
                <a:lnTo>
                  <a:pt x="592667" y="296333"/>
                </a:lnTo>
                <a:cubicBezTo>
                  <a:pt x="592667" y="459884"/>
                  <a:pt x="459884" y="592667"/>
                  <a:pt x="296333" y="592667"/>
                </a:cubicBezTo>
                <a:lnTo>
                  <a:pt x="296333" y="592667"/>
                </a:lnTo>
                <a:cubicBezTo>
                  <a:pt x="132783" y="592667"/>
                  <a:pt x="0" y="459884"/>
                  <a:pt x="0" y="296333"/>
                </a:cubicBezTo>
                <a:lnTo>
                  <a:pt x="0" y="296333"/>
                </a:lnTo>
                <a:cubicBezTo>
                  <a:pt x="0" y="132783"/>
                  <a:pt x="132783" y="0"/>
                  <a:pt x="296333" y="0"/>
                </a:cubicBezTo>
                <a:close/>
              </a:path>
            </a:pathLst>
          </a:custGeom>
          <a:solidFill>
            <a:srgbClr val="EDE4D2"/>
          </a:solidFill>
        </p:spPr>
      </p:sp>
      <p:sp>
        <p:nvSpPr>
          <p:cNvPr id="32" name="Shape 28"/>
          <p:cNvSpPr/>
          <p:nvPr/>
        </p:nvSpPr>
        <p:spPr>
          <a:xfrm>
            <a:off x="12123420" y="1665605"/>
            <a:ext cx="387350" cy="302895"/>
          </a:xfrm>
          <a:custGeom>
            <a:avLst/>
            <a:gdLst/>
            <a:ahLst/>
            <a:cxnLst/>
            <a:rect l="l" t="t" r="r" b="b"/>
            <a:pathLst>
              <a:path w="396875" h="317500">
                <a:moveTo>
                  <a:pt x="168672" y="0"/>
                </a:moveTo>
                <a:cubicBezTo>
                  <a:pt x="152239" y="0"/>
                  <a:pt x="138906" y="13333"/>
                  <a:pt x="138906" y="29766"/>
                </a:cubicBezTo>
                <a:lnTo>
                  <a:pt x="138906" y="39688"/>
                </a:lnTo>
                <a:lnTo>
                  <a:pt x="128984" y="39688"/>
                </a:lnTo>
                <a:cubicBezTo>
                  <a:pt x="101575" y="39688"/>
                  <a:pt x="79375" y="61888"/>
                  <a:pt x="79375" y="89297"/>
                </a:cubicBezTo>
                <a:lnTo>
                  <a:pt x="79375" y="156766"/>
                </a:lnTo>
                <a:lnTo>
                  <a:pt x="65980" y="162099"/>
                </a:lnTo>
                <a:cubicBezTo>
                  <a:pt x="56803" y="165757"/>
                  <a:pt x="52028" y="175989"/>
                  <a:pt x="55190" y="185353"/>
                </a:cubicBezTo>
                <a:cubicBezTo>
                  <a:pt x="61640" y="204763"/>
                  <a:pt x="71810" y="222126"/>
                  <a:pt x="84770" y="236885"/>
                </a:cubicBezTo>
                <a:cubicBezTo>
                  <a:pt x="97234" y="231180"/>
                  <a:pt x="110629" y="228265"/>
                  <a:pt x="124023" y="228203"/>
                </a:cubicBezTo>
                <a:cubicBezTo>
                  <a:pt x="144549" y="228079"/>
                  <a:pt x="165137" y="234528"/>
                  <a:pt x="182563" y="247675"/>
                </a:cubicBezTo>
                <a:lnTo>
                  <a:pt x="183555" y="248419"/>
                </a:lnTo>
                <a:lnTo>
                  <a:pt x="183555" y="115094"/>
                </a:lnTo>
                <a:lnTo>
                  <a:pt x="119062" y="140891"/>
                </a:lnTo>
                <a:lnTo>
                  <a:pt x="119062" y="89297"/>
                </a:lnTo>
                <a:cubicBezTo>
                  <a:pt x="119062" y="83840"/>
                  <a:pt x="123527" y="79375"/>
                  <a:pt x="128984" y="79375"/>
                </a:cubicBezTo>
                <a:lnTo>
                  <a:pt x="267891" y="79375"/>
                </a:lnTo>
                <a:cubicBezTo>
                  <a:pt x="273348" y="79375"/>
                  <a:pt x="277813" y="83840"/>
                  <a:pt x="277813" y="89297"/>
                </a:cubicBezTo>
                <a:lnTo>
                  <a:pt x="277813" y="140891"/>
                </a:lnTo>
                <a:lnTo>
                  <a:pt x="213320" y="115094"/>
                </a:lnTo>
                <a:lnTo>
                  <a:pt x="213320" y="248419"/>
                </a:lnTo>
                <a:lnTo>
                  <a:pt x="214313" y="247675"/>
                </a:lnTo>
                <a:cubicBezTo>
                  <a:pt x="231366" y="234838"/>
                  <a:pt x="251458" y="228327"/>
                  <a:pt x="271611" y="228203"/>
                </a:cubicBezTo>
                <a:cubicBezTo>
                  <a:pt x="285440" y="228141"/>
                  <a:pt x="299269" y="230994"/>
                  <a:pt x="312105" y="236885"/>
                </a:cubicBezTo>
                <a:cubicBezTo>
                  <a:pt x="325065" y="222188"/>
                  <a:pt x="335235" y="204763"/>
                  <a:pt x="341685" y="185353"/>
                </a:cubicBezTo>
                <a:cubicBezTo>
                  <a:pt x="344785" y="175927"/>
                  <a:pt x="340072" y="165757"/>
                  <a:pt x="330895" y="162099"/>
                </a:cubicBezTo>
                <a:lnTo>
                  <a:pt x="317500" y="156766"/>
                </a:lnTo>
                <a:lnTo>
                  <a:pt x="317500" y="89297"/>
                </a:lnTo>
                <a:cubicBezTo>
                  <a:pt x="317500" y="61888"/>
                  <a:pt x="295300" y="39688"/>
                  <a:pt x="267891" y="39688"/>
                </a:cubicBezTo>
                <a:lnTo>
                  <a:pt x="257969" y="39688"/>
                </a:lnTo>
                <a:lnTo>
                  <a:pt x="257969" y="29766"/>
                </a:lnTo>
                <a:cubicBezTo>
                  <a:pt x="257969" y="13333"/>
                  <a:pt x="244636" y="0"/>
                  <a:pt x="228203" y="0"/>
                </a:cubicBezTo>
                <a:lnTo>
                  <a:pt x="168672" y="0"/>
                </a:lnTo>
                <a:close/>
                <a:moveTo>
                  <a:pt x="250155" y="295238"/>
                </a:moveTo>
                <a:cubicBezTo>
                  <a:pt x="263364" y="285254"/>
                  <a:pt x="281099" y="285254"/>
                  <a:pt x="294308" y="295238"/>
                </a:cubicBezTo>
                <a:cubicBezTo>
                  <a:pt x="306090" y="304167"/>
                  <a:pt x="320291" y="312725"/>
                  <a:pt x="335979" y="315888"/>
                </a:cubicBezTo>
                <a:cubicBezTo>
                  <a:pt x="352413" y="319236"/>
                  <a:pt x="369652" y="316384"/>
                  <a:pt x="386023" y="304043"/>
                </a:cubicBezTo>
                <a:cubicBezTo>
                  <a:pt x="392596" y="299083"/>
                  <a:pt x="393898" y="289781"/>
                  <a:pt x="388938" y="283208"/>
                </a:cubicBezTo>
                <a:cubicBezTo>
                  <a:pt x="383977" y="276634"/>
                  <a:pt x="374675" y="275332"/>
                  <a:pt x="368102" y="280293"/>
                </a:cubicBezTo>
                <a:cubicBezTo>
                  <a:pt x="358862" y="287238"/>
                  <a:pt x="350366" y="288417"/>
                  <a:pt x="341871" y="286680"/>
                </a:cubicBezTo>
                <a:cubicBezTo>
                  <a:pt x="332631" y="284820"/>
                  <a:pt x="322709" y="279301"/>
                  <a:pt x="312229" y="271425"/>
                </a:cubicBezTo>
                <a:cubicBezTo>
                  <a:pt x="288417" y="253442"/>
                  <a:pt x="256108" y="253442"/>
                  <a:pt x="232234" y="271425"/>
                </a:cubicBezTo>
                <a:cubicBezTo>
                  <a:pt x="217351" y="282649"/>
                  <a:pt x="206995" y="287734"/>
                  <a:pt x="198438" y="287734"/>
                </a:cubicBezTo>
                <a:cubicBezTo>
                  <a:pt x="189880" y="287734"/>
                  <a:pt x="179524" y="282649"/>
                  <a:pt x="164641" y="271425"/>
                </a:cubicBezTo>
                <a:cubicBezTo>
                  <a:pt x="140829" y="253442"/>
                  <a:pt x="108521" y="253442"/>
                  <a:pt x="84646" y="271425"/>
                </a:cubicBezTo>
                <a:cubicBezTo>
                  <a:pt x="71251" y="281533"/>
                  <a:pt x="59035" y="287424"/>
                  <a:pt x="48121" y="287362"/>
                </a:cubicBezTo>
                <a:cubicBezTo>
                  <a:pt x="42168" y="287300"/>
                  <a:pt x="35781" y="285502"/>
                  <a:pt x="28773" y="280231"/>
                </a:cubicBezTo>
                <a:cubicBezTo>
                  <a:pt x="22200" y="275270"/>
                  <a:pt x="12898" y="276572"/>
                  <a:pt x="7938" y="283146"/>
                </a:cubicBezTo>
                <a:cubicBezTo>
                  <a:pt x="2977" y="289719"/>
                  <a:pt x="4341" y="299083"/>
                  <a:pt x="10914" y="304043"/>
                </a:cubicBezTo>
                <a:cubicBezTo>
                  <a:pt x="22758" y="312973"/>
                  <a:pt x="35347" y="317066"/>
                  <a:pt x="47997" y="317128"/>
                </a:cubicBezTo>
                <a:cubicBezTo>
                  <a:pt x="69019" y="317252"/>
                  <a:pt x="87871" y="306338"/>
                  <a:pt x="102629" y="295238"/>
                </a:cubicBezTo>
                <a:cubicBezTo>
                  <a:pt x="115838" y="285254"/>
                  <a:pt x="133573" y="285254"/>
                  <a:pt x="146782" y="295238"/>
                </a:cubicBezTo>
                <a:cubicBezTo>
                  <a:pt x="161789" y="306586"/>
                  <a:pt x="179214" y="317500"/>
                  <a:pt x="198500" y="317500"/>
                </a:cubicBezTo>
                <a:cubicBezTo>
                  <a:pt x="217785" y="317500"/>
                  <a:pt x="235148" y="306524"/>
                  <a:pt x="250217" y="295238"/>
                </a:cubicBezTo>
                <a:close/>
              </a:path>
            </a:pathLst>
          </a:custGeom>
          <a:solidFill>
            <a:srgbClr val="C59F5E"/>
          </a:solidFill>
        </p:spPr>
      </p:sp>
      <p:sp>
        <p:nvSpPr>
          <p:cNvPr id="33" name="Text 29"/>
          <p:cNvSpPr/>
          <p:nvPr/>
        </p:nvSpPr>
        <p:spPr>
          <a:xfrm>
            <a:off x="12742545" y="1655445"/>
            <a:ext cx="1735455" cy="32258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离岸贸易</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34" name="Shape 30"/>
          <p:cNvSpPr/>
          <p:nvPr/>
        </p:nvSpPr>
        <p:spPr>
          <a:xfrm>
            <a:off x="12022455" y="2207260"/>
            <a:ext cx="3512185" cy="972185"/>
          </a:xfrm>
          <a:custGeom>
            <a:avLst/>
            <a:gdLst/>
            <a:ahLst/>
            <a:cxnLst/>
            <a:rect l="l" t="t" r="r" b="b"/>
            <a:pathLst>
              <a:path w="3598333" h="1502833">
                <a:moveTo>
                  <a:pt x="42335" y="0"/>
                </a:moveTo>
                <a:lnTo>
                  <a:pt x="3555999" y="0"/>
                </a:lnTo>
                <a:cubicBezTo>
                  <a:pt x="3579379" y="0"/>
                  <a:pt x="3598333" y="18954"/>
                  <a:pt x="3598333" y="42335"/>
                </a:cubicBezTo>
                <a:lnTo>
                  <a:pt x="3598333" y="1460499"/>
                </a:lnTo>
                <a:cubicBezTo>
                  <a:pt x="3598333" y="1483879"/>
                  <a:pt x="3579379" y="1502833"/>
                  <a:pt x="3555999" y="1502833"/>
                </a:cubicBezTo>
                <a:lnTo>
                  <a:pt x="42335" y="1502833"/>
                </a:lnTo>
                <a:cubicBezTo>
                  <a:pt x="18954" y="1502833"/>
                  <a:pt x="0" y="1483879"/>
                  <a:pt x="0" y="1460499"/>
                </a:cubicBezTo>
                <a:lnTo>
                  <a:pt x="0" y="42335"/>
                </a:lnTo>
                <a:cubicBezTo>
                  <a:pt x="0" y="18970"/>
                  <a:pt x="18970" y="0"/>
                  <a:pt x="42335" y="0"/>
                </a:cubicBezTo>
                <a:close/>
              </a:path>
            </a:pathLst>
          </a:custGeom>
          <a:solidFill>
            <a:srgbClr val="FFFFFF"/>
          </a:solidFill>
        </p:spPr>
      </p:sp>
      <p:sp>
        <p:nvSpPr>
          <p:cNvPr id="35" name="Text 31"/>
          <p:cNvSpPr/>
          <p:nvPr/>
        </p:nvSpPr>
        <p:spPr>
          <a:xfrm>
            <a:off x="12192000" y="2183765"/>
            <a:ext cx="3264535" cy="24257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新型离岸国际贸易</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36" name="Text 32"/>
          <p:cNvSpPr/>
          <p:nvPr/>
        </p:nvSpPr>
        <p:spPr>
          <a:xfrm>
            <a:off x="12192000" y="2507615"/>
            <a:ext cx="3264535" cy="581660"/>
          </a:xfrm>
          <a:prstGeom prst="rect">
            <a:avLst/>
          </a:prstGeom>
          <a:noFill/>
        </p:spPr>
        <p:txBody>
          <a:bodyPr wrap="square" lIns="0" tIns="0" rIns="0" bIns="0" rtlCol="0" anchor="ctr"/>
          <a:lstStyle/>
          <a:p>
            <a:pPr>
              <a:lnSpc>
                <a:spcPct val="10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海南公司可完成从巴西采购大豆直接销售给德国的全流程服务，合同、结算、融资等高端贸易服务环节留在海南</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sp>
        <p:nvSpPr>
          <p:cNvPr id="37" name="Shape 33"/>
          <p:cNvSpPr/>
          <p:nvPr/>
        </p:nvSpPr>
        <p:spPr>
          <a:xfrm>
            <a:off x="12022455" y="3267710"/>
            <a:ext cx="3512185" cy="885190"/>
          </a:xfrm>
          <a:custGeom>
            <a:avLst/>
            <a:gdLst/>
            <a:ahLst/>
            <a:cxnLst/>
            <a:rect l="l" t="t" r="r" b="b"/>
            <a:pathLst>
              <a:path w="3598333" h="1227667">
                <a:moveTo>
                  <a:pt x="42330" y="0"/>
                </a:moveTo>
                <a:lnTo>
                  <a:pt x="3556003" y="0"/>
                </a:lnTo>
                <a:cubicBezTo>
                  <a:pt x="3579382" y="0"/>
                  <a:pt x="3598333" y="18952"/>
                  <a:pt x="3598333" y="42330"/>
                </a:cubicBezTo>
                <a:lnTo>
                  <a:pt x="3598333" y="1185337"/>
                </a:lnTo>
                <a:cubicBezTo>
                  <a:pt x="3598333" y="1208715"/>
                  <a:pt x="3579382" y="1227667"/>
                  <a:pt x="3556003" y="1227667"/>
                </a:cubicBezTo>
                <a:lnTo>
                  <a:pt x="42330" y="1227667"/>
                </a:lnTo>
                <a:cubicBezTo>
                  <a:pt x="18952" y="1227667"/>
                  <a:pt x="0" y="1208715"/>
                  <a:pt x="0" y="1185337"/>
                </a:cubicBezTo>
                <a:lnTo>
                  <a:pt x="0" y="42330"/>
                </a:lnTo>
                <a:cubicBezTo>
                  <a:pt x="0" y="18952"/>
                  <a:pt x="18952" y="0"/>
                  <a:pt x="42330" y="0"/>
                </a:cubicBezTo>
                <a:close/>
              </a:path>
            </a:pathLst>
          </a:custGeom>
          <a:solidFill>
            <a:srgbClr val="FFFFFF"/>
          </a:solidFill>
        </p:spPr>
      </p:sp>
      <p:sp>
        <p:nvSpPr>
          <p:cNvPr id="38" name="Text 34"/>
          <p:cNvSpPr/>
          <p:nvPr/>
        </p:nvSpPr>
        <p:spPr>
          <a:xfrm>
            <a:off x="12192000" y="3293745"/>
            <a:ext cx="3264535" cy="24257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全球贸易服务枢纽</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39" name="Text 35"/>
          <p:cNvSpPr/>
          <p:nvPr/>
        </p:nvSpPr>
        <p:spPr>
          <a:xfrm>
            <a:off x="12192000" y="3542665"/>
            <a:ext cx="3264535" cy="524510"/>
          </a:xfrm>
          <a:prstGeom prst="rect">
            <a:avLst/>
          </a:prstGeom>
          <a:noFill/>
        </p:spPr>
        <p:txBody>
          <a:bodyPr wrap="square" lIns="0" tIns="0" rIns="0" bIns="0" rtlCol="0" anchor="ctr"/>
          <a:lstStyle/>
          <a:p>
            <a:pPr>
              <a:lnSpc>
                <a:spcPct val="11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海南正从一个货物中转站，升级为</a:t>
            </a:r>
            <a:r>
              <a:rPr lang="en-US" sz="1400" dirty="0">
                <a:solidFill>
                  <a:schemeClr val="tx1"/>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全球贸易的服务枢纽和结算中心</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40" name="Shape 36"/>
          <p:cNvSpPr/>
          <p:nvPr/>
        </p:nvSpPr>
        <p:spPr>
          <a:xfrm>
            <a:off x="12022455" y="4255135"/>
            <a:ext cx="3512185" cy="988060"/>
          </a:xfrm>
          <a:custGeom>
            <a:avLst/>
            <a:gdLst/>
            <a:ahLst/>
            <a:cxnLst/>
            <a:rect l="l" t="t" r="r" b="b"/>
            <a:pathLst>
              <a:path w="3598333" h="1397000">
                <a:moveTo>
                  <a:pt x="42329" y="0"/>
                </a:moveTo>
                <a:lnTo>
                  <a:pt x="3556004" y="0"/>
                </a:lnTo>
                <a:cubicBezTo>
                  <a:pt x="3579382" y="0"/>
                  <a:pt x="3598333" y="18951"/>
                  <a:pt x="3598333" y="42329"/>
                </a:cubicBezTo>
                <a:lnTo>
                  <a:pt x="3598333" y="1354671"/>
                </a:lnTo>
                <a:cubicBezTo>
                  <a:pt x="3598333" y="1378049"/>
                  <a:pt x="3579382" y="1397000"/>
                  <a:pt x="3556004" y="1397000"/>
                </a:cubicBezTo>
                <a:lnTo>
                  <a:pt x="42329" y="1397000"/>
                </a:lnTo>
                <a:cubicBezTo>
                  <a:pt x="18951" y="1397000"/>
                  <a:pt x="0" y="1378049"/>
                  <a:pt x="0" y="1354671"/>
                </a:cubicBezTo>
                <a:lnTo>
                  <a:pt x="0" y="42329"/>
                </a:lnTo>
                <a:cubicBezTo>
                  <a:pt x="0" y="18951"/>
                  <a:pt x="18951" y="0"/>
                  <a:pt x="42329" y="0"/>
                </a:cubicBezTo>
                <a:close/>
              </a:path>
            </a:pathLst>
          </a:custGeom>
          <a:solidFill>
            <a:srgbClr val="FFFFFF"/>
          </a:solidFill>
        </p:spPr>
      </p:sp>
      <p:sp>
        <p:nvSpPr>
          <p:cNvPr id="41" name="Text 37"/>
          <p:cNvSpPr/>
          <p:nvPr/>
        </p:nvSpPr>
        <p:spPr>
          <a:xfrm>
            <a:off x="12192000" y="4234815"/>
            <a:ext cx="3264535" cy="24257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战略意义</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42" name="Text 38"/>
          <p:cNvSpPr/>
          <p:nvPr/>
        </p:nvSpPr>
        <p:spPr>
          <a:xfrm>
            <a:off x="12192000" y="4530090"/>
            <a:ext cx="3253740" cy="656590"/>
          </a:xfrm>
          <a:prstGeom prst="rect">
            <a:avLst/>
          </a:prstGeom>
          <a:noFill/>
        </p:spPr>
        <p:txBody>
          <a:bodyPr wrap="square" lIns="0" tIns="0" rIns="0" bIns="0" rtlCol="0" anchor="ctr"/>
          <a:lstStyle/>
          <a:p>
            <a:pPr>
              <a:lnSpc>
                <a:spcPct val="11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抢占全球产业链价值链的话语权，成为连接国内国际双循环的重要交汇点，吸引和配置全球资源的"反应炉"</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sp>
        <p:nvSpPr>
          <p:cNvPr id="44" name="Shape 40"/>
          <p:cNvSpPr/>
          <p:nvPr/>
        </p:nvSpPr>
        <p:spPr>
          <a:xfrm>
            <a:off x="11979275" y="5831840"/>
            <a:ext cx="210185" cy="190500"/>
          </a:xfrm>
          <a:custGeom>
            <a:avLst/>
            <a:gdLst/>
            <a:ahLst/>
            <a:cxnLst/>
            <a:rect l="l" t="t" r="r" b="b"/>
            <a:pathLst>
              <a:path w="214313" h="190500">
                <a:moveTo>
                  <a:pt x="83381" y="36128"/>
                </a:moveTo>
                <a:lnTo>
                  <a:pt x="83381" y="54583"/>
                </a:lnTo>
                <a:lnTo>
                  <a:pt x="83567" y="54769"/>
                </a:lnTo>
                <a:cubicBezTo>
                  <a:pt x="85985" y="24110"/>
                  <a:pt x="111621" y="0"/>
                  <a:pt x="142912" y="0"/>
                </a:cubicBezTo>
                <a:cubicBezTo>
                  <a:pt x="150391" y="0"/>
                  <a:pt x="157572" y="1377"/>
                  <a:pt x="164157" y="3907"/>
                </a:cubicBezTo>
                <a:cubicBezTo>
                  <a:pt x="167878" y="5321"/>
                  <a:pt x="168548" y="10046"/>
                  <a:pt x="165757" y="12874"/>
                </a:cubicBezTo>
                <a:lnTo>
                  <a:pt x="132755" y="45876"/>
                </a:lnTo>
                <a:cubicBezTo>
                  <a:pt x="131638" y="46992"/>
                  <a:pt x="131006" y="48518"/>
                  <a:pt x="131006" y="50081"/>
                </a:cubicBezTo>
                <a:lnTo>
                  <a:pt x="131006" y="65484"/>
                </a:lnTo>
                <a:cubicBezTo>
                  <a:pt x="131006" y="68759"/>
                  <a:pt x="133685" y="71438"/>
                  <a:pt x="136959" y="71438"/>
                </a:cubicBezTo>
                <a:lnTo>
                  <a:pt x="152363" y="71438"/>
                </a:lnTo>
                <a:cubicBezTo>
                  <a:pt x="153925" y="71438"/>
                  <a:pt x="155451" y="70805"/>
                  <a:pt x="156567" y="69689"/>
                </a:cubicBezTo>
                <a:lnTo>
                  <a:pt x="189570" y="36686"/>
                </a:lnTo>
                <a:cubicBezTo>
                  <a:pt x="192398" y="33858"/>
                  <a:pt x="197123" y="34565"/>
                  <a:pt x="198537" y="38286"/>
                </a:cubicBezTo>
                <a:cubicBezTo>
                  <a:pt x="201067" y="44872"/>
                  <a:pt x="202443" y="52053"/>
                  <a:pt x="202443" y="59531"/>
                </a:cubicBezTo>
                <a:cubicBezTo>
                  <a:pt x="202443" y="82079"/>
                  <a:pt x="189905" y="101724"/>
                  <a:pt x="171376" y="111807"/>
                </a:cubicBezTo>
                <a:lnTo>
                  <a:pt x="201699" y="142131"/>
                </a:lnTo>
                <a:cubicBezTo>
                  <a:pt x="208657" y="149089"/>
                  <a:pt x="208657" y="160400"/>
                  <a:pt x="201699" y="167394"/>
                </a:cubicBezTo>
                <a:lnTo>
                  <a:pt x="179338" y="189756"/>
                </a:lnTo>
                <a:cubicBezTo>
                  <a:pt x="172380" y="196714"/>
                  <a:pt x="161069" y="196714"/>
                  <a:pt x="154074" y="189756"/>
                </a:cubicBezTo>
                <a:lnTo>
                  <a:pt x="107193" y="142875"/>
                </a:lnTo>
                <a:cubicBezTo>
                  <a:pt x="96999" y="132680"/>
                  <a:pt x="94692" y="117611"/>
                  <a:pt x="100310" y="105184"/>
                </a:cubicBezTo>
                <a:lnTo>
                  <a:pt x="66563" y="71438"/>
                </a:lnTo>
                <a:lnTo>
                  <a:pt x="48109" y="71438"/>
                </a:lnTo>
                <a:cubicBezTo>
                  <a:pt x="44128" y="71438"/>
                  <a:pt x="40407" y="69466"/>
                  <a:pt x="38212" y="66154"/>
                </a:cubicBezTo>
                <a:lnTo>
                  <a:pt x="8706" y="21915"/>
                </a:lnTo>
                <a:cubicBezTo>
                  <a:pt x="7144" y="19571"/>
                  <a:pt x="7441" y="16408"/>
                  <a:pt x="9451" y="14399"/>
                </a:cubicBezTo>
                <a:lnTo>
                  <a:pt x="26343" y="-2493"/>
                </a:lnTo>
                <a:cubicBezTo>
                  <a:pt x="28352" y="-4502"/>
                  <a:pt x="31477" y="-4800"/>
                  <a:pt x="33858" y="-3237"/>
                </a:cubicBezTo>
                <a:lnTo>
                  <a:pt x="78098" y="26231"/>
                </a:lnTo>
                <a:cubicBezTo>
                  <a:pt x="81409" y="28426"/>
                  <a:pt x="83381" y="32147"/>
                  <a:pt x="83381" y="36128"/>
                </a:cubicBezTo>
                <a:close/>
                <a:moveTo>
                  <a:pt x="80218" y="110356"/>
                </a:moveTo>
                <a:cubicBezTo>
                  <a:pt x="77874" y="124123"/>
                  <a:pt x="81111" y="138671"/>
                  <a:pt x="90041" y="150316"/>
                </a:cubicBezTo>
                <a:lnTo>
                  <a:pt x="54694" y="185626"/>
                </a:lnTo>
                <a:cubicBezTo>
                  <a:pt x="44239" y="196081"/>
                  <a:pt x="27273" y="196081"/>
                  <a:pt x="16818" y="185626"/>
                </a:cubicBezTo>
                <a:cubicBezTo>
                  <a:pt x="6362" y="175171"/>
                  <a:pt x="6362" y="158204"/>
                  <a:pt x="16818" y="147749"/>
                </a:cubicBezTo>
                <a:lnTo>
                  <a:pt x="67196" y="97371"/>
                </a:lnTo>
                <a:lnTo>
                  <a:pt x="80218" y="110393"/>
                </a:lnTo>
                <a:close/>
              </a:path>
            </a:pathLst>
          </a:custGeom>
          <a:solidFill>
            <a:srgbClr val="C0A062"/>
          </a:solidFill>
        </p:spPr>
      </p:sp>
      <p:sp>
        <p:nvSpPr>
          <p:cNvPr id="45" name="Text 41"/>
          <p:cNvSpPr/>
          <p:nvPr/>
        </p:nvSpPr>
        <p:spPr>
          <a:xfrm>
            <a:off x="12207875" y="5779135"/>
            <a:ext cx="3476625" cy="29654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"两头在外"保税维修</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6" name="Shape 42"/>
          <p:cNvSpPr/>
          <p:nvPr/>
        </p:nvSpPr>
        <p:spPr>
          <a:xfrm>
            <a:off x="11964670" y="6249670"/>
            <a:ext cx="3621405" cy="603250"/>
          </a:xfrm>
          <a:custGeom>
            <a:avLst/>
            <a:gdLst/>
            <a:ahLst/>
            <a:cxnLst/>
            <a:rect l="l" t="t" r="r" b="b"/>
            <a:pathLst>
              <a:path w="3704167" h="603250">
                <a:moveTo>
                  <a:pt x="42336" y="0"/>
                </a:moveTo>
                <a:lnTo>
                  <a:pt x="3661831" y="0"/>
                </a:lnTo>
                <a:cubicBezTo>
                  <a:pt x="3685212" y="0"/>
                  <a:pt x="3704167" y="18955"/>
                  <a:pt x="3704167" y="42336"/>
                </a:cubicBezTo>
                <a:lnTo>
                  <a:pt x="3704167" y="560914"/>
                </a:lnTo>
                <a:cubicBezTo>
                  <a:pt x="3704167" y="584295"/>
                  <a:pt x="3685212" y="603250"/>
                  <a:pt x="3661831" y="603250"/>
                </a:cubicBezTo>
                <a:lnTo>
                  <a:pt x="42336" y="603250"/>
                </a:lnTo>
                <a:cubicBezTo>
                  <a:pt x="18955" y="603250"/>
                  <a:pt x="0" y="584295"/>
                  <a:pt x="0" y="560914"/>
                </a:cubicBezTo>
                <a:lnTo>
                  <a:pt x="0" y="42336"/>
                </a:lnTo>
                <a:cubicBezTo>
                  <a:pt x="0" y="18970"/>
                  <a:pt x="18970" y="0"/>
                  <a:pt x="42336" y="0"/>
                </a:cubicBezTo>
                <a:close/>
              </a:path>
            </a:pathLst>
          </a:custGeom>
          <a:solidFill>
            <a:srgbClr val="FFFFFF"/>
          </a:solidFill>
        </p:spPr>
      </p:sp>
      <p:sp>
        <p:nvSpPr>
          <p:cNvPr id="47" name="Text 43"/>
          <p:cNvSpPr/>
          <p:nvPr/>
        </p:nvSpPr>
        <p:spPr>
          <a:xfrm>
            <a:off x="12049125" y="6283960"/>
            <a:ext cx="3528060" cy="211455"/>
          </a:xfrm>
          <a:prstGeom prst="rect">
            <a:avLst/>
          </a:prstGeom>
          <a:noFill/>
        </p:spPr>
        <p:txBody>
          <a:bodyPr wrap="square" lIns="0" tIns="0" rIns="0" bIns="0" rtlCol="0" anchor="ctr"/>
          <a:lstStyle/>
          <a:p>
            <a:pP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业务范围</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48" name="Text 44"/>
          <p:cNvSpPr/>
          <p:nvPr/>
        </p:nvSpPr>
        <p:spPr>
          <a:xfrm>
            <a:off x="12049125" y="6588760"/>
            <a:ext cx="3518535" cy="179705"/>
          </a:xfrm>
          <a:prstGeom prst="rect">
            <a:avLst/>
          </a:prstGeom>
          <a:noFill/>
        </p:spPr>
        <p:txBody>
          <a:bodyPr wrap="square" lIns="0" tIns="0" rIns="0" bIns="0" rtlCol="0" anchor="ctr"/>
          <a:lstStyle/>
          <a:p>
            <a:pPr>
              <a:lnSpc>
                <a:spcPct val="11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飞机维修、船舶维修、高端设备维修等</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sp>
        <p:nvSpPr>
          <p:cNvPr id="49" name="Shape 45"/>
          <p:cNvSpPr/>
          <p:nvPr/>
        </p:nvSpPr>
        <p:spPr>
          <a:xfrm>
            <a:off x="11964670" y="6932295"/>
            <a:ext cx="3621405" cy="648000"/>
          </a:xfrm>
          <a:custGeom>
            <a:avLst/>
            <a:gdLst/>
            <a:ahLst/>
            <a:cxnLst/>
            <a:rect l="l" t="t" r="r" b="b"/>
            <a:pathLst>
              <a:path w="3704167" h="603250">
                <a:moveTo>
                  <a:pt x="42336" y="0"/>
                </a:moveTo>
                <a:lnTo>
                  <a:pt x="3661831" y="0"/>
                </a:lnTo>
                <a:cubicBezTo>
                  <a:pt x="3685212" y="0"/>
                  <a:pt x="3704167" y="18955"/>
                  <a:pt x="3704167" y="42336"/>
                </a:cubicBezTo>
                <a:lnTo>
                  <a:pt x="3704167" y="560914"/>
                </a:lnTo>
                <a:cubicBezTo>
                  <a:pt x="3704167" y="584295"/>
                  <a:pt x="3685212" y="603250"/>
                  <a:pt x="3661831" y="603250"/>
                </a:cubicBezTo>
                <a:lnTo>
                  <a:pt x="42336" y="603250"/>
                </a:lnTo>
                <a:cubicBezTo>
                  <a:pt x="18955" y="603250"/>
                  <a:pt x="0" y="584295"/>
                  <a:pt x="0" y="560914"/>
                </a:cubicBezTo>
                <a:lnTo>
                  <a:pt x="0" y="42336"/>
                </a:lnTo>
                <a:cubicBezTo>
                  <a:pt x="0" y="18970"/>
                  <a:pt x="18970" y="0"/>
                  <a:pt x="42336" y="0"/>
                </a:cubicBezTo>
                <a:close/>
              </a:path>
            </a:pathLst>
          </a:custGeom>
          <a:solidFill>
            <a:srgbClr val="FFFFFF"/>
          </a:solidFill>
        </p:spPr>
      </p:sp>
      <p:sp>
        <p:nvSpPr>
          <p:cNvPr id="50" name="Text 46"/>
          <p:cNvSpPr/>
          <p:nvPr/>
        </p:nvSpPr>
        <p:spPr>
          <a:xfrm>
            <a:off x="12049125" y="6925310"/>
            <a:ext cx="3528060" cy="211455"/>
          </a:xfrm>
          <a:prstGeom prst="rect">
            <a:avLst/>
          </a:prstGeom>
          <a:noFill/>
        </p:spPr>
        <p:txBody>
          <a:bodyPr wrap="square" lIns="0" tIns="0" rIns="0" bIns="0" rtlCol="0" anchor="ctr"/>
          <a:lstStyle/>
          <a:p>
            <a:pP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政策优势</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51" name="Text 47"/>
          <p:cNvSpPr/>
          <p:nvPr/>
        </p:nvSpPr>
        <p:spPr>
          <a:xfrm>
            <a:off x="12049125" y="7290435"/>
            <a:ext cx="3518535" cy="179705"/>
          </a:xfrm>
          <a:prstGeom prst="rect">
            <a:avLst/>
          </a:prstGeom>
          <a:noFill/>
        </p:spPr>
        <p:txBody>
          <a:bodyPr wrap="square" lIns="0" tIns="0" rIns="0" bIns="0" rtlCol="0" anchor="ctr"/>
          <a:lstStyle/>
          <a:p>
            <a:pPr>
              <a:lnSpc>
                <a:spcPct val="9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入境维修免缴保证金，进口维修零件享受保税优惠</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sp>
        <p:nvSpPr>
          <p:cNvPr id="52" name="Shape 48"/>
          <p:cNvSpPr/>
          <p:nvPr/>
        </p:nvSpPr>
        <p:spPr>
          <a:xfrm>
            <a:off x="11964670" y="7660640"/>
            <a:ext cx="3621405" cy="772795"/>
          </a:xfrm>
          <a:custGeom>
            <a:avLst/>
            <a:gdLst/>
            <a:ahLst/>
            <a:cxnLst/>
            <a:rect l="l" t="t" r="r" b="b"/>
            <a:pathLst>
              <a:path w="3704167" h="772583">
                <a:moveTo>
                  <a:pt x="42330" y="0"/>
                </a:moveTo>
                <a:lnTo>
                  <a:pt x="3661837" y="0"/>
                </a:lnTo>
                <a:cubicBezTo>
                  <a:pt x="3685215" y="0"/>
                  <a:pt x="3704167" y="18952"/>
                  <a:pt x="3704167" y="42330"/>
                </a:cubicBezTo>
                <a:lnTo>
                  <a:pt x="3704167" y="730253"/>
                </a:lnTo>
                <a:cubicBezTo>
                  <a:pt x="3704167" y="753632"/>
                  <a:pt x="3685215" y="772583"/>
                  <a:pt x="3661837" y="772583"/>
                </a:cubicBezTo>
                <a:lnTo>
                  <a:pt x="42330" y="772583"/>
                </a:lnTo>
                <a:cubicBezTo>
                  <a:pt x="18967" y="772583"/>
                  <a:pt x="0" y="753616"/>
                  <a:pt x="0" y="730253"/>
                </a:cubicBezTo>
                <a:lnTo>
                  <a:pt x="0" y="42330"/>
                </a:lnTo>
                <a:cubicBezTo>
                  <a:pt x="0" y="18967"/>
                  <a:pt x="18967" y="0"/>
                  <a:pt x="42330" y="0"/>
                </a:cubicBezTo>
                <a:close/>
              </a:path>
            </a:pathLst>
          </a:custGeom>
          <a:solidFill>
            <a:srgbClr val="FFFFFF"/>
          </a:solidFill>
        </p:spPr>
      </p:sp>
      <p:sp>
        <p:nvSpPr>
          <p:cNvPr id="53" name="Text 49"/>
          <p:cNvSpPr/>
          <p:nvPr/>
        </p:nvSpPr>
        <p:spPr>
          <a:xfrm>
            <a:off x="12049125" y="7674610"/>
            <a:ext cx="3528060" cy="211455"/>
          </a:xfrm>
          <a:prstGeom prst="rect">
            <a:avLst/>
          </a:prstGeom>
          <a:noFill/>
        </p:spPr>
        <p:txBody>
          <a:bodyPr wrap="square" lIns="0" tIns="0" rIns="0" bIns="0" rtlCol="0" anchor="ctr"/>
          <a:lstStyle/>
          <a:p>
            <a:pP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配套服务</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54" name="Text 50"/>
          <p:cNvSpPr/>
          <p:nvPr/>
        </p:nvSpPr>
        <p:spPr>
          <a:xfrm>
            <a:off x="12049125" y="7966710"/>
            <a:ext cx="3518535" cy="349250"/>
          </a:xfrm>
          <a:prstGeom prst="rect">
            <a:avLst/>
          </a:prstGeom>
          <a:noFill/>
        </p:spPr>
        <p:txBody>
          <a:bodyPr wrap="square" lIns="0" tIns="0" rIns="0" bIns="0" rtlCol="0" anchor="ctr"/>
          <a:lstStyle/>
          <a:p>
            <a:pPr>
              <a:lnSpc>
                <a:spcPct val="11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配套检测、溯源与合规服务指导，保障维修货物"进境-维修-复运出境"闭环监管</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sp>
        <p:nvSpPr>
          <p:cNvPr id="58" name="Shape 52"/>
          <p:cNvSpPr/>
          <p:nvPr/>
        </p:nvSpPr>
        <p:spPr>
          <a:xfrm>
            <a:off x="806450" y="5899719"/>
            <a:ext cx="254000" cy="254000"/>
          </a:xfrm>
          <a:custGeom>
            <a:avLst/>
            <a:gdLst/>
            <a:ahLst/>
            <a:cxnLst/>
            <a:rect l="l" t="t" r="r" b="b"/>
            <a:pathLst>
              <a:path w="254000" h="254000">
                <a:moveTo>
                  <a:pt x="63500" y="158750"/>
                </a:moveTo>
                <a:lnTo>
                  <a:pt x="12154" y="158750"/>
                </a:lnTo>
                <a:cubicBezTo>
                  <a:pt x="-198" y="158750"/>
                  <a:pt x="-7789" y="145306"/>
                  <a:pt x="-1439" y="134689"/>
                </a:cubicBezTo>
                <a:lnTo>
                  <a:pt x="24805" y="90934"/>
                </a:lnTo>
                <a:cubicBezTo>
                  <a:pt x="29121" y="83741"/>
                  <a:pt x="36860" y="79375"/>
                  <a:pt x="45244" y="79375"/>
                </a:cubicBezTo>
                <a:lnTo>
                  <a:pt x="92373" y="79375"/>
                </a:lnTo>
                <a:cubicBezTo>
                  <a:pt x="130125" y="15429"/>
                  <a:pt x="186432" y="12204"/>
                  <a:pt x="224086" y="17711"/>
                </a:cubicBezTo>
                <a:cubicBezTo>
                  <a:pt x="230436" y="18653"/>
                  <a:pt x="235396" y="23614"/>
                  <a:pt x="236289" y="29914"/>
                </a:cubicBezTo>
                <a:cubicBezTo>
                  <a:pt x="241796" y="67568"/>
                  <a:pt x="238571" y="123875"/>
                  <a:pt x="174625" y="161627"/>
                </a:cubicBezTo>
                <a:lnTo>
                  <a:pt x="174625" y="208756"/>
                </a:lnTo>
                <a:cubicBezTo>
                  <a:pt x="174625" y="217140"/>
                  <a:pt x="170259" y="224879"/>
                  <a:pt x="163066" y="229195"/>
                </a:cubicBezTo>
                <a:lnTo>
                  <a:pt x="119311" y="255439"/>
                </a:lnTo>
                <a:cubicBezTo>
                  <a:pt x="108744" y="261789"/>
                  <a:pt x="95250" y="254149"/>
                  <a:pt x="95250" y="241846"/>
                </a:cubicBezTo>
                <a:lnTo>
                  <a:pt x="95250" y="190500"/>
                </a:lnTo>
                <a:cubicBezTo>
                  <a:pt x="95250" y="172988"/>
                  <a:pt x="81012" y="158750"/>
                  <a:pt x="63500" y="158750"/>
                </a:cubicBezTo>
                <a:lnTo>
                  <a:pt x="63450" y="158750"/>
                </a:lnTo>
                <a:close/>
                <a:moveTo>
                  <a:pt x="198438" y="79375"/>
                </a:moveTo>
                <a:cubicBezTo>
                  <a:pt x="198438" y="66233"/>
                  <a:pt x="187767" y="55563"/>
                  <a:pt x="174625" y="55563"/>
                </a:cubicBezTo>
                <a:cubicBezTo>
                  <a:pt x="161483" y="55563"/>
                  <a:pt x="150813" y="66233"/>
                  <a:pt x="150813" y="79375"/>
                </a:cubicBezTo>
                <a:cubicBezTo>
                  <a:pt x="150813" y="92517"/>
                  <a:pt x="161483" y="103188"/>
                  <a:pt x="174625" y="103188"/>
                </a:cubicBezTo>
                <a:cubicBezTo>
                  <a:pt x="187767" y="103188"/>
                  <a:pt x="198438" y="92517"/>
                  <a:pt x="198438" y="79375"/>
                </a:cubicBezTo>
                <a:close/>
              </a:path>
            </a:pathLst>
          </a:custGeom>
          <a:solidFill>
            <a:srgbClr val="C0A062"/>
          </a:solidFill>
        </p:spPr>
      </p:sp>
      <p:sp>
        <p:nvSpPr>
          <p:cNvPr id="59" name="Text 53"/>
          <p:cNvSpPr/>
          <p:nvPr/>
        </p:nvSpPr>
        <p:spPr>
          <a:xfrm>
            <a:off x="1168400" y="5857240"/>
            <a:ext cx="6675755" cy="33845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战略布局建议</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nvGrpSpPr>
          <p:cNvPr id="9" name="组合 8"/>
          <p:cNvGrpSpPr/>
          <p:nvPr/>
        </p:nvGrpSpPr>
        <p:grpSpPr>
          <a:xfrm>
            <a:off x="831215" y="6497955"/>
            <a:ext cx="3239770" cy="1764030"/>
            <a:chOff x="1153" y="10233"/>
            <a:chExt cx="5102" cy="2778"/>
          </a:xfrm>
        </p:grpSpPr>
        <p:sp>
          <p:nvSpPr>
            <p:cNvPr id="60" name="Shape 54"/>
            <p:cNvSpPr/>
            <p:nvPr/>
          </p:nvSpPr>
          <p:spPr>
            <a:xfrm>
              <a:off x="1153" y="10233"/>
              <a:ext cx="5102" cy="2778"/>
            </a:xfrm>
            <a:custGeom>
              <a:avLst/>
              <a:gdLst/>
              <a:ahLst/>
              <a:cxnLst/>
              <a:rect l="l" t="t" r="r" b="b"/>
              <a:pathLst>
                <a:path w="4878917" h="1090083">
                  <a:moveTo>
                    <a:pt x="42328" y="0"/>
                  </a:moveTo>
                  <a:lnTo>
                    <a:pt x="4836589" y="0"/>
                  </a:lnTo>
                  <a:cubicBezTo>
                    <a:pt x="4859966" y="0"/>
                    <a:pt x="4878917" y="18951"/>
                    <a:pt x="4878917" y="42328"/>
                  </a:cubicBezTo>
                  <a:lnTo>
                    <a:pt x="4878917" y="1047755"/>
                  </a:lnTo>
                  <a:cubicBezTo>
                    <a:pt x="4878917" y="1071132"/>
                    <a:pt x="4859966" y="1090083"/>
                    <a:pt x="4836589" y="1090083"/>
                  </a:cubicBezTo>
                  <a:lnTo>
                    <a:pt x="42328" y="1090083"/>
                  </a:lnTo>
                  <a:cubicBezTo>
                    <a:pt x="18951" y="1090083"/>
                    <a:pt x="0" y="1071132"/>
                    <a:pt x="0" y="1047755"/>
                  </a:cubicBezTo>
                  <a:lnTo>
                    <a:pt x="0" y="42328"/>
                  </a:lnTo>
                  <a:cubicBezTo>
                    <a:pt x="0" y="18951"/>
                    <a:pt x="18951" y="0"/>
                    <a:pt x="42328" y="0"/>
                  </a:cubicBezTo>
                  <a:close/>
                </a:path>
              </a:pathLst>
            </a:custGeom>
            <a:solidFill>
              <a:srgbClr val="FFFFFF"/>
            </a:solidFill>
          </p:spPr>
        </p:sp>
        <p:sp>
          <p:nvSpPr>
            <p:cNvPr id="61" name="Text 55"/>
            <p:cNvSpPr/>
            <p:nvPr/>
          </p:nvSpPr>
          <p:spPr>
            <a:xfrm>
              <a:off x="1527" y="10385"/>
              <a:ext cx="4562" cy="708"/>
            </a:xfrm>
            <a:prstGeom prst="rect">
              <a:avLst/>
            </a:prstGeom>
            <a:solidFill>
              <a:srgbClr val="FFFFFF"/>
            </a:solid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微软雅黑" panose="020B0503020204020204" charset="-122"/>
                </a:rPr>
                <a:t>"买全球+海南加工+卖全球"模式</a:t>
              </a:r>
              <a:endParaRPr lang="en-US" sz="1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62" name="Text 56"/>
            <p:cNvSpPr/>
            <p:nvPr/>
          </p:nvSpPr>
          <p:spPr>
            <a:xfrm>
              <a:off x="1527" y="11322"/>
              <a:ext cx="4562" cy="1222"/>
            </a:xfrm>
            <a:prstGeom prst="rect">
              <a:avLst/>
            </a:prstGeom>
            <a:solidFill>
              <a:srgbClr val="FFFFFF"/>
            </a:solidFill>
          </p:spPr>
          <p:txBody>
            <a:bodyPr wrap="square" lIns="0" tIns="0" rIns="0" bIns="0" rtlCol="0" anchor="ctr"/>
            <a:lstStyle/>
            <a:p>
              <a:pPr>
                <a:lnSpc>
                  <a:spcPct val="16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利用零关税进口料件，在海南加工增值后销往全球市场，实现全球资源配置和价值链提升</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29" name="组合 28"/>
          <p:cNvGrpSpPr/>
          <p:nvPr/>
        </p:nvGrpSpPr>
        <p:grpSpPr>
          <a:xfrm>
            <a:off x="4362450" y="6497955"/>
            <a:ext cx="3239770" cy="1764030"/>
            <a:chOff x="6896" y="10233"/>
            <a:chExt cx="5102" cy="2778"/>
          </a:xfrm>
        </p:grpSpPr>
        <p:sp>
          <p:nvSpPr>
            <p:cNvPr id="63" name="Shape 57"/>
            <p:cNvSpPr/>
            <p:nvPr/>
          </p:nvSpPr>
          <p:spPr>
            <a:xfrm>
              <a:off x="6896" y="10233"/>
              <a:ext cx="5102" cy="2778"/>
            </a:xfrm>
            <a:custGeom>
              <a:avLst/>
              <a:gdLst/>
              <a:ahLst/>
              <a:cxnLst/>
              <a:rect l="l" t="t" r="r" b="b"/>
              <a:pathLst>
                <a:path w="4878917" h="1090083">
                  <a:moveTo>
                    <a:pt x="42328" y="0"/>
                  </a:moveTo>
                  <a:lnTo>
                    <a:pt x="4836589" y="0"/>
                  </a:lnTo>
                  <a:cubicBezTo>
                    <a:pt x="4859966" y="0"/>
                    <a:pt x="4878917" y="18951"/>
                    <a:pt x="4878917" y="42328"/>
                  </a:cubicBezTo>
                  <a:lnTo>
                    <a:pt x="4878917" y="1047755"/>
                  </a:lnTo>
                  <a:cubicBezTo>
                    <a:pt x="4878917" y="1071132"/>
                    <a:pt x="4859966" y="1090083"/>
                    <a:pt x="4836589" y="1090083"/>
                  </a:cubicBezTo>
                  <a:lnTo>
                    <a:pt x="42328" y="1090083"/>
                  </a:lnTo>
                  <a:cubicBezTo>
                    <a:pt x="18951" y="1090083"/>
                    <a:pt x="0" y="1071132"/>
                    <a:pt x="0" y="1047755"/>
                  </a:cubicBezTo>
                  <a:lnTo>
                    <a:pt x="0" y="42328"/>
                  </a:lnTo>
                  <a:cubicBezTo>
                    <a:pt x="0" y="18951"/>
                    <a:pt x="18951" y="0"/>
                    <a:pt x="42328" y="0"/>
                  </a:cubicBezTo>
                  <a:close/>
                </a:path>
              </a:pathLst>
            </a:custGeom>
            <a:solidFill>
              <a:srgbClr val="FFFFFF"/>
            </a:solidFill>
          </p:spPr>
          <p:txBody>
            <a:bodyPr/>
            <a:p>
              <a:endParaRPr lang="zh-CN" altLang="en-US"/>
            </a:p>
          </p:txBody>
        </p:sp>
        <p:sp>
          <p:nvSpPr>
            <p:cNvPr id="65" name="Text 58"/>
            <p:cNvSpPr/>
            <p:nvPr/>
          </p:nvSpPr>
          <p:spPr>
            <a:xfrm>
              <a:off x="7271" y="10377"/>
              <a:ext cx="3745" cy="730"/>
            </a:xfrm>
            <a:prstGeom prst="rect">
              <a:avLst/>
            </a:prstGeom>
            <a:solidFill>
              <a:srgbClr val="FFFFFF"/>
            </a:solid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培育跨国企业总部</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66" name="Text 59"/>
            <p:cNvSpPr/>
            <p:nvPr/>
          </p:nvSpPr>
          <p:spPr>
            <a:xfrm>
              <a:off x="7271" y="10998"/>
              <a:ext cx="4560" cy="1414"/>
            </a:xfrm>
            <a:prstGeom prst="rect">
              <a:avLst/>
            </a:prstGeom>
            <a:solidFill>
              <a:srgbClr val="FFFFFF"/>
            </a:solidFill>
          </p:spPr>
          <p:txBody>
            <a:bodyPr wrap="square" lIns="0" tIns="0" rIns="0" bIns="0" rtlCol="0" anchor="ctr"/>
            <a:lstStyle/>
            <a:p>
              <a:pPr>
                <a:lnSpc>
                  <a:spcPct val="16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以海南为总部基地，开展全球业务布局，发展离岸贸易和跨境投融资业务</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8" name="组合 7"/>
          <p:cNvGrpSpPr/>
          <p:nvPr/>
        </p:nvGrpSpPr>
        <p:grpSpPr>
          <a:xfrm>
            <a:off x="7893685" y="6494145"/>
            <a:ext cx="3239770" cy="1764030"/>
            <a:chOff x="12638" y="10227"/>
            <a:chExt cx="5102" cy="2778"/>
          </a:xfrm>
        </p:grpSpPr>
        <p:sp>
          <p:nvSpPr>
            <p:cNvPr id="67" name="Shape 60"/>
            <p:cNvSpPr/>
            <p:nvPr/>
          </p:nvSpPr>
          <p:spPr>
            <a:xfrm>
              <a:off x="12638" y="10227"/>
              <a:ext cx="5102" cy="2778"/>
            </a:xfrm>
            <a:custGeom>
              <a:avLst/>
              <a:gdLst/>
              <a:ahLst/>
              <a:cxnLst/>
              <a:rect l="l" t="t" r="r" b="b"/>
              <a:pathLst>
                <a:path w="4878917" h="1090083">
                  <a:moveTo>
                    <a:pt x="42328" y="0"/>
                  </a:moveTo>
                  <a:lnTo>
                    <a:pt x="4836589" y="0"/>
                  </a:lnTo>
                  <a:cubicBezTo>
                    <a:pt x="4859966" y="0"/>
                    <a:pt x="4878917" y="18951"/>
                    <a:pt x="4878917" y="42328"/>
                  </a:cubicBezTo>
                  <a:lnTo>
                    <a:pt x="4878917" y="1047755"/>
                  </a:lnTo>
                  <a:cubicBezTo>
                    <a:pt x="4878917" y="1071132"/>
                    <a:pt x="4859966" y="1090083"/>
                    <a:pt x="4836589" y="1090083"/>
                  </a:cubicBezTo>
                  <a:lnTo>
                    <a:pt x="42328" y="1090083"/>
                  </a:lnTo>
                  <a:cubicBezTo>
                    <a:pt x="18951" y="1090083"/>
                    <a:pt x="0" y="1071132"/>
                    <a:pt x="0" y="1047755"/>
                  </a:cubicBezTo>
                  <a:lnTo>
                    <a:pt x="0" y="42328"/>
                  </a:lnTo>
                  <a:cubicBezTo>
                    <a:pt x="0" y="18951"/>
                    <a:pt x="18951" y="0"/>
                    <a:pt x="42328" y="0"/>
                  </a:cubicBezTo>
                  <a:close/>
                </a:path>
              </a:pathLst>
            </a:custGeom>
            <a:solidFill>
              <a:srgbClr val="FFFFFF"/>
            </a:solidFill>
          </p:spPr>
        </p:sp>
        <p:sp>
          <p:nvSpPr>
            <p:cNvPr id="68" name="Text 61"/>
            <p:cNvSpPr/>
            <p:nvPr/>
          </p:nvSpPr>
          <p:spPr>
            <a:xfrm>
              <a:off x="13022" y="10367"/>
              <a:ext cx="3732" cy="717"/>
            </a:xfrm>
            <a:prstGeom prst="rect">
              <a:avLst/>
            </a:prstGeom>
            <a:solidFill>
              <a:srgbClr val="FFFFFF"/>
            </a:solid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发展保税维修业务</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69" name="Text 62"/>
            <p:cNvSpPr/>
            <p:nvPr/>
          </p:nvSpPr>
          <p:spPr>
            <a:xfrm>
              <a:off x="13022" y="11223"/>
              <a:ext cx="4573" cy="1361"/>
            </a:xfrm>
            <a:prstGeom prst="rect">
              <a:avLst/>
            </a:prstGeom>
            <a:solidFill>
              <a:srgbClr val="FFFFFF"/>
            </a:solidFill>
          </p:spPr>
          <p:txBody>
            <a:bodyPr wrap="square" lIns="0" tIns="0" rIns="0" bIns="0" rtlCol="0" anchor="ctr"/>
            <a:lstStyle/>
            <a:p>
              <a:pPr>
                <a:lnSpc>
                  <a:spcPct val="16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在洋浦、海口综合保税区等发展"两头在外"保税维修业务，打造区域性维修保障中心</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73" name="组合 72"/>
          <p:cNvGrpSpPr/>
          <p:nvPr/>
        </p:nvGrpSpPr>
        <p:grpSpPr>
          <a:xfrm rot="0">
            <a:off x="545465" y="260350"/>
            <a:ext cx="15386685" cy="8771890"/>
            <a:chOff x="859" y="410"/>
            <a:chExt cx="24231" cy="13814"/>
          </a:xfrm>
        </p:grpSpPr>
        <p:pic>
          <p:nvPicPr>
            <p:cNvPr id="74" name="图片 73"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75" name="组合 74"/>
            <p:cNvGrpSpPr/>
            <p:nvPr/>
          </p:nvGrpSpPr>
          <p:grpSpPr>
            <a:xfrm rot="0">
              <a:off x="21095" y="410"/>
              <a:ext cx="3995" cy="1345"/>
              <a:chOff x="2704" y="1289"/>
              <a:chExt cx="3995" cy="1345"/>
            </a:xfrm>
          </p:grpSpPr>
          <p:sp>
            <p:nvSpPr>
              <p:cNvPr id="77"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78"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80" name="直接连接符 79"/>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81" name="组合 80"/>
            <p:cNvGrpSpPr/>
            <p:nvPr/>
          </p:nvGrpSpPr>
          <p:grpSpPr>
            <a:xfrm>
              <a:off x="19334" y="13732"/>
              <a:ext cx="5686" cy="492"/>
              <a:chOff x="19278" y="13732"/>
              <a:chExt cx="5686" cy="492"/>
            </a:xfrm>
          </p:grpSpPr>
          <p:sp>
            <p:nvSpPr>
              <p:cNvPr id="82" name="文本框 81"/>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83" name="图片 82"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贸易便利化措施:通关效率全面提升</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创新监管模式,整体办理流程减少七成以上</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9" name="Shape 3"/>
          <p:cNvSpPr/>
          <p:nvPr/>
        </p:nvSpPr>
        <p:spPr>
          <a:xfrm>
            <a:off x="546100" y="1480820"/>
            <a:ext cx="4940300" cy="3085465"/>
          </a:xfrm>
          <a:custGeom>
            <a:avLst/>
            <a:gdLst/>
            <a:ahLst/>
            <a:cxnLst/>
            <a:rect l="l" t="t" r="r" b="b"/>
            <a:pathLst>
              <a:path w="4940300" h="2794000">
                <a:moveTo>
                  <a:pt x="50800" y="0"/>
                </a:moveTo>
                <a:lnTo>
                  <a:pt x="4889500" y="0"/>
                </a:lnTo>
                <a:cubicBezTo>
                  <a:pt x="4917556" y="0"/>
                  <a:pt x="4940300" y="22744"/>
                  <a:pt x="4940300" y="50800"/>
                </a:cubicBezTo>
                <a:lnTo>
                  <a:pt x="4940300" y="2641587"/>
                </a:lnTo>
                <a:cubicBezTo>
                  <a:pt x="4940300" y="2725763"/>
                  <a:pt x="4872063" y="2794000"/>
                  <a:pt x="4787887" y="2794000"/>
                </a:cubicBezTo>
                <a:lnTo>
                  <a:pt x="152413" y="2794000"/>
                </a:lnTo>
                <a:cubicBezTo>
                  <a:pt x="68237" y="2794000"/>
                  <a:pt x="0" y="2725763"/>
                  <a:pt x="0" y="2641587"/>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10" name="Shape 4"/>
          <p:cNvSpPr/>
          <p:nvPr/>
        </p:nvSpPr>
        <p:spPr>
          <a:xfrm>
            <a:off x="546100" y="1480820"/>
            <a:ext cx="4940300" cy="76835"/>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59F5E"/>
          </a:solidFill>
        </p:spPr>
      </p:sp>
      <p:sp>
        <p:nvSpPr>
          <p:cNvPr id="11" name="Shape 5"/>
          <p:cNvSpPr/>
          <p:nvPr/>
        </p:nvSpPr>
        <p:spPr>
          <a:xfrm>
            <a:off x="749300" y="1709420"/>
            <a:ext cx="648000" cy="64800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9F5E"/>
          </a:solidFill>
        </p:spPr>
      </p:sp>
      <p:sp>
        <p:nvSpPr>
          <p:cNvPr id="12" name="Shape 6"/>
          <p:cNvSpPr/>
          <p:nvPr/>
        </p:nvSpPr>
        <p:spPr>
          <a:xfrm>
            <a:off x="978050" y="1893402"/>
            <a:ext cx="190500" cy="280035"/>
          </a:xfrm>
          <a:custGeom>
            <a:avLst/>
            <a:gdLst/>
            <a:ahLst/>
            <a:cxnLst/>
            <a:rect l="l" t="t" r="r" b="b"/>
            <a:pathLst>
              <a:path w="190500" h="254000">
                <a:moveTo>
                  <a:pt x="154484" y="15875"/>
                </a:moveTo>
                <a:lnTo>
                  <a:pt x="158750" y="15875"/>
                </a:lnTo>
                <a:cubicBezTo>
                  <a:pt x="176262" y="15875"/>
                  <a:pt x="190500" y="30113"/>
                  <a:pt x="190500" y="47625"/>
                </a:cubicBezTo>
                <a:lnTo>
                  <a:pt x="190500" y="222250"/>
                </a:lnTo>
                <a:cubicBezTo>
                  <a:pt x="190500" y="239762"/>
                  <a:pt x="176262" y="254000"/>
                  <a:pt x="158750" y="254000"/>
                </a:cubicBezTo>
                <a:lnTo>
                  <a:pt x="31750" y="254000"/>
                </a:lnTo>
                <a:cubicBezTo>
                  <a:pt x="14238" y="254000"/>
                  <a:pt x="0" y="239762"/>
                  <a:pt x="0" y="222250"/>
                </a:cubicBezTo>
                <a:lnTo>
                  <a:pt x="0" y="47625"/>
                </a:lnTo>
                <a:cubicBezTo>
                  <a:pt x="0" y="30113"/>
                  <a:pt x="14238" y="15875"/>
                  <a:pt x="31750" y="15875"/>
                </a:cubicBezTo>
                <a:lnTo>
                  <a:pt x="36016" y="15875"/>
                </a:lnTo>
                <a:cubicBezTo>
                  <a:pt x="41473" y="6400"/>
                  <a:pt x="51743" y="0"/>
                  <a:pt x="63500" y="0"/>
                </a:cubicBezTo>
                <a:lnTo>
                  <a:pt x="127000" y="0"/>
                </a:lnTo>
                <a:cubicBezTo>
                  <a:pt x="138757" y="0"/>
                  <a:pt x="149027" y="6400"/>
                  <a:pt x="154484" y="15875"/>
                </a:cubicBezTo>
                <a:close/>
                <a:moveTo>
                  <a:pt x="123031" y="55563"/>
                </a:moveTo>
                <a:cubicBezTo>
                  <a:pt x="129629" y="55563"/>
                  <a:pt x="134938" y="50254"/>
                  <a:pt x="134938" y="43656"/>
                </a:cubicBezTo>
                <a:cubicBezTo>
                  <a:pt x="134938" y="37058"/>
                  <a:pt x="129629" y="31750"/>
                  <a:pt x="123031" y="31750"/>
                </a:cubicBezTo>
                <a:lnTo>
                  <a:pt x="67469" y="31750"/>
                </a:lnTo>
                <a:cubicBezTo>
                  <a:pt x="60871" y="31750"/>
                  <a:pt x="55563" y="37058"/>
                  <a:pt x="55563" y="43656"/>
                </a:cubicBezTo>
                <a:cubicBezTo>
                  <a:pt x="55563" y="50254"/>
                  <a:pt x="60871" y="55563"/>
                  <a:pt x="67469" y="55563"/>
                </a:cubicBezTo>
                <a:lnTo>
                  <a:pt x="123031" y="55563"/>
                </a:lnTo>
                <a:close/>
                <a:moveTo>
                  <a:pt x="63500" y="127000"/>
                </a:moveTo>
                <a:cubicBezTo>
                  <a:pt x="63500" y="118238"/>
                  <a:pt x="56387" y="111125"/>
                  <a:pt x="47625" y="111125"/>
                </a:cubicBezTo>
                <a:cubicBezTo>
                  <a:pt x="38863" y="111125"/>
                  <a:pt x="31750" y="118238"/>
                  <a:pt x="31750" y="127000"/>
                </a:cubicBezTo>
                <a:cubicBezTo>
                  <a:pt x="31750" y="135762"/>
                  <a:pt x="38863" y="142875"/>
                  <a:pt x="47625" y="142875"/>
                </a:cubicBezTo>
                <a:cubicBezTo>
                  <a:pt x="56387" y="142875"/>
                  <a:pt x="63500" y="135762"/>
                  <a:pt x="63500" y="127000"/>
                </a:cubicBezTo>
                <a:close/>
                <a:moveTo>
                  <a:pt x="79375" y="127000"/>
                </a:moveTo>
                <a:cubicBezTo>
                  <a:pt x="79375" y="133598"/>
                  <a:pt x="84683" y="138906"/>
                  <a:pt x="91281" y="138906"/>
                </a:cubicBezTo>
                <a:lnTo>
                  <a:pt x="146844" y="138906"/>
                </a:lnTo>
                <a:cubicBezTo>
                  <a:pt x="153442" y="138906"/>
                  <a:pt x="158750" y="133598"/>
                  <a:pt x="158750" y="127000"/>
                </a:cubicBezTo>
                <a:cubicBezTo>
                  <a:pt x="158750" y="120402"/>
                  <a:pt x="153442" y="115094"/>
                  <a:pt x="146844" y="115094"/>
                </a:cubicBezTo>
                <a:lnTo>
                  <a:pt x="91281" y="115094"/>
                </a:lnTo>
                <a:cubicBezTo>
                  <a:pt x="84683" y="115094"/>
                  <a:pt x="79375" y="120402"/>
                  <a:pt x="79375" y="127000"/>
                </a:cubicBezTo>
                <a:close/>
                <a:moveTo>
                  <a:pt x="79375" y="190500"/>
                </a:moveTo>
                <a:cubicBezTo>
                  <a:pt x="79375" y="197098"/>
                  <a:pt x="84683" y="202406"/>
                  <a:pt x="91281" y="202406"/>
                </a:cubicBezTo>
                <a:lnTo>
                  <a:pt x="146844" y="202406"/>
                </a:lnTo>
                <a:cubicBezTo>
                  <a:pt x="153442" y="202406"/>
                  <a:pt x="158750" y="197098"/>
                  <a:pt x="158750" y="190500"/>
                </a:cubicBezTo>
                <a:cubicBezTo>
                  <a:pt x="158750" y="183902"/>
                  <a:pt x="153442" y="178594"/>
                  <a:pt x="146844" y="178594"/>
                </a:cubicBezTo>
                <a:lnTo>
                  <a:pt x="91281" y="178594"/>
                </a:lnTo>
                <a:cubicBezTo>
                  <a:pt x="84683" y="178594"/>
                  <a:pt x="79375" y="183902"/>
                  <a:pt x="79375" y="190500"/>
                </a:cubicBezTo>
                <a:close/>
                <a:moveTo>
                  <a:pt x="47625" y="206375"/>
                </a:moveTo>
                <a:cubicBezTo>
                  <a:pt x="56387" y="206375"/>
                  <a:pt x="63500" y="199262"/>
                  <a:pt x="63500" y="190500"/>
                </a:cubicBezTo>
                <a:cubicBezTo>
                  <a:pt x="63500" y="181738"/>
                  <a:pt x="56387" y="174625"/>
                  <a:pt x="47625" y="174625"/>
                </a:cubicBezTo>
                <a:cubicBezTo>
                  <a:pt x="38863" y="174625"/>
                  <a:pt x="31750" y="181738"/>
                  <a:pt x="31750" y="190500"/>
                </a:cubicBezTo>
                <a:cubicBezTo>
                  <a:pt x="31750" y="199262"/>
                  <a:pt x="38863" y="206375"/>
                  <a:pt x="47625" y="206375"/>
                </a:cubicBezTo>
                <a:close/>
              </a:path>
            </a:pathLst>
          </a:custGeom>
          <a:solidFill>
            <a:srgbClr val="FFFFFF"/>
          </a:solidFill>
        </p:spPr>
      </p:sp>
      <p:sp>
        <p:nvSpPr>
          <p:cNvPr id="13" name="Text 7"/>
          <p:cNvSpPr/>
          <p:nvPr/>
        </p:nvSpPr>
        <p:spPr>
          <a:xfrm>
            <a:off x="1511300" y="1836420"/>
            <a:ext cx="2908300" cy="39179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清单核放汇总统计</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4" name="Text 8"/>
          <p:cNvSpPr/>
          <p:nvPr/>
        </p:nvSpPr>
        <p:spPr>
          <a:xfrm>
            <a:off x="749300" y="2509520"/>
            <a:ext cx="4622800" cy="644525"/>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跨境电商零售出口商品通过“清单核放、汇总申报”模式办理通关手续</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大幅提高通关效率。</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5" name="Shape 9"/>
          <p:cNvSpPr/>
          <p:nvPr/>
        </p:nvSpPr>
        <p:spPr>
          <a:xfrm>
            <a:off x="749300" y="3338830"/>
            <a:ext cx="4533900" cy="953135"/>
          </a:xfrm>
          <a:custGeom>
            <a:avLst/>
            <a:gdLst/>
            <a:ahLst/>
            <a:cxnLst/>
            <a:rect l="l" t="t" r="r" b="b"/>
            <a:pathLst>
              <a:path w="4533900" h="863600">
                <a:moveTo>
                  <a:pt x="101603" y="0"/>
                </a:moveTo>
                <a:lnTo>
                  <a:pt x="4432297" y="0"/>
                </a:lnTo>
                <a:cubicBezTo>
                  <a:pt x="4488411" y="0"/>
                  <a:pt x="4533900" y="45489"/>
                  <a:pt x="4533900" y="101603"/>
                </a:cubicBezTo>
                <a:lnTo>
                  <a:pt x="4533900" y="761997"/>
                </a:lnTo>
                <a:cubicBezTo>
                  <a:pt x="4533900" y="818111"/>
                  <a:pt x="4488411" y="863600"/>
                  <a:pt x="4432297" y="863600"/>
                </a:cubicBezTo>
                <a:lnTo>
                  <a:pt x="101603" y="863600"/>
                </a:lnTo>
                <a:cubicBezTo>
                  <a:pt x="45527" y="863600"/>
                  <a:pt x="0" y="818073"/>
                  <a:pt x="0" y="761997"/>
                </a:cubicBezTo>
                <a:lnTo>
                  <a:pt x="0" y="101603"/>
                </a:lnTo>
                <a:cubicBezTo>
                  <a:pt x="0" y="45527"/>
                  <a:pt x="45527" y="0"/>
                  <a:pt x="101603" y="0"/>
                </a:cubicBezTo>
                <a:close/>
              </a:path>
            </a:pathLst>
          </a:custGeom>
          <a:solidFill>
            <a:srgbClr val="F9F5EE"/>
          </a:solidFill>
        </p:spPr>
      </p:sp>
      <p:sp>
        <p:nvSpPr>
          <p:cNvPr id="16" name="Text 10"/>
          <p:cNvSpPr/>
          <p:nvPr/>
        </p:nvSpPr>
        <p:spPr>
          <a:xfrm>
            <a:off x="901700" y="3491230"/>
            <a:ext cx="4305300" cy="224155"/>
          </a:xfrm>
          <a:prstGeom prst="rect">
            <a:avLst/>
          </a:prstGeom>
          <a:noFill/>
        </p:spPr>
        <p:txBody>
          <a:bodyPr wrap="square" lIns="0" tIns="0" rIns="0" bIns="0" rtlCol="0" anchor="ctr"/>
          <a:lstStyle/>
          <a:p>
            <a:pPr>
              <a:lnSpc>
                <a:spcPct val="110000"/>
              </a:lnSpc>
            </a:pPr>
            <a:r>
              <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rPr>
              <a:t>适用业务</a:t>
            </a:r>
            <a:endPar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endParaRPr>
          </a:p>
        </p:txBody>
      </p:sp>
      <p:sp>
        <p:nvSpPr>
          <p:cNvPr id="17" name="Text 11"/>
          <p:cNvSpPr/>
          <p:nvPr/>
        </p:nvSpPr>
        <p:spPr>
          <a:xfrm>
            <a:off x="901700" y="3745230"/>
            <a:ext cx="4330700" cy="335915"/>
          </a:xfrm>
          <a:prstGeom prst="rect">
            <a:avLst/>
          </a:prstGeom>
          <a:noFill/>
        </p:spPr>
        <p:txBody>
          <a:bodyPr wrap="square" lIns="0" tIns="0" rIns="0" bIns="0" rtlCol="0" anchor="ctr"/>
          <a:lstStyle/>
          <a:p>
            <a:pPr>
              <a:lnSpc>
                <a:spcPct val="130000"/>
              </a:lnSpc>
            </a:pPr>
            <a:r>
              <a:rPr lang="en-US" sz="1600" b="1" dirty="0">
                <a:solidFill>
                  <a:schemeClr val="tx1"/>
                </a:solidFill>
                <a:latin typeface="微软雅黑" panose="020B0503020204020204" charset="-122"/>
                <a:ea typeface="微软雅黑" panose="020B0503020204020204" charset="-122"/>
                <a:cs typeface="微软雅黑" panose="020B0503020204020204" charset="-122"/>
              </a:rPr>
              <a:t>9610跨境贸易电子商务</a:t>
            </a:r>
            <a:endParaRPr lang="en-US" sz="16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8" name="Shape 12"/>
          <p:cNvSpPr/>
          <p:nvPr/>
        </p:nvSpPr>
        <p:spPr>
          <a:xfrm>
            <a:off x="5655945" y="1480820"/>
            <a:ext cx="4940300" cy="3085465"/>
          </a:xfrm>
          <a:custGeom>
            <a:avLst/>
            <a:gdLst/>
            <a:ahLst/>
            <a:cxnLst/>
            <a:rect l="l" t="t" r="r" b="b"/>
            <a:pathLst>
              <a:path w="4940300" h="2794000">
                <a:moveTo>
                  <a:pt x="50800" y="0"/>
                </a:moveTo>
                <a:lnTo>
                  <a:pt x="4889500" y="0"/>
                </a:lnTo>
                <a:cubicBezTo>
                  <a:pt x="4917556" y="0"/>
                  <a:pt x="4940300" y="22744"/>
                  <a:pt x="4940300" y="50800"/>
                </a:cubicBezTo>
                <a:lnTo>
                  <a:pt x="4940300" y="2641587"/>
                </a:lnTo>
                <a:cubicBezTo>
                  <a:pt x="4940300" y="2725763"/>
                  <a:pt x="4872063" y="2794000"/>
                  <a:pt x="4787887" y="2794000"/>
                </a:cubicBezTo>
                <a:lnTo>
                  <a:pt x="152413" y="2794000"/>
                </a:lnTo>
                <a:cubicBezTo>
                  <a:pt x="68237" y="2794000"/>
                  <a:pt x="0" y="2725763"/>
                  <a:pt x="0" y="2641587"/>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19" name="Shape 13"/>
          <p:cNvSpPr/>
          <p:nvPr/>
        </p:nvSpPr>
        <p:spPr>
          <a:xfrm>
            <a:off x="5655945" y="1480820"/>
            <a:ext cx="4940300" cy="76835"/>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59F5E"/>
          </a:solidFill>
        </p:spPr>
      </p:sp>
      <p:sp>
        <p:nvSpPr>
          <p:cNvPr id="20" name="Shape 14"/>
          <p:cNvSpPr/>
          <p:nvPr/>
        </p:nvSpPr>
        <p:spPr>
          <a:xfrm>
            <a:off x="5859145" y="1709420"/>
            <a:ext cx="648000" cy="64800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9F5E"/>
          </a:solidFill>
        </p:spPr>
      </p:sp>
      <p:sp>
        <p:nvSpPr>
          <p:cNvPr id="21" name="Shape 15"/>
          <p:cNvSpPr/>
          <p:nvPr/>
        </p:nvSpPr>
        <p:spPr>
          <a:xfrm>
            <a:off x="6024395" y="1893402"/>
            <a:ext cx="317500" cy="280035"/>
          </a:xfrm>
          <a:custGeom>
            <a:avLst/>
            <a:gdLst/>
            <a:ahLst/>
            <a:cxnLst/>
            <a:rect l="l" t="t" r="r" b="b"/>
            <a:pathLst>
              <a:path w="317500" h="254000">
                <a:moveTo>
                  <a:pt x="277961" y="117673"/>
                </a:moveTo>
                <a:cubicBezTo>
                  <a:pt x="283121" y="123527"/>
                  <a:pt x="292001" y="124817"/>
                  <a:pt x="298698" y="120402"/>
                </a:cubicBezTo>
                <a:cubicBezTo>
                  <a:pt x="305991" y="115540"/>
                  <a:pt x="307975" y="105668"/>
                  <a:pt x="303113" y="98375"/>
                </a:cubicBezTo>
                <a:lnTo>
                  <a:pt x="279301" y="62657"/>
                </a:lnTo>
                <a:cubicBezTo>
                  <a:pt x="277912" y="60573"/>
                  <a:pt x="276027" y="58837"/>
                  <a:pt x="273794" y="57596"/>
                </a:cubicBezTo>
                <a:lnTo>
                  <a:pt x="174327" y="2332"/>
                </a:lnTo>
                <a:cubicBezTo>
                  <a:pt x="164753" y="-2977"/>
                  <a:pt x="153095" y="-2977"/>
                  <a:pt x="143470" y="2332"/>
                </a:cubicBezTo>
                <a:lnTo>
                  <a:pt x="44053" y="57547"/>
                </a:lnTo>
                <a:cubicBezTo>
                  <a:pt x="41374" y="59035"/>
                  <a:pt x="39241" y="61218"/>
                  <a:pt x="37802" y="63897"/>
                </a:cubicBezTo>
                <a:lnTo>
                  <a:pt x="13742" y="108496"/>
                </a:lnTo>
                <a:cubicBezTo>
                  <a:pt x="7491" y="120104"/>
                  <a:pt x="11857" y="134541"/>
                  <a:pt x="23465" y="140791"/>
                </a:cubicBezTo>
                <a:lnTo>
                  <a:pt x="39836" y="149572"/>
                </a:lnTo>
                <a:lnTo>
                  <a:pt x="39836" y="176014"/>
                </a:lnTo>
                <a:cubicBezTo>
                  <a:pt x="39836" y="187424"/>
                  <a:pt x="45988" y="197991"/>
                  <a:pt x="55910" y="203646"/>
                </a:cubicBezTo>
                <a:lnTo>
                  <a:pt x="143222" y="253107"/>
                </a:lnTo>
                <a:cubicBezTo>
                  <a:pt x="152946" y="258614"/>
                  <a:pt x="164802" y="258614"/>
                  <a:pt x="174526" y="253107"/>
                </a:cubicBezTo>
                <a:lnTo>
                  <a:pt x="261838" y="203646"/>
                </a:lnTo>
                <a:cubicBezTo>
                  <a:pt x="271810" y="197991"/>
                  <a:pt x="277912" y="187474"/>
                  <a:pt x="277912" y="176014"/>
                </a:cubicBezTo>
                <a:lnTo>
                  <a:pt x="277912" y="117723"/>
                </a:lnTo>
                <a:close/>
                <a:moveTo>
                  <a:pt x="158899" y="112812"/>
                </a:moveTo>
                <a:lnTo>
                  <a:pt x="84435" y="71438"/>
                </a:lnTo>
                <a:lnTo>
                  <a:pt x="158899" y="30063"/>
                </a:lnTo>
                <a:lnTo>
                  <a:pt x="233362" y="71438"/>
                </a:lnTo>
                <a:lnTo>
                  <a:pt x="158899" y="112812"/>
                </a:lnTo>
                <a:close/>
                <a:moveTo>
                  <a:pt x="138311" y="137716"/>
                </a:moveTo>
                <a:lnTo>
                  <a:pt x="127744" y="160635"/>
                </a:lnTo>
                <a:lnTo>
                  <a:pt x="45492" y="116582"/>
                </a:lnTo>
                <a:lnTo>
                  <a:pt x="58093" y="93166"/>
                </a:lnTo>
                <a:lnTo>
                  <a:pt x="138311" y="137716"/>
                </a:lnTo>
                <a:close/>
              </a:path>
            </a:pathLst>
          </a:custGeom>
          <a:solidFill>
            <a:srgbClr val="FFFFFF"/>
          </a:solidFill>
        </p:spPr>
      </p:sp>
      <p:sp>
        <p:nvSpPr>
          <p:cNvPr id="22" name="Text 16"/>
          <p:cNvSpPr/>
          <p:nvPr/>
        </p:nvSpPr>
        <p:spPr>
          <a:xfrm>
            <a:off x="6621145" y="1836420"/>
            <a:ext cx="2268220" cy="39179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先入区后报关</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23" name="Text 17"/>
          <p:cNvSpPr/>
          <p:nvPr/>
        </p:nvSpPr>
        <p:spPr>
          <a:xfrm>
            <a:off x="5859145" y="2509520"/>
            <a:ext cx="4622800" cy="644525"/>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货物可先进入保税区再进行报关手续</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有效缩短通关时间</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降低企业运营成本。</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24" name="Shape 18"/>
          <p:cNvSpPr/>
          <p:nvPr/>
        </p:nvSpPr>
        <p:spPr>
          <a:xfrm>
            <a:off x="5859145" y="3338830"/>
            <a:ext cx="4533900" cy="953135"/>
          </a:xfrm>
          <a:custGeom>
            <a:avLst/>
            <a:gdLst/>
            <a:ahLst/>
            <a:cxnLst/>
            <a:rect l="l" t="t" r="r" b="b"/>
            <a:pathLst>
              <a:path w="4533900" h="863600">
                <a:moveTo>
                  <a:pt x="101603" y="0"/>
                </a:moveTo>
                <a:lnTo>
                  <a:pt x="4432297" y="0"/>
                </a:lnTo>
                <a:cubicBezTo>
                  <a:pt x="4488411" y="0"/>
                  <a:pt x="4533900" y="45489"/>
                  <a:pt x="4533900" y="101603"/>
                </a:cubicBezTo>
                <a:lnTo>
                  <a:pt x="4533900" y="761997"/>
                </a:lnTo>
                <a:cubicBezTo>
                  <a:pt x="4533900" y="818111"/>
                  <a:pt x="4488411" y="863600"/>
                  <a:pt x="4432297" y="863600"/>
                </a:cubicBezTo>
                <a:lnTo>
                  <a:pt x="101603" y="863600"/>
                </a:lnTo>
                <a:cubicBezTo>
                  <a:pt x="45527" y="863600"/>
                  <a:pt x="0" y="818073"/>
                  <a:pt x="0" y="761997"/>
                </a:cubicBezTo>
                <a:lnTo>
                  <a:pt x="0" y="101603"/>
                </a:lnTo>
                <a:cubicBezTo>
                  <a:pt x="0" y="45527"/>
                  <a:pt x="45527" y="0"/>
                  <a:pt x="101603" y="0"/>
                </a:cubicBezTo>
                <a:close/>
              </a:path>
            </a:pathLst>
          </a:custGeom>
          <a:solidFill>
            <a:srgbClr val="F9F5EE"/>
          </a:solidFill>
        </p:spPr>
      </p:sp>
      <p:sp>
        <p:nvSpPr>
          <p:cNvPr id="25" name="Text 19"/>
          <p:cNvSpPr/>
          <p:nvPr/>
        </p:nvSpPr>
        <p:spPr>
          <a:xfrm>
            <a:off x="6011545" y="3491230"/>
            <a:ext cx="4305300" cy="224155"/>
          </a:xfrm>
          <a:prstGeom prst="rect">
            <a:avLst/>
          </a:prstGeom>
          <a:noFill/>
        </p:spPr>
        <p:txBody>
          <a:bodyPr wrap="square" lIns="0" tIns="0" rIns="0" bIns="0" rtlCol="0" anchor="ctr"/>
          <a:lstStyle/>
          <a:p>
            <a:pPr>
              <a:lnSpc>
                <a:spcPct val="110000"/>
              </a:lnSpc>
            </a:pPr>
            <a:r>
              <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rPr>
              <a:t>核心优势</a:t>
            </a:r>
            <a:endPar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endParaRPr>
          </a:p>
        </p:txBody>
      </p:sp>
      <p:sp>
        <p:nvSpPr>
          <p:cNvPr id="26" name="Text 20"/>
          <p:cNvSpPr/>
          <p:nvPr/>
        </p:nvSpPr>
        <p:spPr>
          <a:xfrm>
            <a:off x="6011545" y="3745230"/>
            <a:ext cx="4330700" cy="335915"/>
          </a:xfrm>
          <a:prstGeom prst="rect">
            <a:avLst/>
          </a:prstGeom>
          <a:noFill/>
        </p:spPr>
        <p:txBody>
          <a:bodyPr wrap="square" lIns="0" tIns="0" rIns="0" bIns="0" rtlCol="0" anchor="ctr"/>
          <a:lstStyle/>
          <a:p>
            <a:pPr>
              <a:lnSpc>
                <a:spcPct val="130000"/>
              </a:lnSpc>
            </a:pPr>
            <a:r>
              <a:rPr lang="en-US" sz="1600" b="1" dirty="0">
                <a:solidFill>
                  <a:schemeClr val="tx1"/>
                </a:solidFill>
                <a:latin typeface="微软雅黑" panose="020B0503020204020204" charset="-122"/>
                <a:ea typeface="微软雅黑" panose="020B0503020204020204" charset="-122"/>
                <a:cs typeface="MiSans Semibold" panose="00000700000000000000" charset="-122"/>
              </a:rPr>
              <a:t>提升资金周转效率</a:t>
            </a:r>
            <a:endParaRPr lang="en-US" sz="16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27" name="Shape 21"/>
          <p:cNvSpPr/>
          <p:nvPr/>
        </p:nvSpPr>
        <p:spPr>
          <a:xfrm>
            <a:off x="10777855" y="1480820"/>
            <a:ext cx="4940300" cy="3085465"/>
          </a:xfrm>
          <a:custGeom>
            <a:avLst/>
            <a:gdLst/>
            <a:ahLst/>
            <a:cxnLst/>
            <a:rect l="l" t="t" r="r" b="b"/>
            <a:pathLst>
              <a:path w="4940300" h="2794000">
                <a:moveTo>
                  <a:pt x="50800" y="0"/>
                </a:moveTo>
                <a:lnTo>
                  <a:pt x="4889500" y="0"/>
                </a:lnTo>
                <a:cubicBezTo>
                  <a:pt x="4917556" y="0"/>
                  <a:pt x="4940300" y="22744"/>
                  <a:pt x="4940300" y="50800"/>
                </a:cubicBezTo>
                <a:lnTo>
                  <a:pt x="4940300" y="2641587"/>
                </a:lnTo>
                <a:cubicBezTo>
                  <a:pt x="4940300" y="2725763"/>
                  <a:pt x="4872063" y="2794000"/>
                  <a:pt x="4787887" y="2794000"/>
                </a:cubicBezTo>
                <a:lnTo>
                  <a:pt x="152413" y="2794000"/>
                </a:lnTo>
                <a:cubicBezTo>
                  <a:pt x="68237" y="2794000"/>
                  <a:pt x="0" y="2725763"/>
                  <a:pt x="0" y="2641587"/>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28" name="Shape 22"/>
          <p:cNvSpPr/>
          <p:nvPr/>
        </p:nvSpPr>
        <p:spPr>
          <a:xfrm>
            <a:off x="10777855" y="1480820"/>
            <a:ext cx="4940300" cy="76835"/>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5A06D"/>
          </a:solidFill>
        </p:spPr>
      </p:sp>
      <p:sp>
        <p:nvSpPr>
          <p:cNvPr id="29" name="Shape 23"/>
          <p:cNvSpPr/>
          <p:nvPr/>
        </p:nvSpPr>
        <p:spPr>
          <a:xfrm>
            <a:off x="10981055" y="1709420"/>
            <a:ext cx="648000" cy="64800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A06D"/>
          </a:solidFill>
        </p:spPr>
      </p:sp>
      <p:sp>
        <p:nvSpPr>
          <p:cNvPr id="30" name="Shape 24"/>
          <p:cNvSpPr/>
          <p:nvPr/>
        </p:nvSpPr>
        <p:spPr>
          <a:xfrm>
            <a:off x="11146305" y="1893402"/>
            <a:ext cx="317500" cy="280035"/>
          </a:xfrm>
          <a:custGeom>
            <a:avLst/>
            <a:gdLst/>
            <a:ahLst/>
            <a:cxnLst/>
            <a:rect l="l" t="t" r="r" b="b"/>
            <a:pathLst>
              <a:path w="317500" h="254000">
                <a:moveTo>
                  <a:pt x="31750" y="47625"/>
                </a:moveTo>
                <a:cubicBezTo>
                  <a:pt x="31750" y="30113"/>
                  <a:pt x="45988" y="15875"/>
                  <a:pt x="63500" y="15875"/>
                </a:cubicBezTo>
                <a:lnTo>
                  <a:pt x="206375" y="15875"/>
                </a:lnTo>
                <a:cubicBezTo>
                  <a:pt x="223887" y="15875"/>
                  <a:pt x="238125" y="30113"/>
                  <a:pt x="238125" y="47625"/>
                </a:cubicBezTo>
                <a:lnTo>
                  <a:pt x="238125" y="63500"/>
                </a:lnTo>
                <a:lnTo>
                  <a:pt x="263277" y="63500"/>
                </a:lnTo>
                <a:cubicBezTo>
                  <a:pt x="271711" y="63500"/>
                  <a:pt x="279797" y="66824"/>
                  <a:pt x="285750" y="72777"/>
                </a:cubicBezTo>
                <a:lnTo>
                  <a:pt x="308223" y="95250"/>
                </a:lnTo>
                <a:cubicBezTo>
                  <a:pt x="314176" y="101203"/>
                  <a:pt x="317500" y="109289"/>
                  <a:pt x="317500" y="117723"/>
                </a:cubicBezTo>
                <a:lnTo>
                  <a:pt x="317500" y="190500"/>
                </a:lnTo>
                <a:cubicBezTo>
                  <a:pt x="317500" y="208012"/>
                  <a:pt x="303262" y="222250"/>
                  <a:pt x="285750" y="222250"/>
                </a:cubicBezTo>
                <a:lnTo>
                  <a:pt x="284113" y="222250"/>
                </a:lnTo>
                <a:cubicBezTo>
                  <a:pt x="278954" y="240556"/>
                  <a:pt x="262086" y="254000"/>
                  <a:pt x="242094" y="254000"/>
                </a:cubicBezTo>
                <a:cubicBezTo>
                  <a:pt x="222101" y="254000"/>
                  <a:pt x="205284" y="240556"/>
                  <a:pt x="200075" y="222250"/>
                </a:cubicBezTo>
                <a:lnTo>
                  <a:pt x="149175" y="222250"/>
                </a:lnTo>
                <a:cubicBezTo>
                  <a:pt x="144016" y="240556"/>
                  <a:pt x="127149" y="254000"/>
                  <a:pt x="107156" y="254000"/>
                </a:cubicBezTo>
                <a:cubicBezTo>
                  <a:pt x="87164" y="254000"/>
                  <a:pt x="70346" y="240556"/>
                  <a:pt x="65137" y="222250"/>
                </a:cubicBezTo>
                <a:lnTo>
                  <a:pt x="63500" y="222250"/>
                </a:lnTo>
                <a:cubicBezTo>
                  <a:pt x="45988" y="222250"/>
                  <a:pt x="31750" y="208012"/>
                  <a:pt x="31750" y="190500"/>
                </a:cubicBezTo>
                <a:lnTo>
                  <a:pt x="31750" y="166688"/>
                </a:lnTo>
                <a:lnTo>
                  <a:pt x="11906" y="166688"/>
                </a:lnTo>
                <a:cubicBezTo>
                  <a:pt x="5308" y="166688"/>
                  <a:pt x="0" y="161379"/>
                  <a:pt x="0" y="154781"/>
                </a:cubicBezTo>
                <a:cubicBezTo>
                  <a:pt x="0" y="148183"/>
                  <a:pt x="5308" y="142875"/>
                  <a:pt x="11906" y="142875"/>
                </a:cubicBezTo>
                <a:lnTo>
                  <a:pt x="67469" y="142875"/>
                </a:lnTo>
                <a:cubicBezTo>
                  <a:pt x="74067" y="142875"/>
                  <a:pt x="79375" y="137567"/>
                  <a:pt x="79375" y="130969"/>
                </a:cubicBezTo>
                <a:cubicBezTo>
                  <a:pt x="79375" y="124371"/>
                  <a:pt x="74067" y="119063"/>
                  <a:pt x="67469" y="119063"/>
                </a:cubicBezTo>
                <a:lnTo>
                  <a:pt x="11906" y="119063"/>
                </a:lnTo>
                <a:cubicBezTo>
                  <a:pt x="5308" y="119063"/>
                  <a:pt x="0" y="113754"/>
                  <a:pt x="0" y="107156"/>
                </a:cubicBezTo>
                <a:cubicBezTo>
                  <a:pt x="0" y="100558"/>
                  <a:pt x="5308" y="95250"/>
                  <a:pt x="11906" y="95250"/>
                </a:cubicBezTo>
                <a:lnTo>
                  <a:pt x="99219" y="95250"/>
                </a:lnTo>
                <a:cubicBezTo>
                  <a:pt x="105817" y="95250"/>
                  <a:pt x="111125" y="89942"/>
                  <a:pt x="111125" y="83344"/>
                </a:cubicBezTo>
                <a:cubicBezTo>
                  <a:pt x="111125" y="76746"/>
                  <a:pt x="105817" y="71438"/>
                  <a:pt x="99219" y="71438"/>
                </a:cubicBezTo>
                <a:lnTo>
                  <a:pt x="11906" y="71438"/>
                </a:lnTo>
                <a:cubicBezTo>
                  <a:pt x="5308" y="71438"/>
                  <a:pt x="0" y="66129"/>
                  <a:pt x="0" y="59531"/>
                </a:cubicBezTo>
                <a:cubicBezTo>
                  <a:pt x="0" y="52933"/>
                  <a:pt x="5308" y="47625"/>
                  <a:pt x="11906" y="47625"/>
                </a:cubicBezTo>
                <a:lnTo>
                  <a:pt x="31750" y="47625"/>
                </a:lnTo>
                <a:close/>
                <a:moveTo>
                  <a:pt x="285750" y="142875"/>
                </a:moveTo>
                <a:lnTo>
                  <a:pt x="285750" y="117723"/>
                </a:lnTo>
                <a:lnTo>
                  <a:pt x="263277" y="95250"/>
                </a:lnTo>
                <a:lnTo>
                  <a:pt x="238125" y="95250"/>
                </a:lnTo>
                <a:lnTo>
                  <a:pt x="238125" y="142875"/>
                </a:lnTo>
                <a:lnTo>
                  <a:pt x="285750" y="142875"/>
                </a:lnTo>
                <a:close/>
                <a:moveTo>
                  <a:pt x="127000" y="210344"/>
                </a:moveTo>
                <a:cubicBezTo>
                  <a:pt x="127000" y="199392"/>
                  <a:pt x="118108" y="190500"/>
                  <a:pt x="107156" y="190500"/>
                </a:cubicBezTo>
                <a:cubicBezTo>
                  <a:pt x="96204" y="190500"/>
                  <a:pt x="87313" y="199392"/>
                  <a:pt x="87313" y="210344"/>
                </a:cubicBezTo>
                <a:cubicBezTo>
                  <a:pt x="87313" y="221296"/>
                  <a:pt x="96204" y="230188"/>
                  <a:pt x="107156" y="230188"/>
                </a:cubicBezTo>
                <a:cubicBezTo>
                  <a:pt x="118108" y="230188"/>
                  <a:pt x="127000" y="221296"/>
                  <a:pt x="127000" y="210344"/>
                </a:cubicBezTo>
                <a:close/>
                <a:moveTo>
                  <a:pt x="242094" y="230188"/>
                </a:moveTo>
                <a:cubicBezTo>
                  <a:pt x="253046" y="230188"/>
                  <a:pt x="261937" y="221296"/>
                  <a:pt x="261937" y="210344"/>
                </a:cubicBezTo>
                <a:cubicBezTo>
                  <a:pt x="261937" y="199392"/>
                  <a:pt x="253046" y="190500"/>
                  <a:pt x="242094" y="190500"/>
                </a:cubicBezTo>
                <a:cubicBezTo>
                  <a:pt x="231142" y="190500"/>
                  <a:pt x="222250" y="199392"/>
                  <a:pt x="222250" y="210344"/>
                </a:cubicBezTo>
                <a:cubicBezTo>
                  <a:pt x="222250" y="221296"/>
                  <a:pt x="231142" y="230188"/>
                  <a:pt x="242094" y="230188"/>
                </a:cubicBezTo>
                <a:close/>
              </a:path>
            </a:pathLst>
          </a:custGeom>
          <a:solidFill>
            <a:srgbClr val="FFFFFF"/>
          </a:solidFill>
        </p:spPr>
      </p:sp>
      <p:sp>
        <p:nvSpPr>
          <p:cNvPr id="31" name="Text 25"/>
          <p:cNvSpPr/>
          <p:nvPr/>
        </p:nvSpPr>
        <p:spPr>
          <a:xfrm>
            <a:off x="11743055" y="1836420"/>
            <a:ext cx="3602990" cy="39179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分批出岛集中申报</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32" name="Text 26"/>
          <p:cNvSpPr/>
          <p:nvPr/>
        </p:nvSpPr>
        <p:spPr>
          <a:xfrm>
            <a:off x="10981055" y="2509520"/>
            <a:ext cx="4622800" cy="644525"/>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海关创新实施“分批出岛、集中申报”通关模式</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大幅提升效率</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减少企业仓储压力。</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33" name="Shape 27"/>
          <p:cNvSpPr/>
          <p:nvPr/>
        </p:nvSpPr>
        <p:spPr>
          <a:xfrm>
            <a:off x="10981055" y="3338830"/>
            <a:ext cx="4533900" cy="953135"/>
          </a:xfrm>
          <a:custGeom>
            <a:avLst/>
            <a:gdLst/>
            <a:ahLst/>
            <a:cxnLst/>
            <a:rect l="l" t="t" r="r" b="b"/>
            <a:pathLst>
              <a:path w="4533900" h="863600">
                <a:moveTo>
                  <a:pt x="101603" y="0"/>
                </a:moveTo>
                <a:lnTo>
                  <a:pt x="4432297" y="0"/>
                </a:lnTo>
                <a:cubicBezTo>
                  <a:pt x="4488411" y="0"/>
                  <a:pt x="4533900" y="45489"/>
                  <a:pt x="4533900" y="101603"/>
                </a:cubicBezTo>
                <a:lnTo>
                  <a:pt x="4533900" y="761997"/>
                </a:lnTo>
                <a:cubicBezTo>
                  <a:pt x="4533900" y="818111"/>
                  <a:pt x="4488411" y="863600"/>
                  <a:pt x="4432297" y="863600"/>
                </a:cubicBezTo>
                <a:lnTo>
                  <a:pt x="101603" y="863600"/>
                </a:lnTo>
                <a:cubicBezTo>
                  <a:pt x="45527" y="863600"/>
                  <a:pt x="0" y="818073"/>
                  <a:pt x="0" y="761997"/>
                </a:cubicBezTo>
                <a:lnTo>
                  <a:pt x="0" y="101603"/>
                </a:lnTo>
                <a:cubicBezTo>
                  <a:pt x="0" y="45527"/>
                  <a:pt x="45527" y="0"/>
                  <a:pt x="101603" y="0"/>
                </a:cubicBezTo>
                <a:close/>
              </a:path>
            </a:pathLst>
          </a:custGeom>
          <a:solidFill>
            <a:srgbClr val="F9F5EE"/>
          </a:solidFill>
        </p:spPr>
      </p:sp>
      <p:sp>
        <p:nvSpPr>
          <p:cNvPr id="34" name="Text 28"/>
          <p:cNvSpPr/>
          <p:nvPr/>
        </p:nvSpPr>
        <p:spPr>
          <a:xfrm>
            <a:off x="11133455" y="3491230"/>
            <a:ext cx="4305300" cy="224155"/>
          </a:xfrm>
          <a:prstGeom prst="rect">
            <a:avLst/>
          </a:prstGeom>
          <a:noFill/>
        </p:spPr>
        <p:txBody>
          <a:bodyPr wrap="square" lIns="0" tIns="0" rIns="0" bIns="0" rtlCol="0" anchor="ctr"/>
          <a:lstStyle/>
          <a:p>
            <a:pPr>
              <a:lnSpc>
                <a:spcPct val="110000"/>
              </a:lnSpc>
            </a:pPr>
            <a:r>
              <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rPr>
              <a:t>适用货物</a:t>
            </a:r>
            <a:endPar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endParaRPr>
          </a:p>
        </p:txBody>
      </p:sp>
      <p:sp>
        <p:nvSpPr>
          <p:cNvPr id="35" name="Text 29"/>
          <p:cNvSpPr/>
          <p:nvPr/>
        </p:nvSpPr>
        <p:spPr>
          <a:xfrm>
            <a:off x="11133455" y="3745230"/>
            <a:ext cx="4330700" cy="335915"/>
          </a:xfrm>
          <a:prstGeom prst="rect">
            <a:avLst/>
          </a:prstGeom>
          <a:noFill/>
        </p:spPr>
        <p:txBody>
          <a:bodyPr wrap="square" lIns="0" tIns="0" rIns="0" bIns="0" rtlCol="0" anchor="ctr"/>
          <a:lstStyle/>
          <a:p>
            <a:pPr>
              <a:lnSpc>
                <a:spcPct val="130000"/>
              </a:lnSpc>
            </a:pPr>
            <a:r>
              <a:rPr lang="en-US" sz="1600" b="1" dirty="0">
                <a:solidFill>
                  <a:schemeClr val="tx1"/>
                </a:solidFill>
                <a:latin typeface="微软雅黑" panose="020B0503020204020204" charset="-122"/>
                <a:ea typeface="微软雅黑" panose="020B0503020204020204" charset="-122"/>
                <a:cs typeface="MiSans Semibold" panose="00000700000000000000" charset="-122"/>
              </a:rPr>
              <a:t>零关税货物等三类</a:t>
            </a:r>
            <a:endParaRPr lang="en-US" sz="16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36" name="Shape 30"/>
          <p:cNvSpPr/>
          <p:nvPr/>
        </p:nvSpPr>
        <p:spPr>
          <a:xfrm>
            <a:off x="553720" y="5081905"/>
            <a:ext cx="7379970" cy="3420000"/>
          </a:xfrm>
          <a:custGeom>
            <a:avLst/>
            <a:gdLst/>
            <a:ahLst/>
            <a:cxnLst/>
            <a:rect l="l" t="t" r="r" b="b"/>
            <a:pathLst>
              <a:path w="7493000" h="3251200">
                <a:moveTo>
                  <a:pt x="152416" y="0"/>
                </a:moveTo>
                <a:lnTo>
                  <a:pt x="7340584" y="0"/>
                </a:lnTo>
                <a:cubicBezTo>
                  <a:pt x="7424761" y="0"/>
                  <a:pt x="7493000" y="68239"/>
                  <a:pt x="7493000" y="152416"/>
                </a:cubicBezTo>
                <a:lnTo>
                  <a:pt x="7493000" y="3098784"/>
                </a:lnTo>
                <a:cubicBezTo>
                  <a:pt x="7493000" y="3182961"/>
                  <a:pt x="7424761" y="3251200"/>
                  <a:pt x="7340584" y="3251200"/>
                </a:cubicBezTo>
                <a:lnTo>
                  <a:pt x="152416" y="3251200"/>
                </a:lnTo>
                <a:cubicBezTo>
                  <a:pt x="68239" y="3251200"/>
                  <a:pt x="0" y="3182961"/>
                  <a:pt x="0" y="3098784"/>
                </a:cubicBezTo>
                <a:lnTo>
                  <a:pt x="0" y="152416"/>
                </a:lnTo>
                <a:cubicBezTo>
                  <a:pt x="0" y="68295"/>
                  <a:pt x="68295" y="0"/>
                  <a:pt x="152416"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37" name="Shape 31"/>
          <p:cNvSpPr/>
          <p:nvPr/>
        </p:nvSpPr>
        <p:spPr>
          <a:xfrm>
            <a:off x="864870" y="5334635"/>
            <a:ext cx="266700" cy="332105"/>
          </a:xfrm>
          <a:custGeom>
            <a:avLst/>
            <a:gdLst/>
            <a:ahLst/>
            <a:cxnLst/>
            <a:rect l="l" t="t" r="r" b="b"/>
            <a:pathLst>
              <a:path w="266700" h="304800">
                <a:moveTo>
                  <a:pt x="146387" y="-15419"/>
                </a:moveTo>
                <a:cubicBezTo>
                  <a:pt x="138410" y="-20300"/>
                  <a:pt x="128349" y="-20300"/>
                  <a:pt x="120372" y="-15419"/>
                </a:cubicBezTo>
                <a:cubicBezTo>
                  <a:pt x="105847" y="-6548"/>
                  <a:pt x="96857" y="-4167"/>
                  <a:pt x="79831" y="-4524"/>
                </a:cubicBezTo>
                <a:cubicBezTo>
                  <a:pt x="70485" y="-4762"/>
                  <a:pt x="61793" y="298"/>
                  <a:pt x="57269" y="8513"/>
                </a:cubicBezTo>
                <a:cubicBezTo>
                  <a:pt x="49113" y="23455"/>
                  <a:pt x="42505" y="30063"/>
                  <a:pt x="27563" y="38219"/>
                </a:cubicBezTo>
                <a:cubicBezTo>
                  <a:pt x="19348" y="42684"/>
                  <a:pt x="14347" y="51435"/>
                  <a:pt x="14526" y="60781"/>
                </a:cubicBezTo>
                <a:cubicBezTo>
                  <a:pt x="14942" y="77807"/>
                  <a:pt x="12502" y="86797"/>
                  <a:pt x="3631" y="101322"/>
                </a:cubicBezTo>
                <a:cubicBezTo>
                  <a:pt x="-1250" y="109299"/>
                  <a:pt x="-1250" y="119360"/>
                  <a:pt x="3631" y="127337"/>
                </a:cubicBezTo>
                <a:cubicBezTo>
                  <a:pt x="12502" y="141863"/>
                  <a:pt x="14883" y="150852"/>
                  <a:pt x="14526" y="167878"/>
                </a:cubicBezTo>
                <a:cubicBezTo>
                  <a:pt x="14287" y="177225"/>
                  <a:pt x="19348" y="185916"/>
                  <a:pt x="27563" y="190440"/>
                </a:cubicBezTo>
                <a:cubicBezTo>
                  <a:pt x="40719" y="197644"/>
                  <a:pt x="47387" y="203597"/>
                  <a:pt x="54412" y="215146"/>
                </a:cubicBezTo>
                <a:lnTo>
                  <a:pt x="25420" y="272951"/>
                </a:lnTo>
                <a:cubicBezTo>
                  <a:pt x="21908" y="280035"/>
                  <a:pt x="24765" y="288608"/>
                  <a:pt x="31790" y="292120"/>
                </a:cubicBezTo>
                <a:lnTo>
                  <a:pt x="82987" y="317718"/>
                </a:lnTo>
                <a:cubicBezTo>
                  <a:pt x="89833" y="321112"/>
                  <a:pt x="98167" y="318552"/>
                  <a:pt x="101858" y="311884"/>
                </a:cubicBezTo>
                <a:lnTo>
                  <a:pt x="133290" y="255270"/>
                </a:lnTo>
                <a:lnTo>
                  <a:pt x="164723" y="311884"/>
                </a:lnTo>
                <a:cubicBezTo>
                  <a:pt x="168414" y="318552"/>
                  <a:pt x="176748" y="321171"/>
                  <a:pt x="183594" y="317718"/>
                </a:cubicBezTo>
                <a:lnTo>
                  <a:pt x="234791" y="292120"/>
                </a:lnTo>
                <a:cubicBezTo>
                  <a:pt x="241875" y="288608"/>
                  <a:pt x="244733" y="280035"/>
                  <a:pt x="241161" y="272951"/>
                </a:cubicBezTo>
                <a:lnTo>
                  <a:pt x="212229" y="215086"/>
                </a:lnTo>
                <a:cubicBezTo>
                  <a:pt x="219194" y="203537"/>
                  <a:pt x="225921" y="197584"/>
                  <a:pt x="239078" y="190381"/>
                </a:cubicBezTo>
                <a:cubicBezTo>
                  <a:pt x="247293" y="185916"/>
                  <a:pt x="252293" y="177165"/>
                  <a:pt x="252115" y="167819"/>
                </a:cubicBezTo>
                <a:cubicBezTo>
                  <a:pt x="251698" y="150793"/>
                  <a:pt x="254139" y="141803"/>
                  <a:pt x="263009" y="127278"/>
                </a:cubicBezTo>
                <a:cubicBezTo>
                  <a:pt x="267891" y="119301"/>
                  <a:pt x="267891" y="109240"/>
                  <a:pt x="263009" y="101263"/>
                </a:cubicBezTo>
                <a:cubicBezTo>
                  <a:pt x="254139" y="86737"/>
                  <a:pt x="251758" y="77748"/>
                  <a:pt x="252115" y="60722"/>
                </a:cubicBezTo>
                <a:cubicBezTo>
                  <a:pt x="252353" y="51375"/>
                  <a:pt x="247293" y="42684"/>
                  <a:pt x="239078" y="38160"/>
                </a:cubicBezTo>
                <a:cubicBezTo>
                  <a:pt x="224135" y="30004"/>
                  <a:pt x="217527" y="23396"/>
                  <a:pt x="209371" y="8453"/>
                </a:cubicBezTo>
                <a:cubicBezTo>
                  <a:pt x="204907" y="238"/>
                  <a:pt x="196155" y="-4762"/>
                  <a:pt x="186809" y="-4584"/>
                </a:cubicBezTo>
                <a:cubicBezTo>
                  <a:pt x="169783" y="-4167"/>
                  <a:pt x="160794" y="-6608"/>
                  <a:pt x="146268" y="-15478"/>
                </a:cubicBezTo>
                <a:close/>
                <a:moveTo>
                  <a:pt x="133350" y="57150"/>
                </a:moveTo>
                <a:cubicBezTo>
                  <a:pt x="164892" y="57150"/>
                  <a:pt x="190500" y="82758"/>
                  <a:pt x="190500" y="114300"/>
                </a:cubicBezTo>
                <a:cubicBezTo>
                  <a:pt x="190500" y="145842"/>
                  <a:pt x="164892" y="171450"/>
                  <a:pt x="133350" y="171450"/>
                </a:cubicBezTo>
                <a:cubicBezTo>
                  <a:pt x="101808" y="171450"/>
                  <a:pt x="76200" y="145842"/>
                  <a:pt x="76200" y="114300"/>
                </a:cubicBezTo>
                <a:cubicBezTo>
                  <a:pt x="76200" y="82758"/>
                  <a:pt x="101808" y="57150"/>
                  <a:pt x="133350" y="57150"/>
                </a:cubicBezTo>
                <a:close/>
              </a:path>
            </a:pathLst>
          </a:custGeom>
          <a:solidFill>
            <a:srgbClr val="C5A06D"/>
          </a:solidFill>
        </p:spPr>
      </p:sp>
      <p:sp>
        <p:nvSpPr>
          <p:cNvPr id="38" name="Text 32"/>
          <p:cNvSpPr/>
          <p:nvPr/>
        </p:nvSpPr>
        <p:spPr>
          <a:xfrm>
            <a:off x="1188720" y="5274310"/>
            <a:ext cx="6756400" cy="44323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信用监管与白名单制度</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nvGrpSpPr>
          <p:cNvPr id="39" name="组合 38"/>
          <p:cNvGrpSpPr/>
          <p:nvPr/>
        </p:nvGrpSpPr>
        <p:grpSpPr>
          <a:xfrm>
            <a:off x="756920" y="5988685"/>
            <a:ext cx="5584825" cy="655955"/>
            <a:chOff x="1120" y="9697"/>
            <a:chExt cx="8795" cy="1033"/>
          </a:xfrm>
        </p:grpSpPr>
        <p:sp>
          <p:nvSpPr>
            <p:cNvPr id="40" name="Shape 33"/>
            <p:cNvSpPr/>
            <p:nvPr/>
          </p:nvSpPr>
          <p:spPr>
            <a:xfrm>
              <a:off x="1175" y="9708"/>
              <a:ext cx="850" cy="85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C59F5E"/>
            </a:solidFill>
          </p:spPr>
        </p:sp>
        <p:sp>
          <p:nvSpPr>
            <p:cNvPr id="41" name="Text 34"/>
            <p:cNvSpPr/>
            <p:nvPr/>
          </p:nvSpPr>
          <p:spPr>
            <a:xfrm>
              <a:off x="1120" y="9697"/>
              <a:ext cx="960" cy="873"/>
            </a:xfrm>
            <a:prstGeom prst="rect">
              <a:avLst/>
            </a:prstGeom>
            <a:noFill/>
          </p:spPr>
          <p:txBody>
            <a:bodyPr wrap="square" lIns="0" tIns="0" rIns="0" bIns="0" rtlCol="0" anchor="ctr"/>
            <a:lstStyle/>
            <a:p>
              <a:pPr algn="ctr">
                <a:lnSpc>
                  <a:spcPct val="130000"/>
                </a:lnSpc>
              </a:pPr>
              <a:r>
                <a:rPr lang="en-US" sz="1400" b="1" dirty="0">
                  <a:solidFill>
                    <a:srgbClr val="FFFFFF"/>
                  </a:solidFill>
                  <a:latin typeface="微软雅黑" panose="020B0503020204020204" charset="-122"/>
                  <a:ea typeface="微软雅黑" panose="020B0503020204020204" charset="-122"/>
                  <a:cs typeface="MiSans Semibold" panose="00000700000000000000" charset="-122"/>
                </a:rPr>
                <a:t>1</a:t>
              </a:r>
              <a:endParaRPr lang="en-US" sz="140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42" name="Text 35"/>
            <p:cNvSpPr/>
            <p:nvPr/>
          </p:nvSpPr>
          <p:spPr>
            <a:xfrm>
              <a:off x="2240" y="9727"/>
              <a:ext cx="7520" cy="523"/>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企业信用等级分类</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43" name="Text 36"/>
            <p:cNvSpPr/>
            <p:nvPr/>
          </p:nvSpPr>
          <p:spPr>
            <a:xfrm>
              <a:off x="2240" y="10294"/>
              <a:ext cx="7675" cy="436"/>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建立企业信用等级分类制度</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对不同等级企业实施差异化监管</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44" name="组合 43"/>
          <p:cNvGrpSpPr/>
          <p:nvPr/>
        </p:nvGrpSpPr>
        <p:grpSpPr>
          <a:xfrm>
            <a:off x="756920" y="6859270"/>
            <a:ext cx="4898390" cy="655955"/>
            <a:chOff x="1120" y="10897"/>
            <a:chExt cx="7714" cy="1033"/>
          </a:xfrm>
        </p:grpSpPr>
        <p:sp>
          <p:nvSpPr>
            <p:cNvPr id="45" name="Shape 37"/>
            <p:cNvSpPr/>
            <p:nvPr/>
          </p:nvSpPr>
          <p:spPr>
            <a:xfrm>
              <a:off x="1175" y="10908"/>
              <a:ext cx="850" cy="85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C59F5E"/>
            </a:solidFill>
          </p:spPr>
        </p:sp>
        <p:sp>
          <p:nvSpPr>
            <p:cNvPr id="46" name="Text 38"/>
            <p:cNvSpPr/>
            <p:nvPr/>
          </p:nvSpPr>
          <p:spPr>
            <a:xfrm>
              <a:off x="1120" y="10897"/>
              <a:ext cx="960" cy="873"/>
            </a:xfrm>
            <a:prstGeom prst="rect">
              <a:avLst/>
            </a:prstGeom>
            <a:noFill/>
          </p:spPr>
          <p:txBody>
            <a:bodyPr wrap="square" lIns="0" tIns="0" rIns="0" bIns="0" rtlCol="0" anchor="ctr"/>
            <a:lstStyle/>
            <a:p>
              <a:pPr algn="ctr">
                <a:lnSpc>
                  <a:spcPct val="130000"/>
                </a:lnSpc>
              </a:pPr>
              <a:r>
                <a:rPr lang="en-US" sz="1400" b="1" dirty="0">
                  <a:solidFill>
                    <a:srgbClr val="FFFFFF"/>
                  </a:solidFill>
                  <a:latin typeface="微软雅黑" panose="020B0503020204020204" charset="-122"/>
                  <a:ea typeface="微软雅黑" panose="020B0503020204020204" charset="-122"/>
                  <a:cs typeface="MiSans Semibold" panose="00000700000000000000" charset="-122"/>
                </a:rPr>
                <a:t>2</a:t>
              </a:r>
              <a:endParaRPr lang="en-US" sz="140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47" name="Text 39"/>
            <p:cNvSpPr/>
            <p:nvPr/>
          </p:nvSpPr>
          <p:spPr>
            <a:xfrm>
              <a:off x="2240" y="10927"/>
              <a:ext cx="6400" cy="523"/>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白名单制度</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48" name="Text 40"/>
            <p:cNvSpPr/>
            <p:nvPr/>
          </p:nvSpPr>
          <p:spPr>
            <a:xfrm>
              <a:off x="2240" y="11494"/>
              <a:ext cx="6594" cy="436"/>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对信用等级良好的企业采用精准监管</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布控更加精准</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57" name="组合 56"/>
          <p:cNvGrpSpPr/>
          <p:nvPr/>
        </p:nvGrpSpPr>
        <p:grpSpPr>
          <a:xfrm>
            <a:off x="756920" y="7729855"/>
            <a:ext cx="6255385" cy="655955"/>
            <a:chOff x="1120" y="12097"/>
            <a:chExt cx="9851" cy="1033"/>
          </a:xfrm>
        </p:grpSpPr>
        <p:sp>
          <p:nvSpPr>
            <p:cNvPr id="49" name="Shape 41"/>
            <p:cNvSpPr/>
            <p:nvPr/>
          </p:nvSpPr>
          <p:spPr>
            <a:xfrm>
              <a:off x="1175" y="12108"/>
              <a:ext cx="850" cy="85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C5A06D"/>
            </a:solidFill>
          </p:spPr>
        </p:sp>
        <p:sp>
          <p:nvSpPr>
            <p:cNvPr id="50" name="Text 42"/>
            <p:cNvSpPr/>
            <p:nvPr/>
          </p:nvSpPr>
          <p:spPr>
            <a:xfrm>
              <a:off x="1120" y="12097"/>
              <a:ext cx="960" cy="873"/>
            </a:xfrm>
            <a:prstGeom prst="rect">
              <a:avLst/>
            </a:prstGeom>
            <a:noFill/>
          </p:spPr>
          <p:txBody>
            <a:bodyPr wrap="square" lIns="0" tIns="0" rIns="0" bIns="0" rtlCol="0" anchor="ctr"/>
            <a:lstStyle/>
            <a:p>
              <a:pPr algn="ctr">
                <a:lnSpc>
                  <a:spcPct val="130000"/>
                </a:lnSpc>
              </a:pPr>
              <a:r>
                <a:rPr lang="en-US" sz="1400" b="1" dirty="0">
                  <a:solidFill>
                    <a:srgbClr val="FFFFFF"/>
                  </a:solidFill>
                  <a:latin typeface="微软雅黑" panose="020B0503020204020204" charset="-122"/>
                  <a:ea typeface="微软雅黑" panose="020B0503020204020204" charset="-122"/>
                  <a:cs typeface="MiSans Semibold" panose="00000700000000000000" charset="-122"/>
                </a:rPr>
                <a:t>3</a:t>
              </a:r>
              <a:endParaRPr lang="en-US" sz="140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51" name="Text 43"/>
            <p:cNvSpPr/>
            <p:nvPr/>
          </p:nvSpPr>
          <p:spPr>
            <a:xfrm>
              <a:off x="2240" y="12127"/>
              <a:ext cx="8140" cy="523"/>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通关便利</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52" name="Text 44"/>
            <p:cNvSpPr/>
            <p:nvPr/>
          </p:nvSpPr>
          <p:spPr>
            <a:xfrm>
              <a:off x="2240" y="12694"/>
              <a:ext cx="8731" cy="436"/>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对信用等级高的企业给予更多通关便利</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实现“船边直提+即到即验”</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sp>
        <p:nvSpPr>
          <p:cNvPr id="53" name="Shape 45"/>
          <p:cNvSpPr/>
          <p:nvPr/>
        </p:nvSpPr>
        <p:spPr>
          <a:xfrm>
            <a:off x="8255000" y="5086985"/>
            <a:ext cx="7380000" cy="3420000"/>
          </a:xfrm>
          <a:custGeom>
            <a:avLst/>
            <a:gdLst/>
            <a:ahLst/>
            <a:cxnLst/>
            <a:rect l="l" t="t" r="r" b="b"/>
            <a:pathLst>
              <a:path w="7493000" h="3251200">
                <a:moveTo>
                  <a:pt x="152416" y="0"/>
                </a:moveTo>
                <a:lnTo>
                  <a:pt x="7340584" y="0"/>
                </a:lnTo>
                <a:cubicBezTo>
                  <a:pt x="7424761" y="0"/>
                  <a:pt x="7493000" y="68239"/>
                  <a:pt x="7493000" y="152416"/>
                </a:cubicBezTo>
                <a:lnTo>
                  <a:pt x="7493000" y="3098784"/>
                </a:lnTo>
                <a:cubicBezTo>
                  <a:pt x="7493000" y="3182961"/>
                  <a:pt x="7424761" y="3251200"/>
                  <a:pt x="7340584" y="3251200"/>
                </a:cubicBezTo>
                <a:lnTo>
                  <a:pt x="152416" y="3251200"/>
                </a:lnTo>
                <a:cubicBezTo>
                  <a:pt x="68239" y="3251200"/>
                  <a:pt x="0" y="3182961"/>
                  <a:pt x="0" y="3098784"/>
                </a:cubicBezTo>
                <a:lnTo>
                  <a:pt x="0" y="152416"/>
                </a:lnTo>
                <a:cubicBezTo>
                  <a:pt x="0" y="68295"/>
                  <a:pt x="68295" y="0"/>
                  <a:pt x="152416" y="0"/>
                </a:cubicBezTo>
                <a:close/>
              </a:path>
            </a:pathLst>
          </a:custGeom>
          <a:solidFill>
            <a:srgbClr val="F9F5EE"/>
          </a:solidFill>
          <a:effectLst>
            <a:outerShdw blurRad="190500" dist="127000" dir="5400000" algn="bl" rotWithShape="0">
              <a:srgbClr val="000000">
                <a:alpha val="10196"/>
              </a:srgbClr>
            </a:outerShdw>
          </a:effectLst>
        </p:spPr>
      </p:sp>
      <p:sp>
        <p:nvSpPr>
          <p:cNvPr id="54" name="Shape 46"/>
          <p:cNvSpPr/>
          <p:nvPr/>
        </p:nvSpPr>
        <p:spPr>
          <a:xfrm>
            <a:off x="8547100" y="5327015"/>
            <a:ext cx="304800" cy="332105"/>
          </a:xfrm>
          <a:custGeom>
            <a:avLst/>
            <a:gdLst/>
            <a:ahLst/>
            <a:cxnLst/>
            <a:rect l="l" t="t" r="r" b="b"/>
            <a:pathLst>
              <a:path w="304800" h="304800">
                <a:moveTo>
                  <a:pt x="152400" y="0"/>
                </a:moveTo>
                <a:cubicBezTo>
                  <a:pt x="236512" y="0"/>
                  <a:pt x="304800" y="68288"/>
                  <a:pt x="304800" y="152400"/>
                </a:cubicBezTo>
                <a:cubicBezTo>
                  <a:pt x="304800" y="236512"/>
                  <a:pt x="236512" y="304800"/>
                  <a:pt x="152400" y="304800"/>
                </a:cubicBezTo>
                <a:cubicBezTo>
                  <a:pt x="68288" y="304800"/>
                  <a:pt x="0" y="236512"/>
                  <a:pt x="0" y="152400"/>
                </a:cubicBezTo>
                <a:cubicBezTo>
                  <a:pt x="0" y="68288"/>
                  <a:pt x="68288" y="0"/>
                  <a:pt x="152400" y="0"/>
                </a:cubicBezTo>
                <a:close/>
                <a:moveTo>
                  <a:pt x="138113" y="71438"/>
                </a:moveTo>
                <a:lnTo>
                  <a:pt x="138113" y="152400"/>
                </a:lnTo>
                <a:cubicBezTo>
                  <a:pt x="138113" y="157163"/>
                  <a:pt x="140494" y="161627"/>
                  <a:pt x="144482" y="164306"/>
                </a:cubicBezTo>
                <a:lnTo>
                  <a:pt x="201632" y="202406"/>
                </a:lnTo>
                <a:cubicBezTo>
                  <a:pt x="208181" y="206812"/>
                  <a:pt x="217051" y="205026"/>
                  <a:pt x="221456" y="198418"/>
                </a:cubicBezTo>
                <a:cubicBezTo>
                  <a:pt x="225862" y="191810"/>
                  <a:pt x="224076" y="182999"/>
                  <a:pt x="217468" y="178594"/>
                </a:cubicBezTo>
                <a:lnTo>
                  <a:pt x="166688" y="144780"/>
                </a:lnTo>
                <a:lnTo>
                  <a:pt x="166688" y="71438"/>
                </a:lnTo>
                <a:cubicBezTo>
                  <a:pt x="166688" y="63520"/>
                  <a:pt x="160318" y="57150"/>
                  <a:pt x="152400" y="57150"/>
                </a:cubicBezTo>
                <a:cubicBezTo>
                  <a:pt x="144482" y="57150"/>
                  <a:pt x="138113" y="63520"/>
                  <a:pt x="138113" y="71438"/>
                </a:cubicBezTo>
                <a:close/>
              </a:path>
            </a:pathLst>
          </a:custGeom>
          <a:solidFill>
            <a:srgbClr val="C5A06D"/>
          </a:solidFill>
        </p:spPr>
      </p:sp>
      <p:sp>
        <p:nvSpPr>
          <p:cNvPr id="55" name="Text 47"/>
          <p:cNvSpPr/>
          <p:nvPr/>
        </p:nvSpPr>
        <p:spPr>
          <a:xfrm>
            <a:off x="8890000" y="5266690"/>
            <a:ext cx="6756400" cy="44323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通关效率提升</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56" name="Shape 48"/>
          <p:cNvSpPr/>
          <p:nvPr/>
        </p:nvSpPr>
        <p:spPr>
          <a:xfrm>
            <a:off x="8509000" y="5982970"/>
            <a:ext cx="3390900" cy="1332230"/>
          </a:xfrm>
          <a:custGeom>
            <a:avLst/>
            <a:gdLst/>
            <a:ahLst/>
            <a:cxnLst/>
            <a:rect l="l" t="t" r="r" b="b"/>
            <a:pathLst>
              <a:path w="3390900" h="1219200">
                <a:moveTo>
                  <a:pt x="101596" y="0"/>
                </a:moveTo>
                <a:lnTo>
                  <a:pt x="3289304" y="0"/>
                </a:lnTo>
                <a:cubicBezTo>
                  <a:pt x="3345414" y="0"/>
                  <a:pt x="3390900" y="45486"/>
                  <a:pt x="3390900" y="101596"/>
                </a:cubicBezTo>
                <a:lnTo>
                  <a:pt x="3390900" y="1117604"/>
                </a:lnTo>
                <a:cubicBezTo>
                  <a:pt x="3390900" y="1173714"/>
                  <a:pt x="3345414" y="1219200"/>
                  <a:pt x="3289304" y="1219200"/>
                </a:cubicBezTo>
                <a:lnTo>
                  <a:pt x="101596" y="1219200"/>
                </a:lnTo>
                <a:cubicBezTo>
                  <a:pt x="45486" y="1219200"/>
                  <a:pt x="0" y="1173714"/>
                  <a:pt x="0" y="1117604"/>
                </a:cubicBezTo>
                <a:lnTo>
                  <a:pt x="0" y="101596"/>
                </a:lnTo>
                <a:cubicBezTo>
                  <a:pt x="0" y="45486"/>
                  <a:pt x="45486" y="0"/>
                  <a:pt x="101596" y="0"/>
                </a:cubicBezTo>
                <a:close/>
              </a:path>
            </a:pathLst>
          </a:custGeom>
          <a:solidFill>
            <a:srgbClr val="FFFFFF"/>
          </a:solidFill>
        </p:spPr>
      </p:sp>
      <p:sp>
        <p:nvSpPr>
          <p:cNvPr id="58" name="Text 49"/>
          <p:cNvSpPr/>
          <p:nvPr/>
        </p:nvSpPr>
        <p:spPr>
          <a:xfrm>
            <a:off x="8597900" y="6252845"/>
            <a:ext cx="3213100" cy="554355"/>
          </a:xfrm>
          <a:prstGeom prst="rect">
            <a:avLst/>
          </a:prstGeom>
          <a:noFill/>
        </p:spPr>
        <p:txBody>
          <a:bodyPr wrap="square" lIns="0" tIns="0" rIns="0" bIns="0" rtlCol="0" anchor="ctr"/>
          <a:lstStyle/>
          <a:p>
            <a:pPr algn="ctr">
              <a:lnSpc>
                <a:spcPct val="90000"/>
              </a:lnSpc>
            </a:pPr>
            <a:r>
              <a:rPr lang="en-US" sz="3200" b="1" dirty="0">
                <a:solidFill>
                  <a:srgbClr val="C5A06D"/>
                </a:solidFill>
                <a:latin typeface="微软雅黑" panose="020B0503020204020204" charset="-122"/>
                <a:ea typeface="微软雅黑" panose="020B0503020204020204" charset="-122"/>
                <a:cs typeface="Sitka Text" charset="0"/>
              </a:rPr>
              <a:t>70%+</a:t>
            </a:r>
            <a:endParaRPr lang="en-US" sz="3200" b="1" dirty="0">
              <a:solidFill>
                <a:srgbClr val="C5A06D"/>
              </a:solidFill>
              <a:latin typeface="微软雅黑" panose="020B0503020204020204" charset="-122"/>
              <a:ea typeface="微软雅黑" panose="020B0503020204020204" charset="-122"/>
              <a:cs typeface="Sitka Text" charset="0"/>
            </a:endParaRPr>
          </a:p>
        </p:txBody>
      </p:sp>
      <p:sp>
        <p:nvSpPr>
          <p:cNvPr id="59" name="Text 50"/>
          <p:cNvSpPr/>
          <p:nvPr/>
        </p:nvSpPr>
        <p:spPr>
          <a:xfrm>
            <a:off x="8667750" y="6835140"/>
            <a:ext cx="3073400" cy="276860"/>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办理流程减少</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60" name="Shape 51"/>
          <p:cNvSpPr/>
          <p:nvPr/>
        </p:nvSpPr>
        <p:spPr>
          <a:xfrm>
            <a:off x="12103100" y="5982970"/>
            <a:ext cx="3390900" cy="1332230"/>
          </a:xfrm>
          <a:custGeom>
            <a:avLst/>
            <a:gdLst/>
            <a:ahLst/>
            <a:cxnLst/>
            <a:rect l="l" t="t" r="r" b="b"/>
            <a:pathLst>
              <a:path w="3390900" h="1219200">
                <a:moveTo>
                  <a:pt x="101596" y="0"/>
                </a:moveTo>
                <a:lnTo>
                  <a:pt x="3289304" y="0"/>
                </a:lnTo>
                <a:cubicBezTo>
                  <a:pt x="3345414" y="0"/>
                  <a:pt x="3390900" y="45486"/>
                  <a:pt x="3390900" y="101596"/>
                </a:cubicBezTo>
                <a:lnTo>
                  <a:pt x="3390900" y="1117604"/>
                </a:lnTo>
                <a:cubicBezTo>
                  <a:pt x="3390900" y="1173714"/>
                  <a:pt x="3345414" y="1219200"/>
                  <a:pt x="3289304" y="1219200"/>
                </a:cubicBezTo>
                <a:lnTo>
                  <a:pt x="101596" y="1219200"/>
                </a:lnTo>
                <a:cubicBezTo>
                  <a:pt x="45486" y="1219200"/>
                  <a:pt x="0" y="1173714"/>
                  <a:pt x="0" y="1117604"/>
                </a:cubicBezTo>
                <a:lnTo>
                  <a:pt x="0" y="101596"/>
                </a:lnTo>
                <a:cubicBezTo>
                  <a:pt x="0" y="45486"/>
                  <a:pt x="45486" y="0"/>
                  <a:pt x="101596" y="0"/>
                </a:cubicBezTo>
                <a:close/>
              </a:path>
            </a:pathLst>
          </a:custGeom>
          <a:solidFill>
            <a:srgbClr val="FFFFFF"/>
          </a:solidFill>
        </p:spPr>
      </p:sp>
      <p:sp>
        <p:nvSpPr>
          <p:cNvPr id="61" name="Text 52"/>
          <p:cNvSpPr/>
          <p:nvPr/>
        </p:nvSpPr>
        <p:spPr>
          <a:xfrm>
            <a:off x="12192000" y="6252845"/>
            <a:ext cx="3213100" cy="554355"/>
          </a:xfrm>
          <a:prstGeom prst="rect">
            <a:avLst/>
          </a:prstGeom>
          <a:noFill/>
        </p:spPr>
        <p:txBody>
          <a:bodyPr wrap="square" lIns="0" tIns="0" rIns="0" bIns="0" rtlCol="0" anchor="ctr"/>
          <a:lstStyle/>
          <a:p>
            <a:pPr algn="ctr">
              <a:lnSpc>
                <a:spcPct val="90000"/>
              </a:lnSpc>
            </a:pPr>
            <a:r>
              <a:rPr lang="en-US" sz="3200" b="1" dirty="0">
                <a:solidFill>
                  <a:srgbClr val="C5A06D"/>
                </a:solidFill>
                <a:latin typeface="微软雅黑" panose="020B0503020204020204" charset="-122"/>
                <a:ea typeface="微软雅黑" panose="020B0503020204020204" charset="-122"/>
                <a:cs typeface="微软雅黑" panose="020B0503020204020204" charset="-122"/>
              </a:rPr>
              <a:t>2-3小时</a:t>
            </a:r>
            <a:endParaRPr lang="en-US" sz="32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62" name="Text 53"/>
          <p:cNvSpPr/>
          <p:nvPr/>
        </p:nvSpPr>
        <p:spPr>
          <a:xfrm>
            <a:off x="12261850" y="6835140"/>
            <a:ext cx="3073400" cy="276860"/>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EF账户结算时间</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3" name="Text 54"/>
          <p:cNvSpPr/>
          <p:nvPr/>
        </p:nvSpPr>
        <p:spPr>
          <a:xfrm>
            <a:off x="8509000" y="7567295"/>
            <a:ext cx="7073900" cy="638175"/>
          </a:xfrm>
          <a:prstGeom prst="rect">
            <a:avLst/>
          </a:prstGeom>
          <a:noFill/>
        </p:spPr>
        <p:txBody>
          <a:bodyPr wrap="square" lIns="0" tIns="0" rIns="0" bIns="0" rtlCol="0" anchor="ctr"/>
          <a:lstStyle/>
          <a:p>
            <a:pPr>
              <a:lnSpc>
                <a:spcPct val="14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封关前需1-2个工作日完成的跨境结算工作</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sz="1400" dirty="0">
                <a:solidFill>
                  <a:schemeClr val="tx1"/>
                </a:solidFill>
                <a:latin typeface="微软雅黑" panose="020B0503020204020204" charset="-122"/>
                <a:ea typeface="微软雅黑" panose="020B0503020204020204" charset="-122"/>
                <a:cs typeface="微软雅黑" panose="020B0503020204020204" charset="-122"/>
              </a:rPr>
              <a:t>如今2-3小时即可办结。货物在洋浦港卸船后</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sz="1400" dirty="0">
                <a:solidFill>
                  <a:schemeClr val="tx1"/>
                </a:solidFill>
                <a:latin typeface="微软雅黑" panose="020B0503020204020204" charset="-122"/>
                <a:ea typeface="微软雅黑" panose="020B0503020204020204" charset="-122"/>
                <a:cs typeface="微软雅黑" panose="020B0503020204020204" charset="-122"/>
              </a:rPr>
              <a:t>无需在码头停留</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sz="1400" dirty="0">
                <a:solidFill>
                  <a:schemeClr val="tx1"/>
                </a:solidFill>
                <a:latin typeface="微软雅黑" panose="020B0503020204020204" charset="-122"/>
                <a:ea typeface="微软雅黑" panose="020B0503020204020204" charset="-122"/>
                <a:cs typeface="微软雅黑" panose="020B0503020204020204" charset="-122"/>
              </a:rPr>
              <a:t>可直接运抵综保区工厂。</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8" name="组合 7"/>
          <p:cNvGrpSpPr/>
          <p:nvPr/>
        </p:nvGrpSpPr>
        <p:grpSpPr>
          <a:xfrm rot="0">
            <a:off x="545465" y="260350"/>
            <a:ext cx="15386685" cy="8771890"/>
            <a:chOff x="859" y="410"/>
            <a:chExt cx="24231" cy="13814"/>
          </a:xfrm>
        </p:grpSpPr>
        <p:pic>
          <p:nvPicPr>
            <p:cNvPr id="64" name="图片 63"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5" name="组合 64"/>
            <p:cNvGrpSpPr/>
            <p:nvPr/>
          </p:nvGrpSpPr>
          <p:grpSpPr>
            <a:xfrm rot="0">
              <a:off x="21095" y="410"/>
              <a:ext cx="3995" cy="1345"/>
              <a:chOff x="2704" y="1289"/>
              <a:chExt cx="3995" cy="1345"/>
            </a:xfrm>
          </p:grpSpPr>
          <p:sp>
            <p:nvSpPr>
              <p:cNvPr id="66"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7"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8" name="直接连接符 67"/>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9" name="组合 68"/>
            <p:cNvGrpSpPr/>
            <p:nvPr/>
          </p:nvGrpSpPr>
          <p:grpSpPr>
            <a:xfrm>
              <a:off x="19334" y="13732"/>
              <a:ext cx="5686" cy="492"/>
              <a:chOff x="19278" y="13732"/>
              <a:chExt cx="5686" cy="492"/>
            </a:xfrm>
          </p:grpSpPr>
          <p:sp>
            <p:nvSpPr>
              <p:cNvPr id="70" name="文本框 69"/>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1" name="图片 70"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保税维修政策:38类商品全国最高开放水平</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"两头在外"保税维修,综合成本降低15%以上</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9" name="组合 8"/>
          <p:cNvGrpSpPr/>
          <p:nvPr/>
        </p:nvGrpSpPr>
        <p:grpSpPr>
          <a:xfrm>
            <a:off x="546100" y="1471295"/>
            <a:ext cx="7380000" cy="4248000"/>
            <a:chOff x="800" y="2207"/>
            <a:chExt cx="11760" cy="6240"/>
          </a:xfrm>
        </p:grpSpPr>
        <p:sp>
          <p:nvSpPr>
            <p:cNvPr id="10" name="Shape 3"/>
            <p:cNvSpPr/>
            <p:nvPr/>
          </p:nvSpPr>
          <p:spPr>
            <a:xfrm>
              <a:off x="800" y="2207"/>
              <a:ext cx="11760" cy="6240"/>
            </a:xfrm>
            <a:custGeom>
              <a:avLst/>
              <a:gdLst/>
              <a:ahLst/>
              <a:cxnLst/>
              <a:rect l="l" t="t" r="r" b="b"/>
              <a:pathLst>
                <a:path w="7467600" h="3962400">
                  <a:moveTo>
                    <a:pt x="152394" y="0"/>
                  </a:moveTo>
                  <a:lnTo>
                    <a:pt x="7315206" y="0"/>
                  </a:lnTo>
                  <a:cubicBezTo>
                    <a:pt x="7399371" y="0"/>
                    <a:pt x="7467600" y="68229"/>
                    <a:pt x="7467600" y="152394"/>
                  </a:cubicBezTo>
                  <a:lnTo>
                    <a:pt x="7467600" y="3810006"/>
                  </a:lnTo>
                  <a:cubicBezTo>
                    <a:pt x="7467600" y="3894171"/>
                    <a:pt x="7399371" y="3962400"/>
                    <a:pt x="7315206" y="3962400"/>
                  </a:cubicBezTo>
                  <a:lnTo>
                    <a:pt x="152394" y="3962400"/>
                  </a:lnTo>
                  <a:cubicBezTo>
                    <a:pt x="68229" y="3962400"/>
                    <a:pt x="0" y="3894171"/>
                    <a:pt x="0" y="3810006"/>
                  </a:cubicBezTo>
                  <a:lnTo>
                    <a:pt x="0" y="152394"/>
                  </a:lnTo>
                  <a:cubicBezTo>
                    <a:pt x="0" y="68285"/>
                    <a:pt x="68285" y="0"/>
                    <a:pt x="152394"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11" name="Shape 4"/>
            <p:cNvSpPr/>
            <p:nvPr/>
          </p:nvSpPr>
          <p:spPr>
            <a:xfrm>
              <a:off x="1230" y="2687"/>
              <a:ext cx="540" cy="480"/>
            </a:xfrm>
            <a:custGeom>
              <a:avLst/>
              <a:gdLst/>
              <a:ahLst/>
              <a:cxnLst/>
              <a:rect l="l" t="t" r="r" b="b"/>
              <a:pathLst>
                <a:path w="342900" h="304800">
                  <a:moveTo>
                    <a:pt x="133410" y="57805"/>
                  </a:moveTo>
                  <a:lnTo>
                    <a:pt x="133410" y="87332"/>
                  </a:lnTo>
                  <a:lnTo>
                    <a:pt x="133707" y="87630"/>
                  </a:lnTo>
                  <a:cubicBezTo>
                    <a:pt x="137577" y="38576"/>
                    <a:pt x="178594" y="0"/>
                    <a:pt x="228660" y="0"/>
                  </a:cubicBezTo>
                  <a:cubicBezTo>
                    <a:pt x="240625" y="0"/>
                    <a:pt x="252115" y="2203"/>
                    <a:pt x="262652" y="6251"/>
                  </a:cubicBezTo>
                  <a:cubicBezTo>
                    <a:pt x="268605" y="8513"/>
                    <a:pt x="269677" y="16073"/>
                    <a:pt x="265212" y="20598"/>
                  </a:cubicBezTo>
                  <a:lnTo>
                    <a:pt x="212408" y="73402"/>
                  </a:lnTo>
                  <a:cubicBezTo>
                    <a:pt x="210622" y="75188"/>
                    <a:pt x="209610" y="77629"/>
                    <a:pt x="209610" y="80129"/>
                  </a:cubicBezTo>
                  <a:lnTo>
                    <a:pt x="209610" y="104775"/>
                  </a:lnTo>
                  <a:cubicBezTo>
                    <a:pt x="209610" y="110014"/>
                    <a:pt x="213896" y="114300"/>
                    <a:pt x="219135" y="114300"/>
                  </a:cubicBezTo>
                  <a:lnTo>
                    <a:pt x="243780" y="114300"/>
                  </a:lnTo>
                  <a:cubicBezTo>
                    <a:pt x="246281" y="114300"/>
                    <a:pt x="248722" y="113288"/>
                    <a:pt x="250508" y="111502"/>
                  </a:cubicBezTo>
                  <a:lnTo>
                    <a:pt x="303312" y="58698"/>
                  </a:lnTo>
                  <a:cubicBezTo>
                    <a:pt x="307836" y="54173"/>
                    <a:pt x="315397" y="55305"/>
                    <a:pt x="317659" y="61258"/>
                  </a:cubicBezTo>
                  <a:cubicBezTo>
                    <a:pt x="321707" y="71795"/>
                    <a:pt x="323910" y="83284"/>
                    <a:pt x="323910" y="95250"/>
                  </a:cubicBezTo>
                  <a:cubicBezTo>
                    <a:pt x="323910" y="131326"/>
                    <a:pt x="303848" y="162758"/>
                    <a:pt x="274201" y="178891"/>
                  </a:cubicBezTo>
                  <a:lnTo>
                    <a:pt x="322719" y="227409"/>
                  </a:lnTo>
                  <a:cubicBezTo>
                    <a:pt x="333851" y="238542"/>
                    <a:pt x="333851" y="256639"/>
                    <a:pt x="322719" y="267831"/>
                  </a:cubicBezTo>
                  <a:lnTo>
                    <a:pt x="286941" y="303609"/>
                  </a:lnTo>
                  <a:cubicBezTo>
                    <a:pt x="275808" y="314742"/>
                    <a:pt x="257711" y="314742"/>
                    <a:pt x="246519" y="303609"/>
                  </a:cubicBezTo>
                  <a:lnTo>
                    <a:pt x="171510" y="228600"/>
                  </a:lnTo>
                  <a:cubicBezTo>
                    <a:pt x="155198" y="212288"/>
                    <a:pt x="151507" y="188178"/>
                    <a:pt x="160496" y="168295"/>
                  </a:cubicBezTo>
                  <a:lnTo>
                    <a:pt x="106501" y="114300"/>
                  </a:lnTo>
                  <a:lnTo>
                    <a:pt x="76974" y="114300"/>
                  </a:lnTo>
                  <a:cubicBezTo>
                    <a:pt x="70604" y="114300"/>
                    <a:pt x="64651" y="111145"/>
                    <a:pt x="61139" y="105847"/>
                  </a:cubicBezTo>
                  <a:lnTo>
                    <a:pt x="13930" y="35064"/>
                  </a:lnTo>
                  <a:cubicBezTo>
                    <a:pt x="11430" y="31313"/>
                    <a:pt x="11906" y="26253"/>
                    <a:pt x="15121" y="23039"/>
                  </a:cubicBezTo>
                  <a:lnTo>
                    <a:pt x="42148" y="-3989"/>
                  </a:lnTo>
                  <a:cubicBezTo>
                    <a:pt x="45363" y="-7203"/>
                    <a:pt x="50363" y="-7680"/>
                    <a:pt x="54173" y="-5179"/>
                  </a:cubicBezTo>
                  <a:lnTo>
                    <a:pt x="124956" y="41970"/>
                  </a:lnTo>
                  <a:cubicBezTo>
                    <a:pt x="130254" y="45482"/>
                    <a:pt x="133410" y="51435"/>
                    <a:pt x="133410" y="57805"/>
                  </a:cubicBezTo>
                  <a:close/>
                  <a:moveTo>
                    <a:pt x="128349" y="176570"/>
                  </a:moveTo>
                  <a:cubicBezTo>
                    <a:pt x="124599" y="198596"/>
                    <a:pt x="129778" y="221873"/>
                    <a:pt x="144066" y="240506"/>
                  </a:cubicBezTo>
                  <a:lnTo>
                    <a:pt x="87511" y="297001"/>
                  </a:lnTo>
                  <a:cubicBezTo>
                    <a:pt x="70783" y="313730"/>
                    <a:pt x="43636" y="313730"/>
                    <a:pt x="26908" y="297001"/>
                  </a:cubicBezTo>
                  <a:cubicBezTo>
                    <a:pt x="10180" y="280273"/>
                    <a:pt x="10180" y="253127"/>
                    <a:pt x="26908" y="236399"/>
                  </a:cubicBezTo>
                  <a:lnTo>
                    <a:pt x="107513" y="155793"/>
                  </a:lnTo>
                  <a:lnTo>
                    <a:pt x="128349" y="176629"/>
                  </a:lnTo>
                  <a:close/>
                </a:path>
              </a:pathLst>
            </a:custGeom>
            <a:solidFill>
              <a:srgbClr val="C5A06D"/>
            </a:solidFill>
          </p:spPr>
        </p:sp>
        <p:sp>
          <p:nvSpPr>
            <p:cNvPr id="12" name="Text 5"/>
            <p:cNvSpPr/>
            <p:nvPr/>
          </p:nvSpPr>
          <p:spPr>
            <a:xfrm>
              <a:off x="1800" y="2607"/>
              <a:ext cx="10600" cy="64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什么是"两头在外"保税维修</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3" name="Text 6"/>
            <p:cNvSpPr/>
            <p:nvPr/>
          </p:nvSpPr>
          <p:spPr>
            <a:xfrm>
              <a:off x="1200" y="3567"/>
              <a:ext cx="11120" cy="1040"/>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企业以保税方式将存在部件损坏、功能失效、质量缺陷等问题的货物从境外运入境内</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进行检测、维修后复运出境的生产活动。</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4" name="Shape 7"/>
            <p:cNvSpPr/>
            <p:nvPr/>
          </p:nvSpPr>
          <p:spPr>
            <a:xfrm>
              <a:off x="1200" y="5063"/>
              <a:ext cx="10960" cy="2880"/>
            </a:xfrm>
            <a:custGeom>
              <a:avLst/>
              <a:gdLst/>
              <a:ahLst/>
              <a:cxnLst/>
              <a:rect l="l" t="t" r="r" b="b"/>
              <a:pathLst>
                <a:path w="6959600" h="1828800">
                  <a:moveTo>
                    <a:pt x="101608" y="0"/>
                  </a:moveTo>
                  <a:lnTo>
                    <a:pt x="6857992" y="0"/>
                  </a:lnTo>
                  <a:cubicBezTo>
                    <a:pt x="6914108" y="0"/>
                    <a:pt x="6959600" y="45492"/>
                    <a:pt x="6959600" y="101608"/>
                  </a:cubicBezTo>
                  <a:lnTo>
                    <a:pt x="6959600" y="1727192"/>
                  </a:lnTo>
                  <a:cubicBezTo>
                    <a:pt x="6959600" y="1783308"/>
                    <a:pt x="6914108" y="1828800"/>
                    <a:pt x="6857992" y="1828800"/>
                  </a:cubicBezTo>
                  <a:lnTo>
                    <a:pt x="101608" y="1828800"/>
                  </a:lnTo>
                  <a:cubicBezTo>
                    <a:pt x="45492" y="1828800"/>
                    <a:pt x="0" y="1783308"/>
                    <a:pt x="0" y="1727192"/>
                  </a:cubicBezTo>
                  <a:lnTo>
                    <a:pt x="0" y="101608"/>
                  </a:lnTo>
                  <a:cubicBezTo>
                    <a:pt x="0" y="45529"/>
                    <a:pt x="45529" y="0"/>
                    <a:pt x="101608" y="0"/>
                  </a:cubicBezTo>
                  <a:close/>
                </a:path>
              </a:pathLst>
            </a:custGeom>
            <a:solidFill>
              <a:srgbClr val="F9F5EE"/>
            </a:solidFill>
          </p:spPr>
        </p:sp>
        <p:sp>
          <p:nvSpPr>
            <p:cNvPr id="15" name="Shape 8"/>
            <p:cNvSpPr/>
            <p:nvPr/>
          </p:nvSpPr>
          <p:spPr>
            <a:xfrm>
              <a:off x="2555" y="5383"/>
              <a:ext cx="1147" cy="1058"/>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59F5E"/>
            </a:solidFill>
          </p:spPr>
        </p:sp>
        <p:sp>
          <p:nvSpPr>
            <p:cNvPr id="16" name="Shape 9"/>
            <p:cNvSpPr/>
            <p:nvPr/>
          </p:nvSpPr>
          <p:spPr>
            <a:xfrm>
              <a:off x="2949" y="5672"/>
              <a:ext cx="360" cy="480"/>
            </a:xfrm>
            <a:custGeom>
              <a:avLst/>
              <a:gdLst/>
              <a:ahLst/>
              <a:cxnLst/>
              <a:rect l="l" t="t" r="r" b="b"/>
              <a:pathLst>
                <a:path w="228600" h="304800">
                  <a:moveTo>
                    <a:pt x="100846" y="299204"/>
                  </a:moveTo>
                  <a:cubicBezTo>
                    <a:pt x="108287" y="306645"/>
                    <a:pt x="120372" y="306645"/>
                    <a:pt x="127814" y="299204"/>
                  </a:cubicBezTo>
                  <a:lnTo>
                    <a:pt x="223064" y="203954"/>
                  </a:lnTo>
                  <a:cubicBezTo>
                    <a:pt x="230505" y="196513"/>
                    <a:pt x="230505" y="184428"/>
                    <a:pt x="223064" y="176986"/>
                  </a:cubicBezTo>
                  <a:cubicBezTo>
                    <a:pt x="215622" y="169545"/>
                    <a:pt x="203537" y="169545"/>
                    <a:pt x="196096" y="176986"/>
                  </a:cubicBezTo>
                  <a:lnTo>
                    <a:pt x="133350" y="239732"/>
                  </a:lnTo>
                  <a:lnTo>
                    <a:pt x="133350" y="19050"/>
                  </a:lnTo>
                  <a:cubicBezTo>
                    <a:pt x="133350" y="8513"/>
                    <a:pt x="124837" y="0"/>
                    <a:pt x="114300" y="0"/>
                  </a:cubicBezTo>
                  <a:cubicBezTo>
                    <a:pt x="103763" y="0"/>
                    <a:pt x="95250" y="8513"/>
                    <a:pt x="95250" y="19050"/>
                  </a:cubicBezTo>
                  <a:lnTo>
                    <a:pt x="95250" y="239732"/>
                  </a:lnTo>
                  <a:lnTo>
                    <a:pt x="32504" y="176986"/>
                  </a:lnTo>
                  <a:cubicBezTo>
                    <a:pt x="25063" y="169545"/>
                    <a:pt x="12978" y="169545"/>
                    <a:pt x="5536" y="176986"/>
                  </a:cubicBezTo>
                  <a:cubicBezTo>
                    <a:pt x="-1905" y="184428"/>
                    <a:pt x="-1905" y="196513"/>
                    <a:pt x="5536" y="203954"/>
                  </a:cubicBezTo>
                  <a:lnTo>
                    <a:pt x="100786" y="299204"/>
                  </a:lnTo>
                  <a:close/>
                </a:path>
              </a:pathLst>
            </a:custGeom>
            <a:solidFill>
              <a:srgbClr val="FFFFFF"/>
            </a:solidFill>
          </p:spPr>
        </p:sp>
        <p:sp>
          <p:nvSpPr>
            <p:cNvPr id="17" name="Text 10"/>
            <p:cNvSpPr/>
            <p:nvPr/>
          </p:nvSpPr>
          <p:spPr>
            <a:xfrm>
              <a:off x="2215" y="6823"/>
              <a:ext cx="1820" cy="400"/>
            </a:xfrm>
            <a:prstGeom prst="rect">
              <a:avLst/>
            </a:prstGeom>
            <a:noFill/>
          </p:spPr>
          <p:txBody>
            <a:bodyPr wrap="square" lIns="0" tIns="0" rIns="0" bIns="0" rtlCol="0" anchor="ctr"/>
            <a:lstStyle/>
            <a:p>
              <a:pPr algn="ctr">
                <a:lnSpc>
                  <a:spcPct val="12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境外旧件入境</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18" name="Text 11"/>
            <p:cNvSpPr/>
            <p:nvPr/>
          </p:nvSpPr>
          <p:spPr>
            <a:xfrm>
              <a:off x="2225" y="7303"/>
              <a:ext cx="1800" cy="320"/>
            </a:xfrm>
            <a:prstGeom prst="rect">
              <a:avLst/>
            </a:prstGeom>
            <a:no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rPr>
                <a:t>零关税</a:t>
              </a:r>
              <a:endPar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endParaRPr>
            </a:p>
          </p:txBody>
        </p:sp>
        <p:sp>
          <p:nvSpPr>
            <p:cNvPr id="19" name="Shape 12"/>
            <p:cNvSpPr/>
            <p:nvPr/>
          </p:nvSpPr>
          <p:spPr>
            <a:xfrm>
              <a:off x="6347" y="6203"/>
              <a:ext cx="675" cy="600"/>
            </a:xfrm>
            <a:custGeom>
              <a:avLst/>
              <a:gdLst/>
              <a:ahLst/>
              <a:cxnLst/>
              <a:rect l="l" t="t" r="r" b="b"/>
              <a:pathLst>
                <a:path w="428625" h="381000">
                  <a:moveTo>
                    <a:pt x="379065" y="73372"/>
                  </a:moveTo>
                  <a:cubicBezTo>
                    <a:pt x="384721" y="67717"/>
                    <a:pt x="394171" y="69131"/>
                    <a:pt x="396999" y="76572"/>
                  </a:cubicBezTo>
                  <a:cubicBezTo>
                    <a:pt x="402059" y="89743"/>
                    <a:pt x="404813" y="104105"/>
                    <a:pt x="404813" y="119063"/>
                  </a:cubicBezTo>
                  <a:cubicBezTo>
                    <a:pt x="404813" y="184845"/>
                    <a:pt x="351532" y="238125"/>
                    <a:pt x="285750" y="238125"/>
                  </a:cubicBezTo>
                  <a:cubicBezTo>
                    <a:pt x="272728" y="238125"/>
                    <a:pt x="260152" y="236041"/>
                    <a:pt x="248394" y="232172"/>
                  </a:cubicBezTo>
                  <a:lnTo>
                    <a:pt x="109314" y="371252"/>
                  </a:lnTo>
                  <a:cubicBezTo>
                    <a:pt x="88404" y="392162"/>
                    <a:pt x="54471" y="392162"/>
                    <a:pt x="33561" y="371252"/>
                  </a:cubicBezTo>
                  <a:cubicBezTo>
                    <a:pt x="12650" y="350341"/>
                    <a:pt x="12650" y="316409"/>
                    <a:pt x="33561" y="295498"/>
                  </a:cubicBezTo>
                  <a:lnTo>
                    <a:pt x="172641" y="156418"/>
                  </a:lnTo>
                  <a:cubicBezTo>
                    <a:pt x="168771" y="144661"/>
                    <a:pt x="166688" y="132159"/>
                    <a:pt x="166688" y="119063"/>
                  </a:cubicBezTo>
                  <a:cubicBezTo>
                    <a:pt x="166688" y="53280"/>
                    <a:pt x="219968" y="0"/>
                    <a:pt x="285750" y="0"/>
                  </a:cubicBezTo>
                  <a:cubicBezTo>
                    <a:pt x="300707" y="0"/>
                    <a:pt x="315069" y="2753"/>
                    <a:pt x="328240" y="7813"/>
                  </a:cubicBezTo>
                  <a:cubicBezTo>
                    <a:pt x="335682" y="10641"/>
                    <a:pt x="337021" y="20092"/>
                    <a:pt x="331440" y="25747"/>
                  </a:cubicBezTo>
                  <a:lnTo>
                    <a:pt x="265435" y="91753"/>
                  </a:lnTo>
                  <a:cubicBezTo>
                    <a:pt x="263203" y="93985"/>
                    <a:pt x="261938" y="97036"/>
                    <a:pt x="261938" y="100161"/>
                  </a:cubicBezTo>
                  <a:lnTo>
                    <a:pt x="261938" y="130969"/>
                  </a:lnTo>
                  <a:cubicBezTo>
                    <a:pt x="261938" y="137517"/>
                    <a:pt x="267295" y="142875"/>
                    <a:pt x="273844" y="142875"/>
                  </a:cubicBezTo>
                  <a:lnTo>
                    <a:pt x="304651" y="142875"/>
                  </a:lnTo>
                  <a:cubicBezTo>
                    <a:pt x="307777" y="142875"/>
                    <a:pt x="310828" y="141610"/>
                    <a:pt x="313060" y="139378"/>
                  </a:cubicBezTo>
                  <a:lnTo>
                    <a:pt x="379065" y="73372"/>
                  </a:lnTo>
                  <a:close/>
                </a:path>
              </a:pathLst>
            </a:custGeom>
            <a:solidFill>
              <a:srgbClr val="C5A06D"/>
            </a:solidFill>
          </p:spPr>
        </p:sp>
        <p:sp>
          <p:nvSpPr>
            <p:cNvPr id="20" name="Shape 13"/>
            <p:cNvSpPr/>
            <p:nvPr/>
          </p:nvSpPr>
          <p:spPr>
            <a:xfrm>
              <a:off x="9125" y="5383"/>
              <a:ext cx="1147" cy="1058"/>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5A06D"/>
            </a:solidFill>
          </p:spPr>
        </p:sp>
        <p:sp>
          <p:nvSpPr>
            <p:cNvPr id="21" name="Shape 14"/>
            <p:cNvSpPr/>
            <p:nvPr/>
          </p:nvSpPr>
          <p:spPr>
            <a:xfrm>
              <a:off x="9519" y="5672"/>
              <a:ext cx="360" cy="480"/>
            </a:xfrm>
            <a:custGeom>
              <a:avLst/>
              <a:gdLst/>
              <a:ahLst/>
              <a:cxnLst/>
              <a:rect l="l" t="t" r="r" b="b"/>
              <a:pathLst>
                <a:path w="228600" h="304800">
                  <a:moveTo>
                    <a:pt x="127754" y="10358"/>
                  </a:moveTo>
                  <a:cubicBezTo>
                    <a:pt x="120313" y="2917"/>
                    <a:pt x="108228" y="2917"/>
                    <a:pt x="100786" y="10358"/>
                  </a:cubicBezTo>
                  <a:lnTo>
                    <a:pt x="5536" y="105608"/>
                  </a:lnTo>
                  <a:cubicBezTo>
                    <a:pt x="-1905" y="113050"/>
                    <a:pt x="-1905" y="125135"/>
                    <a:pt x="5536" y="132576"/>
                  </a:cubicBezTo>
                  <a:cubicBezTo>
                    <a:pt x="12978" y="140018"/>
                    <a:pt x="25063" y="140018"/>
                    <a:pt x="32504" y="132576"/>
                  </a:cubicBezTo>
                  <a:lnTo>
                    <a:pt x="95250" y="69830"/>
                  </a:lnTo>
                  <a:lnTo>
                    <a:pt x="95250" y="290513"/>
                  </a:lnTo>
                  <a:cubicBezTo>
                    <a:pt x="95250" y="301050"/>
                    <a:pt x="103763" y="309563"/>
                    <a:pt x="114300" y="309563"/>
                  </a:cubicBezTo>
                  <a:cubicBezTo>
                    <a:pt x="124837" y="309563"/>
                    <a:pt x="133350" y="301050"/>
                    <a:pt x="133350" y="290513"/>
                  </a:cubicBezTo>
                  <a:lnTo>
                    <a:pt x="133350" y="69830"/>
                  </a:lnTo>
                  <a:lnTo>
                    <a:pt x="196096" y="132576"/>
                  </a:lnTo>
                  <a:cubicBezTo>
                    <a:pt x="203537" y="140018"/>
                    <a:pt x="215622" y="140018"/>
                    <a:pt x="223064" y="132576"/>
                  </a:cubicBezTo>
                  <a:cubicBezTo>
                    <a:pt x="230505" y="125135"/>
                    <a:pt x="230505" y="113050"/>
                    <a:pt x="223064" y="105608"/>
                  </a:cubicBezTo>
                  <a:lnTo>
                    <a:pt x="127814" y="10358"/>
                  </a:lnTo>
                  <a:close/>
                </a:path>
              </a:pathLst>
            </a:custGeom>
            <a:solidFill>
              <a:srgbClr val="FFFFFF"/>
            </a:solidFill>
          </p:spPr>
        </p:sp>
        <p:sp>
          <p:nvSpPr>
            <p:cNvPr id="22" name="Text 15"/>
            <p:cNvSpPr/>
            <p:nvPr/>
          </p:nvSpPr>
          <p:spPr>
            <a:xfrm>
              <a:off x="8821" y="6823"/>
              <a:ext cx="1820" cy="400"/>
            </a:xfrm>
            <a:prstGeom prst="rect">
              <a:avLst/>
            </a:prstGeom>
            <a:noFill/>
          </p:spPr>
          <p:txBody>
            <a:bodyPr wrap="square" lIns="0" tIns="0" rIns="0" bIns="0" rtlCol="0" anchor="ctr"/>
            <a:lstStyle/>
            <a:p>
              <a:pPr algn="ctr">
                <a:lnSpc>
                  <a:spcPct val="12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修好复运出境</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23" name="Text 16"/>
            <p:cNvSpPr/>
            <p:nvPr/>
          </p:nvSpPr>
          <p:spPr>
            <a:xfrm>
              <a:off x="8831" y="7303"/>
              <a:ext cx="1800" cy="320"/>
            </a:xfrm>
            <a:prstGeom prst="rect">
              <a:avLst/>
            </a:prstGeom>
            <a:no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rPr>
                <a:t>免保证金</a:t>
              </a:r>
              <a:endPar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endParaRPr>
            </a:p>
          </p:txBody>
        </p:sp>
      </p:grpSp>
      <p:sp>
        <p:nvSpPr>
          <p:cNvPr id="25" name="Shape 17"/>
          <p:cNvSpPr/>
          <p:nvPr/>
        </p:nvSpPr>
        <p:spPr>
          <a:xfrm>
            <a:off x="8331200" y="1471295"/>
            <a:ext cx="7380000" cy="4248000"/>
          </a:xfrm>
          <a:custGeom>
            <a:avLst/>
            <a:gdLst/>
            <a:ahLst/>
            <a:cxnLst/>
            <a:rect l="l" t="t" r="r" b="b"/>
            <a:pathLst>
              <a:path w="7467600" h="3962400">
                <a:moveTo>
                  <a:pt x="152394" y="0"/>
                </a:moveTo>
                <a:lnTo>
                  <a:pt x="7315206" y="0"/>
                </a:lnTo>
                <a:cubicBezTo>
                  <a:pt x="7399371" y="0"/>
                  <a:pt x="7467600" y="68229"/>
                  <a:pt x="7467600" y="152394"/>
                </a:cubicBezTo>
                <a:lnTo>
                  <a:pt x="7467600" y="3810006"/>
                </a:lnTo>
                <a:cubicBezTo>
                  <a:pt x="7467600" y="3894171"/>
                  <a:pt x="7399371" y="3962400"/>
                  <a:pt x="7315206" y="3962400"/>
                </a:cubicBezTo>
                <a:lnTo>
                  <a:pt x="152394" y="3962400"/>
                </a:lnTo>
                <a:cubicBezTo>
                  <a:pt x="68229" y="3962400"/>
                  <a:pt x="0" y="3894171"/>
                  <a:pt x="0" y="3810006"/>
                </a:cubicBezTo>
                <a:lnTo>
                  <a:pt x="0" y="152394"/>
                </a:lnTo>
                <a:cubicBezTo>
                  <a:pt x="0" y="68285"/>
                  <a:pt x="68285" y="0"/>
                  <a:pt x="152394"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26" name="Shape 18"/>
          <p:cNvSpPr/>
          <p:nvPr/>
        </p:nvSpPr>
        <p:spPr>
          <a:xfrm>
            <a:off x="8572500" y="1798320"/>
            <a:ext cx="304800" cy="327025"/>
          </a:xfrm>
          <a:custGeom>
            <a:avLst/>
            <a:gdLst/>
            <a:ahLst/>
            <a:cxnLst/>
            <a:rect l="l" t="t" r="r" b="b"/>
            <a:pathLst>
              <a:path w="304800" h="304800">
                <a:moveTo>
                  <a:pt x="28575" y="85725"/>
                </a:moveTo>
                <a:cubicBezTo>
                  <a:pt x="44346" y="85725"/>
                  <a:pt x="57150" y="72921"/>
                  <a:pt x="57150" y="57150"/>
                </a:cubicBezTo>
                <a:cubicBezTo>
                  <a:pt x="57150" y="41379"/>
                  <a:pt x="44346" y="28575"/>
                  <a:pt x="28575" y="28575"/>
                </a:cubicBezTo>
                <a:cubicBezTo>
                  <a:pt x="12804" y="28575"/>
                  <a:pt x="0" y="41379"/>
                  <a:pt x="0" y="57150"/>
                </a:cubicBezTo>
                <a:cubicBezTo>
                  <a:pt x="0" y="72921"/>
                  <a:pt x="12804" y="85725"/>
                  <a:pt x="28575" y="85725"/>
                </a:cubicBezTo>
                <a:close/>
                <a:moveTo>
                  <a:pt x="114300" y="38100"/>
                </a:moveTo>
                <a:cubicBezTo>
                  <a:pt x="103763" y="38100"/>
                  <a:pt x="95250" y="46613"/>
                  <a:pt x="95250" y="57150"/>
                </a:cubicBezTo>
                <a:cubicBezTo>
                  <a:pt x="95250" y="67687"/>
                  <a:pt x="103763" y="76200"/>
                  <a:pt x="114300" y="76200"/>
                </a:cubicBezTo>
                <a:lnTo>
                  <a:pt x="285750" y="76200"/>
                </a:lnTo>
                <a:cubicBezTo>
                  <a:pt x="296287" y="76200"/>
                  <a:pt x="304800" y="67687"/>
                  <a:pt x="304800" y="57150"/>
                </a:cubicBezTo>
                <a:cubicBezTo>
                  <a:pt x="304800" y="46613"/>
                  <a:pt x="296287" y="38100"/>
                  <a:pt x="285750" y="38100"/>
                </a:cubicBezTo>
                <a:lnTo>
                  <a:pt x="114300" y="38100"/>
                </a:lnTo>
                <a:close/>
                <a:moveTo>
                  <a:pt x="114300" y="133350"/>
                </a:moveTo>
                <a:cubicBezTo>
                  <a:pt x="103763" y="133350"/>
                  <a:pt x="95250" y="141863"/>
                  <a:pt x="95250" y="152400"/>
                </a:cubicBezTo>
                <a:cubicBezTo>
                  <a:pt x="95250" y="162937"/>
                  <a:pt x="103763" y="171450"/>
                  <a:pt x="114300" y="171450"/>
                </a:cubicBezTo>
                <a:lnTo>
                  <a:pt x="285750" y="171450"/>
                </a:lnTo>
                <a:cubicBezTo>
                  <a:pt x="296287" y="171450"/>
                  <a:pt x="304800" y="162937"/>
                  <a:pt x="304800" y="152400"/>
                </a:cubicBezTo>
                <a:cubicBezTo>
                  <a:pt x="304800" y="141863"/>
                  <a:pt x="296287" y="133350"/>
                  <a:pt x="285750" y="133350"/>
                </a:cubicBezTo>
                <a:lnTo>
                  <a:pt x="114300" y="133350"/>
                </a:lnTo>
                <a:close/>
                <a:moveTo>
                  <a:pt x="114300" y="228600"/>
                </a:moveTo>
                <a:cubicBezTo>
                  <a:pt x="103763" y="228600"/>
                  <a:pt x="95250" y="237113"/>
                  <a:pt x="95250" y="247650"/>
                </a:cubicBezTo>
                <a:cubicBezTo>
                  <a:pt x="95250" y="258187"/>
                  <a:pt x="103763" y="266700"/>
                  <a:pt x="114300" y="266700"/>
                </a:cubicBezTo>
                <a:lnTo>
                  <a:pt x="285750" y="266700"/>
                </a:lnTo>
                <a:cubicBezTo>
                  <a:pt x="296287" y="266700"/>
                  <a:pt x="304800" y="258187"/>
                  <a:pt x="304800" y="247650"/>
                </a:cubicBezTo>
                <a:cubicBezTo>
                  <a:pt x="304800" y="237113"/>
                  <a:pt x="296287" y="228600"/>
                  <a:pt x="285750" y="228600"/>
                </a:cubicBezTo>
                <a:lnTo>
                  <a:pt x="114300" y="228600"/>
                </a:lnTo>
                <a:close/>
                <a:moveTo>
                  <a:pt x="28575" y="276225"/>
                </a:moveTo>
                <a:cubicBezTo>
                  <a:pt x="44346" y="276225"/>
                  <a:pt x="57150" y="263421"/>
                  <a:pt x="57150" y="247650"/>
                </a:cubicBezTo>
                <a:cubicBezTo>
                  <a:pt x="57150" y="231879"/>
                  <a:pt x="44346" y="219075"/>
                  <a:pt x="28575" y="219075"/>
                </a:cubicBezTo>
                <a:cubicBezTo>
                  <a:pt x="12804" y="219075"/>
                  <a:pt x="0" y="231879"/>
                  <a:pt x="0" y="247650"/>
                </a:cubicBezTo>
                <a:cubicBezTo>
                  <a:pt x="0" y="263421"/>
                  <a:pt x="12804" y="276225"/>
                  <a:pt x="28575" y="276225"/>
                </a:cubicBezTo>
                <a:close/>
                <a:moveTo>
                  <a:pt x="57150" y="152400"/>
                </a:moveTo>
                <a:cubicBezTo>
                  <a:pt x="57150" y="136629"/>
                  <a:pt x="44346" y="123825"/>
                  <a:pt x="28575" y="123825"/>
                </a:cubicBezTo>
                <a:cubicBezTo>
                  <a:pt x="12804" y="123825"/>
                  <a:pt x="0" y="136629"/>
                  <a:pt x="0" y="152400"/>
                </a:cubicBezTo>
                <a:cubicBezTo>
                  <a:pt x="0" y="168171"/>
                  <a:pt x="12804" y="180975"/>
                  <a:pt x="28575" y="180975"/>
                </a:cubicBezTo>
                <a:cubicBezTo>
                  <a:pt x="44346" y="180975"/>
                  <a:pt x="57150" y="168171"/>
                  <a:pt x="57150" y="152400"/>
                </a:cubicBezTo>
                <a:close/>
              </a:path>
            </a:pathLst>
          </a:custGeom>
          <a:solidFill>
            <a:srgbClr val="C5A06D"/>
          </a:solidFill>
        </p:spPr>
      </p:sp>
      <p:sp>
        <p:nvSpPr>
          <p:cNvPr id="27" name="Text 19"/>
          <p:cNvSpPr/>
          <p:nvPr/>
        </p:nvSpPr>
        <p:spPr>
          <a:xfrm>
            <a:off x="8915400" y="1743710"/>
            <a:ext cx="6731000" cy="43624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新增38类商品目录</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8" name="Text 20"/>
          <p:cNvSpPr/>
          <p:nvPr/>
        </p:nvSpPr>
        <p:spPr>
          <a:xfrm>
            <a:off x="8534400" y="2397760"/>
            <a:ext cx="7061200" cy="708660"/>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在原有目录基础上</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允许38个商品编码的产品在海南自贸港开展保税维修</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实现该领域全国最高开放水平。</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29" name="Shape 21"/>
          <p:cNvSpPr/>
          <p:nvPr/>
        </p:nvSpPr>
        <p:spPr>
          <a:xfrm>
            <a:off x="8551545" y="3324225"/>
            <a:ext cx="3382645" cy="981075"/>
          </a:xfrm>
          <a:custGeom>
            <a:avLst/>
            <a:gdLst/>
            <a:ahLst/>
            <a:cxnLst/>
            <a:rect l="l" t="t" r="r" b="b"/>
            <a:pathLst>
              <a:path w="3382433" h="914400">
                <a:moveTo>
                  <a:pt x="33867" y="0"/>
                </a:moveTo>
                <a:lnTo>
                  <a:pt x="3280834" y="0"/>
                </a:lnTo>
                <a:cubicBezTo>
                  <a:pt x="3336946" y="0"/>
                  <a:pt x="3382433" y="45487"/>
                  <a:pt x="3382433" y="101599"/>
                </a:cubicBezTo>
                <a:lnTo>
                  <a:pt x="3382433" y="812801"/>
                </a:lnTo>
                <a:cubicBezTo>
                  <a:pt x="3382433" y="868913"/>
                  <a:pt x="3336946" y="914400"/>
                  <a:pt x="3280834" y="914400"/>
                </a:cubicBezTo>
                <a:lnTo>
                  <a:pt x="33867" y="914400"/>
                </a:lnTo>
                <a:cubicBezTo>
                  <a:pt x="15163" y="914400"/>
                  <a:pt x="0" y="899237"/>
                  <a:pt x="0" y="880533"/>
                </a:cubicBezTo>
                <a:lnTo>
                  <a:pt x="0" y="33867"/>
                </a:lnTo>
                <a:cubicBezTo>
                  <a:pt x="0" y="15175"/>
                  <a:pt x="15175" y="0"/>
                  <a:pt x="33867" y="0"/>
                </a:cubicBezTo>
                <a:close/>
              </a:path>
            </a:pathLst>
          </a:custGeom>
          <a:solidFill>
            <a:srgbClr val="F9F5EE"/>
          </a:solidFill>
        </p:spPr>
      </p:sp>
      <p:sp>
        <p:nvSpPr>
          <p:cNvPr id="30" name="Shape 22"/>
          <p:cNvSpPr/>
          <p:nvPr/>
        </p:nvSpPr>
        <p:spPr>
          <a:xfrm>
            <a:off x="8551545" y="3324225"/>
            <a:ext cx="33655" cy="981075"/>
          </a:xfrm>
          <a:custGeom>
            <a:avLst/>
            <a:gdLst/>
            <a:ahLst/>
            <a:cxnLst/>
            <a:rect l="l" t="t" r="r" b="b"/>
            <a:pathLst>
              <a:path w="33867" h="914400">
                <a:moveTo>
                  <a:pt x="33867" y="0"/>
                </a:moveTo>
                <a:lnTo>
                  <a:pt x="33867" y="0"/>
                </a:lnTo>
                <a:lnTo>
                  <a:pt x="33867" y="914400"/>
                </a:lnTo>
                <a:lnTo>
                  <a:pt x="33867" y="914400"/>
                </a:lnTo>
                <a:cubicBezTo>
                  <a:pt x="15163" y="914400"/>
                  <a:pt x="0" y="899237"/>
                  <a:pt x="0" y="880533"/>
                </a:cubicBezTo>
                <a:lnTo>
                  <a:pt x="0" y="33867"/>
                </a:lnTo>
                <a:cubicBezTo>
                  <a:pt x="0" y="15175"/>
                  <a:pt x="15175" y="0"/>
                  <a:pt x="33867" y="0"/>
                </a:cubicBezTo>
                <a:close/>
              </a:path>
            </a:pathLst>
          </a:custGeom>
          <a:solidFill>
            <a:srgbClr val="C59F5E"/>
          </a:solidFill>
        </p:spPr>
      </p:sp>
      <p:sp>
        <p:nvSpPr>
          <p:cNvPr id="31" name="Shape 23"/>
          <p:cNvSpPr/>
          <p:nvPr/>
        </p:nvSpPr>
        <p:spPr>
          <a:xfrm>
            <a:off x="8733155" y="3542030"/>
            <a:ext cx="228600" cy="217805"/>
          </a:xfrm>
          <a:custGeom>
            <a:avLst/>
            <a:gdLst/>
            <a:ahLst/>
            <a:cxnLst/>
            <a:rect l="l" t="t" r="r" b="b"/>
            <a:pathLst>
              <a:path w="228600" h="203200">
                <a:moveTo>
                  <a:pt x="12700" y="19050"/>
                </a:moveTo>
                <a:cubicBezTo>
                  <a:pt x="12700" y="8533"/>
                  <a:pt x="21233" y="0"/>
                  <a:pt x="31750" y="0"/>
                </a:cubicBezTo>
                <a:lnTo>
                  <a:pt x="50800" y="0"/>
                </a:lnTo>
                <a:cubicBezTo>
                  <a:pt x="57825" y="0"/>
                  <a:pt x="63500" y="5675"/>
                  <a:pt x="63500" y="12700"/>
                </a:cubicBezTo>
                <a:cubicBezTo>
                  <a:pt x="63500" y="19725"/>
                  <a:pt x="57825" y="25400"/>
                  <a:pt x="50800" y="25400"/>
                </a:cubicBezTo>
                <a:lnTo>
                  <a:pt x="38100" y="25400"/>
                </a:lnTo>
                <a:lnTo>
                  <a:pt x="38100" y="76200"/>
                </a:lnTo>
                <a:cubicBezTo>
                  <a:pt x="38100" y="97234"/>
                  <a:pt x="55166" y="114300"/>
                  <a:pt x="76200" y="114300"/>
                </a:cubicBezTo>
                <a:cubicBezTo>
                  <a:pt x="97234" y="114300"/>
                  <a:pt x="114300" y="97234"/>
                  <a:pt x="114300" y="76200"/>
                </a:cubicBezTo>
                <a:lnTo>
                  <a:pt x="114300" y="25400"/>
                </a:lnTo>
                <a:lnTo>
                  <a:pt x="101600" y="25400"/>
                </a:lnTo>
                <a:cubicBezTo>
                  <a:pt x="94575" y="25400"/>
                  <a:pt x="88900" y="19725"/>
                  <a:pt x="88900" y="12700"/>
                </a:cubicBezTo>
                <a:cubicBezTo>
                  <a:pt x="88900" y="5675"/>
                  <a:pt x="94575" y="0"/>
                  <a:pt x="101600" y="0"/>
                </a:cubicBezTo>
                <a:lnTo>
                  <a:pt x="120650" y="0"/>
                </a:lnTo>
                <a:cubicBezTo>
                  <a:pt x="131167" y="0"/>
                  <a:pt x="139700" y="8533"/>
                  <a:pt x="139700" y="19050"/>
                </a:cubicBezTo>
                <a:lnTo>
                  <a:pt x="139700" y="76200"/>
                </a:lnTo>
                <a:cubicBezTo>
                  <a:pt x="139700" y="106918"/>
                  <a:pt x="117872" y="132556"/>
                  <a:pt x="88900" y="138430"/>
                </a:cubicBezTo>
                <a:lnTo>
                  <a:pt x="88900" y="146050"/>
                </a:lnTo>
                <a:cubicBezTo>
                  <a:pt x="88900" y="170617"/>
                  <a:pt x="108783" y="190500"/>
                  <a:pt x="133350" y="190500"/>
                </a:cubicBezTo>
                <a:cubicBezTo>
                  <a:pt x="157917" y="190500"/>
                  <a:pt x="177800" y="170617"/>
                  <a:pt x="177800" y="146050"/>
                </a:cubicBezTo>
                <a:lnTo>
                  <a:pt x="177800" y="112117"/>
                </a:lnTo>
                <a:cubicBezTo>
                  <a:pt x="162997" y="106878"/>
                  <a:pt x="152400" y="92789"/>
                  <a:pt x="152400" y="76200"/>
                </a:cubicBezTo>
                <a:cubicBezTo>
                  <a:pt x="152400" y="55166"/>
                  <a:pt x="169466" y="38100"/>
                  <a:pt x="190500" y="38100"/>
                </a:cubicBezTo>
                <a:cubicBezTo>
                  <a:pt x="211534" y="38100"/>
                  <a:pt x="228600" y="55166"/>
                  <a:pt x="228600" y="76200"/>
                </a:cubicBezTo>
                <a:cubicBezTo>
                  <a:pt x="228600" y="92789"/>
                  <a:pt x="218003" y="106918"/>
                  <a:pt x="203200" y="112117"/>
                </a:cubicBezTo>
                <a:lnTo>
                  <a:pt x="203200" y="146050"/>
                </a:lnTo>
                <a:cubicBezTo>
                  <a:pt x="203200" y="184626"/>
                  <a:pt x="171926" y="215900"/>
                  <a:pt x="133350" y="215900"/>
                </a:cubicBezTo>
                <a:cubicBezTo>
                  <a:pt x="94774" y="215900"/>
                  <a:pt x="63500" y="184626"/>
                  <a:pt x="63500" y="146050"/>
                </a:cubicBezTo>
                <a:lnTo>
                  <a:pt x="63500" y="138430"/>
                </a:lnTo>
                <a:cubicBezTo>
                  <a:pt x="34528" y="132556"/>
                  <a:pt x="12700" y="106918"/>
                  <a:pt x="12700" y="76200"/>
                </a:cubicBezTo>
                <a:lnTo>
                  <a:pt x="12700" y="19050"/>
                </a:lnTo>
                <a:close/>
                <a:moveTo>
                  <a:pt x="190500" y="88900"/>
                </a:moveTo>
                <a:cubicBezTo>
                  <a:pt x="197509" y="88900"/>
                  <a:pt x="203200" y="83209"/>
                  <a:pt x="203200" y="76200"/>
                </a:cubicBezTo>
                <a:cubicBezTo>
                  <a:pt x="203200" y="69191"/>
                  <a:pt x="197509" y="63500"/>
                  <a:pt x="190500" y="63500"/>
                </a:cubicBezTo>
                <a:cubicBezTo>
                  <a:pt x="183491" y="63500"/>
                  <a:pt x="177800" y="69191"/>
                  <a:pt x="177800" y="76200"/>
                </a:cubicBezTo>
                <a:cubicBezTo>
                  <a:pt x="177800" y="83209"/>
                  <a:pt x="183491" y="88900"/>
                  <a:pt x="190500" y="88900"/>
                </a:cubicBezTo>
                <a:close/>
              </a:path>
            </a:pathLst>
          </a:custGeom>
          <a:solidFill>
            <a:srgbClr val="C59F5E"/>
          </a:solidFill>
        </p:spPr>
      </p:sp>
      <p:sp>
        <p:nvSpPr>
          <p:cNvPr id="32" name="Text 24"/>
          <p:cNvSpPr/>
          <p:nvPr/>
        </p:nvSpPr>
        <p:spPr>
          <a:xfrm>
            <a:off x="9076055" y="3487420"/>
            <a:ext cx="914400" cy="327025"/>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医疗器械</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33" name="Text 25"/>
          <p:cNvSpPr/>
          <p:nvPr/>
        </p:nvSpPr>
        <p:spPr>
          <a:xfrm>
            <a:off x="8720455" y="3869055"/>
            <a:ext cx="3149600" cy="27241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内窥镜等高端医疗设备</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34" name="Shape 26"/>
          <p:cNvSpPr/>
          <p:nvPr/>
        </p:nvSpPr>
        <p:spPr>
          <a:xfrm>
            <a:off x="12107545" y="3324225"/>
            <a:ext cx="3382645" cy="981075"/>
          </a:xfrm>
          <a:custGeom>
            <a:avLst/>
            <a:gdLst/>
            <a:ahLst/>
            <a:cxnLst/>
            <a:rect l="l" t="t" r="r" b="b"/>
            <a:pathLst>
              <a:path w="3382433" h="914400">
                <a:moveTo>
                  <a:pt x="33867" y="0"/>
                </a:moveTo>
                <a:lnTo>
                  <a:pt x="3280834" y="0"/>
                </a:lnTo>
                <a:cubicBezTo>
                  <a:pt x="3336946" y="0"/>
                  <a:pt x="3382433" y="45487"/>
                  <a:pt x="3382433" y="101599"/>
                </a:cubicBezTo>
                <a:lnTo>
                  <a:pt x="3382433" y="812801"/>
                </a:lnTo>
                <a:cubicBezTo>
                  <a:pt x="3382433" y="868913"/>
                  <a:pt x="3336946" y="914400"/>
                  <a:pt x="3280834" y="914400"/>
                </a:cubicBezTo>
                <a:lnTo>
                  <a:pt x="33867" y="914400"/>
                </a:lnTo>
                <a:cubicBezTo>
                  <a:pt x="15163" y="914400"/>
                  <a:pt x="0" y="899237"/>
                  <a:pt x="0" y="880533"/>
                </a:cubicBezTo>
                <a:lnTo>
                  <a:pt x="0" y="33867"/>
                </a:lnTo>
                <a:cubicBezTo>
                  <a:pt x="0" y="15175"/>
                  <a:pt x="15175" y="0"/>
                  <a:pt x="33867" y="0"/>
                </a:cubicBezTo>
                <a:close/>
              </a:path>
            </a:pathLst>
          </a:custGeom>
          <a:solidFill>
            <a:srgbClr val="F9F5EE"/>
          </a:solidFill>
        </p:spPr>
      </p:sp>
      <p:sp>
        <p:nvSpPr>
          <p:cNvPr id="35" name="Shape 27"/>
          <p:cNvSpPr/>
          <p:nvPr/>
        </p:nvSpPr>
        <p:spPr>
          <a:xfrm>
            <a:off x="12107545" y="3324225"/>
            <a:ext cx="33655" cy="981075"/>
          </a:xfrm>
          <a:custGeom>
            <a:avLst/>
            <a:gdLst/>
            <a:ahLst/>
            <a:cxnLst/>
            <a:rect l="l" t="t" r="r" b="b"/>
            <a:pathLst>
              <a:path w="33867" h="914400">
                <a:moveTo>
                  <a:pt x="33867" y="0"/>
                </a:moveTo>
                <a:lnTo>
                  <a:pt x="33867" y="0"/>
                </a:lnTo>
                <a:lnTo>
                  <a:pt x="33867" y="914400"/>
                </a:lnTo>
                <a:lnTo>
                  <a:pt x="33867" y="914400"/>
                </a:lnTo>
                <a:cubicBezTo>
                  <a:pt x="15163" y="914400"/>
                  <a:pt x="0" y="899237"/>
                  <a:pt x="0" y="880533"/>
                </a:cubicBezTo>
                <a:lnTo>
                  <a:pt x="0" y="33867"/>
                </a:lnTo>
                <a:cubicBezTo>
                  <a:pt x="0" y="15175"/>
                  <a:pt x="15175" y="0"/>
                  <a:pt x="33867" y="0"/>
                </a:cubicBezTo>
                <a:close/>
              </a:path>
            </a:pathLst>
          </a:custGeom>
          <a:solidFill>
            <a:srgbClr val="C59F5E"/>
          </a:solidFill>
        </p:spPr>
      </p:sp>
      <p:sp>
        <p:nvSpPr>
          <p:cNvPr id="36" name="Shape 28"/>
          <p:cNvSpPr/>
          <p:nvPr/>
        </p:nvSpPr>
        <p:spPr>
          <a:xfrm>
            <a:off x="12301855" y="3542030"/>
            <a:ext cx="203200" cy="217805"/>
          </a:xfrm>
          <a:custGeom>
            <a:avLst/>
            <a:gdLst/>
            <a:ahLst/>
            <a:cxnLst/>
            <a:rect l="l" t="t" r="r" b="b"/>
            <a:pathLst>
              <a:path w="203200" h="203200">
                <a:moveTo>
                  <a:pt x="53657" y="46593"/>
                </a:moveTo>
                <a:lnTo>
                  <a:pt x="43299" y="76200"/>
                </a:lnTo>
                <a:lnTo>
                  <a:pt x="159901" y="76200"/>
                </a:lnTo>
                <a:lnTo>
                  <a:pt x="149542" y="46593"/>
                </a:lnTo>
                <a:cubicBezTo>
                  <a:pt x="147757" y="41513"/>
                  <a:pt x="142954" y="38100"/>
                  <a:pt x="137557" y="38100"/>
                </a:cubicBezTo>
                <a:lnTo>
                  <a:pt x="65643" y="38100"/>
                </a:lnTo>
                <a:cubicBezTo>
                  <a:pt x="60246" y="38100"/>
                  <a:pt x="55443" y="41513"/>
                  <a:pt x="53658" y="46593"/>
                </a:cubicBezTo>
                <a:close/>
                <a:moveTo>
                  <a:pt x="15716" y="78105"/>
                </a:moveTo>
                <a:lnTo>
                  <a:pt x="29686" y="38219"/>
                </a:lnTo>
                <a:cubicBezTo>
                  <a:pt x="35044" y="22939"/>
                  <a:pt x="49451" y="12700"/>
                  <a:pt x="65643" y="12700"/>
                </a:cubicBezTo>
                <a:lnTo>
                  <a:pt x="137557" y="12700"/>
                </a:lnTo>
                <a:cubicBezTo>
                  <a:pt x="153749" y="12700"/>
                  <a:pt x="168156" y="22939"/>
                  <a:pt x="173514" y="38219"/>
                </a:cubicBezTo>
                <a:lnTo>
                  <a:pt x="187484" y="78105"/>
                </a:lnTo>
                <a:cubicBezTo>
                  <a:pt x="196691" y="81915"/>
                  <a:pt x="203200" y="91003"/>
                  <a:pt x="203200" y="101600"/>
                </a:cubicBezTo>
                <a:lnTo>
                  <a:pt x="203200" y="177800"/>
                </a:lnTo>
                <a:cubicBezTo>
                  <a:pt x="203200" y="184825"/>
                  <a:pt x="197525" y="190500"/>
                  <a:pt x="190500" y="190500"/>
                </a:cubicBezTo>
                <a:lnTo>
                  <a:pt x="177800" y="190500"/>
                </a:lnTo>
                <a:cubicBezTo>
                  <a:pt x="170775" y="190500"/>
                  <a:pt x="165100" y="184825"/>
                  <a:pt x="165100" y="177800"/>
                </a:cubicBezTo>
                <a:lnTo>
                  <a:pt x="165100" y="165100"/>
                </a:lnTo>
                <a:lnTo>
                  <a:pt x="38100" y="165100"/>
                </a:lnTo>
                <a:lnTo>
                  <a:pt x="38100" y="177800"/>
                </a:lnTo>
                <a:cubicBezTo>
                  <a:pt x="38100" y="184825"/>
                  <a:pt x="32425" y="190500"/>
                  <a:pt x="25400" y="190500"/>
                </a:cubicBezTo>
                <a:lnTo>
                  <a:pt x="12700" y="190500"/>
                </a:lnTo>
                <a:cubicBezTo>
                  <a:pt x="5675" y="190500"/>
                  <a:pt x="0" y="184825"/>
                  <a:pt x="0" y="177800"/>
                </a:cubicBezTo>
                <a:lnTo>
                  <a:pt x="0" y="101600"/>
                </a:lnTo>
                <a:cubicBezTo>
                  <a:pt x="0" y="91003"/>
                  <a:pt x="6509" y="81915"/>
                  <a:pt x="15716" y="78105"/>
                </a:cubicBezTo>
                <a:close/>
                <a:moveTo>
                  <a:pt x="50800" y="120650"/>
                </a:moveTo>
                <a:cubicBezTo>
                  <a:pt x="50800" y="113641"/>
                  <a:pt x="45109" y="107950"/>
                  <a:pt x="38100" y="107950"/>
                </a:cubicBezTo>
                <a:cubicBezTo>
                  <a:pt x="31091" y="107950"/>
                  <a:pt x="25400" y="113641"/>
                  <a:pt x="25400" y="120650"/>
                </a:cubicBezTo>
                <a:cubicBezTo>
                  <a:pt x="25400" y="127659"/>
                  <a:pt x="31091" y="133350"/>
                  <a:pt x="38100" y="133350"/>
                </a:cubicBezTo>
                <a:cubicBezTo>
                  <a:pt x="45109" y="133350"/>
                  <a:pt x="50800" y="127659"/>
                  <a:pt x="50800" y="120650"/>
                </a:cubicBezTo>
                <a:close/>
                <a:moveTo>
                  <a:pt x="165100" y="133350"/>
                </a:moveTo>
                <a:cubicBezTo>
                  <a:pt x="172109" y="133350"/>
                  <a:pt x="177800" y="127659"/>
                  <a:pt x="177800" y="120650"/>
                </a:cubicBezTo>
                <a:cubicBezTo>
                  <a:pt x="177800" y="113641"/>
                  <a:pt x="172109" y="107950"/>
                  <a:pt x="165100" y="107950"/>
                </a:cubicBezTo>
                <a:cubicBezTo>
                  <a:pt x="158091" y="107950"/>
                  <a:pt x="152400" y="113641"/>
                  <a:pt x="152400" y="120650"/>
                </a:cubicBezTo>
                <a:cubicBezTo>
                  <a:pt x="152400" y="127659"/>
                  <a:pt x="158091" y="133350"/>
                  <a:pt x="165100" y="133350"/>
                </a:cubicBezTo>
                <a:close/>
              </a:path>
            </a:pathLst>
          </a:custGeom>
          <a:solidFill>
            <a:srgbClr val="C59F5E"/>
          </a:solidFill>
        </p:spPr>
      </p:sp>
      <p:sp>
        <p:nvSpPr>
          <p:cNvPr id="37" name="Text 29"/>
          <p:cNvSpPr/>
          <p:nvPr/>
        </p:nvSpPr>
        <p:spPr>
          <a:xfrm>
            <a:off x="12632055" y="3487420"/>
            <a:ext cx="1117600" cy="327025"/>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汽车零部件</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38" name="Text 30"/>
          <p:cNvSpPr/>
          <p:nvPr/>
        </p:nvSpPr>
        <p:spPr>
          <a:xfrm>
            <a:off x="12276455" y="3869055"/>
            <a:ext cx="3149600" cy="27241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汽车发动机、变速箱等</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39" name="Shape 31"/>
          <p:cNvSpPr/>
          <p:nvPr/>
        </p:nvSpPr>
        <p:spPr>
          <a:xfrm>
            <a:off x="8551545" y="4468495"/>
            <a:ext cx="3382645" cy="981075"/>
          </a:xfrm>
          <a:custGeom>
            <a:avLst/>
            <a:gdLst/>
            <a:ahLst/>
            <a:cxnLst/>
            <a:rect l="l" t="t" r="r" b="b"/>
            <a:pathLst>
              <a:path w="3382433" h="914400">
                <a:moveTo>
                  <a:pt x="33867" y="0"/>
                </a:moveTo>
                <a:lnTo>
                  <a:pt x="3280834" y="0"/>
                </a:lnTo>
                <a:cubicBezTo>
                  <a:pt x="3336946" y="0"/>
                  <a:pt x="3382433" y="45487"/>
                  <a:pt x="3382433" y="101599"/>
                </a:cubicBezTo>
                <a:lnTo>
                  <a:pt x="3382433" y="812801"/>
                </a:lnTo>
                <a:cubicBezTo>
                  <a:pt x="3382433" y="868913"/>
                  <a:pt x="3336946" y="914400"/>
                  <a:pt x="3280834" y="914400"/>
                </a:cubicBezTo>
                <a:lnTo>
                  <a:pt x="33867" y="914400"/>
                </a:lnTo>
                <a:cubicBezTo>
                  <a:pt x="15163" y="914400"/>
                  <a:pt x="0" y="899237"/>
                  <a:pt x="0" y="880533"/>
                </a:cubicBezTo>
                <a:lnTo>
                  <a:pt x="0" y="33867"/>
                </a:lnTo>
                <a:cubicBezTo>
                  <a:pt x="0" y="15175"/>
                  <a:pt x="15175" y="0"/>
                  <a:pt x="33867" y="0"/>
                </a:cubicBezTo>
                <a:close/>
              </a:path>
            </a:pathLst>
          </a:custGeom>
          <a:solidFill>
            <a:srgbClr val="F9F5EE"/>
          </a:solidFill>
        </p:spPr>
      </p:sp>
      <p:sp>
        <p:nvSpPr>
          <p:cNvPr id="40" name="Shape 32"/>
          <p:cNvSpPr/>
          <p:nvPr/>
        </p:nvSpPr>
        <p:spPr>
          <a:xfrm>
            <a:off x="8551545" y="4468495"/>
            <a:ext cx="33655" cy="981075"/>
          </a:xfrm>
          <a:custGeom>
            <a:avLst/>
            <a:gdLst/>
            <a:ahLst/>
            <a:cxnLst/>
            <a:rect l="l" t="t" r="r" b="b"/>
            <a:pathLst>
              <a:path w="33867" h="914400">
                <a:moveTo>
                  <a:pt x="33867" y="0"/>
                </a:moveTo>
                <a:lnTo>
                  <a:pt x="33867" y="0"/>
                </a:lnTo>
                <a:lnTo>
                  <a:pt x="33867" y="914400"/>
                </a:lnTo>
                <a:lnTo>
                  <a:pt x="33867" y="914400"/>
                </a:lnTo>
                <a:cubicBezTo>
                  <a:pt x="15163" y="914400"/>
                  <a:pt x="0" y="899237"/>
                  <a:pt x="0" y="880533"/>
                </a:cubicBezTo>
                <a:lnTo>
                  <a:pt x="0" y="33867"/>
                </a:lnTo>
                <a:cubicBezTo>
                  <a:pt x="0" y="15175"/>
                  <a:pt x="15175" y="0"/>
                  <a:pt x="33867" y="0"/>
                </a:cubicBezTo>
                <a:close/>
              </a:path>
            </a:pathLst>
          </a:custGeom>
          <a:solidFill>
            <a:srgbClr val="C5A06D"/>
          </a:solidFill>
        </p:spPr>
      </p:sp>
      <p:sp>
        <p:nvSpPr>
          <p:cNvPr id="41" name="Shape 33"/>
          <p:cNvSpPr/>
          <p:nvPr/>
        </p:nvSpPr>
        <p:spPr>
          <a:xfrm>
            <a:off x="8745855" y="4686300"/>
            <a:ext cx="203200" cy="217805"/>
          </a:xfrm>
          <a:custGeom>
            <a:avLst/>
            <a:gdLst/>
            <a:ahLst/>
            <a:cxnLst/>
            <a:rect l="l" t="t" r="r" b="b"/>
            <a:pathLst>
              <a:path w="203200" h="203200">
                <a:moveTo>
                  <a:pt x="25400" y="12700"/>
                </a:moveTo>
                <a:cubicBezTo>
                  <a:pt x="11390" y="12700"/>
                  <a:pt x="0" y="24090"/>
                  <a:pt x="0" y="38100"/>
                </a:cubicBezTo>
                <a:lnTo>
                  <a:pt x="0" y="139700"/>
                </a:lnTo>
                <a:cubicBezTo>
                  <a:pt x="0" y="153710"/>
                  <a:pt x="11390" y="165100"/>
                  <a:pt x="25400" y="165100"/>
                </a:cubicBezTo>
                <a:lnTo>
                  <a:pt x="82550" y="165100"/>
                </a:lnTo>
                <a:lnTo>
                  <a:pt x="76200" y="184150"/>
                </a:lnTo>
                <a:lnTo>
                  <a:pt x="47625" y="184150"/>
                </a:lnTo>
                <a:cubicBezTo>
                  <a:pt x="42347" y="184150"/>
                  <a:pt x="38100" y="188397"/>
                  <a:pt x="38100" y="193675"/>
                </a:cubicBezTo>
                <a:cubicBezTo>
                  <a:pt x="38100" y="198953"/>
                  <a:pt x="42347" y="203200"/>
                  <a:pt x="47625" y="203200"/>
                </a:cubicBezTo>
                <a:lnTo>
                  <a:pt x="155575" y="203200"/>
                </a:lnTo>
                <a:cubicBezTo>
                  <a:pt x="160853" y="203200"/>
                  <a:pt x="165100" y="198953"/>
                  <a:pt x="165100" y="193675"/>
                </a:cubicBezTo>
                <a:cubicBezTo>
                  <a:pt x="165100" y="188397"/>
                  <a:pt x="160853" y="184150"/>
                  <a:pt x="155575" y="184150"/>
                </a:cubicBezTo>
                <a:lnTo>
                  <a:pt x="127000" y="184150"/>
                </a:lnTo>
                <a:lnTo>
                  <a:pt x="120650" y="165100"/>
                </a:lnTo>
                <a:lnTo>
                  <a:pt x="177800" y="165100"/>
                </a:lnTo>
                <a:cubicBezTo>
                  <a:pt x="191810" y="165100"/>
                  <a:pt x="203200" y="153710"/>
                  <a:pt x="203200" y="139700"/>
                </a:cubicBezTo>
                <a:lnTo>
                  <a:pt x="203200" y="38100"/>
                </a:lnTo>
                <a:cubicBezTo>
                  <a:pt x="203200" y="24090"/>
                  <a:pt x="191810" y="12700"/>
                  <a:pt x="177800" y="12700"/>
                </a:cubicBezTo>
                <a:lnTo>
                  <a:pt x="25400" y="12700"/>
                </a:lnTo>
                <a:close/>
                <a:moveTo>
                  <a:pt x="38100" y="38100"/>
                </a:moveTo>
                <a:lnTo>
                  <a:pt x="165100" y="38100"/>
                </a:lnTo>
                <a:cubicBezTo>
                  <a:pt x="172125" y="38100"/>
                  <a:pt x="177800" y="43775"/>
                  <a:pt x="177800" y="50800"/>
                </a:cubicBezTo>
                <a:lnTo>
                  <a:pt x="177800" y="114300"/>
                </a:lnTo>
                <a:cubicBezTo>
                  <a:pt x="177800" y="121325"/>
                  <a:pt x="172125" y="127000"/>
                  <a:pt x="165100" y="127000"/>
                </a:cubicBezTo>
                <a:lnTo>
                  <a:pt x="38100" y="127000"/>
                </a:lnTo>
                <a:cubicBezTo>
                  <a:pt x="31075" y="127000"/>
                  <a:pt x="25400" y="121325"/>
                  <a:pt x="25400" y="114300"/>
                </a:cubicBezTo>
                <a:lnTo>
                  <a:pt x="25400" y="50800"/>
                </a:lnTo>
                <a:cubicBezTo>
                  <a:pt x="25400" y="43775"/>
                  <a:pt x="31075" y="38100"/>
                  <a:pt x="38100" y="38100"/>
                </a:cubicBezTo>
                <a:close/>
              </a:path>
            </a:pathLst>
          </a:custGeom>
          <a:solidFill>
            <a:srgbClr val="C59F5E"/>
          </a:solidFill>
        </p:spPr>
      </p:sp>
      <p:sp>
        <p:nvSpPr>
          <p:cNvPr id="42" name="Text 34"/>
          <p:cNvSpPr/>
          <p:nvPr/>
        </p:nvSpPr>
        <p:spPr>
          <a:xfrm>
            <a:off x="9076055" y="4632325"/>
            <a:ext cx="914400" cy="327025"/>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电子设备</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43" name="Text 35"/>
          <p:cNvSpPr/>
          <p:nvPr/>
        </p:nvSpPr>
        <p:spPr>
          <a:xfrm>
            <a:off x="8720455" y="5013325"/>
            <a:ext cx="3149600" cy="27241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精密仪器、电子设备等</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44" name="Shape 36"/>
          <p:cNvSpPr/>
          <p:nvPr/>
        </p:nvSpPr>
        <p:spPr>
          <a:xfrm>
            <a:off x="12107545" y="4468495"/>
            <a:ext cx="3382645" cy="981075"/>
          </a:xfrm>
          <a:custGeom>
            <a:avLst/>
            <a:gdLst/>
            <a:ahLst/>
            <a:cxnLst/>
            <a:rect l="l" t="t" r="r" b="b"/>
            <a:pathLst>
              <a:path w="3382433" h="914400">
                <a:moveTo>
                  <a:pt x="33867" y="0"/>
                </a:moveTo>
                <a:lnTo>
                  <a:pt x="3280834" y="0"/>
                </a:lnTo>
                <a:cubicBezTo>
                  <a:pt x="3336946" y="0"/>
                  <a:pt x="3382433" y="45487"/>
                  <a:pt x="3382433" y="101599"/>
                </a:cubicBezTo>
                <a:lnTo>
                  <a:pt x="3382433" y="812801"/>
                </a:lnTo>
                <a:cubicBezTo>
                  <a:pt x="3382433" y="868913"/>
                  <a:pt x="3336946" y="914400"/>
                  <a:pt x="3280834" y="914400"/>
                </a:cubicBezTo>
                <a:lnTo>
                  <a:pt x="33867" y="914400"/>
                </a:lnTo>
                <a:cubicBezTo>
                  <a:pt x="15163" y="914400"/>
                  <a:pt x="0" y="899237"/>
                  <a:pt x="0" y="880533"/>
                </a:cubicBezTo>
                <a:lnTo>
                  <a:pt x="0" y="33867"/>
                </a:lnTo>
                <a:cubicBezTo>
                  <a:pt x="0" y="15175"/>
                  <a:pt x="15175" y="0"/>
                  <a:pt x="33867" y="0"/>
                </a:cubicBezTo>
                <a:close/>
              </a:path>
            </a:pathLst>
          </a:custGeom>
          <a:solidFill>
            <a:srgbClr val="F9F5EE"/>
          </a:solidFill>
        </p:spPr>
      </p:sp>
      <p:sp>
        <p:nvSpPr>
          <p:cNvPr id="45" name="Shape 37"/>
          <p:cNvSpPr/>
          <p:nvPr/>
        </p:nvSpPr>
        <p:spPr>
          <a:xfrm>
            <a:off x="12107545" y="4468495"/>
            <a:ext cx="33655" cy="981075"/>
          </a:xfrm>
          <a:custGeom>
            <a:avLst/>
            <a:gdLst/>
            <a:ahLst/>
            <a:cxnLst/>
            <a:rect l="l" t="t" r="r" b="b"/>
            <a:pathLst>
              <a:path w="33867" h="914400">
                <a:moveTo>
                  <a:pt x="33867" y="0"/>
                </a:moveTo>
                <a:lnTo>
                  <a:pt x="33867" y="0"/>
                </a:lnTo>
                <a:lnTo>
                  <a:pt x="33867" y="914400"/>
                </a:lnTo>
                <a:lnTo>
                  <a:pt x="33867" y="914400"/>
                </a:lnTo>
                <a:cubicBezTo>
                  <a:pt x="15163" y="914400"/>
                  <a:pt x="0" y="899237"/>
                  <a:pt x="0" y="880533"/>
                </a:cubicBezTo>
                <a:lnTo>
                  <a:pt x="0" y="33867"/>
                </a:lnTo>
                <a:cubicBezTo>
                  <a:pt x="0" y="15175"/>
                  <a:pt x="15175" y="0"/>
                  <a:pt x="33867" y="0"/>
                </a:cubicBezTo>
                <a:close/>
              </a:path>
            </a:pathLst>
          </a:custGeom>
          <a:solidFill>
            <a:srgbClr val="C59F5E"/>
          </a:solidFill>
        </p:spPr>
      </p:sp>
      <p:sp>
        <p:nvSpPr>
          <p:cNvPr id="46" name="Shape 38"/>
          <p:cNvSpPr/>
          <p:nvPr/>
        </p:nvSpPr>
        <p:spPr>
          <a:xfrm>
            <a:off x="12301855" y="4686300"/>
            <a:ext cx="203200" cy="217805"/>
          </a:xfrm>
          <a:custGeom>
            <a:avLst/>
            <a:gdLst/>
            <a:ahLst/>
            <a:cxnLst/>
            <a:rect l="l" t="t" r="r" b="b"/>
            <a:pathLst>
              <a:path w="203200" h="203200">
                <a:moveTo>
                  <a:pt x="12700" y="12700"/>
                </a:moveTo>
                <a:cubicBezTo>
                  <a:pt x="5675" y="12700"/>
                  <a:pt x="0" y="18375"/>
                  <a:pt x="0" y="25400"/>
                </a:cubicBezTo>
                <a:lnTo>
                  <a:pt x="0" y="171450"/>
                </a:lnTo>
                <a:cubicBezTo>
                  <a:pt x="0" y="181967"/>
                  <a:pt x="8533" y="190500"/>
                  <a:pt x="19050" y="190500"/>
                </a:cubicBezTo>
                <a:lnTo>
                  <a:pt x="184150" y="190500"/>
                </a:lnTo>
                <a:cubicBezTo>
                  <a:pt x="194667" y="190500"/>
                  <a:pt x="203200" y="181967"/>
                  <a:pt x="203200" y="171450"/>
                </a:cubicBezTo>
                <a:lnTo>
                  <a:pt x="203200" y="60404"/>
                </a:lnTo>
                <a:cubicBezTo>
                  <a:pt x="203200" y="53181"/>
                  <a:pt x="195501" y="48617"/>
                  <a:pt x="189151" y="52030"/>
                </a:cubicBezTo>
                <a:lnTo>
                  <a:pt x="127000" y="85487"/>
                </a:lnTo>
                <a:lnTo>
                  <a:pt x="127000" y="60404"/>
                </a:lnTo>
                <a:cubicBezTo>
                  <a:pt x="127000" y="53181"/>
                  <a:pt x="119301" y="48617"/>
                  <a:pt x="112951" y="52030"/>
                </a:cubicBezTo>
                <a:lnTo>
                  <a:pt x="50800" y="85487"/>
                </a:lnTo>
                <a:lnTo>
                  <a:pt x="50800" y="25400"/>
                </a:lnTo>
                <a:cubicBezTo>
                  <a:pt x="50800" y="18375"/>
                  <a:pt x="45125" y="12700"/>
                  <a:pt x="38100" y="12700"/>
                </a:cubicBezTo>
                <a:lnTo>
                  <a:pt x="12700" y="12700"/>
                </a:lnTo>
                <a:close/>
              </a:path>
            </a:pathLst>
          </a:custGeom>
          <a:solidFill>
            <a:srgbClr val="C59F5E"/>
          </a:solidFill>
        </p:spPr>
      </p:sp>
      <p:sp>
        <p:nvSpPr>
          <p:cNvPr id="47" name="Text 39"/>
          <p:cNvSpPr/>
          <p:nvPr/>
        </p:nvSpPr>
        <p:spPr>
          <a:xfrm>
            <a:off x="12632055" y="4632325"/>
            <a:ext cx="914400" cy="327025"/>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工业设备</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48" name="Text 40"/>
          <p:cNvSpPr/>
          <p:nvPr/>
        </p:nvSpPr>
        <p:spPr>
          <a:xfrm>
            <a:off x="12276455" y="5013325"/>
            <a:ext cx="3149600" cy="27241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工程机械、农业机械等</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49" name="Shape 41"/>
          <p:cNvSpPr/>
          <p:nvPr/>
        </p:nvSpPr>
        <p:spPr>
          <a:xfrm>
            <a:off x="558800" y="6111875"/>
            <a:ext cx="15120000" cy="2376000"/>
          </a:xfrm>
          <a:custGeom>
            <a:avLst/>
            <a:gdLst/>
            <a:ahLst/>
            <a:cxnLst/>
            <a:rect l="l" t="t" r="r" b="b"/>
            <a:pathLst>
              <a:path w="15240000" h="2387600">
                <a:moveTo>
                  <a:pt x="152401" y="0"/>
                </a:moveTo>
                <a:lnTo>
                  <a:pt x="15087599" y="0"/>
                </a:lnTo>
                <a:cubicBezTo>
                  <a:pt x="15171768" y="0"/>
                  <a:pt x="15240000" y="68232"/>
                  <a:pt x="15240000" y="152401"/>
                </a:cubicBezTo>
                <a:lnTo>
                  <a:pt x="15240000" y="2235199"/>
                </a:lnTo>
                <a:cubicBezTo>
                  <a:pt x="15240000" y="2319368"/>
                  <a:pt x="15171768" y="2387600"/>
                  <a:pt x="15087599" y="2387600"/>
                </a:cubicBezTo>
                <a:lnTo>
                  <a:pt x="152401" y="2387600"/>
                </a:lnTo>
                <a:cubicBezTo>
                  <a:pt x="68232" y="2387600"/>
                  <a:pt x="0" y="2319368"/>
                  <a:pt x="0" y="2235199"/>
                </a:cubicBezTo>
                <a:lnTo>
                  <a:pt x="0" y="152401"/>
                </a:lnTo>
                <a:cubicBezTo>
                  <a:pt x="0" y="68232"/>
                  <a:pt x="68232" y="0"/>
                  <a:pt x="152401" y="0"/>
                </a:cubicBezTo>
                <a:close/>
              </a:path>
            </a:pathLst>
          </a:custGeom>
          <a:solidFill>
            <a:srgbClr val="F9F5EE"/>
          </a:solidFill>
          <a:effectLst>
            <a:outerShdw blurRad="190500" dist="127000" dir="5400000" algn="bl" rotWithShape="0">
              <a:srgbClr val="000000">
                <a:alpha val="10196"/>
              </a:srgbClr>
            </a:outerShdw>
          </a:effectLst>
        </p:spPr>
      </p:sp>
      <p:sp>
        <p:nvSpPr>
          <p:cNvPr id="50" name="Shape 42"/>
          <p:cNvSpPr/>
          <p:nvPr/>
        </p:nvSpPr>
        <p:spPr>
          <a:xfrm>
            <a:off x="781050" y="6308090"/>
            <a:ext cx="342900" cy="332740"/>
          </a:xfrm>
          <a:custGeom>
            <a:avLst/>
            <a:gdLst/>
            <a:ahLst/>
            <a:cxnLst/>
            <a:rect l="l" t="t" r="r" b="b"/>
            <a:pathLst>
              <a:path w="342900" h="304800">
                <a:moveTo>
                  <a:pt x="184249" y="-11251"/>
                </a:moveTo>
                <a:cubicBezTo>
                  <a:pt x="181808" y="-16014"/>
                  <a:pt x="176867" y="-19050"/>
                  <a:pt x="171510" y="-19050"/>
                </a:cubicBezTo>
                <a:cubicBezTo>
                  <a:pt x="166152" y="-19050"/>
                  <a:pt x="161211" y="-16014"/>
                  <a:pt x="158770" y="-11251"/>
                </a:cubicBezTo>
                <a:lnTo>
                  <a:pt x="114955" y="74593"/>
                </a:lnTo>
                <a:lnTo>
                  <a:pt x="19764" y="89714"/>
                </a:lnTo>
                <a:cubicBezTo>
                  <a:pt x="14466" y="90547"/>
                  <a:pt x="10061" y="94298"/>
                  <a:pt x="8394" y="99417"/>
                </a:cubicBezTo>
                <a:cubicBezTo>
                  <a:pt x="6727" y="104537"/>
                  <a:pt x="8096" y="110133"/>
                  <a:pt x="11847" y="113943"/>
                </a:cubicBezTo>
                <a:lnTo>
                  <a:pt x="79950" y="182106"/>
                </a:lnTo>
                <a:lnTo>
                  <a:pt x="64949" y="277297"/>
                </a:lnTo>
                <a:cubicBezTo>
                  <a:pt x="64115" y="282595"/>
                  <a:pt x="66318" y="287953"/>
                  <a:pt x="70664" y="291108"/>
                </a:cubicBezTo>
                <a:cubicBezTo>
                  <a:pt x="75009" y="294263"/>
                  <a:pt x="80724" y="294739"/>
                  <a:pt x="85546" y="292298"/>
                </a:cubicBezTo>
                <a:lnTo>
                  <a:pt x="171510" y="248603"/>
                </a:lnTo>
                <a:lnTo>
                  <a:pt x="257413" y="292298"/>
                </a:lnTo>
                <a:cubicBezTo>
                  <a:pt x="262176" y="294739"/>
                  <a:pt x="267950" y="294263"/>
                  <a:pt x="272296" y="291108"/>
                </a:cubicBezTo>
                <a:cubicBezTo>
                  <a:pt x="276642" y="287953"/>
                  <a:pt x="278844" y="282654"/>
                  <a:pt x="278011" y="277297"/>
                </a:cubicBezTo>
                <a:lnTo>
                  <a:pt x="262950" y="182106"/>
                </a:lnTo>
                <a:lnTo>
                  <a:pt x="331053" y="113943"/>
                </a:lnTo>
                <a:cubicBezTo>
                  <a:pt x="334863" y="110133"/>
                  <a:pt x="336173" y="104537"/>
                  <a:pt x="334506" y="99417"/>
                </a:cubicBezTo>
                <a:cubicBezTo>
                  <a:pt x="332839" y="94298"/>
                  <a:pt x="328493" y="90547"/>
                  <a:pt x="323136" y="89714"/>
                </a:cubicBezTo>
                <a:lnTo>
                  <a:pt x="228005" y="74593"/>
                </a:lnTo>
                <a:lnTo>
                  <a:pt x="184249" y="-11251"/>
                </a:lnTo>
                <a:close/>
              </a:path>
            </a:pathLst>
          </a:custGeom>
          <a:solidFill>
            <a:srgbClr val="C5A06D"/>
          </a:solidFill>
        </p:spPr>
      </p:sp>
      <p:sp>
        <p:nvSpPr>
          <p:cNvPr id="51" name="Text 43"/>
          <p:cNvSpPr/>
          <p:nvPr/>
        </p:nvSpPr>
        <p:spPr>
          <a:xfrm>
            <a:off x="1143000" y="6247765"/>
            <a:ext cx="14503400" cy="44386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保税维修政策优势</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52" name="Shape 44"/>
          <p:cNvSpPr/>
          <p:nvPr/>
        </p:nvSpPr>
        <p:spPr>
          <a:xfrm>
            <a:off x="762000" y="6924675"/>
            <a:ext cx="3530600" cy="1388745"/>
          </a:xfrm>
          <a:custGeom>
            <a:avLst/>
            <a:gdLst/>
            <a:ahLst/>
            <a:cxnLst/>
            <a:rect l="l" t="t" r="r" b="b"/>
            <a:pathLst>
              <a:path w="3530600" h="1270000">
                <a:moveTo>
                  <a:pt x="101600" y="0"/>
                </a:moveTo>
                <a:lnTo>
                  <a:pt x="3429000" y="0"/>
                </a:lnTo>
                <a:cubicBezTo>
                  <a:pt x="3485075" y="0"/>
                  <a:pt x="3530600" y="45525"/>
                  <a:pt x="3530600" y="101600"/>
                </a:cubicBezTo>
                <a:lnTo>
                  <a:pt x="3530600" y="1168400"/>
                </a:lnTo>
                <a:cubicBezTo>
                  <a:pt x="3530600" y="1224475"/>
                  <a:pt x="3485075" y="1270000"/>
                  <a:pt x="3429000" y="1270000"/>
                </a:cubicBezTo>
                <a:lnTo>
                  <a:pt x="101600" y="1270000"/>
                </a:lnTo>
                <a:cubicBezTo>
                  <a:pt x="45525" y="1270000"/>
                  <a:pt x="0" y="1224475"/>
                  <a:pt x="0" y="1168400"/>
                </a:cubicBezTo>
                <a:lnTo>
                  <a:pt x="0" y="101600"/>
                </a:lnTo>
                <a:cubicBezTo>
                  <a:pt x="0" y="45525"/>
                  <a:pt x="45525" y="0"/>
                  <a:pt x="101600" y="0"/>
                </a:cubicBezTo>
                <a:close/>
              </a:path>
            </a:pathLst>
          </a:custGeom>
          <a:solidFill>
            <a:srgbClr val="FFFFFF"/>
          </a:solidFill>
        </p:spPr>
      </p:sp>
      <p:sp>
        <p:nvSpPr>
          <p:cNvPr id="53" name="Text 45"/>
          <p:cNvSpPr/>
          <p:nvPr/>
        </p:nvSpPr>
        <p:spPr>
          <a:xfrm>
            <a:off x="850900" y="7199630"/>
            <a:ext cx="3352800" cy="554990"/>
          </a:xfrm>
          <a:prstGeom prst="rect">
            <a:avLst/>
          </a:prstGeom>
          <a:noFill/>
        </p:spPr>
        <p:txBody>
          <a:bodyPr wrap="square" lIns="0" tIns="0" rIns="0" bIns="0" rtlCol="0" anchor="ctr"/>
          <a:lstStyle/>
          <a:p>
            <a:pPr algn="ctr">
              <a:lnSpc>
                <a:spcPct val="90000"/>
              </a:lnSpc>
            </a:pPr>
            <a:r>
              <a:rPr lang="en-US" sz="3200" b="1" dirty="0">
                <a:solidFill>
                  <a:srgbClr val="C5A06D"/>
                </a:solidFill>
                <a:latin typeface="微软雅黑" panose="020B0503020204020204" charset="-122"/>
                <a:ea typeface="微软雅黑" panose="020B0503020204020204" charset="-122"/>
                <a:cs typeface="Sitka Text" charset="0"/>
              </a:rPr>
              <a:t>15%+</a:t>
            </a:r>
            <a:endParaRPr lang="en-US" sz="3200" b="1" dirty="0">
              <a:solidFill>
                <a:srgbClr val="C5A06D"/>
              </a:solidFill>
              <a:latin typeface="微软雅黑" panose="020B0503020204020204" charset="-122"/>
              <a:ea typeface="微软雅黑" panose="020B0503020204020204" charset="-122"/>
              <a:cs typeface="Sitka Text" charset="0"/>
            </a:endParaRPr>
          </a:p>
        </p:txBody>
      </p:sp>
      <p:sp>
        <p:nvSpPr>
          <p:cNvPr id="54" name="Text 46"/>
          <p:cNvSpPr/>
          <p:nvPr/>
        </p:nvSpPr>
        <p:spPr>
          <a:xfrm>
            <a:off x="920750" y="7832725"/>
            <a:ext cx="3213100" cy="277495"/>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综合成本降低</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55" name="Shape 47"/>
          <p:cNvSpPr/>
          <p:nvPr/>
        </p:nvSpPr>
        <p:spPr>
          <a:xfrm>
            <a:off x="4495800" y="6924675"/>
            <a:ext cx="3530600" cy="1388745"/>
          </a:xfrm>
          <a:custGeom>
            <a:avLst/>
            <a:gdLst/>
            <a:ahLst/>
            <a:cxnLst/>
            <a:rect l="l" t="t" r="r" b="b"/>
            <a:pathLst>
              <a:path w="3530600" h="1270000">
                <a:moveTo>
                  <a:pt x="101600" y="0"/>
                </a:moveTo>
                <a:lnTo>
                  <a:pt x="3429000" y="0"/>
                </a:lnTo>
                <a:cubicBezTo>
                  <a:pt x="3485075" y="0"/>
                  <a:pt x="3530600" y="45525"/>
                  <a:pt x="3530600" y="101600"/>
                </a:cubicBezTo>
                <a:lnTo>
                  <a:pt x="3530600" y="1168400"/>
                </a:lnTo>
                <a:cubicBezTo>
                  <a:pt x="3530600" y="1224475"/>
                  <a:pt x="3485075" y="1270000"/>
                  <a:pt x="3429000" y="1270000"/>
                </a:cubicBezTo>
                <a:lnTo>
                  <a:pt x="101600" y="1270000"/>
                </a:lnTo>
                <a:cubicBezTo>
                  <a:pt x="45525" y="1270000"/>
                  <a:pt x="0" y="1224475"/>
                  <a:pt x="0" y="1168400"/>
                </a:cubicBezTo>
                <a:lnTo>
                  <a:pt x="0" y="101600"/>
                </a:lnTo>
                <a:cubicBezTo>
                  <a:pt x="0" y="45525"/>
                  <a:pt x="45525" y="0"/>
                  <a:pt x="101600" y="0"/>
                </a:cubicBezTo>
                <a:close/>
              </a:path>
            </a:pathLst>
          </a:custGeom>
          <a:solidFill>
            <a:srgbClr val="FFFFFF"/>
          </a:solidFill>
        </p:spPr>
      </p:sp>
      <p:sp>
        <p:nvSpPr>
          <p:cNvPr id="56" name="Text 48"/>
          <p:cNvSpPr/>
          <p:nvPr/>
        </p:nvSpPr>
        <p:spPr>
          <a:xfrm>
            <a:off x="4584700" y="7199630"/>
            <a:ext cx="3352800" cy="554990"/>
          </a:xfrm>
          <a:prstGeom prst="rect">
            <a:avLst/>
          </a:prstGeom>
          <a:noFill/>
        </p:spPr>
        <p:txBody>
          <a:bodyPr wrap="square" lIns="0" tIns="0" rIns="0" bIns="0" rtlCol="0" anchor="ctr"/>
          <a:lstStyle/>
          <a:p>
            <a:pPr algn="ctr">
              <a:lnSpc>
                <a:spcPct val="90000"/>
              </a:lnSpc>
            </a:pPr>
            <a:r>
              <a:rPr lang="en-US" sz="3200" b="1" dirty="0">
                <a:solidFill>
                  <a:srgbClr val="C5A06D"/>
                </a:solidFill>
                <a:latin typeface="微软雅黑" panose="020B0503020204020204" charset="-122"/>
                <a:ea typeface="微软雅黑" panose="020B0503020204020204" charset="-122"/>
                <a:cs typeface="微软雅黑" panose="020B0503020204020204" charset="-122"/>
              </a:rPr>
              <a:t>38类</a:t>
            </a:r>
            <a:endParaRPr lang="en-US" sz="32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57" name="Text 49"/>
          <p:cNvSpPr/>
          <p:nvPr/>
        </p:nvSpPr>
        <p:spPr>
          <a:xfrm>
            <a:off x="4654550" y="7832725"/>
            <a:ext cx="3213100" cy="277495"/>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新增商品编码</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58" name="Shape 50"/>
          <p:cNvSpPr/>
          <p:nvPr/>
        </p:nvSpPr>
        <p:spPr>
          <a:xfrm>
            <a:off x="8229600" y="6924675"/>
            <a:ext cx="3530600" cy="1388745"/>
          </a:xfrm>
          <a:custGeom>
            <a:avLst/>
            <a:gdLst/>
            <a:ahLst/>
            <a:cxnLst/>
            <a:rect l="l" t="t" r="r" b="b"/>
            <a:pathLst>
              <a:path w="3530600" h="1270000">
                <a:moveTo>
                  <a:pt x="101600" y="0"/>
                </a:moveTo>
                <a:lnTo>
                  <a:pt x="3429000" y="0"/>
                </a:lnTo>
                <a:cubicBezTo>
                  <a:pt x="3485075" y="0"/>
                  <a:pt x="3530600" y="45525"/>
                  <a:pt x="3530600" y="101600"/>
                </a:cubicBezTo>
                <a:lnTo>
                  <a:pt x="3530600" y="1168400"/>
                </a:lnTo>
                <a:cubicBezTo>
                  <a:pt x="3530600" y="1224475"/>
                  <a:pt x="3485075" y="1270000"/>
                  <a:pt x="3429000" y="1270000"/>
                </a:cubicBezTo>
                <a:lnTo>
                  <a:pt x="101600" y="1270000"/>
                </a:lnTo>
                <a:cubicBezTo>
                  <a:pt x="45525" y="1270000"/>
                  <a:pt x="0" y="1224475"/>
                  <a:pt x="0" y="1168400"/>
                </a:cubicBezTo>
                <a:lnTo>
                  <a:pt x="0" y="101600"/>
                </a:lnTo>
                <a:cubicBezTo>
                  <a:pt x="0" y="45525"/>
                  <a:pt x="45525" y="0"/>
                  <a:pt x="101600" y="0"/>
                </a:cubicBezTo>
                <a:close/>
              </a:path>
            </a:pathLst>
          </a:custGeom>
          <a:solidFill>
            <a:srgbClr val="FFFFFF"/>
          </a:solidFill>
        </p:spPr>
      </p:sp>
      <p:sp>
        <p:nvSpPr>
          <p:cNvPr id="59" name="Text 51"/>
          <p:cNvSpPr/>
          <p:nvPr/>
        </p:nvSpPr>
        <p:spPr>
          <a:xfrm>
            <a:off x="8318500" y="7199630"/>
            <a:ext cx="3352800" cy="554990"/>
          </a:xfrm>
          <a:prstGeom prst="rect">
            <a:avLst/>
          </a:prstGeom>
          <a:noFill/>
        </p:spPr>
        <p:txBody>
          <a:bodyPr wrap="square" lIns="0" tIns="0" rIns="0" bIns="0" rtlCol="0" anchor="ctr"/>
          <a:lstStyle/>
          <a:p>
            <a:pPr algn="ctr">
              <a:lnSpc>
                <a:spcPct val="90000"/>
              </a:lnSpc>
            </a:pPr>
            <a:r>
              <a:rPr lang="en-US" sz="3200" b="1" dirty="0">
                <a:solidFill>
                  <a:srgbClr val="C5A06D"/>
                </a:solidFill>
                <a:latin typeface="微软雅黑" panose="020B0503020204020204" charset="-122"/>
                <a:ea typeface="微软雅黑" panose="020B0503020204020204" charset="-122"/>
                <a:cs typeface="Noto Sans SC" panose="020B0200000000000000" pitchFamily="34" charset="-120"/>
              </a:rPr>
              <a:t>全国最高</a:t>
            </a:r>
            <a:endParaRPr lang="en-US" sz="3200" b="1" dirty="0">
              <a:solidFill>
                <a:srgbClr val="C5A06D"/>
              </a:solidFill>
              <a:latin typeface="微软雅黑" panose="020B0503020204020204" charset="-122"/>
              <a:ea typeface="微软雅黑" panose="020B0503020204020204" charset="-122"/>
              <a:cs typeface="Noto Sans SC" panose="020B0200000000000000" pitchFamily="34" charset="-120"/>
            </a:endParaRPr>
          </a:p>
        </p:txBody>
      </p:sp>
      <p:sp>
        <p:nvSpPr>
          <p:cNvPr id="60" name="Text 52"/>
          <p:cNvSpPr/>
          <p:nvPr/>
        </p:nvSpPr>
        <p:spPr>
          <a:xfrm>
            <a:off x="8388350" y="7832725"/>
            <a:ext cx="3213100" cy="277495"/>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开放水平</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61" name="Shape 53"/>
          <p:cNvSpPr/>
          <p:nvPr/>
        </p:nvSpPr>
        <p:spPr>
          <a:xfrm>
            <a:off x="11963400" y="6924675"/>
            <a:ext cx="3530600" cy="1388745"/>
          </a:xfrm>
          <a:custGeom>
            <a:avLst/>
            <a:gdLst/>
            <a:ahLst/>
            <a:cxnLst/>
            <a:rect l="l" t="t" r="r" b="b"/>
            <a:pathLst>
              <a:path w="3530600" h="1270000">
                <a:moveTo>
                  <a:pt x="101600" y="0"/>
                </a:moveTo>
                <a:lnTo>
                  <a:pt x="3429000" y="0"/>
                </a:lnTo>
                <a:cubicBezTo>
                  <a:pt x="3485075" y="0"/>
                  <a:pt x="3530600" y="45525"/>
                  <a:pt x="3530600" y="101600"/>
                </a:cubicBezTo>
                <a:lnTo>
                  <a:pt x="3530600" y="1168400"/>
                </a:lnTo>
                <a:cubicBezTo>
                  <a:pt x="3530600" y="1224475"/>
                  <a:pt x="3485075" y="1270000"/>
                  <a:pt x="3429000" y="1270000"/>
                </a:cubicBezTo>
                <a:lnTo>
                  <a:pt x="101600" y="1270000"/>
                </a:lnTo>
                <a:cubicBezTo>
                  <a:pt x="45525" y="1270000"/>
                  <a:pt x="0" y="1224475"/>
                  <a:pt x="0" y="1168400"/>
                </a:cubicBezTo>
                <a:lnTo>
                  <a:pt x="0" y="101600"/>
                </a:lnTo>
                <a:cubicBezTo>
                  <a:pt x="0" y="45525"/>
                  <a:pt x="45525" y="0"/>
                  <a:pt x="101600" y="0"/>
                </a:cubicBezTo>
                <a:close/>
              </a:path>
            </a:pathLst>
          </a:custGeom>
          <a:solidFill>
            <a:srgbClr val="FFFFFF"/>
          </a:solidFill>
        </p:spPr>
      </p:sp>
      <p:sp>
        <p:nvSpPr>
          <p:cNvPr id="62" name="Text 54"/>
          <p:cNvSpPr/>
          <p:nvPr/>
        </p:nvSpPr>
        <p:spPr>
          <a:xfrm>
            <a:off x="12052300" y="7199630"/>
            <a:ext cx="3352800" cy="554990"/>
          </a:xfrm>
          <a:prstGeom prst="rect">
            <a:avLst/>
          </a:prstGeom>
          <a:noFill/>
        </p:spPr>
        <p:txBody>
          <a:bodyPr wrap="square" lIns="0" tIns="0" rIns="0" bIns="0" rtlCol="0" anchor="ctr"/>
          <a:lstStyle/>
          <a:p>
            <a:pPr algn="ctr">
              <a:lnSpc>
                <a:spcPct val="90000"/>
              </a:lnSpc>
            </a:pPr>
            <a:r>
              <a:rPr lang="en-US" sz="3200" b="1" dirty="0">
                <a:solidFill>
                  <a:srgbClr val="C5A06D"/>
                </a:solidFill>
                <a:latin typeface="微软雅黑" panose="020B0503020204020204" charset="-122"/>
                <a:ea typeface="微软雅黑" panose="020B0503020204020204" charset="-122"/>
                <a:cs typeface="微软雅黑" panose="020B0503020204020204" charset="-122"/>
              </a:rPr>
              <a:t>0关税</a:t>
            </a:r>
            <a:endParaRPr lang="en-US" sz="32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63" name="Text 55"/>
          <p:cNvSpPr/>
          <p:nvPr/>
        </p:nvSpPr>
        <p:spPr>
          <a:xfrm>
            <a:off x="12122150" y="7832725"/>
            <a:ext cx="3213100" cy="277495"/>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进口零件免税</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grpSp>
        <p:nvGrpSpPr>
          <p:cNvPr id="8" name="组合 7"/>
          <p:cNvGrpSpPr/>
          <p:nvPr/>
        </p:nvGrpSpPr>
        <p:grpSpPr>
          <a:xfrm rot="0">
            <a:off x="545465" y="260350"/>
            <a:ext cx="15386685" cy="8771890"/>
            <a:chOff x="859" y="410"/>
            <a:chExt cx="24231" cy="13814"/>
          </a:xfrm>
        </p:grpSpPr>
        <p:pic>
          <p:nvPicPr>
            <p:cNvPr id="24" name="图片 23"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4" name="组合 63"/>
            <p:cNvGrpSpPr/>
            <p:nvPr/>
          </p:nvGrpSpPr>
          <p:grpSpPr>
            <a:xfrm rot="0">
              <a:off x="21095" y="410"/>
              <a:ext cx="3995" cy="1345"/>
              <a:chOff x="2704" y="1289"/>
              <a:chExt cx="3995" cy="1345"/>
            </a:xfrm>
          </p:grpSpPr>
          <p:sp>
            <p:nvSpPr>
              <p:cNvPr id="65"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6"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7" name="直接连接符 66"/>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D:/HuaweiMoveData/Users/13140/Desktop/downloaded-image.pngdownloaded-image"/>
          <p:cNvPicPr>
            <a:picLocks noChangeAspect="1"/>
          </p:cNvPicPr>
          <p:nvPr/>
        </p:nvPicPr>
        <p:blipFill>
          <a:blip r:embed="rId1">
            <a:alphaModFix amt="20000"/>
          </a:blip>
          <a:srcRect t="5239" b="4639"/>
          <a:stretch>
            <a:fillRect/>
          </a:stretch>
        </p:blipFill>
        <p:spPr>
          <a:xfrm flipH="1">
            <a:off x="0" y="0"/>
            <a:ext cx="16256635" cy="9156700"/>
          </a:xfrm>
          <a:prstGeom prst="rect">
            <a:avLst/>
          </a:prstGeom>
        </p:spPr>
      </p:pic>
      <p:sp>
        <p:nvSpPr>
          <p:cNvPr id="84" name="Shape 0"/>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gradFill flip="none" rotWithShape="1">
            <a:gsLst>
              <a:gs pos="0">
                <a:schemeClr val="bg1">
                  <a:lumMod val="85000"/>
                </a:schemeClr>
              </a:gs>
              <a:gs pos="40000">
                <a:srgbClr val="C59F5E">
                  <a:alpha val="31000"/>
                </a:srgbClr>
              </a:gs>
            </a:gsLst>
            <a:lin ang="2700000" scaled="1"/>
          </a:gradFill>
        </p:spPr>
      </p:sp>
      <p:sp>
        <p:nvSpPr>
          <p:cNvPr id="80" name="Text 2"/>
          <p:cNvSpPr/>
          <p:nvPr/>
        </p:nvSpPr>
        <p:spPr>
          <a:xfrm>
            <a:off x="508000" y="3544570"/>
            <a:ext cx="8915400" cy="11671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72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跨境电商机遇和</a:t>
            </a:r>
            <a:endParaRPr lang="en-US" sz="72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sp>
        <p:nvSpPr>
          <p:cNvPr id="81" name="Shape 3"/>
          <p:cNvSpPr/>
          <p:nvPr/>
        </p:nvSpPr>
        <p:spPr>
          <a:xfrm>
            <a:off x="508000" y="6332220"/>
            <a:ext cx="1625600" cy="50800"/>
          </a:xfrm>
          <a:custGeom>
            <a:avLst/>
            <a:gdLst/>
            <a:ahLst/>
            <a:cxnLst/>
            <a:rect l="l" t="t" r="r" b="b"/>
            <a:pathLst>
              <a:path w="1625600" h="50800">
                <a:moveTo>
                  <a:pt x="0" y="0"/>
                </a:moveTo>
                <a:lnTo>
                  <a:pt x="1625600" y="0"/>
                </a:lnTo>
                <a:lnTo>
                  <a:pt x="1625600" y="50800"/>
                </a:lnTo>
                <a:lnTo>
                  <a:pt x="0" y="50800"/>
                </a:lnTo>
                <a:lnTo>
                  <a:pt x="0" y="0"/>
                </a:lnTo>
                <a:close/>
              </a:path>
            </a:pathLst>
          </a:custGeom>
          <a:solidFill>
            <a:srgbClr val="C5A06D"/>
          </a:solidFill>
          <a:effectLst>
            <a:outerShdw blurRad="50800" dist="38100" dir="2700000" algn="tl" rotWithShape="0">
              <a:prstClr val="black">
                <a:alpha val="40000"/>
              </a:prstClr>
            </a:outerShdw>
          </a:effectLst>
        </p:spPr>
      </p:sp>
      <p:sp>
        <p:nvSpPr>
          <p:cNvPr id="82" name="Text 4"/>
          <p:cNvSpPr/>
          <p:nvPr/>
        </p:nvSpPr>
        <p:spPr>
          <a:xfrm>
            <a:off x="508000" y="6789420"/>
            <a:ext cx="8914765" cy="4572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40000"/>
              </a:lnSpc>
            </a:pPr>
            <a:r>
              <a:rPr lang="en-US" sz="28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零关税与低税率重塑跨境电商生态</a:t>
            </a:r>
            <a:endParaRPr lang="en-US" sz="28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endParaRPr>
          </a:p>
        </p:txBody>
      </p:sp>
      <p:sp>
        <p:nvSpPr>
          <p:cNvPr id="83" name="Text 1"/>
          <p:cNvSpPr/>
          <p:nvPr/>
        </p:nvSpPr>
        <p:spPr>
          <a:xfrm>
            <a:off x="508000" y="1352550"/>
            <a:ext cx="8915400" cy="16256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10000"/>
              </a:lnSpc>
            </a:pPr>
            <a:r>
              <a:rPr lang="en-US" sz="154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rPr>
              <a:t>08</a:t>
            </a:r>
            <a:endParaRPr lang="en-US" sz="154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Sitka Text" charset="0"/>
            </a:endParaRPr>
          </a:p>
        </p:txBody>
      </p:sp>
      <p:sp>
        <p:nvSpPr>
          <p:cNvPr id="86" name="Text 2"/>
          <p:cNvSpPr/>
          <p:nvPr/>
        </p:nvSpPr>
        <p:spPr>
          <a:xfrm>
            <a:off x="508000" y="4854575"/>
            <a:ext cx="8915400" cy="116713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00000"/>
              </a:lnSpc>
            </a:pPr>
            <a:r>
              <a:rPr lang="en-US" sz="72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战略布局建议</a:t>
            </a:r>
            <a:endParaRPr lang="en-US" sz="72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grpSp>
        <p:nvGrpSpPr>
          <p:cNvPr id="3" name="组合 2"/>
          <p:cNvGrpSpPr/>
          <p:nvPr/>
        </p:nvGrpSpPr>
        <p:grpSpPr>
          <a:xfrm>
            <a:off x="12272010" y="8698230"/>
            <a:ext cx="3610610" cy="312420"/>
            <a:chOff x="19326" y="13698"/>
            <a:chExt cx="5686" cy="492"/>
          </a:xfrm>
        </p:grpSpPr>
        <p:sp>
          <p:nvSpPr>
            <p:cNvPr id="4" name="文本框 3"/>
            <p:cNvSpPr txBox="1"/>
            <p:nvPr/>
          </p:nvSpPr>
          <p:spPr>
            <a:xfrm>
              <a:off x="19326" y="13698"/>
              <a:ext cx="5686" cy="492"/>
            </a:xfrm>
            <a:prstGeom prst="rect">
              <a:avLst/>
            </a:prstGeom>
            <a:noFill/>
          </p:spPr>
          <p:txBody>
            <a:bodyPr wrap="square" rtlCol="0">
              <a:spAutoFit/>
            </a:bodyPr>
            <a:p>
              <a:pPr algn="ctr">
                <a:lnSpc>
                  <a:spcPct val="90000"/>
                </a:lnSpc>
              </a:pPr>
              <a:r>
                <a:rPr lang="en-US" altLang="zh-CN" sz="1600">
                  <a:solidFill>
                    <a:schemeClr val="bg1"/>
                  </a:solidFill>
                  <a:latin typeface="黑体" panose="02010609060101010101" charset="-122"/>
                  <a:ea typeface="黑体" panose="02010609060101010101" charset="-122"/>
                  <a:cs typeface="方正粗黑宋简体" panose="02000000000000000000" charset="-122"/>
                </a:rPr>
                <a:t>2025 </a:t>
              </a:r>
              <a:r>
                <a:rPr lang="zh-CN" altLang="en-US" sz="1600">
                  <a:solidFill>
                    <a:schemeClr val="bg1"/>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chemeClr val="bg1"/>
                  </a:solidFill>
                  <a:latin typeface="黑体" panose="02010609060101010101" charset="-122"/>
                  <a:ea typeface="黑体" panose="02010609060101010101" charset="-122"/>
                  <a:cs typeface="方正粗黑宋简体" panose="02000000000000000000" charset="-122"/>
                </a:rPr>
                <a:t> </a:t>
              </a:r>
              <a:endParaRPr lang="en-US" altLang="zh-CN" sz="1600">
                <a:solidFill>
                  <a:schemeClr val="bg1"/>
                </a:solidFill>
                <a:latin typeface="黑体" panose="02010609060101010101" charset="-122"/>
                <a:ea typeface="黑体" panose="02010609060101010101" charset="-122"/>
                <a:cs typeface="方正粗黑宋简体" panose="02000000000000000000" charset="-122"/>
              </a:endParaRPr>
            </a:p>
          </p:txBody>
        </p:sp>
        <p:pic>
          <p:nvPicPr>
            <p:cNvPr id="5" name="图片 4"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414" y="13792"/>
              <a:ext cx="304" cy="304"/>
            </a:xfrm>
            <a:prstGeom prst="rect">
              <a:avLst/>
            </a:prstGeom>
          </p:spPr>
        </p:pic>
      </p:grpSp>
    </p:spTree>
    <p:custDataLst>
      <p:tags r:id="rId4"/>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27"/>
          <p:cNvSpPr/>
          <p:nvPr/>
        </p:nvSpPr>
        <p:spPr>
          <a:xfrm>
            <a:off x="549910" y="5734050"/>
            <a:ext cx="10800000" cy="2808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8" name="Shape 27"/>
          <p:cNvSpPr/>
          <p:nvPr/>
        </p:nvSpPr>
        <p:spPr>
          <a:xfrm>
            <a:off x="11788775" y="5734050"/>
            <a:ext cx="3960000" cy="2808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grpSp>
        <p:nvGrpSpPr>
          <p:cNvPr id="51" name="组合 50"/>
          <p:cNvGrpSpPr/>
          <p:nvPr/>
        </p:nvGrpSpPr>
        <p:grpSpPr>
          <a:xfrm rot="0">
            <a:off x="11788775" y="1444625"/>
            <a:ext cx="3948557" cy="4032000"/>
            <a:chOff x="922" y="10975"/>
            <a:chExt cx="11732" cy="2415"/>
          </a:xfrm>
        </p:grpSpPr>
        <p:sp>
          <p:nvSpPr>
            <p:cNvPr id="68" name="Shape 27"/>
            <p:cNvSpPr/>
            <p:nvPr/>
          </p:nvSpPr>
          <p:spPr>
            <a:xfrm>
              <a:off x="956"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69" name="Shape 46"/>
            <p:cNvSpPr/>
            <p:nvPr/>
          </p:nvSpPr>
          <p:spPr>
            <a:xfrm>
              <a:off x="922" y="10975"/>
              <a:ext cx="160"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grpSp>
        <p:nvGrpSpPr>
          <p:cNvPr id="49" name="组合 48"/>
          <p:cNvGrpSpPr/>
          <p:nvPr/>
        </p:nvGrpSpPr>
        <p:grpSpPr>
          <a:xfrm rot="0">
            <a:off x="549910" y="1446530"/>
            <a:ext cx="10800000" cy="4032000"/>
            <a:chOff x="922" y="10975"/>
            <a:chExt cx="11766" cy="2415"/>
          </a:xfrm>
        </p:grpSpPr>
        <p:sp>
          <p:nvSpPr>
            <p:cNvPr id="50"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64" name="Shape 46"/>
            <p:cNvSpPr/>
            <p:nvPr/>
          </p:nvSpPr>
          <p:spPr>
            <a:xfrm>
              <a:off x="922" y="10975"/>
              <a:ext cx="59"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rPr>
                <a:t>跨境电商机遇：成本降低与模式创新</a:t>
              </a:r>
              <a:endParaRPr lang="en-US" sz="3600" b="1" dirty="0">
                <a:solidFill>
                  <a:schemeClr val="tx1"/>
                </a:solidFill>
                <a:latin typeface="微软雅黑" panose="020B0503020204020204" charset="-122"/>
                <a:ea typeface="微软雅黑" panose="020B0503020204020204" charset="-122"/>
                <a:cs typeface="思源宋体" panose="02020500000000000000" pitchFamily="34" charset="-120"/>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重塑外贸优势，实现弯道超车</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11" name="Shape 6"/>
          <p:cNvSpPr/>
          <p:nvPr/>
        </p:nvSpPr>
        <p:spPr>
          <a:xfrm>
            <a:off x="768985" y="1522730"/>
            <a:ext cx="576000" cy="576000"/>
          </a:xfrm>
          <a:custGeom>
            <a:avLst/>
            <a:gdLst/>
            <a:ahLst/>
            <a:cxnLst/>
            <a:rect l="l" t="t" r="r" b="b"/>
            <a:pathLst>
              <a:path w="592667" h="592667">
                <a:moveTo>
                  <a:pt x="296333" y="0"/>
                </a:moveTo>
                <a:lnTo>
                  <a:pt x="296333" y="0"/>
                </a:lnTo>
                <a:cubicBezTo>
                  <a:pt x="459884" y="0"/>
                  <a:pt x="592667" y="132783"/>
                  <a:pt x="592667" y="296333"/>
                </a:cubicBezTo>
                <a:lnTo>
                  <a:pt x="592667" y="296333"/>
                </a:lnTo>
                <a:cubicBezTo>
                  <a:pt x="592667" y="459884"/>
                  <a:pt x="459884" y="592667"/>
                  <a:pt x="296333" y="592667"/>
                </a:cubicBezTo>
                <a:lnTo>
                  <a:pt x="296333" y="592667"/>
                </a:lnTo>
                <a:cubicBezTo>
                  <a:pt x="132783" y="592667"/>
                  <a:pt x="0" y="459884"/>
                  <a:pt x="0" y="296333"/>
                </a:cubicBezTo>
                <a:lnTo>
                  <a:pt x="0" y="296333"/>
                </a:lnTo>
                <a:cubicBezTo>
                  <a:pt x="0" y="132783"/>
                  <a:pt x="132783" y="0"/>
                  <a:pt x="296333" y="0"/>
                </a:cubicBezTo>
                <a:close/>
              </a:path>
            </a:pathLst>
          </a:custGeom>
          <a:solidFill>
            <a:srgbClr val="C0A062">
              <a:alpha val="20000"/>
            </a:srgbClr>
          </a:solidFill>
        </p:spPr>
      </p:sp>
      <p:sp>
        <p:nvSpPr>
          <p:cNvPr id="12" name="Shape 7"/>
          <p:cNvSpPr/>
          <p:nvPr/>
        </p:nvSpPr>
        <p:spPr>
          <a:xfrm>
            <a:off x="930985" y="1630730"/>
            <a:ext cx="252000" cy="360000"/>
          </a:xfrm>
          <a:custGeom>
            <a:avLst/>
            <a:gdLst/>
            <a:ahLst/>
            <a:cxnLst/>
            <a:rect l="l" t="t" r="r" b="b"/>
            <a:pathLst>
              <a:path w="277813" h="317500">
                <a:moveTo>
                  <a:pt x="119062" y="79375"/>
                </a:moveTo>
                <a:cubicBezTo>
                  <a:pt x="119062" y="46519"/>
                  <a:pt x="92387" y="19844"/>
                  <a:pt x="59531" y="19844"/>
                </a:cubicBezTo>
                <a:cubicBezTo>
                  <a:pt x="26675" y="19844"/>
                  <a:pt x="0" y="46519"/>
                  <a:pt x="0" y="79375"/>
                </a:cubicBezTo>
                <a:cubicBezTo>
                  <a:pt x="0" y="112231"/>
                  <a:pt x="26675" y="138906"/>
                  <a:pt x="59531" y="138906"/>
                </a:cubicBezTo>
                <a:cubicBezTo>
                  <a:pt x="92387" y="138906"/>
                  <a:pt x="119062" y="112231"/>
                  <a:pt x="119062" y="79375"/>
                </a:cubicBezTo>
                <a:close/>
                <a:moveTo>
                  <a:pt x="277813" y="238125"/>
                </a:moveTo>
                <a:cubicBezTo>
                  <a:pt x="277813" y="205269"/>
                  <a:pt x="251137" y="178594"/>
                  <a:pt x="218281" y="178594"/>
                </a:cubicBezTo>
                <a:cubicBezTo>
                  <a:pt x="185425" y="178594"/>
                  <a:pt x="158750" y="205269"/>
                  <a:pt x="158750" y="238125"/>
                </a:cubicBezTo>
                <a:cubicBezTo>
                  <a:pt x="158750" y="270981"/>
                  <a:pt x="185425" y="297656"/>
                  <a:pt x="218281" y="297656"/>
                </a:cubicBezTo>
                <a:cubicBezTo>
                  <a:pt x="251137" y="297656"/>
                  <a:pt x="277813" y="270981"/>
                  <a:pt x="277813" y="238125"/>
                </a:cubicBezTo>
                <a:close/>
                <a:moveTo>
                  <a:pt x="271983" y="53702"/>
                </a:moveTo>
                <a:cubicBezTo>
                  <a:pt x="279735" y="45951"/>
                  <a:pt x="279735" y="33362"/>
                  <a:pt x="271983" y="25611"/>
                </a:cubicBezTo>
                <a:cubicBezTo>
                  <a:pt x="264232" y="17859"/>
                  <a:pt x="251644" y="17859"/>
                  <a:pt x="243892" y="25611"/>
                </a:cubicBezTo>
                <a:lnTo>
                  <a:pt x="5767" y="263736"/>
                </a:lnTo>
                <a:cubicBezTo>
                  <a:pt x="-1984" y="271487"/>
                  <a:pt x="-1984" y="284076"/>
                  <a:pt x="5767" y="291827"/>
                </a:cubicBezTo>
                <a:cubicBezTo>
                  <a:pt x="13519" y="299579"/>
                  <a:pt x="26107" y="299579"/>
                  <a:pt x="33858" y="291827"/>
                </a:cubicBezTo>
                <a:lnTo>
                  <a:pt x="271983" y="53702"/>
                </a:lnTo>
                <a:close/>
              </a:path>
            </a:pathLst>
          </a:custGeom>
          <a:solidFill>
            <a:srgbClr val="C0A062"/>
          </a:solidFill>
        </p:spPr>
      </p:sp>
      <p:sp>
        <p:nvSpPr>
          <p:cNvPr id="13" name="Text 8"/>
          <p:cNvSpPr/>
          <p:nvPr/>
        </p:nvSpPr>
        <p:spPr>
          <a:xfrm>
            <a:off x="1488440" y="1626870"/>
            <a:ext cx="2605405" cy="40132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成本大幅降低</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nvGrpSpPr>
          <p:cNvPr id="65" name="组合 64"/>
          <p:cNvGrpSpPr/>
          <p:nvPr/>
        </p:nvGrpSpPr>
        <p:grpSpPr>
          <a:xfrm>
            <a:off x="768985" y="2216150"/>
            <a:ext cx="10439400" cy="935990"/>
            <a:chOff x="1211" y="4084"/>
            <a:chExt cx="16440" cy="1474"/>
          </a:xfrm>
        </p:grpSpPr>
        <p:sp>
          <p:nvSpPr>
            <p:cNvPr id="14" name="Shape 9"/>
            <p:cNvSpPr/>
            <p:nvPr/>
          </p:nvSpPr>
          <p:spPr>
            <a:xfrm>
              <a:off x="1211" y="4084"/>
              <a:ext cx="16441" cy="1474"/>
            </a:xfrm>
            <a:custGeom>
              <a:avLst/>
              <a:gdLst/>
              <a:ahLst/>
              <a:cxnLst/>
              <a:rect l="l" t="t" r="r" b="b"/>
              <a:pathLst>
                <a:path w="10625667" h="952500">
                  <a:moveTo>
                    <a:pt x="42329" y="0"/>
                  </a:moveTo>
                  <a:lnTo>
                    <a:pt x="10583338" y="0"/>
                  </a:lnTo>
                  <a:cubicBezTo>
                    <a:pt x="10606715" y="0"/>
                    <a:pt x="10625667" y="18951"/>
                    <a:pt x="10625667" y="42329"/>
                  </a:cubicBezTo>
                  <a:lnTo>
                    <a:pt x="10625667" y="910171"/>
                  </a:lnTo>
                  <a:cubicBezTo>
                    <a:pt x="10625667" y="933549"/>
                    <a:pt x="10606715" y="952500"/>
                    <a:pt x="10583338" y="952500"/>
                  </a:cubicBezTo>
                  <a:lnTo>
                    <a:pt x="42329" y="952500"/>
                  </a:lnTo>
                  <a:cubicBezTo>
                    <a:pt x="18951" y="952500"/>
                    <a:pt x="0" y="933549"/>
                    <a:pt x="0" y="910171"/>
                  </a:cubicBezTo>
                  <a:lnTo>
                    <a:pt x="0" y="42329"/>
                  </a:lnTo>
                  <a:cubicBezTo>
                    <a:pt x="0" y="18951"/>
                    <a:pt x="18951" y="0"/>
                    <a:pt x="42329" y="0"/>
                  </a:cubicBezTo>
                  <a:close/>
                </a:path>
              </a:pathLst>
            </a:custGeom>
            <a:solidFill>
              <a:srgbClr val="FFFFFF"/>
            </a:solidFill>
          </p:spPr>
        </p:sp>
        <p:sp>
          <p:nvSpPr>
            <p:cNvPr id="15" name="Text 10"/>
            <p:cNvSpPr/>
            <p:nvPr/>
          </p:nvSpPr>
          <p:spPr>
            <a:xfrm>
              <a:off x="1477" y="4351"/>
              <a:ext cx="16074" cy="474"/>
            </a:xfrm>
            <a:prstGeom prst="rect">
              <a:avLst/>
            </a:prstGeom>
            <a:noFill/>
          </p:spPr>
          <p:txBody>
            <a:bodyPr wrap="square" lIns="0" tIns="0" rIns="0" bIns="0" rtlCol="0" anchor="ctr"/>
            <a:lstStyle/>
            <a:p>
              <a:pPr>
                <a:lnSpc>
                  <a:spcPct val="130000"/>
                </a:lnSpc>
              </a:pPr>
              <a:r>
                <a:rPr lang="en-US" b="1" dirty="0">
                  <a:solidFill>
                    <a:srgbClr val="C59F5E"/>
                  </a:solidFill>
                  <a:latin typeface="微软雅黑" panose="020B0503020204020204" charset="-122"/>
                  <a:ea typeface="微软雅黑" panose="020B0503020204020204" charset="-122"/>
                  <a:cs typeface="MiSans" pitchFamily="34" charset="-120"/>
                </a:rPr>
                <a:t>零关税红利</a:t>
              </a:r>
              <a:endParaRPr lang="en-US" b="1" dirty="0">
                <a:solidFill>
                  <a:srgbClr val="C59F5E"/>
                </a:solidFill>
                <a:latin typeface="微软雅黑" panose="020B0503020204020204" charset="-122"/>
                <a:ea typeface="微软雅黑" panose="020B0503020204020204" charset="-122"/>
                <a:cs typeface="MiSans" pitchFamily="34" charset="-120"/>
              </a:endParaRPr>
            </a:p>
          </p:txBody>
        </p:sp>
        <p:sp>
          <p:nvSpPr>
            <p:cNvPr id="16" name="Text 11"/>
            <p:cNvSpPr/>
            <p:nvPr/>
          </p:nvSpPr>
          <p:spPr>
            <a:xfrm>
              <a:off x="1477" y="4884"/>
              <a:ext cx="16074" cy="513"/>
            </a:xfrm>
            <a:prstGeom prst="rect">
              <a:avLst/>
            </a:prstGeom>
            <a:noFill/>
          </p:spPr>
          <p:txBody>
            <a:bodyPr wrap="square" lIns="0" tIns="0" rIns="0" bIns="0" rtlCol="0" anchor="ctr"/>
            <a:lstStyle/>
            <a:p>
              <a:pPr>
                <a:lnSpc>
                  <a:spcPct val="140000"/>
                </a:lnSpc>
              </a:pPr>
              <a:r>
                <a:rPr 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rPr>
                <a:t>零关税商品税目扩大至</a:t>
              </a:r>
              <a:r>
                <a:rPr lang="en-US" sz="1600" dirty="0">
                  <a:solidFill>
                    <a:schemeClr val="tx1"/>
                  </a:solidFill>
                  <a:latin typeface="微软雅黑" panose="020B0503020204020204" charset="-122"/>
                  <a:ea typeface="微软雅黑" panose="020B0503020204020204" charset="-122"/>
                  <a:cs typeface="微软雅黑" panose="020B0503020204020204" charset="-122"/>
                </a:rPr>
                <a:t> </a:t>
              </a:r>
              <a:r>
                <a:rPr lang="en-US" sz="1600" dirty="0">
                  <a:solidFill>
                    <a:srgbClr val="C59F5E"/>
                  </a:solidFill>
                  <a:latin typeface="微软雅黑" panose="020B0503020204020204" charset="-122"/>
                  <a:ea typeface="微软雅黑" panose="020B0503020204020204" charset="-122"/>
                  <a:cs typeface="微软雅黑" panose="020B0503020204020204" charset="-122"/>
                </a:rPr>
                <a:t>6600多个 </a:t>
              </a:r>
              <a:r>
                <a:rPr 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rPr>
                <a:t>，占全部商品税目的74%，绝大多数进口商品关税成本直接减免</a:t>
              </a:r>
              <a:r>
                <a:rPr lang="zh-CN" alt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66" name="组合 65"/>
          <p:cNvGrpSpPr/>
          <p:nvPr/>
        </p:nvGrpSpPr>
        <p:grpSpPr>
          <a:xfrm>
            <a:off x="768985" y="3318510"/>
            <a:ext cx="10439400" cy="935990"/>
            <a:chOff x="1211" y="6234"/>
            <a:chExt cx="16440" cy="1474"/>
          </a:xfrm>
        </p:grpSpPr>
        <p:sp>
          <p:nvSpPr>
            <p:cNvPr id="17" name="Shape 12"/>
            <p:cNvSpPr/>
            <p:nvPr/>
          </p:nvSpPr>
          <p:spPr>
            <a:xfrm>
              <a:off x="1211" y="6234"/>
              <a:ext cx="16441" cy="1474"/>
            </a:xfrm>
            <a:custGeom>
              <a:avLst/>
              <a:gdLst/>
              <a:ahLst/>
              <a:cxnLst/>
              <a:rect l="l" t="t" r="r" b="b"/>
              <a:pathLst>
                <a:path w="10625667" h="952500">
                  <a:moveTo>
                    <a:pt x="42329" y="0"/>
                  </a:moveTo>
                  <a:lnTo>
                    <a:pt x="10583338" y="0"/>
                  </a:lnTo>
                  <a:cubicBezTo>
                    <a:pt x="10606715" y="0"/>
                    <a:pt x="10625667" y="18951"/>
                    <a:pt x="10625667" y="42329"/>
                  </a:cubicBezTo>
                  <a:lnTo>
                    <a:pt x="10625667" y="910171"/>
                  </a:lnTo>
                  <a:cubicBezTo>
                    <a:pt x="10625667" y="933549"/>
                    <a:pt x="10606715" y="952500"/>
                    <a:pt x="10583338" y="952500"/>
                  </a:cubicBezTo>
                  <a:lnTo>
                    <a:pt x="42329" y="952500"/>
                  </a:lnTo>
                  <a:cubicBezTo>
                    <a:pt x="18951" y="952500"/>
                    <a:pt x="0" y="933549"/>
                    <a:pt x="0" y="910171"/>
                  </a:cubicBezTo>
                  <a:lnTo>
                    <a:pt x="0" y="42329"/>
                  </a:lnTo>
                  <a:cubicBezTo>
                    <a:pt x="0" y="18951"/>
                    <a:pt x="18951" y="0"/>
                    <a:pt x="42329" y="0"/>
                  </a:cubicBezTo>
                  <a:close/>
                </a:path>
              </a:pathLst>
            </a:custGeom>
            <a:solidFill>
              <a:srgbClr val="FFFFFF"/>
            </a:solidFill>
          </p:spPr>
        </p:sp>
        <p:sp>
          <p:nvSpPr>
            <p:cNvPr id="18" name="Text 13"/>
            <p:cNvSpPr/>
            <p:nvPr/>
          </p:nvSpPr>
          <p:spPr>
            <a:xfrm>
              <a:off x="1477" y="6501"/>
              <a:ext cx="16074" cy="474"/>
            </a:xfrm>
            <a:prstGeom prst="rect">
              <a:avLst/>
            </a:prstGeom>
            <a:noFill/>
          </p:spPr>
          <p:txBody>
            <a:bodyPr wrap="square" lIns="0" tIns="0" rIns="0" bIns="0" rtlCol="0" anchor="ctr"/>
            <a:lstStyle/>
            <a:p>
              <a:pPr>
                <a:lnSpc>
                  <a:spcPct val="130000"/>
                </a:lnSpc>
              </a:pPr>
              <a:r>
                <a:rPr lang="en-US" b="1" dirty="0">
                  <a:solidFill>
                    <a:srgbClr val="C59F5E"/>
                  </a:solidFill>
                  <a:latin typeface="微软雅黑" panose="020B0503020204020204" charset="-122"/>
                  <a:ea typeface="微软雅黑" panose="020B0503020204020204" charset="-122"/>
                  <a:cs typeface="MiSans" pitchFamily="34" charset="-120"/>
                </a:rPr>
                <a:t>税收优惠叠加</a:t>
              </a:r>
              <a:endParaRPr lang="en-US" b="1" dirty="0">
                <a:solidFill>
                  <a:srgbClr val="C59F5E"/>
                </a:solidFill>
                <a:latin typeface="微软雅黑" panose="020B0503020204020204" charset="-122"/>
                <a:ea typeface="微软雅黑" panose="020B0503020204020204" charset="-122"/>
                <a:cs typeface="MiSans" pitchFamily="34" charset="-120"/>
              </a:endParaRPr>
            </a:p>
          </p:txBody>
        </p:sp>
        <p:sp>
          <p:nvSpPr>
            <p:cNvPr id="19" name="Text 14"/>
            <p:cNvSpPr/>
            <p:nvPr/>
          </p:nvSpPr>
          <p:spPr>
            <a:xfrm>
              <a:off x="1477" y="7034"/>
              <a:ext cx="16074" cy="513"/>
            </a:xfrm>
            <a:prstGeom prst="rect">
              <a:avLst/>
            </a:prstGeom>
            <a:noFill/>
          </p:spPr>
          <p:txBody>
            <a:bodyPr wrap="square" lIns="0" tIns="0" rIns="0" bIns="0" rtlCol="0" anchor="ctr"/>
            <a:lstStyle/>
            <a:p>
              <a:pPr>
                <a:lnSpc>
                  <a:spcPct val="140000"/>
                </a:lnSpc>
              </a:pPr>
              <a:r>
                <a:rPr 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rPr>
                <a:t>叠加“双15%”企业所得税优惠，企业综合税负显著降低，有更多资金投入研发和市场开拓</a:t>
              </a:r>
              <a:r>
                <a:rPr lang="zh-CN" alt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67" name="组合 66"/>
          <p:cNvGrpSpPr/>
          <p:nvPr/>
        </p:nvGrpSpPr>
        <p:grpSpPr>
          <a:xfrm>
            <a:off x="768985" y="4420870"/>
            <a:ext cx="10439400" cy="935990"/>
            <a:chOff x="1211" y="8402"/>
            <a:chExt cx="16440" cy="1474"/>
          </a:xfrm>
        </p:grpSpPr>
        <p:sp>
          <p:nvSpPr>
            <p:cNvPr id="20" name="Shape 15"/>
            <p:cNvSpPr/>
            <p:nvPr/>
          </p:nvSpPr>
          <p:spPr>
            <a:xfrm>
              <a:off x="1211" y="8402"/>
              <a:ext cx="16441" cy="1474"/>
            </a:xfrm>
            <a:custGeom>
              <a:avLst/>
              <a:gdLst/>
              <a:ahLst/>
              <a:cxnLst/>
              <a:rect l="l" t="t" r="r" b="b"/>
              <a:pathLst>
                <a:path w="10625667" h="952500">
                  <a:moveTo>
                    <a:pt x="42329" y="0"/>
                  </a:moveTo>
                  <a:lnTo>
                    <a:pt x="10583338" y="0"/>
                  </a:lnTo>
                  <a:cubicBezTo>
                    <a:pt x="10606715" y="0"/>
                    <a:pt x="10625667" y="18951"/>
                    <a:pt x="10625667" y="42329"/>
                  </a:cubicBezTo>
                  <a:lnTo>
                    <a:pt x="10625667" y="910171"/>
                  </a:lnTo>
                  <a:cubicBezTo>
                    <a:pt x="10625667" y="933549"/>
                    <a:pt x="10606715" y="952500"/>
                    <a:pt x="10583338" y="952500"/>
                  </a:cubicBezTo>
                  <a:lnTo>
                    <a:pt x="42329" y="952500"/>
                  </a:lnTo>
                  <a:cubicBezTo>
                    <a:pt x="18951" y="952500"/>
                    <a:pt x="0" y="933549"/>
                    <a:pt x="0" y="910171"/>
                  </a:cubicBezTo>
                  <a:lnTo>
                    <a:pt x="0" y="42329"/>
                  </a:lnTo>
                  <a:cubicBezTo>
                    <a:pt x="0" y="18951"/>
                    <a:pt x="18951" y="0"/>
                    <a:pt x="42329" y="0"/>
                  </a:cubicBezTo>
                  <a:close/>
                </a:path>
              </a:pathLst>
            </a:custGeom>
            <a:solidFill>
              <a:srgbClr val="FFFFFF"/>
            </a:solidFill>
          </p:spPr>
        </p:sp>
        <p:sp>
          <p:nvSpPr>
            <p:cNvPr id="21" name="Text 16"/>
            <p:cNvSpPr/>
            <p:nvPr/>
          </p:nvSpPr>
          <p:spPr>
            <a:xfrm>
              <a:off x="1477" y="8669"/>
              <a:ext cx="16074" cy="474"/>
            </a:xfrm>
            <a:prstGeom prst="rect">
              <a:avLst/>
            </a:prstGeom>
            <a:noFill/>
          </p:spPr>
          <p:txBody>
            <a:bodyPr wrap="square" lIns="0" tIns="0" rIns="0" bIns="0" rtlCol="0" anchor="ctr"/>
            <a:lstStyle/>
            <a:p>
              <a:pPr>
                <a:lnSpc>
                  <a:spcPct val="130000"/>
                </a:lnSpc>
              </a:pPr>
              <a:r>
                <a:rPr lang="en-US" b="1" dirty="0">
                  <a:solidFill>
                    <a:srgbClr val="C59F5E"/>
                  </a:solidFill>
                  <a:latin typeface="微软雅黑" panose="020B0503020204020204" charset="-122"/>
                  <a:ea typeface="微软雅黑" panose="020B0503020204020204" charset="-122"/>
                  <a:cs typeface="MiSans" pitchFamily="34" charset="-120"/>
                </a:rPr>
                <a:t>价格竞争力提升</a:t>
              </a:r>
              <a:endParaRPr lang="en-US" b="1" dirty="0">
                <a:solidFill>
                  <a:srgbClr val="C59F5E"/>
                </a:solidFill>
                <a:latin typeface="微软雅黑" panose="020B0503020204020204" charset="-122"/>
                <a:ea typeface="微软雅黑" panose="020B0503020204020204" charset="-122"/>
                <a:cs typeface="MiSans" pitchFamily="34" charset="-120"/>
              </a:endParaRPr>
            </a:p>
          </p:txBody>
        </p:sp>
        <p:sp>
          <p:nvSpPr>
            <p:cNvPr id="22" name="Text 17"/>
            <p:cNvSpPr/>
            <p:nvPr/>
          </p:nvSpPr>
          <p:spPr>
            <a:xfrm>
              <a:off x="1477" y="9202"/>
              <a:ext cx="16074" cy="513"/>
            </a:xfrm>
            <a:prstGeom prst="rect">
              <a:avLst/>
            </a:prstGeom>
            <a:noFill/>
          </p:spPr>
          <p:txBody>
            <a:bodyPr wrap="square" lIns="0" tIns="0" rIns="0" bIns="0" rtlCol="0" anchor="ctr"/>
            <a:lstStyle/>
            <a:p>
              <a:pPr>
                <a:lnSpc>
                  <a:spcPct val="140000"/>
                </a:lnSpc>
              </a:pPr>
              <a:r>
                <a:rPr lang="en-US" sz="1600" dirty="0">
                  <a:solidFill>
                    <a:schemeClr val="tx1">
                      <a:alpha val="90000"/>
                    </a:schemeClr>
                  </a:solidFill>
                  <a:latin typeface="微软雅黑" panose="020B0503020204020204" charset="-122"/>
                  <a:ea typeface="微软雅黑" panose="020B0503020204020204" charset="-122"/>
                  <a:cs typeface="MiSans" pitchFamily="34" charset="-120"/>
                </a:rPr>
                <a:t>成本降低传导至消费端，提升商品在市场上的价格竞争力和利润空间</a:t>
              </a:r>
              <a:r>
                <a:rPr lang="zh-CN" altLang="en-US" sz="16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600" dirty="0">
                <a:solidFill>
                  <a:schemeClr val="tx1">
                    <a:alpha val="90000"/>
                  </a:schemeClr>
                </a:solidFill>
                <a:latin typeface="微软雅黑" panose="020B0503020204020204" charset="-122"/>
                <a:ea typeface="微软雅黑" panose="020B0503020204020204" charset="-122"/>
                <a:cs typeface="MiSans" pitchFamily="34" charset="-120"/>
              </a:endParaRPr>
            </a:p>
          </p:txBody>
        </p:sp>
      </p:grpSp>
      <p:sp>
        <p:nvSpPr>
          <p:cNvPr id="25" name="Shape 20"/>
          <p:cNvSpPr/>
          <p:nvPr/>
        </p:nvSpPr>
        <p:spPr>
          <a:xfrm>
            <a:off x="12022455" y="1482090"/>
            <a:ext cx="580390" cy="592455"/>
          </a:xfrm>
          <a:custGeom>
            <a:avLst/>
            <a:gdLst/>
            <a:ahLst/>
            <a:cxnLst/>
            <a:rect l="l" t="t" r="r" b="b"/>
            <a:pathLst>
              <a:path w="592667" h="592667">
                <a:moveTo>
                  <a:pt x="296333" y="0"/>
                </a:moveTo>
                <a:lnTo>
                  <a:pt x="296333" y="0"/>
                </a:lnTo>
                <a:cubicBezTo>
                  <a:pt x="459884" y="0"/>
                  <a:pt x="592667" y="132783"/>
                  <a:pt x="592667" y="296333"/>
                </a:cubicBezTo>
                <a:lnTo>
                  <a:pt x="592667" y="296333"/>
                </a:lnTo>
                <a:cubicBezTo>
                  <a:pt x="592667" y="459884"/>
                  <a:pt x="459884" y="592667"/>
                  <a:pt x="296333" y="592667"/>
                </a:cubicBezTo>
                <a:lnTo>
                  <a:pt x="296333" y="592667"/>
                </a:lnTo>
                <a:cubicBezTo>
                  <a:pt x="132783" y="592667"/>
                  <a:pt x="0" y="459884"/>
                  <a:pt x="0" y="296333"/>
                </a:cubicBezTo>
                <a:lnTo>
                  <a:pt x="0" y="296333"/>
                </a:lnTo>
                <a:cubicBezTo>
                  <a:pt x="0" y="132783"/>
                  <a:pt x="132783" y="0"/>
                  <a:pt x="296333" y="0"/>
                </a:cubicBezTo>
                <a:close/>
              </a:path>
            </a:pathLst>
          </a:custGeom>
          <a:solidFill>
            <a:srgbClr val="EDE4D2"/>
          </a:solidFill>
        </p:spPr>
      </p:sp>
      <p:sp>
        <p:nvSpPr>
          <p:cNvPr id="26" name="Shape 21"/>
          <p:cNvSpPr/>
          <p:nvPr/>
        </p:nvSpPr>
        <p:spPr>
          <a:xfrm>
            <a:off x="12123420" y="1619885"/>
            <a:ext cx="388620" cy="317500"/>
          </a:xfrm>
          <a:custGeom>
            <a:avLst/>
            <a:gdLst/>
            <a:ahLst/>
            <a:cxnLst/>
            <a:rect l="l" t="t" r="r" b="b"/>
            <a:pathLst>
              <a:path w="396875" h="317500">
                <a:moveTo>
                  <a:pt x="39688" y="59531"/>
                </a:moveTo>
                <a:cubicBezTo>
                  <a:pt x="39688" y="37641"/>
                  <a:pt x="57485" y="19844"/>
                  <a:pt x="79375" y="19844"/>
                </a:cubicBezTo>
                <a:lnTo>
                  <a:pt x="257969" y="19844"/>
                </a:lnTo>
                <a:cubicBezTo>
                  <a:pt x="279859" y="19844"/>
                  <a:pt x="297656" y="37641"/>
                  <a:pt x="297656" y="59531"/>
                </a:cubicBezTo>
                <a:lnTo>
                  <a:pt x="297656" y="79375"/>
                </a:lnTo>
                <a:lnTo>
                  <a:pt x="329096" y="79375"/>
                </a:lnTo>
                <a:cubicBezTo>
                  <a:pt x="339638" y="79375"/>
                  <a:pt x="349746" y="83530"/>
                  <a:pt x="357188" y="90971"/>
                </a:cubicBezTo>
                <a:lnTo>
                  <a:pt x="385279" y="119062"/>
                </a:lnTo>
                <a:cubicBezTo>
                  <a:pt x="392720" y="126504"/>
                  <a:pt x="396875" y="136612"/>
                  <a:pt x="396875" y="147154"/>
                </a:cubicBezTo>
                <a:lnTo>
                  <a:pt x="396875" y="238125"/>
                </a:lnTo>
                <a:cubicBezTo>
                  <a:pt x="396875" y="260015"/>
                  <a:pt x="379078" y="277813"/>
                  <a:pt x="357188" y="277813"/>
                </a:cubicBezTo>
                <a:lnTo>
                  <a:pt x="355141" y="277813"/>
                </a:lnTo>
                <a:cubicBezTo>
                  <a:pt x="348692" y="300695"/>
                  <a:pt x="327608" y="317500"/>
                  <a:pt x="302617" y="317500"/>
                </a:cubicBezTo>
                <a:cubicBezTo>
                  <a:pt x="277626" y="317500"/>
                  <a:pt x="256604" y="300695"/>
                  <a:pt x="250093" y="277813"/>
                </a:cubicBezTo>
                <a:lnTo>
                  <a:pt x="186469" y="277813"/>
                </a:lnTo>
                <a:cubicBezTo>
                  <a:pt x="180020" y="300695"/>
                  <a:pt x="158936" y="317500"/>
                  <a:pt x="133945" y="317500"/>
                </a:cubicBezTo>
                <a:cubicBezTo>
                  <a:pt x="108955" y="317500"/>
                  <a:pt x="87933" y="300695"/>
                  <a:pt x="81421" y="277813"/>
                </a:cubicBezTo>
                <a:lnTo>
                  <a:pt x="79375" y="277813"/>
                </a:lnTo>
                <a:cubicBezTo>
                  <a:pt x="57485" y="277813"/>
                  <a:pt x="39688" y="260015"/>
                  <a:pt x="39688" y="238125"/>
                </a:cubicBezTo>
                <a:lnTo>
                  <a:pt x="39688" y="208359"/>
                </a:lnTo>
                <a:lnTo>
                  <a:pt x="14883" y="208359"/>
                </a:lnTo>
                <a:cubicBezTo>
                  <a:pt x="6635" y="208359"/>
                  <a:pt x="0" y="201724"/>
                  <a:pt x="0" y="193477"/>
                </a:cubicBezTo>
                <a:cubicBezTo>
                  <a:pt x="0" y="185229"/>
                  <a:pt x="6635" y="178594"/>
                  <a:pt x="14883" y="178594"/>
                </a:cubicBezTo>
                <a:lnTo>
                  <a:pt x="84336" y="178594"/>
                </a:lnTo>
                <a:cubicBezTo>
                  <a:pt x="92583" y="178594"/>
                  <a:pt x="99219" y="171958"/>
                  <a:pt x="99219" y="163711"/>
                </a:cubicBezTo>
                <a:cubicBezTo>
                  <a:pt x="99219" y="155463"/>
                  <a:pt x="92583" y="148828"/>
                  <a:pt x="84336" y="148828"/>
                </a:cubicBezTo>
                <a:lnTo>
                  <a:pt x="14883" y="148828"/>
                </a:lnTo>
                <a:cubicBezTo>
                  <a:pt x="6635" y="148828"/>
                  <a:pt x="0" y="142193"/>
                  <a:pt x="0" y="133945"/>
                </a:cubicBezTo>
                <a:cubicBezTo>
                  <a:pt x="0" y="125698"/>
                  <a:pt x="6635" y="119062"/>
                  <a:pt x="14883" y="119062"/>
                </a:cubicBezTo>
                <a:lnTo>
                  <a:pt x="124023" y="119062"/>
                </a:lnTo>
                <a:cubicBezTo>
                  <a:pt x="132271" y="119062"/>
                  <a:pt x="138906" y="112427"/>
                  <a:pt x="138906" y="104180"/>
                </a:cubicBezTo>
                <a:cubicBezTo>
                  <a:pt x="138906" y="95932"/>
                  <a:pt x="132271" y="89297"/>
                  <a:pt x="124023" y="89297"/>
                </a:cubicBezTo>
                <a:lnTo>
                  <a:pt x="14883" y="89297"/>
                </a:lnTo>
                <a:cubicBezTo>
                  <a:pt x="6635" y="89297"/>
                  <a:pt x="0" y="82662"/>
                  <a:pt x="0" y="74414"/>
                </a:cubicBezTo>
                <a:cubicBezTo>
                  <a:pt x="0" y="66167"/>
                  <a:pt x="6635" y="59531"/>
                  <a:pt x="14883" y="59531"/>
                </a:cubicBezTo>
                <a:lnTo>
                  <a:pt x="39688" y="59531"/>
                </a:lnTo>
                <a:close/>
                <a:moveTo>
                  <a:pt x="357188" y="178594"/>
                </a:moveTo>
                <a:lnTo>
                  <a:pt x="357188" y="147154"/>
                </a:lnTo>
                <a:lnTo>
                  <a:pt x="329096" y="119062"/>
                </a:lnTo>
                <a:lnTo>
                  <a:pt x="297656" y="119062"/>
                </a:lnTo>
                <a:lnTo>
                  <a:pt x="297656" y="178594"/>
                </a:lnTo>
                <a:lnTo>
                  <a:pt x="357188" y="178594"/>
                </a:lnTo>
                <a:close/>
                <a:moveTo>
                  <a:pt x="158750" y="262930"/>
                </a:moveTo>
                <a:cubicBezTo>
                  <a:pt x="158750" y="249240"/>
                  <a:pt x="147635" y="238125"/>
                  <a:pt x="133945" y="238125"/>
                </a:cubicBezTo>
                <a:cubicBezTo>
                  <a:pt x="120255" y="238125"/>
                  <a:pt x="109141" y="249240"/>
                  <a:pt x="109141" y="262930"/>
                </a:cubicBezTo>
                <a:cubicBezTo>
                  <a:pt x="109141" y="276620"/>
                  <a:pt x="120255" y="287734"/>
                  <a:pt x="133945" y="287734"/>
                </a:cubicBezTo>
                <a:cubicBezTo>
                  <a:pt x="147635" y="287734"/>
                  <a:pt x="158750" y="276620"/>
                  <a:pt x="158750" y="262930"/>
                </a:cubicBezTo>
                <a:close/>
                <a:moveTo>
                  <a:pt x="302617" y="287734"/>
                </a:moveTo>
                <a:cubicBezTo>
                  <a:pt x="316307" y="287734"/>
                  <a:pt x="327422" y="276620"/>
                  <a:pt x="327422" y="262930"/>
                </a:cubicBezTo>
                <a:cubicBezTo>
                  <a:pt x="327422" y="249240"/>
                  <a:pt x="316307" y="238125"/>
                  <a:pt x="302617" y="238125"/>
                </a:cubicBezTo>
                <a:cubicBezTo>
                  <a:pt x="288927" y="238125"/>
                  <a:pt x="277813" y="249240"/>
                  <a:pt x="277813" y="262930"/>
                </a:cubicBezTo>
                <a:cubicBezTo>
                  <a:pt x="277813" y="276620"/>
                  <a:pt x="288927" y="287734"/>
                  <a:pt x="302617" y="287734"/>
                </a:cubicBezTo>
                <a:close/>
              </a:path>
            </a:pathLst>
          </a:custGeom>
          <a:solidFill>
            <a:srgbClr val="C59F5E"/>
          </a:solidFill>
        </p:spPr>
      </p:sp>
      <p:sp>
        <p:nvSpPr>
          <p:cNvPr id="27" name="Text 22"/>
          <p:cNvSpPr/>
          <p:nvPr/>
        </p:nvSpPr>
        <p:spPr>
          <a:xfrm>
            <a:off x="12742545" y="1609090"/>
            <a:ext cx="3173095" cy="33845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物流与通关效率提升</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28" name="Shape 23"/>
          <p:cNvSpPr/>
          <p:nvPr/>
        </p:nvSpPr>
        <p:spPr>
          <a:xfrm>
            <a:off x="12022455" y="2180590"/>
            <a:ext cx="3522980" cy="955675"/>
          </a:xfrm>
          <a:custGeom>
            <a:avLst/>
            <a:gdLst/>
            <a:ahLst/>
            <a:cxnLst/>
            <a:rect l="l" t="t" r="r" b="b"/>
            <a:pathLst>
              <a:path w="3598333" h="1502833">
                <a:moveTo>
                  <a:pt x="42335" y="0"/>
                </a:moveTo>
                <a:lnTo>
                  <a:pt x="3555999" y="0"/>
                </a:lnTo>
                <a:cubicBezTo>
                  <a:pt x="3579379" y="0"/>
                  <a:pt x="3598333" y="18954"/>
                  <a:pt x="3598333" y="42335"/>
                </a:cubicBezTo>
                <a:lnTo>
                  <a:pt x="3598333" y="1460499"/>
                </a:lnTo>
                <a:cubicBezTo>
                  <a:pt x="3598333" y="1483879"/>
                  <a:pt x="3579379" y="1502833"/>
                  <a:pt x="3555999" y="1502833"/>
                </a:cubicBezTo>
                <a:lnTo>
                  <a:pt x="42335" y="1502833"/>
                </a:lnTo>
                <a:cubicBezTo>
                  <a:pt x="18954" y="1502833"/>
                  <a:pt x="0" y="1483879"/>
                  <a:pt x="0" y="1460499"/>
                </a:cubicBezTo>
                <a:lnTo>
                  <a:pt x="0" y="42335"/>
                </a:lnTo>
                <a:cubicBezTo>
                  <a:pt x="0" y="18970"/>
                  <a:pt x="18970" y="0"/>
                  <a:pt x="42335" y="0"/>
                </a:cubicBezTo>
                <a:close/>
              </a:path>
            </a:pathLst>
          </a:custGeom>
          <a:solidFill>
            <a:srgbClr val="FFFFFF"/>
          </a:solidFill>
        </p:spPr>
      </p:sp>
      <p:sp>
        <p:nvSpPr>
          <p:cNvPr id="29" name="Text 24"/>
          <p:cNvSpPr/>
          <p:nvPr/>
        </p:nvSpPr>
        <p:spPr>
          <a:xfrm>
            <a:off x="12192000" y="2185035"/>
            <a:ext cx="3274695" cy="25400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微软雅黑" panose="020B0503020204020204" charset="-122"/>
              </a:rPr>
              <a:t>"一线放开"优势</a:t>
            </a:r>
            <a:endParaRPr lang="en-US" sz="1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30" name="Text 25"/>
          <p:cNvSpPr/>
          <p:nvPr/>
        </p:nvSpPr>
        <p:spPr>
          <a:xfrm>
            <a:off x="12192000" y="2566035"/>
            <a:ext cx="3274695" cy="467995"/>
          </a:xfrm>
          <a:prstGeom prst="rect">
            <a:avLst/>
          </a:prstGeom>
          <a:noFill/>
        </p:spPr>
        <p:txBody>
          <a:bodyPr wrap="square" lIns="0" tIns="0" rIns="0" bIns="0" rtlCol="0" anchor="ctr"/>
          <a:lstStyle/>
          <a:p>
            <a:pPr>
              <a:lnSpc>
                <a:spcPct val="10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货物从境外进入海南保税仓可实现</a:t>
            </a:r>
            <a:r>
              <a:rPr lang="en-US" sz="1400" b="1" dirty="0">
                <a:solidFill>
                  <a:srgbClr val="C59F5E"/>
                </a:solidFill>
                <a:latin typeface="微软雅黑" panose="020B0503020204020204" charset="-122"/>
                <a:ea typeface="微软雅黑" panose="020B0503020204020204" charset="-122"/>
                <a:cs typeface="MiSans" pitchFamily="34" charset="-120"/>
              </a:rPr>
              <a:t>免备案直入</a:t>
            </a: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，无需像以往那样经过多重审批，大幅缩短物流周期</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sp>
        <p:nvSpPr>
          <p:cNvPr id="31" name="Shape 26"/>
          <p:cNvSpPr/>
          <p:nvPr/>
        </p:nvSpPr>
        <p:spPr>
          <a:xfrm>
            <a:off x="12022455" y="3239135"/>
            <a:ext cx="3522980" cy="970915"/>
          </a:xfrm>
          <a:custGeom>
            <a:avLst/>
            <a:gdLst/>
            <a:ahLst/>
            <a:cxnLst/>
            <a:rect l="l" t="t" r="r" b="b"/>
            <a:pathLst>
              <a:path w="3598333" h="1502833">
                <a:moveTo>
                  <a:pt x="42335" y="0"/>
                </a:moveTo>
                <a:lnTo>
                  <a:pt x="3555999" y="0"/>
                </a:lnTo>
                <a:cubicBezTo>
                  <a:pt x="3579379" y="0"/>
                  <a:pt x="3598333" y="18954"/>
                  <a:pt x="3598333" y="42335"/>
                </a:cubicBezTo>
                <a:lnTo>
                  <a:pt x="3598333" y="1460499"/>
                </a:lnTo>
                <a:cubicBezTo>
                  <a:pt x="3598333" y="1483879"/>
                  <a:pt x="3579379" y="1502833"/>
                  <a:pt x="3555999" y="1502833"/>
                </a:cubicBezTo>
                <a:lnTo>
                  <a:pt x="42335" y="1502833"/>
                </a:lnTo>
                <a:cubicBezTo>
                  <a:pt x="18954" y="1502833"/>
                  <a:pt x="0" y="1483879"/>
                  <a:pt x="0" y="1460499"/>
                </a:cubicBezTo>
                <a:lnTo>
                  <a:pt x="0" y="42335"/>
                </a:lnTo>
                <a:cubicBezTo>
                  <a:pt x="0" y="18970"/>
                  <a:pt x="18970" y="0"/>
                  <a:pt x="42335" y="0"/>
                </a:cubicBezTo>
                <a:close/>
              </a:path>
            </a:pathLst>
          </a:custGeom>
          <a:solidFill>
            <a:srgbClr val="FFFFFF"/>
          </a:solidFill>
        </p:spPr>
      </p:sp>
      <p:sp>
        <p:nvSpPr>
          <p:cNvPr id="32" name="Text 27"/>
          <p:cNvSpPr/>
          <p:nvPr/>
        </p:nvSpPr>
        <p:spPr>
          <a:xfrm>
            <a:off x="12192000" y="3242945"/>
            <a:ext cx="3274695" cy="25400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微软雅黑" panose="020B0503020204020204" charset="-122"/>
              </a:rPr>
              <a:t>"二线管住"便利</a:t>
            </a:r>
            <a:endParaRPr lang="en-US" sz="1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33" name="Text 28"/>
          <p:cNvSpPr/>
          <p:nvPr/>
        </p:nvSpPr>
        <p:spPr>
          <a:xfrm>
            <a:off x="12192000" y="3624580"/>
            <a:ext cx="3274695" cy="467995"/>
          </a:xfrm>
          <a:prstGeom prst="rect">
            <a:avLst/>
          </a:prstGeom>
          <a:noFill/>
        </p:spPr>
        <p:txBody>
          <a:bodyPr wrap="square" lIns="0" tIns="0" rIns="0" bIns="0" rtlCol="0" anchor="ctr"/>
          <a:lstStyle/>
          <a:p>
            <a:pPr>
              <a:lnSpc>
                <a:spcPct val="10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"分批出岛、集中申报"措施，允许企业在货物实际出岛后集中办理报关手续，提升资金周转效率</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sp>
        <p:nvSpPr>
          <p:cNvPr id="34" name="Shape 29"/>
          <p:cNvSpPr/>
          <p:nvPr/>
        </p:nvSpPr>
        <p:spPr>
          <a:xfrm>
            <a:off x="12022455" y="4335145"/>
            <a:ext cx="3522980" cy="966470"/>
          </a:xfrm>
          <a:custGeom>
            <a:avLst/>
            <a:gdLst/>
            <a:ahLst/>
            <a:cxnLst/>
            <a:rect l="l" t="t" r="r" b="b"/>
            <a:pathLst>
              <a:path w="3598333" h="1502833">
                <a:moveTo>
                  <a:pt x="42335" y="0"/>
                </a:moveTo>
                <a:lnTo>
                  <a:pt x="3555999" y="0"/>
                </a:lnTo>
                <a:cubicBezTo>
                  <a:pt x="3579379" y="0"/>
                  <a:pt x="3598333" y="18954"/>
                  <a:pt x="3598333" y="42335"/>
                </a:cubicBezTo>
                <a:lnTo>
                  <a:pt x="3598333" y="1460499"/>
                </a:lnTo>
                <a:cubicBezTo>
                  <a:pt x="3598333" y="1483879"/>
                  <a:pt x="3579379" y="1502833"/>
                  <a:pt x="3555999" y="1502833"/>
                </a:cubicBezTo>
                <a:lnTo>
                  <a:pt x="42335" y="1502833"/>
                </a:lnTo>
                <a:cubicBezTo>
                  <a:pt x="18954" y="1502833"/>
                  <a:pt x="0" y="1483879"/>
                  <a:pt x="0" y="1460499"/>
                </a:cubicBezTo>
                <a:lnTo>
                  <a:pt x="0" y="42335"/>
                </a:lnTo>
                <a:cubicBezTo>
                  <a:pt x="0" y="18970"/>
                  <a:pt x="18970" y="0"/>
                  <a:pt x="42335" y="0"/>
                </a:cubicBezTo>
                <a:close/>
              </a:path>
            </a:pathLst>
          </a:custGeom>
          <a:solidFill>
            <a:srgbClr val="FFFFFF"/>
          </a:solidFill>
        </p:spPr>
      </p:sp>
      <p:sp>
        <p:nvSpPr>
          <p:cNvPr id="35" name="Text 30"/>
          <p:cNvSpPr/>
          <p:nvPr/>
        </p:nvSpPr>
        <p:spPr>
          <a:xfrm>
            <a:off x="12192000" y="4352290"/>
            <a:ext cx="3274695" cy="25400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跨境物流便利化</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36" name="Text 31"/>
          <p:cNvSpPr/>
          <p:nvPr/>
        </p:nvSpPr>
        <p:spPr>
          <a:xfrm>
            <a:off x="12192000" y="4733290"/>
            <a:ext cx="3274695" cy="467995"/>
          </a:xfrm>
          <a:prstGeom prst="rect">
            <a:avLst/>
          </a:prstGeom>
          <a:noFill/>
        </p:spPr>
        <p:txBody>
          <a:bodyPr wrap="square" lIns="0" tIns="0" rIns="0" bIns="0" rtlCol="0" anchor="ctr"/>
          <a:lstStyle/>
          <a:p>
            <a:pPr>
              <a:lnSpc>
                <a:spcPct val="10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海南打造</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中国—东南亚跨境电子商务航空物流通道</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，支持设立东南亚集货仓和出口退换货专用仓</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sp>
        <p:nvSpPr>
          <p:cNvPr id="38" name="Shape 33"/>
          <p:cNvSpPr/>
          <p:nvPr/>
        </p:nvSpPr>
        <p:spPr>
          <a:xfrm>
            <a:off x="11948795" y="5862320"/>
            <a:ext cx="191135" cy="239395"/>
          </a:xfrm>
          <a:custGeom>
            <a:avLst/>
            <a:gdLst/>
            <a:ahLst/>
            <a:cxnLst/>
            <a:rect l="l" t="t" r="r" b="b"/>
            <a:pathLst>
              <a:path w="142875" h="190500">
                <a:moveTo>
                  <a:pt x="0" y="23812"/>
                </a:moveTo>
                <a:cubicBezTo>
                  <a:pt x="0" y="10678"/>
                  <a:pt x="10678" y="0"/>
                  <a:pt x="23812" y="0"/>
                </a:cubicBezTo>
                <a:lnTo>
                  <a:pt x="79437" y="0"/>
                </a:lnTo>
                <a:cubicBezTo>
                  <a:pt x="85762" y="0"/>
                  <a:pt x="91827" y="2493"/>
                  <a:pt x="96292" y="6958"/>
                </a:cubicBezTo>
                <a:lnTo>
                  <a:pt x="135917" y="46620"/>
                </a:lnTo>
                <a:cubicBezTo>
                  <a:pt x="140382" y="51085"/>
                  <a:pt x="142875" y="57150"/>
                  <a:pt x="142875" y="63475"/>
                </a:cubicBezTo>
                <a:lnTo>
                  <a:pt x="142875" y="166688"/>
                </a:lnTo>
                <a:cubicBezTo>
                  <a:pt x="142875" y="179822"/>
                  <a:pt x="132197" y="190500"/>
                  <a:pt x="119063" y="190500"/>
                </a:cubicBezTo>
                <a:lnTo>
                  <a:pt x="23812" y="190500"/>
                </a:lnTo>
                <a:cubicBezTo>
                  <a:pt x="10678" y="190500"/>
                  <a:pt x="0" y="179822"/>
                  <a:pt x="0" y="166688"/>
                </a:cubicBezTo>
                <a:lnTo>
                  <a:pt x="0" y="23812"/>
                </a:lnTo>
                <a:close/>
                <a:moveTo>
                  <a:pt x="77391" y="21766"/>
                </a:moveTo>
                <a:lnTo>
                  <a:pt x="77391" y="56555"/>
                </a:lnTo>
                <a:cubicBezTo>
                  <a:pt x="77391" y="61503"/>
                  <a:pt x="81372" y="65484"/>
                  <a:pt x="86320" y="65484"/>
                </a:cubicBezTo>
                <a:lnTo>
                  <a:pt x="121109" y="65484"/>
                </a:lnTo>
                <a:lnTo>
                  <a:pt x="77391" y="21766"/>
                </a:lnTo>
                <a:close/>
                <a:moveTo>
                  <a:pt x="23812" y="32742"/>
                </a:moveTo>
                <a:cubicBezTo>
                  <a:pt x="23812" y="37691"/>
                  <a:pt x="27794" y="41672"/>
                  <a:pt x="32742" y="41672"/>
                </a:cubicBezTo>
                <a:lnTo>
                  <a:pt x="50602" y="41672"/>
                </a:lnTo>
                <a:cubicBezTo>
                  <a:pt x="55550" y="41672"/>
                  <a:pt x="59531" y="37691"/>
                  <a:pt x="59531" y="32742"/>
                </a:cubicBezTo>
                <a:cubicBezTo>
                  <a:pt x="59531" y="27794"/>
                  <a:pt x="55550" y="23812"/>
                  <a:pt x="50602" y="23812"/>
                </a:cubicBezTo>
                <a:lnTo>
                  <a:pt x="32742" y="23812"/>
                </a:lnTo>
                <a:cubicBezTo>
                  <a:pt x="27794" y="23812"/>
                  <a:pt x="23812" y="27794"/>
                  <a:pt x="23812" y="32742"/>
                </a:cubicBezTo>
                <a:close/>
                <a:moveTo>
                  <a:pt x="23812" y="68461"/>
                </a:moveTo>
                <a:cubicBezTo>
                  <a:pt x="23812" y="73409"/>
                  <a:pt x="27794" y="77391"/>
                  <a:pt x="32742" y="77391"/>
                </a:cubicBezTo>
                <a:lnTo>
                  <a:pt x="50602" y="77391"/>
                </a:lnTo>
                <a:cubicBezTo>
                  <a:pt x="55550" y="77391"/>
                  <a:pt x="59531" y="73409"/>
                  <a:pt x="59531" y="68461"/>
                </a:cubicBezTo>
                <a:cubicBezTo>
                  <a:pt x="59531" y="63512"/>
                  <a:pt x="55550" y="59531"/>
                  <a:pt x="50602" y="59531"/>
                </a:cubicBezTo>
                <a:lnTo>
                  <a:pt x="32742" y="59531"/>
                </a:lnTo>
                <a:cubicBezTo>
                  <a:pt x="27794" y="59531"/>
                  <a:pt x="23812" y="63512"/>
                  <a:pt x="23812" y="68461"/>
                </a:cubicBezTo>
                <a:close/>
                <a:moveTo>
                  <a:pt x="65484" y="96738"/>
                </a:moveTo>
                <a:lnTo>
                  <a:pt x="65484" y="98227"/>
                </a:lnTo>
                <a:cubicBezTo>
                  <a:pt x="54769" y="98338"/>
                  <a:pt x="46137" y="107045"/>
                  <a:pt x="46137" y="117760"/>
                </a:cubicBezTo>
                <a:cubicBezTo>
                  <a:pt x="46137" y="127322"/>
                  <a:pt x="53020" y="135471"/>
                  <a:pt x="62471" y="137033"/>
                </a:cubicBezTo>
                <a:lnTo>
                  <a:pt x="77986" y="139638"/>
                </a:lnTo>
                <a:cubicBezTo>
                  <a:pt x="80218" y="140010"/>
                  <a:pt x="81855" y="141945"/>
                  <a:pt x="81855" y="144214"/>
                </a:cubicBezTo>
                <a:cubicBezTo>
                  <a:pt x="81855" y="146782"/>
                  <a:pt x="79772" y="148865"/>
                  <a:pt x="77205" y="148865"/>
                </a:cubicBezTo>
                <a:lnTo>
                  <a:pt x="56555" y="148828"/>
                </a:lnTo>
                <a:cubicBezTo>
                  <a:pt x="52462" y="148828"/>
                  <a:pt x="49113" y="152177"/>
                  <a:pt x="49113" y="156270"/>
                </a:cubicBezTo>
                <a:cubicBezTo>
                  <a:pt x="49113" y="160362"/>
                  <a:pt x="52462" y="163711"/>
                  <a:pt x="56555" y="163711"/>
                </a:cubicBezTo>
                <a:lnTo>
                  <a:pt x="65484" y="163711"/>
                </a:lnTo>
                <a:lnTo>
                  <a:pt x="65484" y="165199"/>
                </a:lnTo>
                <a:cubicBezTo>
                  <a:pt x="65484" y="169292"/>
                  <a:pt x="68833" y="172641"/>
                  <a:pt x="72926" y="172641"/>
                </a:cubicBezTo>
                <a:cubicBezTo>
                  <a:pt x="77019" y="172641"/>
                  <a:pt x="80367" y="169292"/>
                  <a:pt x="80367" y="165199"/>
                </a:cubicBezTo>
                <a:lnTo>
                  <a:pt x="80367" y="163450"/>
                </a:lnTo>
                <a:cubicBezTo>
                  <a:pt x="89669" y="161925"/>
                  <a:pt x="96738" y="153888"/>
                  <a:pt x="96738" y="144177"/>
                </a:cubicBezTo>
                <a:cubicBezTo>
                  <a:pt x="96738" y="134615"/>
                  <a:pt x="89855" y="126467"/>
                  <a:pt x="80404" y="124904"/>
                </a:cubicBezTo>
                <a:lnTo>
                  <a:pt x="64889" y="122300"/>
                </a:lnTo>
                <a:cubicBezTo>
                  <a:pt x="62657" y="121927"/>
                  <a:pt x="61020" y="119993"/>
                  <a:pt x="61020" y="117723"/>
                </a:cubicBezTo>
                <a:cubicBezTo>
                  <a:pt x="61020" y="115156"/>
                  <a:pt x="63103" y="113072"/>
                  <a:pt x="65670" y="113072"/>
                </a:cubicBezTo>
                <a:lnTo>
                  <a:pt x="83344" y="113072"/>
                </a:lnTo>
                <a:cubicBezTo>
                  <a:pt x="87437" y="113072"/>
                  <a:pt x="90785" y="109724"/>
                  <a:pt x="90785" y="105631"/>
                </a:cubicBezTo>
                <a:cubicBezTo>
                  <a:pt x="90785" y="101538"/>
                  <a:pt x="87437" y="98189"/>
                  <a:pt x="83344" y="98189"/>
                </a:cubicBezTo>
                <a:lnTo>
                  <a:pt x="80367" y="98189"/>
                </a:lnTo>
                <a:lnTo>
                  <a:pt x="80367" y="96701"/>
                </a:lnTo>
                <a:cubicBezTo>
                  <a:pt x="80367" y="92608"/>
                  <a:pt x="77019" y="89260"/>
                  <a:pt x="72926" y="89260"/>
                </a:cubicBezTo>
                <a:cubicBezTo>
                  <a:pt x="68833" y="89260"/>
                  <a:pt x="65484" y="92608"/>
                  <a:pt x="65484" y="96701"/>
                </a:cubicBezTo>
                <a:close/>
              </a:path>
            </a:pathLst>
          </a:custGeom>
          <a:solidFill>
            <a:srgbClr val="C0A062"/>
          </a:solidFill>
        </p:spPr>
      </p:sp>
      <p:sp>
        <p:nvSpPr>
          <p:cNvPr id="39" name="Text 34"/>
          <p:cNvSpPr/>
          <p:nvPr/>
        </p:nvSpPr>
        <p:spPr>
          <a:xfrm>
            <a:off x="12203430" y="5808980"/>
            <a:ext cx="3177540" cy="29654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1210保税备货模式</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71" name="组合 70"/>
          <p:cNvGrpSpPr/>
          <p:nvPr/>
        </p:nvGrpSpPr>
        <p:grpSpPr>
          <a:xfrm>
            <a:off x="11948795" y="6186805"/>
            <a:ext cx="3652520" cy="863600"/>
            <a:chOff x="18817" y="9743"/>
            <a:chExt cx="5752" cy="1360"/>
          </a:xfrm>
        </p:grpSpPr>
        <p:sp>
          <p:nvSpPr>
            <p:cNvPr id="40" name="Shape 35"/>
            <p:cNvSpPr/>
            <p:nvPr/>
          </p:nvSpPr>
          <p:spPr>
            <a:xfrm>
              <a:off x="18817" y="9743"/>
              <a:ext cx="5752" cy="1361"/>
            </a:xfrm>
            <a:custGeom>
              <a:avLst/>
              <a:gdLst/>
              <a:ahLst/>
              <a:cxnLst/>
              <a:rect l="l" t="t" r="r" b="b"/>
              <a:pathLst>
                <a:path w="3704167" h="772583">
                  <a:moveTo>
                    <a:pt x="42330" y="0"/>
                  </a:moveTo>
                  <a:lnTo>
                    <a:pt x="3661837" y="0"/>
                  </a:lnTo>
                  <a:cubicBezTo>
                    <a:pt x="3685215" y="0"/>
                    <a:pt x="3704167" y="18952"/>
                    <a:pt x="3704167" y="42330"/>
                  </a:cubicBezTo>
                  <a:lnTo>
                    <a:pt x="3704167" y="730253"/>
                  </a:lnTo>
                  <a:cubicBezTo>
                    <a:pt x="3704167" y="753632"/>
                    <a:pt x="3685215" y="772583"/>
                    <a:pt x="3661837" y="772583"/>
                  </a:cubicBezTo>
                  <a:lnTo>
                    <a:pt x="42330" y="772583"/>
                  </a:lnTo>
                  <a:cubicBezTo>
                    <a:pt x="18967" y="772583"/>
                    <a:pt x="0" y="753616"/>
                    <a:pt x="0" y="730253"/>
                  </a:cubicBezTo>
                  <a:lnTo>
                    <a:pt x="0" y="42330"/>
                  </a:lnTo>
                  <a:cubicBezTo>
                    <a:pt x="0" y="18967"/>
                    <a:pt x="18967" y="0"/>
                    <a:pt x="42330" y="0"/>
                  </a:cubicBezTo>
                  <a:close/>
                </a:path>
              </a:pathLst>
            </a:custGeom>
            <a:solidFill>
              <a:srgbClr val="FFFFFF"/>
            </a:solidFill>
          </p:spPr>
        </p:sp>
        <p:sp>
          <p:nvSpPr>
            <p:cNvPr id="41" name="Text 36"/>
            <p:cNvSpPr/>
            <p:nvPr/>
          </p:nvSpPr>
          <p:spPr>
            <a:xfrm>
              <a:off x="18950" y="9768"/>
              <a:ext cx="5604" cy="333"/>
            </a:xfrm>
            <a:prstGeom prst="rect">
              <a:avLst/>
            </a:prstGeom>
            <a:noFill/>
          </p:spPr>
          <p:txBody>
            <a:bodyPr wrap="square" lIns="0" tIns="0" rIns="0" bIns="0" rtlCol="0" anchor="ctr"/>
            <a:lstStyle/>
            <a:p>
              <a:pP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业务流程</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42" name="Text 37"/>
            <p:cNvSpPr/>
            <p:nvPr/>
          </p:nvSpPr>
          <p:spPr>
            <a:xfrm>
              <a:off x="18950" y="10348"/>
              <a:ext cx="5588" cy="550"/>
            </a:xfrm>
            <a:prstGeom prst="rect">
              <a:avLst/>
            </a:prstGeom>
            <a:noFill/>
          </p:spPr>
          <p:txBody>
            <a:bodyPr wrap="square" lIns="0" tIns="0" rIns="0" bIns="0" rtlCol="0" anchor="ctr"/>
            <a:lstStyle/>
            <a:p>
              <a:pPr>
                <a:lnSpc>
                  <a:spcPct val="9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商家将境外商品批量备货至保税仓库，消费者下单后办理通关手续，完成打包后委托国内快递派送</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grpSp>
      <p:grpSp>
        <p:nvGrpSpPr>
          <p:cNvPr id="72" name="组合 71"/>
          <p:cNvGrpSpPr/>
          <p:nvPr/>
        </p:nvGrpSpPr>
        <p:grpSpPr>
          <a:xfrm>
            <a:off x="11948795" y="7100570"/>
            <a:ext cx="3652520" cy="683260"/>
            <a:chOff x="18817" y="11225"/>
            <a:chExt cx="5752" cy="1076"/>
          </a:xfrm>
        </p:grpSpPr>
        <p:sp>
          <p:nvSpPr>
            <p:cNvPr id="43" name="Shape 38"/>
            <p:cNvSpPr/>
            <p:nvPr/>
          </p:nvSpPr>
          <p:spPr>
            <a:xfrm>
              <a:off x="18817" y="11225"/>
              <a:ext cx="5752" cy="1077"/>
            </a:xfrm>
            <a:custGeom>
              <a:avLst/>
              <a:gdLst/>
              <a:ahLst/>
              <a:cxnLst/>
              <a:rect l="l" t="t" r="r" b="b"/>
              <a:pathLst>
                <a:path w="3704167" h="603250">
                  <a:moveTo>
                    <a:pt x="42336" y="0"/>
                  </a:moveTo>
                  <a:lnTo>
                    <a:pt x="3661831" y="0"/>
                  </a:lnTo>
                  <a:cubicBezTo>
                    <a:pt x="3685212" y="0"/>
                    <a:pt x="3704167" y="18955"/>
                    <a:pt x="3704167" y="42336"/>
                  </a:cubicBezTo>
                  <a:lnTo>
                    <a:pt x="3704167" y="560914"/>
                  </a:lnTo>
                  <a:cubicBezTo>
                    <a:pt x="3704167" y="584295"/>
                    <a:pt x="3685212" y="603250"/>
                    <a:pt x="3661831" y="603250"/>
                  </a:cubicBezTo>
                  <a:lnTo>
                    <a:pt x="42336" y="603250"/>
                  </a:lnTo>
                  <a:cubicBezTo>
                    <a:pt x="18955" y="603250"/>
                    <a:pt x="0" y="584295"/>
                    <a:pt x="0" y="560914"/>
                  </a:cubicBezTo>
                  <a:lnTo>
                    <a:pt x="0" y="42336"/>
                  </a:lnTo>
                  <a:cubicBezTo>
                    <a:pt x="0" y="18970"/>
                    <a:pt x="18970" y="0"/>
                    <a:pt x="42336" y="0"/>
                  </a:cubicBezTo>
                  <a:close/>
                </a:path>
              </a:pathLst>
            </a:custGeom>
            <a:solidFill>
              <a:srgbClr val="FFFFFF"/>
            </a:solidFill>
          </p:spPr>
        </p:sp>
        <p:sp>
          <p:nvSpPr>
            <p:cNvPr id="44" name="Text 39"/>
            <p:cNvSpPr/>
            <p:nvPr/>
          </p:nvSpPr>
          <p:spPr>
            <a:xfrm>
              <a:off x="18950" y="11268"/>
              <a:ext cx="5604" cy="333"/>
            </a:xfrm>
            <a:prstGeom prst="rect">
              <a:avLst/>
            </a:prstGeom>
            <a:noFill/>
          </p:spPr>
          <p:txBody>
            <a:bodyPr wrap="square" lIns="0" tIns="0" rIns="0" bIns="0" rtlCol="0" anchor="ctr"/>
            <a:lstStyle/>
            <a:p>
              <a:pP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模式特点</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45" name="Text 40"/>
            <p:cNvSpPr/>
            <p:nvPr/>
          </p:nvSpPr>
          <p:spPr>
            <a:xfrm>
              <a:off x="18950" y="11818"/>
              <a:ext cx="5588" cy="283"/>
            </a:xfrm>
            <a:prstGeom prst="rect">
              <a:avLst/>
            </a:prstGeom>
            <a:noFill/>
          </p:spPr>
          <p:txBody>
            <a:bodyPr wrap="square" lIns="0" tIns="0" rIns="0" bIns="0" rtlCol="0" anchor="ctr"/>
            <a:lstStyle/>
            <a:p>
              <a:pPr>
                <a:lnSpc>
                  <a:spcPct val="9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先备货后订单，物流成本低，通关效率高，售后服务便捷</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grpSp>
      <p:grpSp>
        <p:nvGrpSpPr>
          <p:cNvPr id="73" name="组合 72"/>
          <p:cNvGrpSpPr/>
          <p:nvPr/>
        </p:nvGrpSpPr>
        <p:grpSpPr>
          <a:xfrm>
            <a:off x="11948795" y="7833995"/>
            <a:ext cx="3652520" cy="647700"/>
            <a:chOff x="18817" y="12336"/>
            <a:chExt cx="5752" cy="1020"/>
          </a:xfrm>
        </p:grpSpPr>
        <p:sp>
          <p:nvSpPr>
            <p:cNvPr id="46" name="Shape 41"/>
            <p:cNvSpPr/>
            <p:nvPr/>
          </p:nvSpPr>
          <p:spPr>
            <a:xfrm>
              <a:off x="18817" y="12336"/>
              <a:ext cx="5752" cy="1020"/>
            </a:xfrm>
            <a:custGeom>
              <a:avLst/>
              <a:gdLst/>
              <a:ahLst/>
              <a:cxnLst/>
              <a:rect l="l" t="t" r="r" b="b"/>
              <a:pathLst>
                <a:path w="3704167" h="603250">
                  <a:moveTo>
                    <a:pt x="42336" y="0"/>
                  </a:moveTo>
                  <a:lnTo>
                    <a:pt x="3661831" y="0"/>
                  </a:lnTo>
                  <a:cubicBezTo>
                    <a:pt x="3685212" y="0"/>
                    <a:pt x="3704167" y="18955"/>
                    <a:pt x="3704167" y="42336"/>
                  </a:cubicBezTo>
                  <a:lnTo>
                    <a:pt x="3704167" y="560914"/>
                  </a:lnTo>
                  <a:cubicBezTo>
                    <a:pt x="3704167" y="584295"/>
                    <a:pt x="3685212" y="603250"/>
                    <a:pt x="3661831" y="603250"/>
                  </a:cubicBezTo>
                  <a:lnTo>
                    <a:pt x="42336" y="603250"/>
                  </a:lnTo>
                  <a:cubicBezTo>
                    <a:pt x="18955" y="603250"/>
                    <a:pt x="0" y="584295"/>
                    <a:pt x="0" y="560914"/>
                  </a:cubicBezTo>
                  <a:lnTo>
                    <a:pt x="0" y="42336"/>
                  </a:lnTo>
                  <a:cubicBezTo>
                    <a:pt x="0" y="18970"/>
                    <a:pt x="18970" y="0"/>
                    <a:pt x="42336" y="0"/>
                  </a:cubicBezTo>
                  <a:close/>
                </a:path>
              </a:pathLst>
            </a:custGeom>
            <a:solidFill>
              <a:srgbClr val="FFFFFF"/>
            </a:solidFill>
          </p:spPr>
        </p:sp>
        <p:sp>
          <p:nvSpPr>
            <p:cNvPr id="47" name="Text 42"/>
            <p:cNvSpPr/>
            <p:nvPr/>
          </p:nvSpPr>
          <p:spPr>
            <a:xfrm>
              <a:off x="18950" y="12358"/>
              <a:ext cx="5604" cy="333"/>
            </a:xfrm>
            <a:prstGeom prst="rect">
              <a:avLst/>
            </a:prstGeom>
            <a:noFill/>
          </p:spPr>
          <p:txBody>
            <a:bodyPr wrap="square" lIns="0" tIns="0" rIns="0" bIns="0" rtlCol="0" anchor="ctr"/>
            <a:lstStyle/>
            <a:p>
              <a:pP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适用范围</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48" name="Text 43"/>
            <p:cNvSpPr/>
            <p:nvPr/>
          </p:nvSpPr>
          <p:spPr>
            <a:xfrm>
              <a:off x="18950" y="12893"/>
              <a:ext cx="5588" cy="283"/>
            </a:xfrm>
            <a:prstGeom prst="rect">
              <a:avLst/>
            </a:prstGeom>
            <a:noFill/>
          </p:spPr>
          <p:txBody>
            <a:bodyPr wrap="square" lIns="0" tIns="0" rIns="0" bIns="0" rtlCol="0" anchor="ctr"/>
            <a:lstStyle/>
            <a:p>
              <a:pPr>
                <a:lnSpc>
                  <a:spcPct val="90000"/>
                </a:lnSpc>
              </a:pPr>
              <a:r>
                <a:rPr lang="en-US" sz="1400" dirty="0">
                  <a:solidFill>
                    <a:schemeClr val="tx1">
                      <a:alpha val="90000"/>
                    </a:schemeClr>
                  </a:solidFill>
                  <a:latin typeface="微软雅黑" panose="020B0503020204020204" charset="-122"/>
                  <a:ea typeface="微软雅黑" panose="020B0503020204020204" charset="-122"/>
                  <a:cs typeface="MiSans" pitchFamily="34" charset="-120"/>
                </a:rPr>
                <a:t>适用于品类相对专注、备货量大的跨境电商企业</a:t>
              </a:r>
              <a:r>
                <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90000"/>
                  </a:schemeClr>
                </a:solidFill>
                <a:latin typeface="微软雅黑" panose="020B0503020204020204" charset="-122"/>
                <a:ea typeface="微软雅黑" panose="020B0503020204020204" charset="-122"/>
                <a:cs typeface="MiSans" pitchFamily="34" charset="-120"/>
              </a:endParaRPr>
            </a:p>
          </p:txBody>
        </p:sp>
      </p:grpSp>
      <p:sp>
        <p:nvSpPr>
          <p:cNvPr id="53" name="Shape 45"/>
          <p:cNvSpPr/>
          <p:nvPr/>
        </p:nvSpPr>
        <p:spPr>
          <a:xfrm>
            <a:off x="808355" y="6029292"/>
            <a:ext cx="317500" cy="254000"/>
          </a:xfrm>
          <a:custGeom>
            <a:avLst/>
            <a:gdLst/>
            <a:ahLst/>
            <a:cxnLst/>
            <a:rect l="l" t="t" r="r" b="b"/>
            <a:pathLst>
              <a:path w="317500" h="254000">
                <a:moveTo>
                  <a:pt x="285750" y="23812"/>
                </a:moveTo>
                <a:cubicBezTo>
                  <a:pt x="285750" y="18306"/>
                  <a:pt x="282922" y="13196"/>
                  <a:pt x="278209" y="10319"/>
                </a:cubicBezTo>
                <a:cubicBezTo>
                  <a:pt x="273496" y="7441"/>
                  <a:pt x="267692" y="7144"/>
                  <a:pt x="262781" y="9624"/>
                </a:cubicBezTo>
                <a:lnTo>
                  <a:pt x="205135" y="38447"/>
                </a:lnTo>
                <a:lnTo>
                  <a:pt x="116136" y="8731"/>
                </a:lnTo>
                <a:cubicBezTo>
                  <a:pt x="112117" y="7392"/>
                  <a:pt x="107801" y="7689"/>
                  <a:pt x="104031" y="9575"/>
                </a:cubicBezTo>
                <a:lnTo>
                  <a:pt x="40531" y="41325"/>
                </a:lnTo>
                <a:cubicBezTo>
                  <a:pt x="35123" y="44053"/>
                  <a:pt x="31750" y="49560"/>
                  <a:pt x="31750" y="55563"/>
                </a:cubicBezTo>
                <a:lnTo>
                  <a:pt x="31750" y="230188"/>
                </a:lnTo>
                <a:cubicBezTo>
                  <a:pt x="31750" y="235694"/>
                  <a:pt x="34578" y="240804"/>
                  <a:pt x="39291" y="243681"/>
                </a:cubicBezTo>
                <a:cubicBezTo>
                  <a:pt x="44004" y="246559"/>
                  <a:pt x="49808" y="246856"/>
                  <a:pt x="54719" y="244376"/>
                </a:cubicBezTo>
                <a:lnTo>
                  <a:pt x="112316" y="215553"/>
                </a:lnTo>
                <a:lnTo>
                  <a:pt x="198289" y="244227"/>
                </a:lnTo>
                <a:cubicBezTo>
                  <a:pt x="196155" y="241052"/>
                  <a:pt x="194072" y="237728"/>
                  <a:pt x="192038" y="234355"/>
                </a:cubicBezTo>
                <a:cubicBezTo>
                  <a:pt x="186581" y="225276"/>
                  <a:pt x="181173" y="214858"/>
                  <a:pt x="177155" y="203696"/>
                </a:cubicBezTo>
                <a:lnTo>
                  <a:pt x="126950" y="186978"/>
                </a:lnTo>
                <a:lnTo>
                  <a:pt x="126950" y="45839"/>
                </a:lnTo>
                <a:lnTo>
                  <a:pt x="190450" y="67022"/>
                </a:lnTo>
                <a:lnTo>
                  <a:pt x="190450" y="116284"/>
                </a:lnTo>
                <a:cubicBezTo>
                  <a:pt x="205829" y="98524"/>
                  <a:pt x="228650" y="87313"/>
                  <a:pt x="253950" y="87313"/>
                </a:cubicBezTo>
                <a:cubicBezTo>
                  <a:pt x="265162" y="87313"/>
                  <a:pt x="275878" y="89495"/>
                  <a:pt x="285700" y="93514"/>
                </a:cubicBezTo>
                <a:lnTo>
                  <a:pt x="285750" y="23812"/>
                </a:lnTo>
                <a:close/>
                <a:moveTo>
                  <a:pt x="254000" y="111125"/>
                </a:moveTo>
                <a:cubicBezTo>
                  <a:pt x="221109" y="111125"/>
                  <a:pt x="194469" y="137319"/>
                  <a:pt x="194469" y="169614"/>
                </a:cubicBezTo>
                <a:cubicBezTo>
                  <a:pt x="194469" y="203795"/>
                  <a:pt x="226268" y="244227"/>
                  <a:pt x="243384" y="263525"/>
                </a:cubicBezTo>
                <a:cubicBezTo>
                  <a:pt x="249138" y="269974"/>
                  <a:pt x="258911" y="269974"/>
                  <a:pt x="264666" y="263525"/>
                </a:cubicBezTo>
                <a:cubicBezTo>
                  <a:pt x="281781" y="244227"/>
                  <a:pt x="313581" y="203795"/>
                  <a:pt x="313581" y="169614"/>
                </a:cubicBezTo>
                <a:cubicBezTo>
                  <a:pt x="313581" y="137319"/>
                  <a:pt x="286941" y="111125"/>
                  <a:pt x="254050" y="111125"/>
                </a:cubicBezTo>
                <a:close/>
                <a:moveTo>
                  <a:pt x="234156" y="170656"/>
                </a:moveTo>
                <a:cubicBezTo>
                  <a:pt x="234156" y="159704"/>
                  <a:pt x="243048" y="150813"/>
                  <a:pt x="254000" y="150813"/>
                </a:cubicBezTo>
                <a:cubicBezTo>
                  <a:pt x="264952" y="150813"/>
                  <a:pt x="273844" y="159704"/>
                  <a:pt x="273844" y="170656"/>
                </a:cubicBezTo>
                <a:cubicBezTo>
                  <a:pt x="273844" y="181608"/>
                  <a:pt x="264952" y="190500"/>
                  <a:pt x="254000" y="190500"/>
                </a:cubicBezTo>
                <a:cubicBezTo>
                  <a:pt x="243048" y="190500"/>
                  <a:pt x="234156" y="181608"/>
                  <a:pt x="234156" y="170656"/>
                </a:cubicBezTo>
                <a:close/>
              </a:path>
            </a:pathLst>
          </a:custGeom>
          <a:solidFill>
            <a:srgbClr val="C0A062"/>
          </a:solidFill>
        </p:spPr>
      </p:sp>
      <p:sp>
        <p:nvSpPr>
          <p:cNvPr id="54" name="Text 46"/>
          <p:cNvSpPr/>
          <p:nvPr/>
        </p:nvSpPr>
        <p:spPr>
          <a:xfrm>
            <a:off x="1228725" y="5986780"/>
            <a:ext cx="9519285" cy="33845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战略布局建议</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sp>
        <p:nvSpPr>
          <p:cNvPr id="55" name="Shape 47"/>
          <p:cNvSpPr/>
          <p:nvPr/>
        </p:nvSpPr>
        <p:spPr>
          <a:xfrm>
            <a:off x="808355" y="6740525"/>
            <a:ext cx="3240000" cy="1440000"/>
          </a:xfrm>
          <a:custGeom>
            <a:avLst/>
            <a:gdLst/>
            <a:ahLst/>
            <a:cxnLst/>
            <a:rect l="l" t="t" r="r" b="b"/>
            <a:pathLst>
              <a:path w="4878917" h="1090083">
                <a:moveTo>
                  <a:pt x="42328" y="0"/>
                </a:moveTo>
                <a:lnTo>
                  <a:pt x="4836589" y="0"/>
                </a:lnTo>
                <a:cubicBezTo>
                  <a:pt x="4859966" y="0"/>
                  <a:pt x="4878917" y="18951"/>
                  <a:pt x="4878917" y="42328"/>
                </a:cubicBezTo>
                <a:lnTo>
                  <a:pt x="4878917" y="1047755"/>
                </a:lnTo>
                <a:cubicBezTo>
                  <a:pt x="4878917" y="1071132"/>
                  <a:pt x="4859966" y="1090083"/>
                  <a:pt x="4836589" y="1090083"/>
                </a:cubicBezTo>
                <a:lnTo>
                  <a:pt x="42328" y="1090083"/>
                </a:lnTo>
                <a:cubicBezTo>
                  <a:pt x="18951" y="1090083"/>
                  <a:pt x="0" y="1071132"/>
                  <a:pt x="0" y="1047755"/>
                </a:cubicBezTo>
                <a:lnTo>
                  <a:pt x="0" y="42328"/>
                </a:lnTo>
                <a:cubicBezTo>
                  <a:pt x="0" y="18951"/>
                  <a:pt x="18951" y="0"/>
                  <a:pt x="42328" y="0"/>
                </a:cubicBezTo>
                <a:close/>
              </a:path>
            </a:pathLst>
          </a:custGeom>
          <a:solidFill>
            <a:srgbClr val="FFFFFF"/>
          </a:solidFill>
        </p:spPr>
      </p:sp>
      <p:sp>
        <p:nvSpPr>
          <p:cNvPr id="56" name="Text 48"/>
          <p:cNvSpPr/>
          <p:nvPr/>
        </p:nvSpPr>
        <p:spPr>
          <a:xfrm>
            <a:off x="977900" y="6875145"/>
            <a:ext cx="2626360" cy="362585"/>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建设跨境电商产业园</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57" name="Text 49"/>
          <p:cNvSpPr/>
          <p:nvPr/>
        </p:nvSpPr>
        <p:spPr>
          <a:xfrm>
            <a:off x="977900" y="7277100"/>
            <a:ext cx="3069590" cy="788035"/>
          </a:xfrm>
          <a:prstGeom prst="rect">
            <a:avLst/>
          </a:prstGeom>
          <a:noFill/>
        </p:spPr>
        <p:txBody>
          <a:bodyPr wrap="square" lIns="0" tIns="0" rIns="0" bIns="0" rtlCol="0" anchor="ctr"/>
          <a:lstStyle/>
          <a:p>
            <a:pPr>
              <a:lnSpc>
                <a:spcPct val="11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在海口综合保税区、洋浦保税港区等建设跨境电商产业园，集聚电商平台、物流企业、支付机构等</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58" name="Shape 50"/>
          <p:cNvSpPr/>
          <p:nvPr/>
        </p:nvSpPr>
        <p:spPr>
          <a:xfrm>
            <a:off x="4421505" y="6740525"/>
            <a:ext cx="3240000" cy="1440000"/>
          </a:xfrm>
          <a:custGeom>
            <a:avLst/>
            <a:gdLst/>
            <a:ahLst/>
            <a:cxnLst/>
            <a:rect l="l" t="t" r="r" b="b"/>
            <a:pathLst>
              <a:path w="4878917" h="1090083">
                <a:moveTo>
                  <a:pt x="42328" y="0"/>
                </a:moveTo>
                <a:lnTo>
                  <a:pt x="4836589" y="0"/>
                </a:lnTo>
                <a:cubicBezTo>
                  <a:pt x="4859966" y="0"/>
                  <a:pt x="4878917" y="18951"/>
                  <a:pt x="4878917" y="42328"/>
                </a:cubicBezTo>
                <a:lnTo>
                  <a:pt x="4878917" y="1047755"/>
                </a:lnTo>
                <a:cubicBezTo>
                  <a:pt x="4878917" y="1071132"/>
                  <a:pt x="4859966" y="1090083"/>
                  <a:pt x="4836589" y="1090083"/>
                </a:cubicBezTo>
                <a:lnTo>
                  <a:pt x="42328" y="1090083"/>
                </a:lnTo>
                <a:cubicBezTo>
                  <a:pt x="18951" y="1090083"/>
                  <a:pt x="0" y="1071132"/>
                  <a:pt x="0" y="1047755"/>
                </a:cubicBezTo>
                <a:lnTo>
                  <a:pt x="0" y="42328"/>
                </a:lnTo>
                <a:cubicBezTo>
                  <a:pt x="0" y="18951"/>
                  <a:pt x="18951" y="0"/>
                  <a:pt x="42328" y="0"/>
                </a:cubicBezTo>
                <a:close/>
              </a:path>
            </a:pathLst>
          </a:custGeom>
          <a:solidFill>
            <a:srgbClr val="FFFFFF"/>
          </a:solidFill>
        </p:spPr>
      </p:sp>
      <p:sp>
        <p:nvSpPr>
          <p:cNvPr id="59" name="Text 51"/>
          <p:cNvSpPr/>
          <p:nvPr/>
        </p:nvSpPr>
        <p:spPr>
          <a:xfrm>
            <a:off x="4591050" y="6873240"/>
            <a:ext cx="2407285" cy="362585"/>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微软雅黑" panose="020B0503020204020204" charset="-122"/>
              </a:rPr>
              <a:t>发展1210保税备货</a:t>
            </a:r>
            <a:endParaRPr lang="en-US" sz="1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60" name="Text 52"/>
          <p:cNvSpPr/>
          <p:nvPr/>
        </p:nvSpPr>
        <p:spPr>
          <a:xfrm>
            <a:off x="4591050" y="7169150"/>
            <a:ext cx="3070225" cy="745490"/>
          </a:xfrm>
          <a:prstGeom prst="rect">
            <a:avLst/>
          </a:prstGeom>
          <a:noFill/>
        </p:spPr>
        <p:txBody>
          <a:bodyPr wrap="square" lIns="0" tIns="0" rIns="0" bIns="0" rtlCol="0" anchor="ctr"/>
          <a:lstStyle/>
          <a:p>
            <a:pPr>
              <a:lnSpc>
                <a:spcPct val="21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实现"先备货后订单"，降低物流成本，提升消费者体验，增强市场竞争力</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61" name="Shape 53"/>
          <p:cNvSpPr/>
          <p:nvPr/>
        </p:nvSpPr>
        <p:spPr>
          <a:xfrm>
            <a:off x="7954010" y="6740525"/>
            <a:ext cx="3240000" cy="1440000"/>
          </a:xfrm>
          <a:custGeom>
            <a:avLst/>
            <a:gdLst/>
            <a:ahLst/>
            <a:cxnLst/>
            <a:rect l="l" t="t" r="r" b="b"/>
            <a:pathLst>
              <a:path w="4878917" h="1090083">
                <a:moveTo>
                  <a:pt x="42328" y="0"/>
                </a:moveTo>
                <a:lnTo>
                  <a:pt x="4836589" y="0"/>
                </a:lnTo>
                <a:cubicBezTo>
                  <a:pt x="4859966" y="0"/>
                  <a:pt x="4878917" y="18951"/>
                  <a:pt x="4878917" y="42328"/>
                </a:cubicBezTo>
                <a:lnTo>
                  <a:pt x="4878917" y="1047755"/>
                </a:lnTo>
                <a:cubicBezTo>
                  <a:pt x="4878917" y="1071132"/>
                  <a:pt x="4859966" y="1090083"/>
                  <a:pt x="4836589" y="1090083"/>
                </a:cubicBezTo>
                <a:lnTo>
                  <a:pt x="42328" y="1090083"/>
                </a:lnTo>
                <a:cubicBezTo>
                  <a:pt x="18951" y="1090083"/>
                  <a:pt x="0" y="1071132"/>
                  <a:pt x="0" y="1047755"/>
                </a:cubicBezTo>
                <a:lnTo>
                  <a:pt x="0" y="42328"/>
                </a:lnTo>
                <a:cubicBezTo>
                  <a:pt x="0" y="18951"/>
                  <a:pt x="18951" y="0"/>
                  <a:pt x="42328" y="0"/>
                </a:cubicBezTo>
                <a:close/>
              </a:path>
            </a:pathLst>
          </a:custGeom>
          <a:solidFill>
            <a:srgbClr val="FFFFFF"/>
          </a:solidFill>
          <a:ln>
            <a:solidFill>
              <a:schemeClr val="bg1"/>
            </a:solidFill>
          </a:ln>
        </p:spPr>
      </p:sp>
      <p:sp>
        <p:nvSpPr>
          <p:cNvPr id="62" name="Text 54"/>
          <p:cNvSpPr/>
          <p:nvPr/>
        </p:nvSpPr>
        <p:spPr>
          <a:xfrm>
            <a:off x="8123555" y="6852920"/>
            <a:ext cx="3033395" cy="327660"/>
          </a:xfrm>
          <a:prstGeom prst="rect">
            <a:avLst/>
          </a:prstGeom>
          <a:noFill/>
        </p:spPr>
        <p:txBody>
          <a:bodyPr wrap="square" lIns="0" tIns="0" rIns="0" bIns="0" rtlCol="0" anchor="ctr"/>
          <a:lstStyle/>
          <a:p>
            <a:pPr>
              <a:lnSpc>
                <a:spcPct val="130000"/>
              </a:lnSpc>
            </a:pPr>
            <a:r>
              <a:rPr lang="en-US" sz="1400" b="1" dirty="0">
                <a:solidFill>
                  <a:srgbClr val="C59F5E"/>
                </a:solidFill>
                <a:latin typeface="微软雅黑" panose="020B0503020204020204" charset="-122"/>
                <a:ea typeface="微软雅黑" panose="020B0503020204020204" charset="-122"/>
                <a:cs typeface="MiSans" pitchFamily="34" charset="-120"/>
              </a:rPr>
              <a:t>建设区域性集散中心</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63" name="Text 55"/>
          <p:cNvSpPr/>
          <p:nvPr/>
        </p:nvSpPr>
        <p:spPr>
          <a:xfrm>
            <a:off x="8123555" y="7145655"/>
            <a:ext cx="3033395" cy="768350"/>
          </a:xfrm>
          <a:prstGeom prst="rect">
            <a:avLst/>
          </a:prstGeom>
          <a:noFill/>
        </p:spPr>
        <p:txBody>
          <a:bodyPr wrap="square" lIns="0" tIns="0" rIns="0" bIns="0" rtlCol="0" anchor="ctr"/>
          <a:lstStyle/>
          <a:p>
            <a:pPr>
              <a:lnSpc>
                <a:spcPct val="21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建设区域性跨境电商集散中心，辐射内地和东南亚市场，打造国际物流枢纽</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nvGrpSpPr>
          <p:cNvPr id="9" name="组合 8"/>
          <p:cNvGrpSpPr/>
          <p:nvPr/>
        </p:nvGrpSpPr>
        <p:grpSpPr>
          <a:xfrm rot="0">
            <a:off x="545465" y="260350"/>
            <a:ext cx="15386685" cy="8771890"/>
            <a:chOff x="859" y="410"/>
            <a:chExt cx="24231" cy="13814"/>
          </a:xfrm>
        </p:grpSpPr>
        <p:pic>
          <p:nvPicPr>
            <p:cNvPr id="10" name="图片 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23" name="组合 22"/>
            <p:cNvGrpSpPr/>
            <p:nvPr/>
          </p:nvGrpSpPr>
          <p:grpSpPr>
            <a:xfrm rot="0">
              <a:off x="21095" y="410"/>
              <a:ext cx="3995" cy="1345"/>
              <a:chOff x="2704" y="1289"/>
              <a:chExt cx="3995" cy="1345"/>
            </a:xfrm>
          </p:grpSpPr>
          <p:sp>
            <p:nvSpPr>
              <p:cNvPr id="24"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37"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52" name="直接连接符 51"/>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70" name="组合 69"/>
            <p:cNvGrpSpPr/>
            <p:nvPr/>
          </p:nvGrpSpPr>
          <p:grpSpPr>
            <a:xfrm>
              <a:off x="19334" y="13732"/>
              <a:ext cx="5686" cy="492"/>
              <a:chOff x="19278" y="13732"/>
              <a:chExt cx="5686" cy="492"/>
            </a:xfrm>
          </p:grpSpPr>
          <p:sp>
            <p:nvSpPr>
              <p:cNvPr id="74" name="文本框 73"/>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5" name="图片 74"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hape 21"/>
          <p:cNvSpPr/>
          <p:nvPr/>
        </p:nvSpPr>
        <p:spPr>
          <a:xfrm>
            <a:off x="553085" y="5427345"/>
            <a:ext cx="15177770" cy="3127375"/>
          </a:xfrm>
          <a:custGeom>
            <a:avLst/>
            <a:gdLst/>
            <a:ahLst/>
            <a:cxnLst/>
            <a:rect l="l" t="t" r="r" b="b"/>
            <a:pathLst>
              <a:path w="15336933" h="2527435">
                <a:moveTo>
                  <a:pt x="137872" y="0"/>
                </a:moveTo>
                <a:lnTo>
                  <a:pt x="15199061" y="0"/>
                </a:lnTo>
                <a:cubicBezTo>
                  <a:pt x="15275206" y="0"/>
                  <a:pt x="15336933" y="61727"/>
                  <a:pt x="15336933" y="137872"/>
                </a:cubicBezTo>
                <a:lnTo>
                  <a:pt x="15336933" y="2389563"/>
                </a:lnTo>
                <a:cubicBezTo>
                  <a:pt x="15336933" y="2465707"/>
                  <a:pt x="15275206" y="2527435"/>
                  <a:pt x="15199061" y="2527435"/>
                </a:cubicBezTo>
                <a:lnTo>
                  <a:pt x="137872" y="2527435"/>
                </a:lnTo>
                <a:cubicBezTo>
                  <a:pt x="61727" y="2527435"/>
                  <a:pt x="0" y="2465707"/>
                  <a:pt x="0" y="2389563"/>
                </a:cubicBezTo>
                <a:lnTo>
                  <a:pt x="0" y="137872"/>
                </a:lnTo>
                <a:cubicBezTo>
                  <a:pt x="0" y="61727"/>
                  <a:pt x="61727" y="0"/>
                  <a:pt x="137872" y="0"/>
                </a:cubicBezTo>
                <a:close/>
              </a:path>
            </a:pathLst>
          </a:custGeom>
          <a:solidFill>
            <a:srgbClr val="F9F5EE"/>
          </a:solidFill>
          <a:ln>
            <a:solidFill>
              <a:srgbClr val="F0EEEA"/>
            </a:solidFill>
          </a:ln>
          <a:effectLst>
            <a:outerShdw blurRad="172325" dist="114883" dir="5400000" algn="bl" rotWithShape="0">
              <a:srgbClr val="000000">
                <a:alpha val="10196"/>
              </a:srgbClr>
            </a:outerShdw>
          </a:effectLst>
        </p:spPr>
      </p:sp>
      <p:sp>
        <p:nvSpPr>
          <p:cNvPr id="10" name="Shape 3"/>
          <p:cNvSpPr/>
          <p:nvPr/>
        </p:nvSpPr>
        <p:spPr>
          <a:xfrm>
            <a:off x="533400" y="1480185"/>
            <a:ext cx="7409815" cy="3525520"/>
          </a:xfrm>
          <a:prstGeom prst="roundRect">
            <a:avLst>
              <a:gd name="adj" fmla="val 3496"/>
            </a:avLst>
          </a:prstGeom>
          <a:solidFill>
            <a:srgbClr val="FFFFFF"/>
          </a:solidFill>
          <a:ln w="28575">
            <a:noFill/>
          </a:ln>
          <a:effectLst>
            <a:outerShdw blurRad="190500" dist="127000" dir="5400000" algn="bl" rotWithShape="0">
              <a:srgbClr val="000000">
                <a:alpha val="10196"/>
              </a:srgbClr>
            </a:outerShdw>
          </a:effectLst>
        </p:spPr>
      </p:sp>
      <p:sp>
        <p:nvSpPr>
          <p:cNvPr id="11" name="Shape 3"/>
          <p:cNvSpPr/>
          <p:nvPr/>
        </p:nvSpPr>
        <p:spPr>
          <a:xfrm>
            <a:off x="8317230" y="1503680"/>
            <a:ext cx="7409815" cy="3502660"/>
          </a:xfrm>
          <a:prstGeom prst="roundRect">
            <a:avLst>
              <a:gd name="adj" fmla="val 3496"/>
            </a:avLst>
          </a:prstGeom>
          <a:solidFill>
            <a:srgbClr val="FFFFFF"/>
          </a:solidFill>
          <a:ln w="28575">
            <a:noFill/>
          </a:ln>
          <a:effectLst>
            <a:outerShdw blurRad="190500" dist="127000" dir="5400000" algn="bl" rotWithShape="0">
              <a:srgbClr val="000000">
                <a:alpha val="10196"/>
              </a:srgbClr>
            </a:outerShdw>
          </a:effectLst>
        </p:spPr>
      </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海南自贸港封关：</a:t>
              </a:r>
              <a:r>
                <a:rPr lang="zh-CN" altLang="en-US" sz="3600" b="1" dirty="0">
                  <a:latin typeface="微软雅黑" panose="020B0503020204020204" charset="-122"/>
                  <a:ea typeface="微软雅黑" panose="020B0503020204020204" charset="-122"/>
                  <a:cs typeface="微软雅黑" panose="020B0503020204020204" charset="-122"/>
                  <a:sym typeface="+mn-ea"/>
                </a:rPr>
                <a:t>战略定位</a:t>
              </a:r>
              <a:endParaRPr lang="zh-CN" alt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2025年12月18日</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历史性里程碑</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从海岛到开放门户的历史性转变</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111" name="Text 29"/>
          <p:cNvSpPr/>
          <p:nvPr/>
        </p:nvSpPr>
        <p:spPr>
          <a:xfrm>
            <a:off x="1092200" y="5794375"/>
            <a:ext cx="6280785" cy="35560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思源宋体" panose="02020500000000000000" pitchFamily="34" charset="-120"/>
              </a:rPr>
              <a:t>核心竞争优势</a:t>
            </a:r>
            <a:endParaRPr lang="en-US" sz="2400" b="1" dirty="0">
              <a:solidFill>
                <a:schemeClr val="tx1"/>
              </a:solidFill>
              <a:latin typeface="微软雅黑" panose="020B0503020204020204" charset="-122"/>
              <a:ea typeface="微软雅黑" panose="020B0503020204020204" charset="-122"/>
              <a:cs typeface="思源宋体" panose="02020500000000000000" pitchFamily="34" charset="-120"/>
            </a:endParaRPr>
          </a:p>
        </p:txBody>
      </p:sp>
      <p:grpSp>
        <p:nvGrpSpPr>
          <p:cNvPr id="15" name="组合 14"/>
          <p:cNvGrpSpPr/>
          <p:nvPr/>
        </p:nvGrpSpPr>
        <p:grpSpPr>
          <a:xfrm>
            <a:off x="1145540" y="6461760"/>
            <a:ext cx="10100945" cy="505460"/>
            <a:chOff x="1271" y="10189"/>
            <a:chExt cx="15907" cy="796"/>
          </a:xfrm>
        </p:grpSpPr>
        <p:sp>
          <p:nvSpPr>
            <p:cNvPr id="112" name="Shape 30"/>
            <p:cNvSpPr/>
            <p:nvPr/>
          </p:nvSpPr>
          <p:spPr>
            <a:xfrm>
              <a:off x="1271" y="10507"/>
              <a:ext cx="160" cy="160"/>
            </a:xfrm>
            <a:custGeom>
              <a:avLst/>
              <a:gdLst/>
              <a:ahLst/>
              <a:cxnLst/>
              <a:rect l="l" t="t" r="r" b="b"/>
              <a:pathLst>
                <a:path w="101600" h="101600">
                  <a:moveTo>
                    <a:pt x="50800" y="0"/>
                  </a:moveTo>
                  <a:lnTo>
                    <a:pt x="50800" y="0"/>
                  </a:lnTo>
                  <a:cubicBezTo>
                    <a:pt x="78837" y="0"/>
                    <a:pt x="101600" y="22763"/>
                    <a:pt x="101600" y="50800"/>
                  </a:cubicBezTo>
                  <a:lnTo>
                    <a:pt x="101600" y="50800"/>
                  </a:lnTo>
                  <a:cubicBezTo>
                    <a:pt x="101600" y="78837"/>
                    <a:pt x="78837" y="101600"/>
                    <a:pt x="50800" y="101600"/>
                  </a:cubicBezTo>
                  <a:lnTo>
                    <a:pt x="50800" y="101600"/>
                  </a:lnTo>
                  <a:cubicBezTo>
                    <a:pt x="22763" y="101600"/>
                    <a:pt x="0" y="78837"/>
                    <a:pt x="0" y="50800"/>
                  </a:cubicBezTo>
                  <a:lnTo>
                    <a:pt x="0" y="50800"/>
                  </a:lnTo>
                  <a:cubicBezTo>
                    <a:pt x="0" y="22763"/>
                    <a:pt x="22763" y="0"/>
                    <a:pt x="50800" y="0"/>
                  </a:cubicBezTo>
                  <a:close/>
                </a:path>
              </a:pathLst>
            </a:custGeom>
            <a:solidFill>
              <a:srgbClr val="C0A062"/>
            </a:solidFill>
          </p:spPr>
        </p:sp>
        <p:sp>
          <p:nvSpPr>
            <p:cNvPr id="113" name="Text 31"/>
            <p:cNvSpPr/>
            <p:nvPr/>
          </p:nvSpPr>
          <p:spPr>
            <a:xfrm>
              <a:off x="1671" y="10189"/>
              <a:ext cx="15507" cy="796"/>
            </a:xfrm>
            <a:prstGeom prst="rect">
              <a:avLst/>
            </a:prstGeom>
            <a:noFill/>
          </p:spPr>
          <p:txBody>
            <a:bodyPr wrap="square" lIns="0" tIns="0" rIns="0" bIns="0" rtlCol="0" anchor="ctr"/>
            <a:lstStyle/>
            <a:p>
              <a:pPr algn="dist">
                <a:lnSpc>
                  <a:spcPct val="100000"/>
                </a:lnSpc>
              </a:pPr>
              <a:r>
                <a:rPr lang="en-US" sz="1600" dirty="0">
                  <a:solidFill>
                    <a:srgbClr val="C59F5E"/>
                  </a:solidFill>
                  <a:latin typeface="微软雅黑" panose="020B0503020204020204" charset="-122"/>
                  <a:ea typeface="微软雅黑" panose="020B0503020204020204" charset="-122"/>
                  <a:cs typeface="微软雅黑" panose="020B0503020204020204" charset="-122"/>
                </a:rPr>
                <a:t>背靠内地超大规模市场</a:t>
              </a:r>
              <a:r>
                <a:rPr lang="en-US" sz="1600" dirty="0">
                  <a:solidFill>
                    <a:schemeClr val="tx1">
                      <a:alpha val="90000"/>
                    </a:schemeClr>
                  </a:solidFill>
                  <a:latin typeface="微软雅黑" panose="020B0503020204020204" charset="-122"/>
                  <a:ea typeface="微软雅黑" panose="020B0503020204020204" charset="-122"/>
                  <a:cs typeface="MiSans" pitchFamily="34" charset="-120"/>
                </a:rPr>
                <a:t>：统筹利用国内国际两个市场、两种资源，成为国内国际双循环的重要交汇点</a:t>
              </a:r>
              <a:r>
                <a:rPr lang="zh-CN" altLang="en-US" sz="16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600" dirty="0">
                <a:solidFill>
                  <a:schemeClr val="tx1">
                    <a:alpha val="90000"/>
                  </a:schemeClr>
                </a:solidFill>
                <a:latin typeface="微软雅黑" panose="020B0503020204020204" charset="-122"/>
                <a:ea typeface="微软雅黑" panose="020B0503020204020204" charset="-122"/>
                <a:cs typeface="MiSans" pitchFamily="34" charset="-120"/>
              </a:endParaRPr>
            </a:p>
          </p:txBody>
        </p:sp>
      </p:grpSp>
      <p:grpSp>
        <p:nvGrpSpPr>
          <p:cNvPr id="16" name="组合 15"/>
          <p:cNvGrpSpPr/>
          <p:nvPr/>
        </p:nvGrpSpPr>
        <p:grpSpPr>
          <a:xfrm>
            <a:off x="1145540" y="7108825"/>
            <a:ext cx="10100310" cy="505460"/>
            <a:chOff x="1271" y="11389"/>
            <a:chExt cx="15906" cy="796"/>
          </a:xfrm>
        </p:grpSpPr>
        <p:sp>
          <p:nvSpPr>
            <p:cNvPr id="114" name="Shape 32"/>
            <p:cNvSpPr/>
            <p:nvPr/>
          </p:nvSpPr>
          <p:spPr>
            <a:xfrm>
              <a:off x="1271" y="11707"/>
              <a:ext cx="160" cy="160"/>
            </a:xfrm>
            <a:custGeom>
              <a:avLst/>
              <a:gdLst/>
              <a:ahLst/>
              <a:cxnLst/>
              <a:rect l="l" t="t" r="r" b="b"/>
              <a:pathLst>
                <a:path w="101600" h="101600">
                  <a:moveTo>
                    <a:pt x="50800" y="0"/>
                  </a:moveTo>
                  <a:lnTo>
                    <a:pt x="50800" y="0"/>
                  </a:lnTo>
                  <a:cubicBezTo>
                    <a:pt x="78837" y="0"/>
                    <a:pt x="101600" y="22763"/>
                    <a:pt x="101600" y="50800"/>
                  </a:cubicBezTo>
                  <a:lnTo>
                    <a:pt x="101600" y="50800"/>
                  </a:lnTo>
                  <a:cubicBezTo>
                    <a:pt x="101600" y="78837"/>
                    <a:pt x="78837" y="101600"/>
                    <a:pt x="50800" y="101600"/>
                  </a:cubicBezTo>
                  <a:lnTo>
                    <a:pt x="50800" y="101600"/>
                  </a:lnTo>
                  <a:cubicBezTo>
                    <a:pt x="22763" y="101600"/>
                    <a:pt x="0" y="78837"/>
                    <a:pt x="0" y="50800"/>
                  </a:cubicBezTo>
                  <a:lnTo>
                    <a:pt x="0" y="50800"/>
                  </a:lnTo>
                  <a:cubicBezTo>
                    <a:pt x="0" y="22763"/>
                    <a:pt x="22763" y="0"/>
                    <a:pt x="50800" y="0"/>
                  </a:cubicBezTo>
                  <a:close/>
                </a:path>
              </a:pathLst>
            </a:custGeom>
            <a:solidFill>
              <a:srgbClr val="C0A062"/>
            </a:solidFill>
          </p:spPr>
        </p:sp>
        <p:sp>
          <p:nvSpPr>
            <p:cNvPr id="143" name="Text 33"/>
            <p:cNvSpPr/>
            <p:nvPr/>
          </p:nvSpPr>
          <p:spPr>
            <a:xfrm>
              <a:off x="1671" y="11389"/>
              <a:ext cx="15506" cy="796"/>
            </a:xfrm>
            <a:prstGeom prst="rect">
              <a:avLst/>
            </a:prstGeom>
            <a:noFill/>
          </p:spPr>
          <p:txBody>
            <a:bodyPr wrap="square" lIns="0" tIns="0" rIns="0" bIns="0" rtlCol="0" anchor="ctr"/>
            <a:lstStyle/>
            <a:p>
              <a:pPr algn="dist">
                <a:lnSpc>
                  <a:spcPct val="100000"/>
                </a:lnSpc>
              </a:pPr>
              <a:r>
                <a:rPr lang="en-US" sz="1600" dirty="0">
                  <a:solidFill>
                    <a:srgbClr val="C59F5E"/>
                  </a:solidFill>
                  <a:latin typeface="微软雅黑" panose="020B0503020204020204" charset="-122"/>
                  <a:ea typeface="微软雅黑" panose="020B0503020204020204" charset="-122"/>
                  <a:cs typeface="微软雅黑" panose="020B0503020204020204" charset="-122"/>
                </a:rPr>
                <a:t>面积体量优势</a:t>
              </a:r>
              <a:r>
                <a:rPr 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rPr>
                <a:t>：3.39万平方公里，分别是香港的31倍、新加坡的47倍，发展空间充裕</a:t>
              </a:r>
              <a:r>
                <a:rPr lang="zh-CN" alt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7" name="组合 16"/>
          <p:cNvGrpSpPr/>
          <p:nvPr/>
        </p:nvGrpSpPr>
        <p:grpSpPr>
          <a:xfrm>
            <a:off x="1145540" y="7755890"/>
            <a:ext cx="10099675" cy="505460"/>
            <a:chOff x="1271" y="12589"/>
            <a:chExt cx="15905" cy="796"/>
          </a:xfrm>
        </p:grpSpPr>
        <p:sp>
          <p:nvSpPr>
            <p:cNvPr id="144" name="Shape 34"/>
            <p:cNvSpPr/>
            <p:nvPr/>
          </p:nvSpPr>
          <p:spPr>
            <a:xfrm>
              <a:off x="1271" y="12907"/>
              <a:ext cx="160" cy="160"/>
            </a:xfrm>
            <a:custGeom>
              <a:avLst/>
              <a:gdLst/>
              <a:ahLst/>
              <a:cxnLst/>
              <a:rect l="l" t="t" r="r" b="b"/>
              <a:pathLst>
                <a:path w="101600" h="101600">
                  <a:moveTo>
                    <a:pt x="50800" y="0"/>
                  </a:moveTo>
                  <a:lnTo>
                    <a:pt x="50800" y="0"/>
                  </a:lnTo>
                  <a:cubicBezTo>
                    <a:pt x="78837" y="0"/>
                    <a:pt x="101600" y="22763"/>
                    <a:pt x="101600" y="50800"/>
                  </a:cubicBezTo>
                  <a:lnTo>
                    <a:pt x="101600" y="50800"/>
                  </a:lnTo>
                  <a:cubicBezTo>
                    <a:pt x="101600" y="78837"/>
                    <a:pt x="78837" y="101600"/>
                    <a:pt x="50800" y="101600"/>
                  </a:cubicBezTo>
                  <a:lnTo>
                    <a:pt x="50800" y="101600"/>
                  </a:lnTo>
                  <a:cubicBezTo>
                    <a:pt x="22763" y="101600"/>
                    <a:pt x="0" y="78837"/>
                    <a:pt x="0" y="50800"/>
                  </a:cubicBezTo>
                  <a:lnTo>
                    <a:pt x="0" y="50800"/>
                  </a:lnTo>
                  <a:cubicBezTo>
                    <a:pt x="0" y="22763"/>
                    <a:pt x="22763" y="0"/>
                    <a:pt x="50800" y="0"/>
                  </a:cubicBezTo>
                  <a:close/>
                </a:path>
              </a:pathLst>
            </a:custGeom>
            <a:solidFill>
              <a:srgbClr val="C0A062"/>
            </a:solidFill>
          </p:spPr>
        </p:sp>
        <p:sp>
          <p:nvSpPr>
            <p:cNvPr id="145" name="Text 35"/>
            <p:cNvSpPr/>
            <p:nvPr/>
          </p:nvSpPr>
          <p:spPr>
            <a:xfrm>
              <a:off x="1671" y="12589"/>
              <a:ext cx="15505" cy="796"/>
            </a:xfrm>
            <a:prstGeom prst="rect">
              <a:avLst/>
            </a:prstGeom>
            <a:noFill/>
          </p:spPr>
          <p:txBody>
            <a:bodyPr wrap="square" lIns="0" tIns="0" rIns="0" bIns="0" rtlCol="0" anchor="ctr"/>
            <a:lstStyle/>
            <a:p>
              <a:pPr algn="dist">
                <a:lnSpc>
                  <a:spcPct val="100000"/>
                </a:lnSpc>
              </a:pPr>
              <a:r>
                <a:rPr lang="en-US" sz="1600" dirty="0">
                  <a:solidFill>
                    <a:srgbClr val="C59F5E"/>
                  </a:solidFill>
                  <a:latin typeface="微软雅黑" panose="020B0503020204020204" charset="-122"/>
                  <a:ea typeface="微软雅黑" panose="020B0503020204020204" charset="-122"/>
                  <a:cs typeface="MiSans" pitchFamily="34" charset="-120"/>
                </a:rPr>
                <a:t>政策动态优化</a:t>
              </a:r>
              <a:r>
                <a:rPr lang="en-US" sz="1600" dirty="0">
                  <a:solidFill>
                    <a:schemeClr val="tx1">
                      <a:alpha val="90000"/>
                    </a:schemeClr>
                  </a:solidFill>
                  <a:latin typeface="微软雅黑" panose="020B0503020204020204" charset="-122"/>
                  <a:ea typeface="微软雅黑" panose="020B0503020204020204" charset="-122"/>
                  <a:cs typeface="MiSans" pitchFamily="34" charset="-120"/>
                </a:rPr>
                <a:t>：与国际知名自贸港政策相对固定不同，海南政策动态调整、不断完善，持续释放开放红利</a:t>
              </a:r>
              <a:r>
                <a:rPr lang="zh-CN" altLang="en-US" sz="1600" dirty="0">
                  <a:solidFill>
                    <a:schemeClr val="tx1">
                      <a:alpha val="90000"/>
                    </a:schemeClr>
                  </a:solidFill>
                  <a:latin typeface="微软雅黑" panose="020B0503020204020204" charset="-122"/>
                  <a:ea typeface="微软雅黑" panose="020B0503020204020204" charset="-122"/>
                  <a:cs typeface="MiSans" pitchFamily="34" charset="-120"/>
                </a:rPr>
                <a:t>。</a:t>
              </a:r>
              <a:endParaRPr lang="zh-CN" altLang="en-US" sz="1600" dirty="0">
                <a:solidFill>
                  <a:schemeClr val="tx1">
                    <a:alpha val="90000"/>
                  </a:schemeClr>
                </a:solidFill>
                <a:latin typeface="微软雅黑" panose="020B0503020204020204" charset="-122"/>
                <a:ea typeface="微软雅黑" panose="020B0503020204020204" charset="-122"/>
                <a:cs typeface="MiSans" pitchFamily="34" charset="-120"/>
              </a:endParaRPr>
            </a:p>
          </p:txBody>
        </p:sp>
      </p:grpSp>
      <p:sp>
        <p:nvSpPr>
          <p:cNvPr id="8" name="Shape 20"/>
          <p:cNvSpPr/>
          <p:nvPr/>
        </p:nvSpPr>
        <p:spPr>
          <a:xfrm>
            <a:off x="835660" y="1870075"/>
            <a:ext cx="225425" cy="228600"/>
          </a:xfrm>
          <a:custGeom>
            <a:avLst/>
            <a:gdLst/>
            <a:ahLst/>
            <a:cxnLst/>
            <a:rect l="l" t="t" r="r" b="b"/>
            <a:pathLst>
              <a:path w="228600" h="228600">
                <a:moveTo>
                  <a:pt x="22324" y="127159"/>
                </a:moveTo>
                <a:cubicBezTo>
                  <a:pt x="24199" y="128096"/>
                  <a:pt x="26343" y="128588"/>
                  <a:pt x="28575" y="128588"/>
                </a:cubicBezTo>
                <a:lnTo>
                  <a:pt x="51212" y="128588"/>
                </a:lnTo>
                <a:cubicBezTo>
                  <a:pt x="55007" y="128588"/>
                  <a:pt x="58623" y="130106"/>
                  <a:pt x="61302" y="132784"/>
                </a:cubicBezTo>
                <a:lnTo>
                  <a:pt x="67241" y="138723"/>
                </a:lnTo>
                <a:cubicBezTo>
                  <a:pt x="69919" y="141402"/>
                  <a:pt x="73536" y="142920"/>
                  <a:pt x="77331" y="142920"/>
                </a:cubicBezTo>
                <a:lnTo>
                  <a:pt x="85680" y="142920"/>
                </a:lnTo>
                <a:cubicBezTo>
                  <a:pt x="93583" y="142920"/>
                  <a:pt x="99968" y="136535"/>
                  <a:pt x="99968" y="128632"/>
                </a:cubicBezTo>
                <a:lnTo>
                  <a:pt x="99968" y="110773"/>
                </a:lnTo>
                <a:cubicBezTo>
                  <a:pt x="99968" y="104835"/>
                  <a:pt x="104745" y="100057"/>
                  <a:pt x="110683" y="100057"/>
                </a:cubicBezTo>
                <a:cubicBezTo>
                  <a:pt x="116622" y="100057"/>
                  <a:pt x="121399" y="95280"/>
                  <a:pt x="121399" y="89342"/>
                </a:cubicBezTo>
                <a:lnTo>
                  <a:pt x="121399" y="70277"/>
                </a:lnTo>
                <a:cubicBezTo>
                  <a:pt x="121399" y="66482"/>
                  <a:pt x="122917" y="62865"/>
                  <a:pt x="125596" y="60186"/>
                </a:cubicBezTo>
                <a:lnTo>
                  <a:pt x="131534" y="54248"/>
                </a:lnTo>
                <a:cubicBezTo>
                  <a:pt x="134213" y="51569"/>
                  <a:pt x="135731" y="47952"/>
                  <a:pt x="135731" y="44157"/>
                </a:cubicBezTo>
                <a:lnTo>
                  <a:pt x="135731" y="25450"/>
                </a:lnTo>
                <a:cubicBezTo>
                  <a:pt x="135731" y="24914"/>
                  <a:pt x="135687" y="24423"/>
                  <a:pt x="135642" y="23887"/>
                </a:cubicBezTo>
                <a:cubicBezTo>
                  <a:pt x="128766" y="22280"/>
                  <a:pt x="121622" y="21431"/>
                  <a:pt x="114300" y="21431"/>
                </a:cubicBezTo>
                <a:cubicBezTo>
                  <a:pt x="62999" y="21431"/>
                  <a:pt x="21431" y="62999"/>
                  <a:pt x="21431" y="114300"/>
                </a:cubicBezTo>
                <a:cubicBezTo>
                  <a:pt x="21431" y="118676"/>
                  <a:pt x="21744" y="122962"/>
                  <a:pt x="22324" y="127159"/>
                </a:cubicBezTo>
                <a:close/>
                <a:moveTo>
                  <a:pt x="202391" y="143813"/>
                </a:moveTo>
                <a:cubicBezTo>
                  <a:pt x="200963" y="143188"/>
                  <a:pt x="199400" y="142875"/>
                  <a:pt x="197703" y="142875"/>
                </a:cubicBezTo>
                <a:lnTo>
                  <a:pt x="192881" y="142875"/>
                </a:lnTo>
                <a:cubicBezTo>
                  <a:pt x="188952" y="142875"/>
                  <a:pt x="185738" y="139660"/>
                  <a:pt x="185738" y="135731"/>
                </a:cubicBezTo>
                <a:cubicBezTo>
                  <a:pt x="185738" y="131802"/>
                  <a:pt x="182523" y="128588"/>
                  <a:pt x="178594" y="128588"/>
                </a:cubicBezTo>
                <a:lnTo>
                  <a:pt x="163101" y="128588"/>
                </a:lnTo>
                <a:cubicBezTo>
                  <a:pt x="159306" y="128588"/>
                  <a:pt x="155689" y="130106"/>
                  <a:pt x="153010" y="132784"/>
                </a:cubicBezTo>
                <a:lnTo>
                  <a:pt x="132784" y="153010"/>
                </a:lnTo>
                <a:cubicBezTo>
                  <a:pt x="130106" y="155689"/>
                  <a:pt x="128588" y="159306"/>
                  <a:pt x="128588" y="163101"/>
                </a:cubicBezTo>
                <a:lnTo>
                  <a:pt x="128588" y="171450"/>
                </a:lnTo>
                <a:cubicBezTo>
                  <a:pt x="128588" y="179353"/>
                  <a:pt x="134972" y="185738"/>
                  <a:pt x="142875" y="185738"/>
                </a:cubicBezTo>
                <a:lnTo>
                  <a:pt x="151224" y="185738"/>
                </a:lnTo>
                <a:cubicBezTo>
                  <a:pt x="155019" y="185738"/>
                  <a:pt x="158636" y="187256"/>
                  <a:pt x="161315" y="189934"/>
                </a:cubicBezTo>
                <a:cubicBezTo>
                  <a:pt x="162297" y="190917"/>
                  <a:pt x="163413" y="191765"/>
                  <a:pt x="164574" y="192390"/>
                </a:cubicBezTo>
                <a:cubicBezTo>
                  <a:pt x="182121" y="181049"/>
                  <a:pt x="195605" y="163994"/>
                  <a:pt x="202347" y="143813"/>
                </a:cubicBezTo>
                <a:close/>
                <a:moveTo>
                  <a:pt x="0" y="114300"/>
                </a:moveTo>
                <a:cubicBezTo>
                  <a:pt x="0" y="51216"/>
                  <a:pt x="51216" y="0"/>
                  <a:pt x="114300" y="0"/>
                </a:cubicBezTo>
                <a:cubicBezTo>
                  <a:pt x="177384" y="0"/>
                  <a:pt x="228600" y="51216"/>
                  <a:pt x="228600" y="114300"/>
                </a:cubicBezTo>
                <a:cubicBezTo>
                  <a:pt x="228600" y="177384"/>
                  <a:pt x="177384" y="228600"/>
                  <a:pt x="114300" y="228600"/>
                </a:cubicBezTo>
                <a:cubicBezTo>
                  <a:pt x="51216" y="228600"/>
                  <a:pt x="0" y="177384"/>
                  <a:pt x="0" y="114300"/>
                </a:cubicBezTo>
                <a:close/>
                <a:moveTo>
                  <a:pt x="57150" y="164306"/>
                </a:moveTo>
                <a:cubicBezTo>
                  <a:pt x="57150" y="168235"/>
                  <a:pt x="60365" y="171450"/>
                  <a:pt x="64294" y="171450"/>
                </a:cubicBezTo>
                <a:lnTo>
                  <a:pt x="78581" y="171450"/>
                </a:lnTo>
                <a:cubicBezTo>
                  <a:pt x="82510" y="171450"/>
                  <a:pt x="85725" y="168235"/>
                  <a:pt x="85725" y="164306"/>
                </a:cubicBezTo>
                <a:cubicBezTo>
                  <a:pt x="85725" y="160377"/>
                  <a:pt x="82510" y="157163"/>
                  <a:pt x="78581" y="157163"/>
                </a:cubicBezTo>
                <a:lnTo>
                  <a:pt x="64294" y="157163"/>
                </a:lnTo>
                <a:cubicBezTo>
                  <a:pt x="60365" y="157163"/>
                  <a:pt x="57150" y="160377"/>
                  <a:pt x="57150" y="164306"/>
                </a:cubicBezTo>
                <a:close/>
                <a:moveTo>
                  <a:pt x="121444" y="114300"/>
                </a:moveTo>
                <a:cubicBezTo>
                  <a:pt x="117515" y="114300"/>
                  <a:pt x="114300" y="117515"/>
                  <a:pt x="114300" y="121444"/>
                </a:cubicBezTo>
                <a:lnTo>
                  <a:pt x="114300" y="135731"/>
                </a:lnTo>
                <a:cubicBezTo>
                  <a:pt x="114300" y="139660"/>
                  <a:pt x="117515" y="142875"/>
                  <a:pt x="121444" y="142875"/>
                </a:cubicBezTo>
                <a:cubicBezTo>
                  <a:pt x="125373" y="142875"/>
                  <a:pt x="128588" y="139660"/>
                  <a:pt x="128588" y="135731"/>
                </a:cubicBezTo>
                <a:lnTo>
                  <a:pt x="128588" y="121444"/>
                </a:lnTo>
                <a:cubicBezTo>
                  <a:pt x="128588" y="117515"/>
                  <a:pt x="125373" y="114300"/>
                  <a:pt x="121444" y="114300"/>
                </a:cubicBezTo>
                <a:close/>
                <a:moveTo>
                  <a:pt x="142875" y="64294"/>
                </a:moveTo>
                <a:lnTo>
                  <a:pt x="142875" y="78581"/>
                </a:lnTo>
                <a:cubicBezTo>
                  <a:pt x="142875" y="82510"/>
                  <a:pt x="146090" y="85725"/>
                  <a:pt x="150019" y="85725"/>
                </a:cubicBezTo>
                <a:cubicBezTo>
                  <a:pt x="153948" y="85725"/>
                  <a:pt x="157163" y="82510"/>
                  <a:pt x="157163" y="78581"/>
                </a:cubicBezTo>
                <a:lnTo>
                  <a:pt x="157163" y="64294"/>
                </a:lnTo>
                <a:cubicBezTo>
                  <a:pt x="157163" y="60365"/>
                  <a:pt x="153948" y="57150"/>
                  <a:pt x="150019" y="57150"/>
                </a:cubicBezTo>
                <a:cubicBezTo>
                  <a:pt x="146090" y="57150"/>
                  <a:pt x="142875" y="60365"/>
                  <a:pt x="142875" y="64294"/>
                </a:cubicBezTo>
                <a:close/>
              </a:path>
            </a:pathLst>
          </a:custGeom>
          <a:solidFill>
            <a:srgbClr val="C09B5A"/>
          </a:solidFill>
        </p:spPr>
      </p:sp>
      <p:sp>
        <p:nvSpPr>
          <p:cNvPr id="9" name="Text 21"/>
          <p:cNvSpPr/>
          <p:nvPr/>
        </p:nvSpPr>
        <p:spPr>
          <a:xfrm>
            <a:off x="1092200" y="1765300"/>
            <a:ext cx="6280150" cy="3556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战略定位:面向太平洋和印度洋的重要门户</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47" name="Text 22"/>
          <p:cNvSpPr/>
          <p:nvPr/>
        </p:nvSpPr>
        <p:spPr>
          <a:xfrm>
            <a:off x="1092835" y="2268855"/>
            <a:ext cx="6280150" cy="2429510"/>
          </a:xfrm>
          <a:prstGeom prst="rect">
            <a:avLst/>
          </a:prstGeom>
          <a:noFill/>
        </p:spPr>
        <p:txBody>
          <a:bodyPr wrap="square" lIns="0" tIns="0" rIns="0" bIns="0" rtlCol="0" anchor="ctr"/>
          <a:lstStyle/>
          <a:p>
            <a:pPr algn="just">
              <a:lnSpc>
                <a:spcPct val="230000"/>
              </a:lnSpc>
            </a:pP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海南是中国连接东南沿海和东南亚的区域航运枢纽,是面向太平洋和印度洋的重要对外开放门户</a:t>
            </a:r>
            <a:r>
              <a:rPr lang="zh-CN" alt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拥有以海口美兰、三亚凤凰、琼海博鳌国际机场和洋浦国际枢纽港为核心的立体国际交通网络。</a:t>
            </a:r>
            <a:r>
              <a:rPr lang="en-US" sz="1600" dirty="0">
                <a:solidFill>
                  <a:srgbClr val="C59F5E"/>
                </a:solidFill>
                <a:latin typeface="微软雅黑" panose="020B0503020204020204" charset="-122"/>
                <a:ea typeface="微软雅黑" panose="020B0503020204020204" charset="-122"/>
                <a:cs typeface="微软雅黑" panose="020B0503020204020204" charset="-122"/>
              </a:rPr>
              <a:t>"连接内外"</a:t>
            </a: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的桥梁作用显著</a:t>
            </a:r>
            <a:r>
              <a:rPr lang="zh-CN" alt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将成为跨境电商链接国内国际两个市场的黄金节点。</a:t>
            </a:r>
            <a:endPar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49" name="Shape 24"/>
          <p:cNvSpPr/>
          <p:nvPr/>
        </p:nvSpPr>
        <p:spPr>
          <a:xfrm>
            <a:off x="8578215" y="1892935"/>
            <a:ext cx="281940" cy="228600"/>
          </a:xfrm>
          <a:custGeom>
            <a:avLst/>
            <a:gdLst/>
            <a:ahLst/>
            <a:cxnLst/>
            <a:rect l="l" t="t" r="r" b="b"/>
            <a:pathLst>
              <a:path w="285750" h="228600">
                <a:moveTo>
                  <a:pt x="28575" y="42863"/>
                </a:moveTo>
                <a:cubicBezTo>
                  <a:pt x="28575" y="27102"/>
                  <a:pt x="41389" y="14288"/>
                  <a:pt x="57150" y="14288"/>
                </a:cubicBezTo>
                <a:lnTo>
                  <a:pt x="185738" y="14288"/>
                </a:lnTo>
                <a:cubicBezTo>
                  <a:pt x="201498" y="14288"/>
                  <a:pt x="214313" y="27102"/>
                  <a:pt x="214313" y="42863"/>
                </a:cubicBezTo>
                <a:lnTo>
                  <a:pt x="214313" y="57150"/>
                </a:lnTo>
                <a:lnTo>
                  <a:pt x="236949" y="57150"/>
                </a:lnTo>
                <a:cubicBezTo>
                  <a:pt x="244539" y="57150"/>
                  <a:pt x="251817" y="60141"/>
                  <a:pt x="257175" y="65499"/>
                </a:cubicBezTo>
                <a:lnTo>
                  <a:pt x="277401" y="85725"/>
                </a:lnTo>
                <a:cubicBezTo>
                  <a:pt x="282759" y="91083"/>
                  <a:pt x="285750" y="98361"/>
                  <a:pt x="285750" y="105951"/>
                </a:cubicBezTo>
                <a:lnTo>
                  <a:pt x="285750" y="171450"/>
                </a:lnTo>
                <a:cubicBezTo>
                  <a:pt x="285750" y="187211"/>
                  <a:pt x="272936" y="200025"/>
                  <a:pt x="257175" y="200025"/>
                </a:cubicBezTo>
                <a:lnTo>
                  <a:pt x="255702" y="200025"/>
                </a:lnTo>
                <a:cubicBezTo>
                  <a:pt x="251058" y="216500"/>
                  <a:pt x="235878" y="228600"/>
                  <a:pt x="217884" y="228600"/>
                </a:cubicBezTo>
                <a:cubicBezTo>
                  <a:pt x="199891" y="228600"/>
                  <a:pt x="184755" y="216500"/>
                  <a:pt x="180067" y="200025"/>
                </a:cubicBezTo>
                <a:lnTo>
                  <a:pt x="134258" y="200025"/>
                </a:lnTo>
                <a:cubicBezTo>
                  <a:pt x="129614" y="216500"/>
                  <a:pt x="114434" y="228600"/>
                  <a:pt x="96441" y="228600"/>
                </a:cubicBezTo>
                <a:cubicBezTo>
                  <a:pt x="78447" y="228600"/>
                  <a:pt x="63311" y="216500"/>
                  <a:pt x="58623" y="200025"/>
                </a:cubicBezTo>
                <a:lnTo>
                  <a:pt x="57150" y="200025"/>
                </a:lnTo>
                <a:cubicBezTo>
                  <a:pt x="41389" y="200025"/>
                  <a:pt x="28575" y="187211"/>
                  <a:pt x="28575" y="171450"/>
                </a:cubicBezTo>
                <a:lnTo>
                  <a:pt x="28575" y="150019"/>
                </a:lnTo>
                <a:lnTo>
                  <a:pt x="10716" y="150019"/>
                </a:lnTo>
                <a:cubicBezTo>
                  <a:pt x="4777" y="150019"/>
                  <a:pt x="0" y="145241"/>
                  <a:pt x="0" y="139303"/>
                </a:cubicBezTo>
                <a:cubicBezTo>
                  <a:pt x="0" y="133365"/>
                  <a:pt x="4777" y="128588"/>
                  <a:pt x="10716" y="128588"/>
                </a:cubicBezTo>
                <a:lnTo>
                  <a:pt x="60722" y="128588"/>
                </a:lnTo>
                <a:cubicBezTo>
                  <a:pt x="66660" y="128588"/>
                  <a:pt x="71438" y="123810"/>
                  <a:pt x="71438" y="117872"/>
                </a:cubicBezTo>
                <a:cubicBezTo>
                  <a:pt x="71438" y="111934"/>
                  <a:pt x="66660" y="107156"/>
                  <a:pt x="60722" y="107156"/>
                </a:cubicBezTo>
                <a:lnTo>
                  <a:pt x="10716" y="107156"/>
                </a:lnTo>
                <a:cubicBezTo>
                  <a:pt x="4777" y="107156"/>
                  <a:pt x="0" y="102379"/>
                  <a:pt x="0" y="96441"/>
                </a:cubicBezTo>
                <a:cubicBezTo>
                  <a:pt x="0" y="90502"/>
                  <a:pt x="4777" y="85725"/>
                  <a:pt x="10716" y="85725"/>
                </a:cubicBezTo>
                <a:lnTo>
                  <a:pt x="89297" y="85725"/>
                </a:lnTo>
                <a:cubicBezTo>
                  <a:pt x="95235" y="85725"/>
                  <a:pt x="100013" y="80948"/>
                  <a:pt x="100013" y="75009"/>
                </a:cubicBezTo>
                <a:cubicBezTo>
                  <a:pt x="100013" y="69071"/>
                  <a:pt x="95235" y="64294"/>
                  <a:pt x="89297" y="64294"/>
                </a:cubicBezTo>
                <a:lnTo>
                  <a:pt x="10716" y="64294"/>
                </a:lnTo>
                <a:cubicBezTo>
                  <a:pt x="4777" y="64294"/>
                  <a:pt x="0" y="59516"/>
                  <a:pt x="0" y="53578"/>
                </a:cubicBezTo>
                <a:cubicBezTo>
                  <a:pt x="0" y="47640"/>
                  <a:pt x="4777" y="42863"/>
                  <a:pt x="10716" y="42863"/>
                </a:cubicBezTo>
                <a:lnTo>
                  <a:pt x="28575" y="42863"/>
                </a:lnTo>
                <a:close/>
                <a:moveTo>
                  <a:pt x="257175" y="128588"/>
                </a:moveTo>
                <a:lnTo>
                  <a:pt x="257175" y="105951"/>
                </a:lnTo>
                <a:lnTo>
                  <a:pt x="236949" y="85725"/>
                </a:lnTo>
                <a:lnTo>
                  <a:pt x="214313" y="85725"/>
                </a:lnTo>
                <a:lnTo>
                  <a:pt x="214313" y="128588"/>
                </a:lnTo>
                <a:lnTo>
                  <a:pt x="257175" y="128588"/>
                </a:lnTo>
                <a:close/>
                <a:moveTo>
                  <a:pt x="114300" y="189309"/>
                </a:moveTo>
                <a:cubicBezTo>
                  <a:pt x="114300" y="179453"/>
                  <a:pt x="106297" y="171450"/>
                  <a:pt x="96441" y="171450"/>
                </a:cubicBezTo>
                <a:cubicBezTo>
                  <a:pt x="86584" y="171450"/>
                  <a:pt x="78581" y="179453"/>
                  <a:pt x="78581" y="189309"/>
                </a:cubicBezTo>
                <a:cubicBezTo>
                  <a:pt x="78581" y="199166"/>
                  <a:pt x="86584" y="207169"/>
                  <a:pt x="96441" y="207169"/>
                </a:cubicBezTo>
                <a:cubicBezTo>
                  <a:pt x="106297" y="207169"/>
                  <a:pt x="114300" y="199166"/>
                  <a:pt x="114300" y="189309"/>
                </a:cubicBezTo>
                <a:close/>
                <a:moveTo>
                  <a:pt x="217884" y="207169"/>
                </a:moveTo>
                <a:cubicBezTo>
                  <a:pt x="227741" y="207169"/>
                  <a:pt x="235744" y="199166"/>
                  <a:pt x="235744" y="189309"/>
                </a:cubicBezTo>
                <a:cubicBezTo>
                  <a:pt x="235744" y="179453"/>
                  <a:pt x="227741" y="171450"/>
                  <a:pt x="217884" y="171450"/>
                </a:cubicBezTo>
                <a:cubicBezTo>
                  <a:pt x="208028" y="171450"/>
                  <a:pt x="200025" y="179453"/>
                  <a:pt x="200025" y="189309"/>
                </a:cubicBezTo>
                <a:cubicBezTo>
                  <a:pt x="200025" y="199166"/>
                  <a:pt x="208028" y="207169"/>
                  <a:pt x="217884" y="207169"/>
                </a:cubicBezTo>
                <a:close/>
              </a:path>
            </a:pathLst>
          </a:custGeom>
          <a:solidFill>
            <a:srgbClr val="C09B5A"/>
          </a:solidFill>
        </p:spPr>
      </p:sp>
      <p:sp>
        <p:nvSpPr>
          <p:cNvPr id="150" name="Text 25"/>
          <p:cNvSpPr/>
          <p:nvPr/>
        </p:nvSpPr>
        <p:spPr>
          <a:xfrm>
            <a:off x="8863330" y="1788160"/>
            <a:ext cx="6412865" cy="3556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首日数据:政策红利立竿见影</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51" name="Text 26"/>
          <p:cNvSpPr/>
          <p:nvPr/>
        </p:nvSpPr>
        <p:spPr>
          <a:xfrm>
            <a:off x="8863965" y="2264410"/>
            <a:ext cx="6280150" cy="2437130"/>
          </a:xfrm>
          <a:prstGeom prst="rect">
            <a:avLst/>
          </a:prstGeom>
          <a:noFill/>
        </p:spPr>
        <p:txBody>
          <a:bodyPr wrap="square" lIns="0" tIns="0" rIns="0" bIns="0" rtlCol="0" anchor="ctr"/>
          <a:lstStyle/>
          <a:p>
            <a:pPr algn="just">
              <a:lnSpc>
                <a:spcPct val="230000"/>
              </a:lnSpc>
            </a:pP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封关首日</a:t>
            </a:r>
            <a:r>
              <a:rPr lang="zh-CN" alt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海关监管"一线"进口"零关税"享惠货物</a:t>
            </a:r>
            <a:r>
              <a:rPr lang="en-US" sz="1600" dirty="0">
                <a:solidFill>
                  <a:srgbClr val="C59F5E"/>
                </a:solidFill>
                <a:latin typeface="微软雅黑" panose="020B0503020204020204" charset="-122"/>
                <a:ea typeface="微软雅黑" panose="020B0503020204020204" charset="-122"/>
                <a:cs typeface="微软雅黑" panose="020B0503020204020204" charset="-122"/>
              </a:rPr>
              <a:t>3.6亿元</a:t>
            </a:r>
            <a:r>
              <a:rPr lang="zh-CN" altLang="en-US" sz="1600" dirty="0">
                <a:solidFill>
                  <a:srgbClr val="C59F5E"/>
                </a:solidFill>
                <a:latin typeface="微软雅黑" panose="020B0503020204020204" charset="-122"/>
                <a:ea typeface="微软雅黑" panose="020B0503020204020204" charset="-122"/>
                <a:cs typeface="微软雅黑" panose="020B0503020204020204" charset="-122"/>
              </a:rPr>
              <a:t>，</a:t>
            </a: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主要为原油、航空器材等。北京大学口腔医院三亚医院自德国采购的</a:t>
            </a:r>
            <a:r>
              <a:rPr lang="en-US" sz="1600" dirty="0">
                <a:solidFill>
                  <a:srgbClr val="C59F5E"/>
                </a:solidFill>
                <a:latin typeface="微软雅黑" panose="020B0503020204020204" charset="-122"/>
                <a:ea typeface="微软雅黑" panose="020B0503020204020204" charset="-122"/>
                <a:cs typeface="微软雅黑" panose="020B0503020204020204" charset="-122"/>
              </a:rPr>
              <a:t>4</a:t>
            </a: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件医疗设备经香港运抵三亚</a:t>
            </a:r>
            <a:r>
              <a:rPr lang="zh-CN" alt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货值近</a:t>
            </a:r>
            <a:r>
              <a:rPr lang="en-US" sz="1600" dirty="0">
                <a:solidFill>
                  <a:srgbClr val="C59F5E"/>
                </a:solidFill>
                <a:latin typeface="微软雅黑" panose="020B0503020204020204" charset="-122"/>
                <a:ea typeface="微软雅黑" panose="020B0503020204020204" charset="-122"/>
                <a:cs typeface="微软雅黑" panose="020B0503020204020204" charset="-122"/>
              </a:rPr>
              <a:t>100</a:t>
            </a: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万元</a:t>
            </a:r>
            <a:r>
              <a:rPr lang="zh-CN" alt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可减免税款约</a:t>
            </a:r>
            <a:r>
              <a:rPr lang="en-US" sz="1600" dirty="0">
                <a:solidFill>
                  <a:srgbClr val="C59F5E"/>
                </a:solidFill>
                <a:latin typeface="微软雅黑" panose="020B0503020204020204" charset="-122"/>
                <a:ea typeface="微软雅黑" panose="020B0503020204020204" charset="-122"/>
                <a:cs typeface="微软雅黑" panose="020B0503020204020204" charset="-122"/>
              </a:rPr>
              <a:t>13</a:t>
            </a: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万元</a:t>
            </a:r>
            <a:r>
              <a:rPr lang="zh-CN" alt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标志着封关政策红利正加速向实体经济渗透。</a:t>
            </a:r>
            <a:endPar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4" name="Shape 4"/>
          <p:cNvSpPr/>
          <p:nvPr/>
        </p:nvSpPr>
        <p:spPr>
          <a:xfrm>
            <a:off x="554990" y="1441450"/>
            <a:ext cx="7428230" cy="55245"/>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sp>
        <p:nvSpPr>
          <p:cNvPr id="43" name="Shape 4"/>
          <p:cNvSpPr/>
          <p:nvPr/>
        </p:nvSpPr>
        <p:spPr>
          <a:xfrm>
            <a:off x="8292465" y="1441450"/>
            <a:ext cx="7428230" cy="55245"/>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nvGrpSpPr>
          <p:cNvPr id="12" name="组合 11"/>
          <p:cNvGrpSpPr/>
          <p:nvPr/>
        </p:nvGrpSpPr>
        <p:grpSpPr>
          <a:xfrm rot="0">
            <a:off x="545465" y="260350"/>
            <a:ext cx="15386685" cy="8771890"/>
            <a:chOff x="859" y="410"/>
            <a:chExt cx="24231" cy="13814"/>
          </a:xfrm>
        </p:grpSpPr>
        <p:pic>
          <p:nvPicPr>
            <p:cNvPr id="33" name="图片 32"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34" name="组合 33"/>
            <p:cNvGrpSpPr/>
            <p:nvPr/>
          </p:nvGrpSpPr>
          <p:grpSpPr>
            <a:xfrm rot="0">
              <a:off x="21095" y="410"/>
              <a:ext cx="3995" cy="1345"/>
              <a:chOff x="2704" y="1289"/>
              <a:chExt cx="3995" cy="1345"/>
            </a:xfrm>
          </p:grpSpPr>
          <p:sp>
            <p:nvSpPr>
              <p:cNvPr id="40"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44"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45" name="直接连接符 44"/>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46" name="组合 45"/>
            <p:cNvGrpSpPr/>
            <p:nvPr/>
          </p:nvGrpSpPr>
          <p:grpSpPr>
            <a:xfrm>
              <a:off x="19334" y="13732"/>
              <a:ext cx="5686" cy="492"/>
              <a:chOff x="19278" y="13732"/>
              <a:chExt cx="5686" cy="492"/>
            </a:xfrm>
          </p:grpSpPr>
          <p:sp>
            <p:nvSpPr>
              <p:cNvPr id="47" name="文本框 46"/>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48" name="图片 47"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跨境电商政策红利:全链条成本优势</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六大政策叠加,打造跨境电商发展高地</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9" name="Shape 3"/>
          <p:cNvSpPr/>
          <p:nvPr/>
        </p:nvSpPr>
        <p:spPr>
          <a:xfrm>
            <a:off x="550545" y="1491615"/>
            <a:ext cx="4860290" cy="2160270"/>
          </a:xfrm>
          <a:custGeom>
            <a:avLst/>
            <a:gdLst/>
            <a:ahLst/>
            <a:cxnLst/>
            <a:rect l="l" t="t" r="r" b="b"/>
            <a:pathLst>
              <a:path w="4979420" h="2157360">
                <a:moveTo>
                  <a:pt x="46646" y="0"/>
                </a:moveTo>
                <a:lnTo>
                  <a:pt x="4932775" y="0"/>
                </a:lnTo>
                <a:cubicBezTo>
                  <a:pt x="4958536" y="0"/>
                  <a:pt x="4979420" y="20884"/>
                  <a:pt x="4979420" y="46646"/>
                </a:cubicBezTo>
                <a:lnTo>
                  <a:pt x="4979420" y="2017434"/>
                </a:lnTo>
                <a:cubicBezTo>
                  <a:pt x="4979420" y="2094713"/>
                  <a:pt x="4916773" y="2157360"/>
                  <a:pt x="4839494" y="2157360"/>
                </a:cubicBezTo>
                <a:lnTo>
                  <a:pt x="139926" y="2157360"/>
                </a:lnTo>
                <a:cubicBezTo>
                  <a:pt x="62647" y="2157360"/>
                  <a:pt x="0" y="2094713"/>
                  <a:pt x="0" y="2017434"/>
                </a:cubicBezTo>
                <a:lnTo>
                  <a:pt x="0" y="46646"/>
                </a:lnTo>
                <a:cubicBezTo>
                  <a:pt x="0" y="20884"/>
                  <a:pt x="20884" y="0"/>
                  <a:pt x="46646" y="0"/>
                </a:cubicBezTo>
                <a:close/>
              </a:path>
            </a:pathLst>
          </a:custGeom>
          <a:solidFill>
            <a:srgbClr val="FFFFFF"/>
          </a:solidFill>
          <a:effectLst>
            <a:outerShdw blurRad="174921" dist="116614" dir="5400000" algn="bl" rotWithShape="0">
              <a:srgbClr val="000000">
                <a:alpha val="10196"/>
              </a:srgbClr>
            </a:outerShdw>
          </a:effectLst>
        </p:spPr>
      </p:sp>
      <p:sp>
        <p:nvSpPr>
          <p:cNvPr id="10" name="Shape 4"/>
          <p:cNvSpPr/>
          <p:nvPr/>
        </p:nvSpPr>
        <p:spPr>
          <a:xfrm>
            <a:off x="550545" y="1491615"/>
            <a:ext cx="4860290" cy="53975"/>
          </a:xfrm>
          <a:custGeom>
            <a:avLst/>
            <a:gdLst/>
            <a:ahLst/>
            <a:cxnLst/>
            <a:rect l="l" t="t" r="r" b="b"/>
            <a:pathLst>
              <a:path w="4979420" h="46646">
                <a:moveTo>
                  <a:pt x="46646" y="0"/>
                </a:moveTo>
                <a:lnTo>
                  <a:pt x="4932775" y="0"/>
                </a:lnTo>
                <a:cubicBezTo>
                  <a:pt x="4958536" y="0"/>
                  <a:pt x="4979420" y="20884"/>
                  <a:pt x="4979420" y="46646"/>
                </a:cubicBezTo>
                <a:lnTo>
                  <a:pt x="4979420" y="46646"/>
                </a:lnTo>
                <a:lnTo>
                  <a:pt x="0" y="46646"/>
                </a:lnTo>
                <a:lnTo>
                  <a:pt x="0" y="46646"/>
                </a:lnTo>
                <a:cubicBezTo>
                  <a:pt x="0" y="20884"/>
                  <a:pt x="20884" y="0"/>
                  <a:pt x="46646" y="0"/>
                </a:cubicBezTo>
                <a:close/>
              </a:path>
            </a:pathLst>
          </a:custGeom>
          <a:solidFill>
            <a:srgbClr val="C59F5E"/>
          </a:solidFill>
        </p:spPr>
      </p:sp>
      <p:sp>
        <p:nvSpPr>
          <p:cNvPr id="11" name="Shape 5"/>
          <p:cNvSpPr/>
          <p:nvPr/>
        </p:nvSpPr>
        <p:spPr>
          <a:xfrm>
            <a:off x="690880" y="1701165"/>
            <a:ext cx="466725" cy="484505"/>
          </a:xfrm>
          <a:custGeom>
            <a:avLst/>
            <a:gdLst/>
            <a:ahLst/>
            <a:cxnLst/>
            <a:rect l="l" t="t" r="r" b="b"/>
            <a:pathLst>
              <a:path w="466456" h="466456">
                <a:moveTo>
                  <a:pt x="233228" y="0"/>
                </a:moveTo>
                <a:lnTo>
                  <a:pt x="233228" y="0"/>
                </a:lnTo>
                <a:cubicBezTo>
                  <a:pt x="361950" y="0"/>
                  <a:pt x="466456" y="104506"/>
                  <a:pt x="466456" y="233228"/>
                </a:cubicBezTo>
                <a:lnTo>
                  <a:pt x="466456" y="233228"/>
                </a:lnTo>
                <a:cubicBezTo>
                  <a:pt x="466456" y="361950"/>
                  <a:pt x="361950" y="466456"/>
                  <a:pt x="233228" y="466456"/>
                </a:cubicBezTo>
                <a:lnTo>
                  <a:pt x="233228" y="466456"/>
                </a:lnTo>
                <a:cubicBezTo>
                  <a:pt x="104506" y="466456"/>
                  <a:pt x="0" y="361950"/>
                  <a:pt x="0" y="233228"/>
                </a:cubicBezTo>
                <a:lnTo>
                  <a:pt x="0" y="233228"/>
                </a:lnTo>
                <a:cubicBezTo>
                  <a:pt x="0" y="104506"/>
                  <a:pt x="104506" y="0"/>
                  <a:pt x="233228" y="0"/>
                </a:cubicBezTo>
                <a:close/>
              </a:path>
            </a:pathLst>
          </a:custGeom>
          <a:solidFill>
            <a:srgbClr val="C59F5E"/>
          </a:solidFill>
        </p:spPr>
      </p:sp>
      <p:sp>
        <p:nvSpPr>
          <p:cNvPr id="12" name="Shape 6"/>
          <p:cNvSpPr/>
          <p:nvPr/>
        </p:nvSpPr>
        <p:spPr>
          <a:xfrm>
            <a:off x="835660" y="1829435"/>
            <a:ext cx="183515" cy="217805"/>
          </a:xfrm>
          <a:custGeom>
            <a:avLst/>
            <a:gdLst/>
            <a:ahLst/>
            <a:cxnLst/>
            <a:rect l="l" t="t" r="r" b="b"/>
            <a:pathLst>
              <a:path w="183667" h="209905">
                <a:moveTo>
                  <a:pt x="78714" y="52476"/>
                </a:moveTo>
                <a:cubicBezTo>
                  <a:pt x="78714" y="30754"/>
                  <a:pt x="61079" y="13119"/>
                  <a:pt x="39357" y="13119"/>
                </a:cubicBezTo>
                <a:cubicBezTo>
                  <a:pt x="17635" y="13119"/>
                  <a:pt x="0" y="30754"/>
                  <a:pt x="0" y="52476"/>
                </a:cubicBezTo>
                <a:cubicBezTo>
                  <a:pt x="0" y="74198"/>
                  <a:pt x="17635" y="91834"/>
                  <a:pt x="39357" y="91834"/>
                </a:cubicBezTo>
                <a:cubicBezTo>
                  <a:pt x="61079" y="91834"/>
                  <a:pt x="78714" y="74198"/>
                  <a:pt x="78714" y="52476"/>
                </a:cubicBezTo>
                <a:close/>
                <a:moveTo>
                  <a:pt x="183667" y="157429"/>
                </a:moveTo>
                <a:cubicBezTo>
                  <a:pt x="183667" y="135707"/>
                  <a:pt x="166032" y="118072"/>
                  <a:pt x="144310" y="118072"/>
                </a:cubicBezTo>
                <a:cubicBezTo>
                  <a:pt x="122588" y="118072"/>
                  <a:pt x="104953" y="135707"/>
                  <a:pt x="104953" y="157429"/>
                </a:cubicBezTo>
                <a:cubicBezTo>
                  <a:pt x="104953" y="179151"/>
                  <a:pt x="122588" y="196786"/>
                  <a:pt x="144310" y="196786"/>
                </a:cubicBezTo>
                <a:cubicBezTo>
                  <a:pt x="166032" y="196786"/>
                  <a:pt x="183667" y="179151"/>
                  <a:pt x="183667" y="157429"/>
                </a:cubicBezTo>
                <a:close/>
                <a:moveTo>
                  <a:pt x="179813" y="35504"/>
                </a:moveTo>
                <a:cubicBezTo>
                  <a:pt x="184938" y="30379"/>
                  <a:pt x="184938" y="22056"/>
                  <a:pt x="179813" y="16932"/>
                </a:cubicBezTo>
                <a:cubicBezTo>
                  <a:pt x="174689" y="11807"/>
                  <a:pt x="166366" y="11807"/>
                  <a:pt x="161242" y="16932"/>
                </a:cubicBezTo>
                <a:lnTo>
                  <a:pt x="3813" y="174361"/>
                </a:lnTo>
                <a:cubicBezTo>
                  <a:pt x="-1312" y="179485"/>
                  <a:pt x="-1312" y="187808"/>
                  <a:pt x="3813" y="192932"/>
                </a:cubicBezTo>
                <a:cubicBezTo>
                  <a:pt x="8937" y="198057"/>
                  <a:pt x="17260" y="198057"/>
                  <a:pt x="22384" y="192932"/>
                </a:cubicBezTo>
                <a:lnTo>
                  <a:pt x="179813" y="35504"/>
                </a:lnTo>
                <a:close/>
              </a:path>
            </a:pathLst>
          </a:custGeom>
          <a:solidFill>
            <a:srgbClr val="FFFFFF"/>
          </a:solidFill>
        </p:spPr>
      </p:sp>
      <p:sp>
        <p:nvSpPr>
          <p:cNvPr id="13" name="Text 7"/>
          <p:cNvSpPr/>
          <p:nvPr/>
        </p:nvSpPr>
        <p:spPr>
          <a:xfrm>
            <a:off x="1297305" y="1794510"/>
            <a:ext cx="1829435" cy="29019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零关税</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4" name="Text 8"/>
          <p:cNvSpPr/>
          <p:nvPr/>
        </p:nvSpPr>
        <p:spPr>
          <a:xfrm>
            <a:off x="679450" y="2307590"/>
            <a:ext cx="4618355" cy="27813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6600项商品免关税</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增值税、消费税进口</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大幅降低采购成本</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5" name="Shape 9"/>
          <p:cNvSpPr/>
          <p:nvPr/>
        </p:nvSpPr>
        <p:spPr>
          <a:xfrm>
            <a:off x="690880" y="2666365"/>
            <a:ext cx="4606290" cy="822960"/>
          </a:xfrm>
          <a:custGeom>
            <a:avLst/>
            <a:gdLst/>
            <a:ahLst/>
            <a:cxnLst/>
            <a:rect l="l" t="t" r="r" b="b"/>
            <a:pathLst>
              <a:path w="4606255" h="792976">
                <a:moveTo>
                  <a:pt x="93294" y="0"/>
                </a:moveTo>
                <a:lnTo>
                  <a:pt x="4512962" y="0"/>
                </a:lnTo>
                <a:cubicBezTo>
                  <a:pt x="4564486" y="0"/>
                  <a:pt x="4606255" y="41769"/>
                  <a:pt x="4606255" y="93294"/>
                </a:cubicBezTo>
                <a:lnTo>
                  <a:pt x="4606255" y="699682"/>
                </a:lnTo>
                <a:cubicBezTo>
                  <a:pt x="4606255" y="751207"/>
                  <a:pt x="4564486" y="792976"/>
                  <a:pt x="4512962" y="792976"/>
                </a:cubicBezTo>
                <a:lnTo>
                  <a:pt x="93294" y="792976"/>
                </a:lnTo>
                <a:cubicBezTo>
                  <a:pt x="41803" y="792976"/>
                  <a:pt x="0" y="751172"/>
                  <a:pt x="0" y="699682"/>
                </a:cubicBezTo>
                <a:lnTo>
                  <a:pt x="0" y="93294"/>
                </a:lnTo>
                <a:cubicBezTo>
                  <a:pt x="0" y="41769"/>
                  <a:pt x="41769" y="0"/>
                  <a:pt x="93294" y="0"/>
                </a:cubicBezTo>
                <a:close/>
              </a:path>
            </a:pathLst>
          </a:custGeom>
          <a:solidFill>
            <a:srgbClr val="F9F5EE"/>
          </a:solidFill>
        </p:spPr>
      </p:sp>
      <p:sp>
        <p:nvSpPr>
          <p:cNvPr id="16" name="Text 10"/>
          <p:cNvSpPr/>
          <p:nvPr/>
        </p:nvSpPr>
        <p:spPr>
          <a:xfrm>
            <a:off x="697230" y="2759710"/>
            <a:ext cx="4594860" cy="435610"/>
          </a:xfrm>
          <a:prstGeom prst="rect">
            <a:avLst/>
          </a:prstGeom>
          <a:noFill/>
        </p:spPr>
        <p:txBody>
          <a:bodyPr wrap="square" lIns="0" tIns="0" rIns="0" bIns="0" rtlCol="0" anchor="ctr"/>
          <a:lstStyle/>
          <a:p>
            <a:pPr algn="ctr">
              <a:lnSpc>
                <a:spcPct val="100000"/>
              </a:lnSpc>
            </a:pPr>
            <a:r>
              <a:rPr lang="en-US" sz="3200" b="1" dirty="0">
                <a:solidFill>
                  <a:srgbClr val="C5A06D"/>
                </a:solidFill>
                <a:latin typeface="微软雅黑" panose="020B0503020204020204" charset="-122"/>
                <a:ea typeface="微软雅黑" panose="020B0503020204020204" charset="-122"/>
                <a:cs typeface="Sitka Text" charset="0"/>
              </a:rPr>
              <a:t>0%</a:t>
            </a:r>
            <a:endParaRPr lang="en-US" sz="3200" b="1" dirty="0">
              <a:solidFill>
                <a:srgbClr val="C5A06D"/>
              </a:solidFill>
              <a:latin typeface="微软雅黑" panose="020B0503020204020204" charset="-122"/>
              <a:ea typeface="微软雅黑" panose="020B0503020204020204" charset="-122"/>
              <a:cs typeface="Sitka Text" charset="0"/>
            </a:endParaRPr>
          </a:p>
        </p:txBody>
      </p:sp>
      <p:sp>
        <p:nvSpPr>
          <p:cNvPr id="17" name="Text 11"/>
          <p:cNvSpPr/>
          <p:nvPr/>
        </p:nvSpPr>
        <p:spPr>
          <a:xfrm>
            <a:off x="749300" y="3179445"/>
            <a:ext cx="4489450" cy="193675"/>
          </a:xfrm>
          <a:prstGeom prst="rect">
            <a:avLst/>
          </a:prstGeom>
          <a:no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rPr>
              <a:t>进口税率</a:t>
            </a:r>
            <a:endPar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endParaRPr>
          </a:p>
        </p:txBody>
      </p:sp>
      <p:sp>
        <p:nvSpPr>
          <p:cNvPr id="18" name="Shape 12"/>
          <p:cNvSpPr/>
          <p:nvPr/>
        </p:nvSpPr>
        <p:spPr>
          <a:xfrm>
            <a:off x="5699760" y="1478915"/>
            <a:ext cx="4860290" cy="2160270"/>
          </a:xfrm>
          <a:custGeom>
            <a:avLst/>
            <a:gdLst/>
            <a:ahLst/>
            <a:cxnLst/>
            <a:rect l="l" t="t" r="r" b="b"/>
            <a:pathLst>
              <a:path w="4979420" h="2157360">
                <a:moveTo>
                  <a:pt x="46646" y="0"/>
                </a:moveTo>
                <a:lnTo>
                  <a:pt x="4932775" y="0"/>
                </a:lnTo>
                <a:cubicBezTo>
                  <a:pt x="4958536" y="0"/>
                  <a:pt x="4979420" y="20884"/>
                  <a:pt x="4979420" y="46646"/>
                </a:cubicBezTo>
                <a:lnTo>
                  <a:pt x="4979420" y="2017434"/>
                </a:lnTo>
                <a:cubicBezTo>
                  <a:pt x="4979420" y="2094713"/>
                  <a:pt x="4916773" y="2157360"/>
                  <a:pt x="4839494" y="2157360"/>
                </a:cubicBezTo>
                <a:lnTo>
                  <a:pt x="139926" y="2157360"/>
                </a:lnTo>
                <a:cubicBezTo>
                  <a:pt x="62647" y="2157360"/>
                  <a:pt x="0" y="2094713"/>
                  <a:pt x="0" y="2017434"/>
                </a:cubicBezTo>
                <a:lnTo>
                  <a:pt x="0" y="46646"/>
                </a:lnTo>
                <a:cubicBezTo>
                  <a:pt x="0" y="20884"/>
                  <a:pt x="20884" y="0"/>
                  <a:pt x="46646" y="0"/>
                </a:cubicBezTo>
                <a:close/>
              </a:path>
            </a:pathLst>
          </a:custGeom>
          <a:solidFill>
            <a:srgbClr val="FFFFFF"/>
          </a:solidFill>
          <a:effectLst>
            <a:outerShdw blurRad="174921" dist="116614" dir="5400000" algn="bl" rotWithShape="0">
              <a:srgbClr val="000000">
                <a:alpha val="10196"/>
              </a:srgbClr>
            </a:outerShdw>
          </a:effectLst>
        </p:spPr>
      </p:sp>
      <p:sp>
        <p:nvSpPr>
          <p:cNvPr id="19" name="Shape 13"/>
          <p:cNvSpPr/>
          <p:nvPr/>
        </p:nvSpPr>
        <p:spPr>
          <a:xfrm>
            <a:off x="5699760" y="1478915"/>
            <a:ext cx="4860290" cy="53975"/>
          </a:xfrm>
          <a:custGeom>
            <a:avLst/>
            <a:gdLst/>
            <a:ahLst/>
            <a:cxnLst/>
            <a:rect l="l" t="t" r="r" b="b"/>
            <a:pathLst>
              <a:path w="4979420" h="46646">
                <a:moveTo>
                  <a:pt x="46646" y="0"/>
                </a:moveTo>
                <a:lnTo>
                  <a:pt x="4932775" y="0"/>
                </a:lnTo>
                <a:cubicBezTo>
                  <a:pt x="4958536" y="0"/>
                  <a:pt x="4979420" y="20884"/>
                  <a:pt x="4979420" y="46646"/>
                </a:cubicBezTo>
                <a:lnTo>
                  <a:pt x="4979420" y="46646"/>
                </a:lnTo>
                <a:lnTo>
                  <a:pt x="0" y="46646"/>
                </a:lnTo>
                <a:lnTo>
                  <a:pt x="0" y="46646"/>
                </a:lnTo>
                <a:cubicBezTo>
                  <a:pt x="0" y="20884"/>
                  <a:pt x="20884" y="0"/>
                  <a:pt x="46646" y="0"/>
                </a:cubicBezTo>
                <a:close/>
              </a:path>
            </a:pathLst>
          </a:custGeom>
          <a:solidFill>
            <a:srgbClr val="C59F5E"/>
          </a:solidFill>
        </p:spPr>
      </p:sp>
      <p:sp>
        <p:nvSpPr>
          <p:cNvPr id="20" name="Shape 14"/>
          <p:cNvSpPr/>
          <p:nvPr/>
        </p:nvSpPr>
        <p:spPr>
          <a:xfrm>
            <a:off x="5885815" y="1688465"/>
            <a:ext cx="466725" cy="484505"/>
          </a:xfrm>
          <a:custGeom>
            <a:avLst/>
            <a:gdLst/>
            <a:ahLst/>
            <a:cxnLst/>
            <a:rect l="l" t="t" r="r" b="b"/>
            <a:pathLst>
              <a:path w="466456" h="466456">
                <a:moveTo>
                  <a:pt x="233228" y="0"/>
                </a:moveTo>
                <a:lnTo>
                  <a:pt x="233228" y="0"/>
                </a:lnTo>
                <a:cubicBezTo>
                  <a:pt x="361950" y="0"/>
                  <a:pt x="466456" y="104506"/>
                  <a:pt x="466456" y="233228"/>
                </a:cubicBezTo>
                <a:lnTo>
                  <a:pt x="466456" y="233228"/>
                </a:lnTo>
                <a:cubicBezTo>
                  <a:pt x="466456" y="361950"/>
                  <a:pt x="361950" y="466456"/>
                  <a:pt x="233228" y="466456"/>
                </a:cubicBezTo>
                <a:lnTo>
                  <a:pt x="233228" y="466456"/>
                </a:lnTo>
                <a:cubicBezTo>
                  <a:pt x="104506" y="466456"/>
                  <a:pt x="0" y="361950"/>
                  <a:pt x="0" y="233228"/>
                </a:cubicBezTo>
                <a:lnTo>
                  <a:pt x="0" y="233228"/>
                </a:lnTo>
                <a:cubicBezTo>
                  <a:pt x="0" y="104506"/>
                  <a:pt x="104506" y="0"/>
                  <a:pt x="233228" y="0"/>
                </a:cubicBezTo>
                <a:close/>
              </a:path>
            </a:pathLst>
          </a:custGeom>
          <a:solidFill>
            <a:srgbClr val="C59F5E"/>
          </a:solidFill>
        </p:spPr>
      </p:sp>
      <p:sp>
        <p:nvSpPr>
          <p:cNvPr id="21" name="Shape 15"/>
          <p:cNvSpPr/>
          <p:nvPr/>
        </p:nvSpPr>
        <p:spPr>
          <a:xfrm>
            <a:off x="6043295" y="1816735"/>
            <a:ext cx="157480" cy="217805"/>
          </a:xfrm>
          <a:custGeom>
            <a:avLst/>
            <a:gdLst/>
            <a:ahLst/>
            <a:cxnLst/>
            <a:rect l="l" t="t" r="r" b="b"/>
            <a:pathLst>
              <a:path w="157429" h="209905">
                <a:moveTo>
                  <a:pt x="26238" y="0"/>
                </a:moveTo>
                <a:cubicBezTo>
                  <a:pt x="11766" y="0"/>
                  <a:pt x="0" y="11766"/>
                  <a:pt x="0" y="26238"/>
                </a:cubicBezTo>
                <a:lnTo>
                  <a:pt x="0" y="183667"/>
                </a:lnTo>
                <a:cubicBezTo>
                  <a:pt x="0" y="198139"/>
                  <a:pt x="11766" y="209905"/>
                  <a:pt x="26238" y="209905"/>
                </a:cubicBezTo>
                <a:lnTo>
                  <a:pt x="131191" y="209905"/>
                </a:lnTo>
                <a:cubicBezTo>
                  <a:pt x="145663" y="209905"/>
                  <a:pt x="157429" y="198139"/>
                  <a:pt x="157429" y="183667"/>
                </a:cubicBezTo>
                <a:lnTo>
                  <a:pt x="157429" y="26238"/>
                </a:lnTo>
                <a:cubicBezTo>
                  <a:pt x="157429" y="11766"/>
                  <a:pt x="145663" y="0"/>
                  <a:pt x="131191" y="0"/>
                </a:cubicBezTo>
                <a:lnTo>
                  <a:pt x="26238" y="0"/>
                </a:lnTo>
                <a:close/>
                <a:moveTo>
                  <a:pt x="72155" y="144310"/>
                </a:moveTo>
                <a:lnTo>
                  <a:pt x="85274" y="144310"/>
                </a:lnTo>
                <a:cubicBezTo>
                  <a:pt x="92531" y="144310"/>
                  <a:pt x="98393" y="150172"/>
                  <a:pt x="98393" y="157429"/>
                </a:cubicBezTo>
                <a:lnTo>
                  <a:pt x="98393" y="190227"/>
                </a:lnTo>
                <a:lnTo>
                  <a:pt x="59036" y="190227"/>
                </a:lnTo>
                <a:lnTo>
                  <a:pt x="59036" y="157429"/>
                </a:lnTo>
                <a:cubicBezTo>
                  <a:pt x="59036" y="150172"/>
                  <a:pt x="64898" y="144310"/>
                  <a:pt x="72155" y="144310"/>
                </a:cubicBezTo>
                <a:close/>
                <a:moveTo>
                  <a:pt x="39357" y="45917"/>
                </a:moveTo>
                <a:cubicBezTo>
                  <a:pt x="39357" y="42309"/>
                  <a:pt x="42309" y="39357"/>
                  <a:pt x="45917" y="39357"/>
                </a:cubicBezTo>
                <a:lnTo>
                  <a:pt x="59036" y="39357"/>
                </a:lnTo>
                <a:cubicBezTo>
                  <a:pt x="62644" y="39357"/>
                  <a:pt x="65595" y="42309"/>
                  <a:pt x="65595" y="45917"/>
                </a:cubicBezTo>
                <a:lnTo>
                  <a:pt x="65595" y="59036"/>
                </a:lnTo>
                <a:cubicBezTo>
                  <a:pt x="65595" y="62644"/>
                  <a:pt x="62644" y="65595"/>
                  <a:pt x="59036" y="65595"/>
                </a:cubicBezTo>
                <a:lnTo>
                  <a:pt x="45917" y="65595"/>
                </a:lnTo>
                <a:cubicBezTo>
                  <a:pt x="42309" y="65595"/>
                  <a:pt x="39357" y="62644"/>
                  <a:pt x="39357" y="59036"/>
                </a:cubicBezTo>
                <a:lnTo>
                  <a:pt x="39357" y="45917"/>
                </a:lnTo>
                <a:close/>
                <a:moveTo>
                  <a:pt x="98393" y="39357"/>
                </a:moveTo>
                <a:lnTo>
                  <a:pt x="111512" y="39357"/>
                </a:lnTo>
                <a:cubicBezTo>
                  <a:pt x="115120" y="39357"/>
                  <a:pt x="118072" y="42309"/>
                  <a:pt x="118072" y="45917"/>
                </a:cubicBezTo>
                <a:lnTo>
                  <a:pt x="118072" y="59036"/>
                </a:lnTo>
                <a:cubicBezTo>
                  <a:pt x="118072" y="62644"/>
                  <a:pt x="115120" y="65595"/>
                  <a:pt x="111512" y="65595"/>
                </a:cubicBezTo>
                <a:lnTo>
                  <a:pt x="98393" y="65595"/>
                </a:lnTo>
                <a:cubicBezTo>
                  <a:pt x="94785" y="65595"/>
                  <a:pt x="91834" y="62644"/>
                  <a:pt x="91834" y="59036"/>
                </a:cubicBezTo>
                <a:lnTo>
                  <a:pt x="91834" y="45917"/>
                </a:lnTo>
                <a:cubicBezTo>
                  <a:pt x="91834" y="42309"/>
                  <a:pt x="94785" y="39357"/>
                  <a:pt x="98393" y="39357"/>
                </a:cubicBezTo>
                <a:close/>
                <a:moveTo>
                  <a:pt x="39357" y="98393"/>
                </a:moveTo>
                <a:cubicBezTo>
                  <a:pt x="39357" y="94785"/>
                  <a:pt x="42309" y="91834"/>
                  <a:pt x="45917" y="91834"/>
                </a:cubicBezTo>
                <a:lnTo>
                  <a:pt x="59036" y="91834"/>
                </a:lnTo>
                <a:cubicBezTo>
                  <a:pt x="62644" y="91834"/>
                  <a:pt x="65595" y="94785"/>
                  <a:pt x="65595" y="98393"/>
                </a:cubicBezTo>
                <a:lnTo>
                  <a:pt x="65595" y="111512"/>
                </a:lnTo>
                <a:cubicBezTo>
                  <a:pt x="65595" y="115120"/>
                  <a:pt x="62644" y="118072"/>
                  <a:pt x="59036" y="118072"/>
                </a:cubicBezTo>
                <a:lnTo>
                  <a:pt x="45917" y="118072"/>
                </a:lnTo>
                <a:cubicBezTo>
                  <a:pt x="42309" y="118072"/>
                  <a:pt x="39357" y="115120"/>
                  <a:pt x="39357" y="111512"/>
                </a:cubicBezTo>
                <a:lnTo>
                  <a:pt x="39357" y="98393"/>
                </a:lnTo>
                <a:close/>
                <a:moveTo>
                  <a:pt x="98393" y="91834"/>
                </a:moveTo>
                <a:lnTo>
                  <a:pt x="111512" y="91834"/>
                </a:lnTo>
                <a:cubicBezTo>
                  <a:pt x="115120" y="91834"/>
                  <a:pt x="118072" y="94785"/>
                  <a:pt x="118072" y="98393"/>
                </a:cubicBezTo>
                <a:lnTo>
                  <a:pt x="118072" y="111512"/>
                </a:lnTo>
                <a:cubicBezTo>
                  <a:pt x="118072" y="115120"/>
                  <a:pt x="115120" y="118072"/>
                  <a:pt x="111512" y="118072"/>
                </a:cubicBezTo>
                <a:lnTo>
                  <a:pt x="98393" y="118072"/>
                </a:lnTo>
                <a:cubicBezTo>
                  <a:pt x="94785" y="118072"/>
                  <a:pt x="91834" y="115120"/>
                  <a:pt x="91834" y="111512"/>
                </a:cubicBezTo>
                <a:lnTo>
                  <a:pt x="91834" y="98393"/>
                </a:lnTo>
                <a:cubicBezTo>
                  <a:pt x="91834" y="94785"/>
                  <a:pt x="94785" y="91834"/>
                  <a:pt x="98393" y="91834"/>
                </a:cubicBezTo>
                <a:close/>
              </a:path>
            </a:pathLst>
          </a:custGeom>
          <a:solidFill>
            <a:srgbClr val="FFFFFF"/>
          </a:solidFill>
        </p:spPr>
      </p:sp>
      <p:sp>
        <p:nvSpPr>
          <p:cNvPr id="22" name="Text 16"/>
          <p:cNvSpPr/>
          <p:nvPr/>
        </p:nvSpPr>
        <p:spPr>
          <a:xfrm>
            <a:off x="6492240" y="1781810"/>
            <a:ext cx="1829435" cy="29019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低税率</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23" name="Text 17"/>
          <p:cNvSpPr/>
          <p:nvPr/>
        </p:nvSpPr>
        <p:spPr>
          <a:xfrm>
            <a:off x="5885815" y="2294890"/>
            <a:ext cx="4687570" cy="278130"/>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企业所得税15%</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高端人才个税超15%部分免征</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24" name="Shape 18"/>
          <p:cNvSpPr/>
          <p:nvPr/>
        </p:nvSpPr>
        <p:spPr>
          <a:xfrm>
            <a:off x="5885815" y="2653665"/>
            <a:ext cx="4606290" cy="822960"/>
          </a:xfrm>
          <a:custGeom>
            <a:avLst/>
            <a:gdLst/>
            <a:ahLst/>
            <a:cxnLst/>
            <a:rect l="l" t="t" r="r" b="b"/>
            <a:pathLst>
              <a:path w="4606255" h="792976">
                <a:moveTo>
                  <a:pt x="93294" y="0"/>
                </a:moveTo>
                <a:lnTo>
                  <a:pt x="4512962" y="0"/>
                </a:lnTo>
                <a:cubicBezTo>
                  <a:pt x="4564486" y="0"/>
                  <a:pt x="4606255" y="41769"/>
                  <a:pt x="4606255" y="93294"/>
                </a:cubicBezTo>
                <a:lnTo>
                  <a:pt x="4606255" y="699682"/>
                </a:lnTo>
                <a:cubicBezTo>
                  <a:pt x="4606255" y="751207"/>
                  <a:pt x="4564486" y="792976"/>
                  <a:pt x="4512962" y="792976"/>
                </a:cubicBezTo>
                <a:lnTo>
                  <a:pt x="93294" y="792976"/>
                </a:lnTo>
                <a:cubicBezTo>
                  <a:pt x="41803" y="792976"/>
                  <a:pt x="0" y="751172"/>
                  <a:pt x="0" y="699682"/>
                </a:cubicBezTo>
                <a:lnTo>
                  <a:pt x="0" y="93294"/>
                </a:lnTo>
                <a:cubicBezTo>
                  <a:pt x="0" y="41769"/>
                  <a:pt x="41769" y="0"/>
                  <a:pt x="93294" y="0"/>
                </a:cubicBezTo>
                <a:close/>
              </a:path>
            </a:pathLst>
          </a:custGeom>
          <a:solidFill>
            <a:srgbClr val="F9F5EE"/>
          </a:solidFill>
        </p:spPr>
      </p:sp>
      <p:sp>
        <p:nvSpPr>
          <p:cNvPr id="25" name="Text 19"/>
          <p:cNvSpPr/>
          <p:nvPr/>
        </p:nvSpPr>
        <p:spPr>
          <a:xfrm>
            <a:off x="5892165" y="2747010"/>
            <a:ext cx="4594860" cy="435610"/>
          </a:xfrm>
          <a:prstGeom prst="rect">
            <a:avLst/>
          </a:prstGeom>
          <a:noFill/>
        </p:spPr>
        <p:txBody>
          <a:bodyPr wrap="square" lIns="0" tIns="0" rIns="0" bIns="0" rtlCol="0" anchor="ctr"/>
          <a:lstStyle/>
          <a:p>
            <a:pPr algn="ctr">
              <a:lnSpc>
                <a:spcPct val="100000"/>
              </a:lnSpc>
            </a:pPr>
            <a:r>
              <a:rPr lang="en-US" sz="3200" b="1" dirty="0">
                <a:solidFill>
                  <a:srgbClr val="C5A06D"/>
                </a:solidFill>
                <a:latin typeface="微软雅黑" panose="020B0503020204020204" charset="-122"/>
                <a:ea typeface="微软雅黑" panose="020B0503020204020204" charset="-122"/>
                <a:cs typeface="Sitka Text" charset="0"/>
              </a:rPr>
              <a:t>15%</a:t>
            </a:r>
            <a:endParaRPr lang="en-US" sz="3200" b="1" dirty="0">
              <a:solidFill>
                <a:srgbClr val="C5A06D"/>
              </a:solidFill>
              <a:latin typeface="微软雅黑" panose="020B0503020204020204" charset="-122"/>
              <a:ea typeface="微软雅黑" panose="020B0503020204020204" charset="-122"/>
              <a:cs typeface="Sitka Text" charset="0"/>
            </a:endParaRPr>
          </a:p>
        </p:txBody>
      </p:sp>
      <p:sp>
        <p:nvSpPr>
          <p:cNvPr id="26" name="Text 20"/>
          <p:cNvSpPr/>
          <p:nvPr/>
        </p:nvSpPr>
        <p:spPr>
          <a:xfrm>
            <a:off x="5944235" y="3166745"/>
            <a:ext cx="4489450" cy="193675"/>
          </a:xfrm>
          <a:prstGeom prst="rect">
            <a:avLst/>
          </a:prstGeom>
          <a:no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rPr>
              <a:t>所得税率</a:t>
            </a:r>
            <a:endPar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endParaRPr>
          </a:p>
        </p:txBody>
      </p:sp>
      <p:sp>
        <p:nvSpPr>
          <p:cNvPr id="27" name="Shape 21"/>
          <p:cNvSpPr/>
          <p:nvPr/>
        </p:nvSpPr>
        <p:spPr>
          <a:xfrm>
            <a:off x="10862310" y="1478915"/>
            <a:ext cx="4860290" cy="2160270"/>
          </a:xfrm>
          <a:custGeom>
            <a:avLst/>
            <a:gdLst/>
            <a:ahLst/>
            <a:cxnLst/>
            <a:rect l="l" t="t" r="r" b="b"/>
            <a:pathLst>
              <a:path w="4979420" h="2157360">
                <a:moveTo>
                  <a:pt x="46646" y="0"/>
                </a:moveTo>
                <a:lnTo>
                  <a:pt x="4932775" y="0"/>
                </a:lnTo>
                <a:cubicBezTo>
                  <a:pt x="4958536" y="0"/>
                  <a:pt x="4979420" y="20884"/>
                  <a:pt x="4979420" y="46646"/>
                </a:cubicBezTo>
                <a:lnTo>
                  <a:pt x="4979420" y="2017434"/>
                </a:lnTo>
                <a:cubicBezTo>
                  <a:pt x="4979420" y="2094713"/>
                  <a:pt x="4916773" y="2157360"/>
                  <a:pt x="4839494" y="2157360"/>
                </a:cubicBezTo>
                <a:lnTo>
                  <a:pt x="139926" y="2157360"/>
                </a:lnTo>
                <a:cubicBezTo>
                  <a:pt x="62647" y="2157360"/>
                  <a:pt x="0" y="2094713"/>
                  <a:pt x="0" y="2017434"/>
                </a:cubicBezTo>
                <a:lnTo>
                  <a:pt x="0" y="46646"/>
                </a:lnTo>
                <a:cubicBezTo>
                  <a:pt x="0" y="20884"/>
                  <a:pt x="20884" y="0"/>
                  <a:pt x="46646" y="0"/>
                </a:cubicBezTo>
                <a:close/>
              </a:path>
            </a:pathLst>
          </a:custGeom>
          <a:solidFill>
            <a:srgbClr val="FFFFFF"/>
          </a:solidFill>
          <a:effectLst>
            <a:outerShdw blurRad="174921" dist="116614" dir="5400000" algn="bl" rotWithShape="0">
              <a:srgbClr val="000000">
                <a:alpha val="10196"/>
              </a:srgbClr>
            </a:outerShdw>
          </a:effectLst>
        </p:spPr>
      </p:sp>
      <p:sp>
        <p:nvSpPr>
          <p:cNvPr id="28" name="Shape 22"/>
          <p:cNvSpPr/>
          <p:nvPr/>
        </p:nvSpPr>
        <p:spPr>
          <a:xfrm>
            <a:off x="10862310" y="1478915"/>
            <a:ext cx="4860290" cy="53975"/>
          </a:xfrm>
          <a:custGeom>
            <a:avLst/>
            <a:gdLst/>
            <a:ahLst/>
            <a:cxnLst/>
            <a:rect l="l" t="t" r="r" b="b"/>
            <a:pathLst>
              <a:path w="4979420" h="46646">
                <a:moveTo>
                  <a:pt x="46646" y="0"/>
                </a:moveTo>
                <a:lnTo>
                  <a:pt x="4932775" y="0"/>
                </a:lnTo>
                <a:cubicBezTo>
                  <a:pt x="4958536" y="0"/>
                  <a:pt x="4979420" y="20884"/>
                  <a:pt x="4979420" y="46646"/>
                </a:cubicBezTo>
                <a:lnTo>
                  <a:pt x="4979420" y="46646"/>
                </a:lnTo>
                <a:lnTo>
                  <a:pt x="0" y="46646"/>
                </a:lnTo>
                <a:lnTo>
                  <a:pt x="0" y="46646"/>
                </a:lnTo>
                <a:cubicBezTo>
                  <a:pt x="0" y="20884"/>
                  <a:pt x="20884" y="0"/>
                  <a:pt x="46646" y="0"/>
                </a:cubicBezTo>
                <a:close/>
              </a:path>
            </a:pathLst>
          </a:custGeom>
          <a:solidFill>
            <a:srgbClr val="C5A06D"/>
          </a:solidFill>
        </p:spPr>
      </p:sp>
      <p:sp>
        <p:nvSpPr>
          <p:cNvPr id="29" name="Shape 23"/>
          <p:cNvSpPr/>
          <p:nvPr/>
        </p:nvSpPr>
        <p:spPr>
          <a:xfrm>
            <a:off x="11049000" y="1688465"/>
            <a:ext cx="466725" cy="484505"/>
          </a:xfrm>
          <a:custGeom>
            <a:avLst/>
            <a:gdLst/>
            <a:ahLst/>
            <a:cxnLst/>
            <a:rect l="l" t="t" r="r" b="b"/>
            <a:pathLst>
              <a:path w="466456" h="466456">
                <a:moveTo>
                  <a:pt x="233228" y="0"/>
                </a:moveTo>
                <a:lnTo>
                  <a:pt x="233228" y="0"/>
                </a:lnTo>
                <a:cubicBezTo>
                  <a:pt x="361950" y="0"/>
                  <a:pt x="466456" y="104506"/>
                  <a:pt x="466456" y="233228"/>
                </a:cubicBezTo>
                <a:lnTo>
                  <a:pt x="466456" y="233228"/>
                </a:lnTo>
                <a:cubicBezTo>
                  <a:pt x="466456" y="361950"/>
                  <a:pt x="361950" y="466456"/>
                  <a:pt x="233228" y="466456"/>
                </a:cubicBezTo>
                <a:lnTo>
                  <a:pt x="233228" y="466456"/>
                </a:lnTo>
                <a:cubicBezTo>
                  <a:pt x="104506" y="466456"/>
                  <a:pt x="0" y="361950"/>
                  <a:pt x="0" y="233228"/>
                </a:cubicBezTo>
                <a:lnTo>
                  <a:pt x="0" y="233228"/>
                </a:lnTo>
                <a:cubicBezTo>
                  <a:pt x="0" y="104506"/>
                  <a:pt x="104506" y="0"/>
                  <a:pt x="233228" y="0"/>
                </a:cubicBezTo>
                <a:close/>
              </a:path>
            </a:pathLst>
          </a:custGeom>
          <a:solidFill>
            <a:srgbClr val="C5A06D"/>
          </a:solidFill>
        </p:spPr>
      </p:sp>
      <p:sp>
        <p:nvSpPr>
          <p:cNvPr id="30" name="Shape 24"/>
          <p:cNvSpPr/>
          <p:nvPr/>
        </p:nvSpPr>
        <p:spPr>
          <a:xfrm>
            <a:off x="11206480" y="1816735"/>
            <a:ext cx="157480" cy="217805"/>
          </a:xfrm>
          <a:custGeom>
            <a:avLst/>
            <a:gdLst/>
            <a:ahLst/>
            <a:cxnLst/>
            <a:rect l="l" t="t" r="r" b="b"/>
            <a:pathLst>
              <a:path w="157429" h="209905">
                <a:moveTo>
                  <a:pt x="26238" y="0"/>
                </a:moveTo>
                <a:cubicBezTo>
                  <a:pt x="11766" y="0"/>
                  <a:pt x="0" y="11766"/>
                  <a:pt x="0" y="26238"/>
                </a:cubicBezTo>
                <a:lnTo>
                  <a:pt x="0" y="183667"/>
                </a:lnTo>
                <a:cubicBezTo>
                  <a:pt x="0" y="198139"/>
                  <a:pt x="11766" y="209905"/>
                  <a:pt x="26238" y="209905"/>
                </a:cubicBezTo>
                <a:lnTo>
                  <a:pt x="131191" y="209905"/>
                </a:lnTo>
                <a:cubicBezTo>
                  <a:pt x="145663" y="209905"/>
                  <a:pt x="157429" y="198139"/>
                  <a:pt x="157429" y="183667"/>
                </a:cubicBezTo>
                <a:lnTo>
                  <a:pt x="157429" y="69900"/>
                </a:lnTo>
                <a:cubicBezTo>
                  <a:pt x="157429" y="62931"/>
                  <a:pt x="154682" y="56248"/>
                  <a:pt x="149763" y="51328"/>
                </a:cubicBezTo>
                <a:lnTo>
                  <a:pt x="106060" y="7666"/>
                </a:lnTo>
                <a:cubicBezTo>
                  <a:pt x="101140" y="2747"/>
                  <a:pt x="94498" y="0"/>
                  <a:pt x="87529" y="0"/>
                </a:cubicBezTo>
                <a:lnTo>
                  <a:pt x="26238" y="0"/>
                </a:lnTo>
                <a:close/>
                <a:moveTo>
                  <a:pt x="133446" y="72155"/>
                </a:moveTo>
                <a:lnTo>
                  <a:pt x="95113" y="72155"/>
                </a:lnTo>
                <a:cubicBezTo>
                  <a:pt x="89661" y="72155"/>
                  <a:pt x="85274" y="67768"/>
                  <a:pt x="85274" y="62316"/>
                </a:cubicBezTo>
                <a:lnTo>
                  <a:pt x="85274" y="23983"/>
                </a:lnTo>
                <a:lnTo>
                  <a:pt x="133446" y="72155"/>
                </a:lnTo>
                <a:close/>
                <a:moveTo>
                  <a:pt x="26238" y="157429"/>
                </a:moveTo>
                <a:lnTo>
                  <a:pt x="26238" y="131191"/>
                </a:lnTo>
                <a:cubicBezTo>
                  <a:pt x="26238" y="123934"/>
                  <a:pt x="32101" y="118072"/>
                  <a:pt x="39357" y="118072"/>
                </a:cubicBezTo>
                <a:lnTo>
                  <a:pt x="118072" y="118072"/>
                </a:lnTo>
                <a:cubicBezTo>
                  <a:pt x="125328" y="118072"/>
                  <a:pt x="131191" y="123934"/>
                  <a:pt x="131191" y="131191"/>
                </a:cubicBezTo>
                <a:lnTo>
                  <a:pt x="131191" y="157429"/>
                </a:lnTo>
                <a:cubicBezTo>
                  <a:pt x="131191" y="164685"/>
                  <a:pt x="125328" y="170548"/>
                  <a:pt x="118072" y="170548"/>
                </a:cubicBezTo>
                <a:lnTo>
                  <a:pt x="39357" y="170548"/>
                </a:lnTo>
                <a:cubicBezTo>
                  <a:pt x="32101" y="170548"/>
                  <a:pt x="26238" y="164685"/>
                  <a:pt x="26238" y="157429"/>
                </a:cubicBezTo>
                <a:close/>
                <a:moveTo>
                  <a:pt x="36077" y="26238"/>
                </a:moveTo>
                <a:lnTo>
                  <a:pt x="55756" y="26238"/>
                </a:lnTo>
                <a:cubicBezTo>
                  <a:pt x="61209" y="26238"/>
                  <a:pt x="65595" y="30625"/>
                  <a:pt x="65595" y="36077"/>
                </a:cubicBezTo>
                <a:cubicBezTo>
                  <a:pt x="65595" y="41530"/>
                  <a:pt x="61209" y="45917"/>
                  <a:pt x="55756" y="45917"/>
                </a:cubicBezTo>
                <a:lnTo>
                  <a:pt x="36077" y="45917"/>
                </a:lnTo>
                <a:cubicBezTo>
                  <a:pt x="30625" y="45917"/>
                  <a:pt x="26238" y="41530"/>
                  <a:pt x="26238" y="36077"/>
                </a:cubicBezTo>
                <a:cubicBezTo>
                  <a:pt x="26238" y="30625"/>
                  <a:pt x="30625" y="26238"/>
                  <a:pt x="36077" y="26238"/>
                </a:cubicBezTo>
                <a:close/>
                <a:moveTo>
                  <a:pt x="36077" y="65595"/>
                </a:moveTo>
                <a:lnTo>
                  <a:pt x="55756" y="65595"/>
                </a:lnTo>
                <a:cubicBezTo>
                  <a:pt x="61209" y="65595"/>
                  <a:pt x="65595" y="69982"/>
                  <a:pt x="65595" y="75435"/>
                </a:cubicBezTo>
                <a:cubicBezTo>
                  <a:pt x="65595" y="80887"/>
                  <a:pt x="61209" y="85274"/>
                  <a:pt x="55756" y="85274"/>
                </a:cubicBezTo>
                <a:lnTo>
                  <a:pt x="36077" y="85274"/>
                </a:lnTo>
                <a:cubicBezTo>
                  <a:pt x="30625" y="85274"/>
                  <a:pt x="26238" y="80887"/>
                  <a:pt x="26238" y="75435"/>
                </a:cubicBezTo>
                <a:cubicBezTo>
                  <a:pt x="26238" y="69982"/>
                  <a:pt x="30625" y="65595"/>
                  <a:pt x="36077" y="65595"/>
                </a:cubicBezTo>
                <a:close/>
              </a:path>
            </a:pathLst>
          </a:custGeom>
          <a:solidFill>
            <a:srgbClr val="FFFFFF"/>
          </a:solidFill>
        </p:spPr>
      </p:sp>
      <p:sp>
        <p:nvSpPr>
          <p:cNvPr id="31" name="Text 25"/>
          <p:cNvSpPr/>
          <p:nvPr/>
        </p:nvSpPr>
        <p:spPr>
          <a:xfrm>
            <a:off x="11655425" y="1781810"/>
            <a:ext cx="4445000" cy="29019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进口环节税收优惠</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32" name="Text 26"/>
          <p:cNvSpPr/>
          <p:nvPr/>
        </p:nvSpPr>
        <p:spPr>
          <a:xfrm>
            <a:off x="11049000" y="2294890"/>
            <a:ext cx="4687570" cy="278130"/>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关税暂设为0%</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增值税消费税按法定应纳税额70%征收</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33" name="Shape 27"/>
          <p:cNvSpPr/>
          <p:nvPr/>
        </p:nvSpPr>
        <p:spPr>
          <a:xfrm>
            <a:off x="11049000" y="2653665"/>
            <a:ext cx="4606290" cy="822960"/>
          </a:xfrm>
          <a:custGeom>
            <a:avLst/>
            <a:gdLst/>
            <a:ahLst/>
            <a:cxnLst/>
            <a:rect l="l" t="t" r="r" b="b"/>
            <a:pathLst>
              <a:path w="4606255" h="792976">
                <a:moveTo>
                  <a:pt x="93294" y="0"/>
                </a:moveTo>
                <a:lnTo>
                  <a:pt x="4512962" y="0"/>
                </a:lnTo>
                <a:cubicBezTo>
                  <a:pt x="4564486" y="0"/>
                  <a:pt x="4606255" y="41769"/>
                  <a:pt x="4606255" y="93294"/>
                </a:cubicBezTo>
                <a:lnTo>
                  <a:pt x="4606255" y="699682"/>
                </a:lnTo>
                <a:cubicBezTo>
                  <a:pt x="4606255" y="751207"/>
                  <a:pt x="4564486" y="792976"/>
                  <a:pt x="4512962" y="792976"/>
                </a:cubicBezTo>
                <a:lnTo>
                  <a:pt x="93294" y="792976"/>
                </a:lnTo>
                <a:cubicBezTo>
                  <a:pt x="41803" y="792976"/>
                  <a:pt x="0" y="751172"/>
                  <a:pt x="0" y="699682"/>
                </a:cubicBezTo>
                <a:lnTo>
                  <a:pt x="0" y="93294"/>
                </a:lnTo>
                <a:cubicBezTo>
                  <a:pt x="0" y="41769"/>
                  <a:pt x="41769" y="0"/>
                  <a:pt x="93294" y="0"/>
                </a:cubicBezTo>
                <a:close/>
              </a:path>
            </a:pathLst>
          </a:custGeom>
          <a:solidFill>
            <a:srgbClr val="F9F5EE"/>
          </a:solidFill>
        </p:spPr>
      </p:sp>
      <p:sp>
        <p:nvSpPr>
          <p:cNvPr id="34" name="Text 28"/>
          <p:cNvSpPr/>
          <p:nvPr/>
        </p:nvSpPr>
        <p:spPr>
          <a:xfrm>
            <a:off x="11054715" y="2747010"/>
            <a:ext cx="4594860" cy="435610"/>
          </a:xfrm>
          <a:prstGeom prst="rect">
            <a:avLst/>
          </a:prstGeom>
          <a:noFill/>
        </p:spPr>
        <p:txBody>
          <a:bodyPr wrap="square" lIns="0" tIns="0" rIns="0" bIns="0" rtlCol="0" anchor="ctr"/>
          <a:lstStyle/>
          <a:p>
            <a:pPr algn="ctr">
              <a:lnSpc>
                <a:spcPct val="100000"/>
              </a:lnSpc>
            </a:pPr>
            <a:r>
              <a:rPr lang="en-US" sz="3200" b="1" dirty="0">
                <a:solidFill>
                  <a:srgbClr val="C5A06D"/>
                </a:solidFill>
                <a:latin typeface="微软雅黑" panose="020B0503020204020204" charset="-122"/>
                <a:ea typeface="微软雅黑" panose="020B0503020204020204" charset="-122"/>
                <a:cs typeface="Sitka Text" charset="0"/>
              </a:rPr>
              <a:t>70%</a:t>
            </a:r>
            <a:endParaRPr lang="en-US" sz="3200" b="1" dirty="0">
              <a:solidFill>
                <a:srgbClr val="C5A06D"/>
              </a:solidFill>
              <a:latin typeface="微软雅黑" panose="020B0503020204020204" charset="-122"/>
              <a:ea typeface="微软雅黑" panose="020B0503020204020204" charset="-122"/>
              <a:cs typeface="Sitka Text" charset="0"/>
            </a:endParaRPr>
          </a:p>
        </p:txBody>
      </p:sp>
      <p:sp>
        <p:nvSpPr>
          <p:cNvPr id="35" name="Text 29"/>
          <p:cNvSpPr/>
          <p:nvPr/>
        </p:nvSpPr>
        <p:spPr>
          <a:xfrm>
            <a:off x="11106785" y="3166745"/>
            <a:ext cx="4489450" cy="193675"/>
          </a:xfrm>
          <a:prstGeom prst="rect">
            <a:avLst/>
          </a:prstGeom>
          <a:no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rPr>
              <a:t>税额比例</a:t>
            </a:r>
            <a:endPar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endParaRPr>
          </a:p>
        </p:txBody>
      </p:sp>
      <p:sp>
        <p:nvSpPr>
          <p:cNvPr id="36" name="Shape 30"/>
          <p:cNvSpPr/>
          <p:nvPr/>
        </p:nvSpPr>
        <p:spPr>
          <a:xfrm>
            <a:off x="546100" y="3923030"/>
            <a:ext cx="4860290" cy="2160270"/>
          </a:xfrm>
          <a:custGeom>
            <a:avLst/>
            <a:gdLst/>
            <a:ahLst/>
            <a:cxnLst/>
            <a:rect l="l" t="t" r="r" b="b"/>
            <a:pathLst>
              <a:path w="4979420" h="2157360">
                <a:moveTo>
                  <a:pt x="46646" y="0"/>
                </a:moveTo>
                <a:lnTo>
                  <a:pt x="4932775" y="0"/>
                </a:lnTo>
                <a:cubicBezTo>
                  <a:pt x="4958536" y="0"/>
                  <a:pt x="4979420" y="20884"/>
                  <a:pt x="4979420" y="46646"/>
                </a:cubicBezTo>
                <a:lnTo>
                  <a:pt x="4979420" y="2017434"/>
                </a:lnTo>
                <a:cubicBezTo>
                  <a:pt x="4979420" y="2094713"/>
                  <a:pt x="4916773" y="2157360"/>
                  <a:pt x="4839494" y="2157360"/>
                </a:cubicBezTo>
                <a:lnTo>
                  <a:pt x="139926" y="2157360"/>
                </a:lnTo>
                <a:cubicBezTo>
                  <a:pt x="62647" y="2157360"/>
                  <a:pt x="0" y="2094713"/>
                  <a:pt x="0" y="2017434"/>
                </a:cubicBezTo>
                <a:lnTo>
                  <a:pt x="0" y="46646"/>
                </a:lnTo>
                <a:cubicBezTo>
                  <a:pt x="0" y="20884"/>
                  <a:pt x="20884" y="0"/>
                  <a:pt x="46646" y="0"/>
                </a:cubicBezTo>
                <a:close/>
              </a:path>
            </a:pathLst>
          </a:custGeom>
          <a:solidFill>
            <a:srgbClr val="FFFFFF"/>
          </a:solidFill>
          <a:effectLst>
            <a:outerShdw blurRad="174921" dist="116614" dir="5400000" algn="bl" rotWithShape="0">
              <a:srgbClr val="000000">
                <a:alpha val="10196"/>
              </a:srgbClr>
            </a:outerShdw>
          </a:effectLst>
        </p:spPr>
      </p:sp>
      <p:sp>
        <p:nvSpPr>
          <p:cNvPr id="37" name="Shape 31"/>
          <p:cNvSpPr/>
          <p:nvPr/>
        </p:nvSpPr>
        <p:spPr>
          <a:xfrm>
            <a:off x="545465" y="3923030"/>
            <a:ext cx="4860290" cy="53975"/>
          </a:xfrm>
          <a:custGeom>
            <a:avLst/>
            <a:gdLst/>
            <a:ahLst/>
            <a:cxnLst/>
            <a:rect l="l" t="t" r="r" b="b"/>
            <a:pathLst>
              <a:path w="4979420" h="46646">
                <a:moveTo>
                  <a:pt x="46646" y="0"/>
                </a:moveTo>
                <a:lnTo>
                  <a:pt x="4932775" y="0"/>
                </a:lnTo>
                <a:cubicBezTo>
                  <a:pt x="4958536" y="0"/>
                  <a:pt x="4979420" y="20884"/>
                  <a:pt x="4979420" y="46646"/>
                </a:cubicBezTo>
                <a:lnTo>
                  <a:pt x="4979420" y="46646"/>
                </a:lnTo>
                <a:lnTo>
                  <a:pt x="0" y="46646"/>
                </a:lnTo>
                <a:lnTo>
                  <a:pt x="0" y="46646"/>
                </a:lnTo>
                <a:cubicBezTo>
                  <a:pt x="0" y="20884"/>
                  <a:pt x="20884" y="0"/>
                  <a:pt x="46646" y="0"/>
                </a:cubicBezTo>
                <a:close/>
              </a:path>
            </a:pathLst>
          </a:custGeom>
          <a:solidFill>
            <a:srgbClr val="C59F5E"/>
          </a:solidFill>
        </p:spPr>
      </p:sp>
      <p:sp>
        <p:nvSpPr>
          <p:cNvPr id="38" name="Shape 32"/>
          <p:cNvSpPr/>
          <p:nvPr/>
        </p:nvSpPr>
        <p:spPr>
          <a:xfrm>
            <a:off x="687070" y="4133215"/>
            <a:ext cx="466725" cy="481965"/>
          </a:xfrm>
          <a:custGeom>
            <a:avLst/>
            <a:gdLst/>
            <a:ahLst/>
            <a:cxnLst/>
            <a:rect l="l" t="t" r="r" b="b"/>
            <a:pathLst>
              <a:path w="466456" h="466456">
                <a:moveTo>
                  <a:pt x="233228" y="0"/>
                </a:moveTo>
                <a:lnTo>
                  <a:pt x="233228" y="0"/>
                </a:lnTo>
                <a:cubicBezTo>
                  <a:pt x="361950" y="0"/>
                  <a:pt x="466456" y="104506"/>
                  <a:pt x="466456" y="233228"/>
                </a:cubicBezTo>
                <a:lnTo>
                  <a:pt x="466456" y="233228"/>
                </a:lnTo>
                <a:cubicBezTo>
                  <a:pt x="466456" y="361950"/>
                  <a:pt x="361950" y="466456"/>
                  <a:pt x="233228" y="466456"/>
                </a:cubicBezTo>
                <a:lnTo>
                  <a:pt x="233228" y="466456"/>
                </a:lnTo>
                <a:cubicBezTo>
                  <a:pt x="104506" y="466456"/>
                  <a:pt x="0" y="361950"/>
                  <a:pt x="0" y="233228"/>
                </a:cubicBezTo>
                <a:lnTo>
                  <a:pt x="0" y="233228"/>
                </a:lnTo>
                <a:cubicBezTo>
                  <a:pt x="0" y="104506"/>
                  <a:pt x="104506" y="0"/>
                  <a:pt x="233228" y="0"/>
                </a:cubicBezTo>
                <a:close/>
              </a:path>
            </a:pathLst>
          </a:custGeom>
          <a:solidFill>
            <a:srgbClr val="C59F5E"/>
          </a:solidFill>
        </p:spPr>
      </p:sp>
      <p:sp>
        <p:nvSpPr>
          <p:cNvPr id="39" name="Shape 33"/>
          <p:cNvSpPr/>
          <p:nvPr/>
        </p:nvSpPr>
        <p:spPr>
          <a:xfrm>
            <a:off x="792480" y="4261485"/>
            <a:ext cx="262255" cy="216535"/>
          </a:xfrm>
          <a:custGeom>
            <a:avLst/>
            <a:gdLst/>
            <a:ahLst/>
            <a:cxnLst/>
            <a:rect l="l" t="t" r="r" b="b"/>
            <a:pathLst>
              <a:path w="262382" h="209905">
                <a:moveTo>
                  <a:pt x="26238" y="39357"/>
                </a:moveTo>
                <a:cubicBezTo>
                  <a:pt x="26238" y="24885"/>
                  <a:pt x="38004" y="13119"/>
                  <a:pt x="52476" y="13119"/>
                </a:cubicBezTo>
                <a:lnTo>
                  <a:pt x="170548" y="13119"/>
                </a:lnTo>
                <a:cubicBezTo>
                  <a:pt x="185020" y="13119"/>
                  <a:pt x="196786" y="24885"/>
                  <a:pt x="196786" y="39357"/>
                </a:cubicBezTo>
                <a:lnTo>
                  <a:pt x="196786" y="52476"/>
                </a:lnTo>
                <a:lnTo>
                  <a:pt x="217572" y="52476"/>
                </a:lnTo>
                <a:cubicBezTo>
                  <a:pt x="224541" y="52476"/>
                  <a:pt x="231224" y="55223"/>
                  <a:pt x="236143" y="60143"/>
                </a:cubicBezTo>
                <a:lnTo>
                  <a:pt x="254715" y="78714"/>
                </a:lnTo>
                <a:cubicBezTo>
                  <a:pt x="259635" y="83634"/>
                  <a:pt x="262382" y="90317"/>
                  <a:pt x="262382" y="97286"/>
                </a:cubicBezTo>
                <a:lnTo>
                  <a:pt x="262382" y="157429"/>
                </a:lnTo>
                <a:cubicBezTo>
                  <a:pt x="262382" y="171901"/>
                  <a:pt x="250615" y="183667"/>
                  <a:pt x="236143" y="183667"/>
                </a:cubicBezTo>
                <a:lnTo>
                  <a:pt x="234791" y="183667"/>
                </a:lnTo>
                <a:cubicBezTo>
                  <a:pt x="230527" y="198795"/>
                  <a:pt x="216588" y="209905"/>
                  <a:pt x="200066" y="209905"/>
                </a:cubicBezTo>
                <a:cubicBezTo>
                  <a:pt x="183544" y="209905"/>
                  <a:pt x="169646" y="198795"/>
                  <a:pt x="165341" y="183667"/>
                </a:cubicBezTo>
                <a:lnTo>
                  <a:pt x="123278" y="183667"/>
                </a:lnTo>
                <a:cubicBezTo>
                  <a:pt x="119015" y="198795"/>
                  <a:pt x="105076" y="209905"/>
                  <a:pt x="88554" y="209905"/>
                </a:cubicBezTo>
                <a:cubicBezTo>
                  <a:pt x="72032" y="209905"/>
                  <a:pt x="58134" y="198795"/>
                  <a:pt x="53829" y="183667"/>
                </a:cubicBezTo>
                <a:lnTo>
                  <a:pt x="52476" y="183667"/>
                </a:lnTo>
                <a:cubicBezTo>
                  <a:pt x="38004" y="183667"/>
                  <a:pt x="26238" y="171901"/>
                  <a:pt x="26238" y="157429"/>
                </a:cubicBezTo>
                <a:lnTo>
                  <a:pt x="26238" y="137750"/>
                </a:lnTo>
                <a:lnTo>
                  <a:pt x="9839" y="137750"/>
                </a:lnTo>
                <a:cubicBezTo>
                  <a:pt x="4387" y="137750"/>
                  <a:pt x="0" y="133364"/>
                  <a:pt x="0" y="127911"/>
                </a:cubicBezTo>
                <a:cubicBezTo>
                  <a:pt x="0" y="122458"/>
                  <a:pt x="4387" y="118072"/>
                  <a:pt x="9839" y="118072"/>
                </a:cubicBezTo>
                <a:lnTo>
                  <a:pt x="55756" y="118072"/>
                </a:lnTo>
                <a:cubicBezTo>
                  <a:pt x="61209" y="118072"/>
                  <a:pt x="65595" y="113685"/>
                  <a:pt x="65595" y="108232"/>
                </a:cubicBezTo>
                <a:cubicBezTo>
                  <a:pt x="65595" y="102780"/>
                  <a:pt x="61209" y="98393"/>
                  <a:pt x="55756" y="98393"/>
                </a:cubicBezTo>
                <a:lnTo>
                  <a:pt x="9839" y="98393"/>
                </a:lnTo>
                <a:cubicBezTo>
                  <a:pt x="4387" y="98393"/>
                  <a:pt x="0" y="94006"/>
                  <a:pt x="0" y="88554"/>
                </a:cubicBezTo>
                <a:cubicBezTo>
                  <a:pt x="0" y="83101"/>
                  <a:pt x="4387" y="78714"/>
                  <a:pt x="9839" y="78714"/>
                </a:cubicBezTo>
                <a:lnTo>
                  <a:pt x="81994" y="78714"/>
                </a:lnTo>
                <a:cubicBezTo>
                  <a:pt x="87447" y="78714"/>
                  <a:pt x="91834" y="74328"/>
                  <a:pt x="91834" y="68875"/>
                </a:cubicBezTo>
                <a:cubicBezTo>
                  <a:pt x="91834" y="63423"/>
                  <a:pt x="87447" y="59036"/>
                  <a:pt x="81994" y="59036"/>
                </a:cubicBezTo>
                <a:lnTo>
                  <a:pt x="9839" y="59036"/>
                </a:lnTo>
                <a:cubicBezTo>
                  <a:pt x="4387" y="59036"/>
                  <a:pt x="0" y="54649"/>
                  <a:pt x="0" y="49197"/>
                </a:cubicBezTo>
                <a:cubicBezTo>
                  <a:pt x="0" y="43744"/>
                  <a:pt x="4387" y="39357"/>
                  <a:pt x="9839" y="39357"/>
                </a:cubicBezTo>
                <a:lnTo>
                  <a:pt x="26238" y="39357"/>
                </a:lnTo>
                <a:close/>
                <a:moveTo>
                  <a:pt x="236143" y="118072"/>
                </a:moveTo>
                <a:lnTo>
                  <a:pt x="236143" y="97286"/>
                </a:lnTo>
                <a:lnTo>
                  <a:pt x="217572" y="78714"/>
                </a:lnTo>
                <a:lnTo>
                  <a:pt x="196786" y="78714"/>
                </a:lnTo>
                <a:lnTo>
                  <a:pt x="196786" y="118072"/>
                </a:lnTo>
                <a:lnTo>
                  <a:pt x="236143" y="118072"/>
                </a:lnTo>
                <a:close/>
                <a:moveTo>
                  <a:pt x="104953" y="173828"/>
                </a:moveTo>
                <a:cubicBezTo>
                  <a:pt x="104953" y="164777"/>
                  <a:pt x="97605" y="157429"/>
                  <a:pt x="88554" y="157429"/>
                </a:cubicBezTo>
                <a:cubicBezTo>
                  <a:pt x="79503" y="157429"/>
                  <a:pt x="72155" y="164777"/>
                  <a:pt x="72155" y="173828"/>
                </a:cubicBezTo>
                <a:cubicBezTo>
                  <a:pt x="72155" y="182879"/>
                  <a:pt x="79503" y="190227"/>
                  <a:pt x="88554" y="190227"/>
                </a:cubicBezTo>
                <a:cubicBezTo>
                  <a:pt x="97605" y="190227"/>
                  <a:pt x="104953" y="182879"/>
                  <a:pt x="104953" y="173828"/>
                </a:cubicBezTo>
                <a:close/>
                <a:moveTo>
                  <a:pt x="200066" y="190227"/>
                </a:moveTo>
                <a:cubicBezTo>
                  <a:pt x="209117" y="190227"/>
                  <a:pt x="216465" y="182879"/>
                  <a:pt x="216465" y="173828"/>
                </a:cubicBezTo>
                <a:cubicBezTo>
                  <a:pt x="216465" y="164777"/>
                  <a:pt x="209117" y="157429"/>
                  <a:pt x="200066" y="157429"/>
                </a:cubicBezTo>
                <a:cubicBezTo>
                  <a:pt x="191015" y="157429"/>
                  <a:pt x="183667" y="164777"/>
                  <a:pt x="183667" y="173828"/>
                </a:cubicBezTo>
                <a:cubicBezTo>
                  <a:pt x="183667" y="182879"/>
                  <a:pt x="191015" y="190227"/>
                  <a:pt x="200066" y="190227"/>
                </a:cubicBezTo>
                <a:close/>
              </a:path>
            </a:pathLst>
          </a:custGeom>
          <a:solidFill>
            <a:srgbClr val="FFFFFF"/>
          </a:solidFill>
        </p:spPr>
      </p:sp>
      <p:sp>
        <p:nvSpPr>
          <p:cNvPr id="40" name="Text 34"/>
          <p:cNvSpPr/>
          <p:nvPr/>
        </p:nvSpPr>
        <p:spPr>
          <a:xfrm>
            <a:off x="1293495" y="4226560"/>
            <a:ext cx="2875280" cy="28892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通关便利化</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41" name="Text 35"/>
          <p:cNvSpPr/>
          <p:nvPr/>
        </p:nvSpPr>
        <p:spPr>
          <a:xfrm>
            <a:off x="687070" y="4739640"/>
            <a:ext cx="4687570" cy="276225"/>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清单核放汇总统计</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先入区后报关</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通关效率大幅提升</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42" name="Shape 36"/>
          <p:cNvSpPr/>
          <p:nvPr/>
        </p:nvSpPr>
        <p:spPr>
          <a:xfrm>
            <a:off x="687070" y="5097780"/>
            <a:ext cx="4606290" cy="818515"/>
          </a:xfrm>
          <a:custGeom>
            <a:avLst/>
            <a:gdLst/>
            <a:ahLst/>
            <a:cxnLst/>
            <a:rect l="l" t="t" r="r" b="b"/>
            <a:pathLst>
              <a:path w="4606255" h="792976">
                <a:moveTo>
                  <a:pt x="93294" y="0"/>
                </a:moveTo>
                <a:lnTo>
                  <a:pt x="4512962" y="0"/>
                </a:lnTo>
                <a:cubicBezTo>
                  <a:pt x="4564486" y="0"/>
                  <a:pt x="4606255" y="41769"/>
                  <a:pt x="4606255" y="93294"/>
                </a:cubicBezTo>
                <a:lnTo>
                  <a:pt x="4606255" y="699682"/>
                </a:lnTo>
                <a:cubicBezTo>
                  <a:pt x="4606255" y="751207"/>
                  <a:pt x="4564486" y="792976"/>
                  <a:pt x="4512962" y="792976"/>
                </a:cubicBezTo>
                <a:lnTo>
                  <a:pt x="93294" y="792976"/>
                </a:lnTo>
                <a:cubicBezTo>
                  <a:pt x="41803" y="792976"/>
                  <a:pt x="0" y="751172"/>
                  <a:pt x="0" y="699682"/>
                </a:cubicBezTo>
                <a:lnTo>
                  <a:pt x="0" y="93294"/>
                </a:lnTo>
                <a:cubicBezTo>
                  <a:pt x="0" y="41769"/>
                  <a:pt x="41769" y="0"/>
                  <a:pt x="93294" y="0"/>
                </a:cubicBezTo>
                <a:close/>
              </a:path>
            </a:pathLst>
          </a:custGeom>
          <a:solidFill>
            <a:srgbClr val="F9F5EE"/>
          </a:solidFill>
        </p:spPr>
      </p:sp>
      <p:sp>
        <p:nvSpPr>
          <p:cNvPr id="43" name="Text 37"/>
          <p:cNvSpPr/>
          <p:nvPr/>
        </p:nvSpPr>
        <p:spPr>
          <a:xfrm>
            <a:off x="693420" y="5191125"/>
            <a:ext cx="4594860" cy="433070"/>
          </a:xfrm>
          <a:prstGeom prst="rect">
            <a:avLst/>
          </a:prstGeom>
          <a:noFill/>
        </p:spPr>
        <p:txBody>
          <a:bodyPr wrap="square" lIns="0" tIns="0" rIns="0" bIns="0" rtlCol="0" anchor="ctr"/>
          <a:lstStyle/>
          <a:p>
            <a:pPr algn="ctr">
              <a:lnSpc>
                <a:spcPct val="100000"/>
              </a:lnSpc>
            </a:pPr>
            <a:r>
              <a:rPr lang="en-US" sz="3200" b="1" dirty="0">
                <a:solidFill>
                  <a:srgbClr val="C5A06D"/>
                </a:solidFill>
                <a:latin typeface="微软雅黑" panose="020B0503020204020204" charset="-122"/>
                <a:ea typeface="微软雅黑" panose="020B0503020204020204" charset="-122"/>
                <a:cs typeface="Sitka Text" charset="0"/>
              </a:rPr>
              <a:t>70%+</a:t>
            </a:r>
            <a:endParaRPr lang="en-US" sz="3200" b="1" dirty="0">
              <a:solidFill>
                <a:srgbClr val="C5A06D"/>
              </a:solidFill>
              <a:latin typeface="微软雅黑" panose="020B0503020204020204" charset="-122"/>
              <a:ea typeface="微软雅黑" panose="020B0503020204020204" charset="-122"/>
              <a:cs typeface="Sitka Text" charset="0"/>
            </a:endParaRPr>
          </a:p>
        </p:txBody>
      </p:sp>
      <p:sp>
        <p:nvSpPr>
          <p:cNvPr id="44" name="Text 38"/>
          <p:cNvSpPr/>
          <p:nvPr/>
        </p:nvSpPr>
        <p:spPr>
          <a:xfrm>
            <a:off x="745490" y="5610860"/>
            <a:ext cx="4489450" cy="192405"/>
          </a:xfrm>
          <a:prstGeom prst="rect">
            <a:avLst/>
          </a:prstGeom>
          <a:no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rPr>
              <a:t>流程减少</a:t>
            </a:r>
            <a:endPar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endParaRPr>
          </a:p>
        </p:txBody>
      </p:sp>
      <p:sp>
        <p:nvSpPr>
          <p:cNvPr id="45" name="Shape 39"/>
          <p:cNvSpPr/>
          <p:nvPr/>
        </p:nvSpPr>
        <p:spPr>
          <a:xfrm>
            <a:off x="5704205" y="3923030"/>
            <a:ext cx="4859655" cy="2160270"/>
          </a:xfrm>
          <a:custGeom>
            <a:avLst/>
            <a:gdLst/>
            <a:ahLst/>
            <a:cxnLst/>
            <a:rect l="l" t="t" r="r" b="b"/>
            <a:pathLst>
              <a:path w="4979420" h="2157360">
                <a:moveTo>
                  <a:pt x="46646" y="0"/>
                </a:moveTo>
                <a:lnTo>
                  <a:pt x="4932775" y="0"/>
                </a:lnTo>
                <a:cubicBezTo>
                  <a:pt x="4958536" y="0"/>
                  <a:pt x="4979420" y="20884"/>
                  <a:pt x="4979420" y="46646"/>
                </a:cubicBezTo>
                <a:lnTo>
                  <a:pt x="4979420" y="2017434"/>
                </a:lnTo>
                <a:cubicBezTo>
                  <a:pt x="4979420" y="2094713"/>
                  <a:pt x="4916773" y="2157360"/>
                  <a:pt x="4839494" y="2157360"/>
                </a:cubicBezTo>
                <a:lnTo>
                  <a:pt x="139926" y="2157360"/>
                </a:lnTo>
                <a:cubicBezTo>
                  <a:pt x="62647" y="2157360"/>
                  <a:pt x="0" y="2094713"/>
                  <a:pt x="0" y="2017434"/>
                </a:cubicBezTo>
                <a:lnTo>
                  <a:pt x="0" y="46646"/>
                </a:lnTo>
                <a:cubicBezTo>
                  <a:pt x="0" y="20884"/>
                  <a:pt x="20884" y="0"/>
                  <a:pt x="46646" y="0"/>
                </a:cubicBezTo>
                <a:close/>
              </a:path>
            </a:pathLst>
          </a:custGeom>
          <a:solidFill>
            <a:srgbClr val="FFFFFF"/>
          </a:solidFill>
          <a:effectLst>
            <a:outerShdw blurRad="174921" dist="116614" dir="5400000" algn="bl" rotWithShape="0">
              <a:srgbClr val="000000">
                <a:alpha val="10196"/>
              </a:srgbClr>
            </a:outerShdw>
          </a:effectLst>
        </p:spPr>
      </p:sp>
      <p:sp>
        <p:nvSpPr>
          <p:cNvPr id="46" name="Shape 40"/>
          <p:cNvSpPr/>
          <p:nvPr/>
        </p:nvSpPr>
        <p:spPr>
          <a:xfrm>
            <a:off x="5704205" y="3923030"/>
            <a:ext cx="4859655" cy="53975"/>
          </a:xfrm>
          <a:custGeom>
            <a:avLst/>
            <a:gdLst/>
            <a:ahLst/>
            <a:cxnLst/>
            <a:rect l="l" t="t" r="r" b="b"/>
            <a:pathLst>
              <a:path w="4979420" h="46646">
                <a:moveTo>
                  <a:pt x="46646" y="0"/>
                </a:moveTo>
                <a:lnTo>
                  <a:pt x="4932775" y="0"/>
                </a:lnTo>
                <a:cubicBezTo>
                  <a:pt x="4958536" y="0"/>
                  <a:pt x="4979420" y="20884"/>
                  <a:pt x="4979420" y="46646"/>
                </a:cubicBezTo>
                <a:lnTo>
                  <a:pt x="4979420" y="46646"/>
                </a:lnTo>
                <a:lnTo>
                  <a:pt x="0" y="46646"/>
                </a:lnTo>
                <a:lnTo>
                  <a:pt x="0" y="46646"/>
                </a:lnTo>
                <a:cubicBezTo>
                  <a:pt x="0" y="20884"/>
                  <a:pt x="20884" y="0"/>
                  <a:pt x="46646" y="0"/>
                </a:cubicBezTo>
                <a:close/>
              </a:path>
            </a:pathLst>
          </a:custGeom>
          <a:solidFill>
            <a:srgbClr val="C59F5E"/>
          </a:solidFill>
        </p:spPr>
      </p:sp>
      <p:sp>
        <p:nvSpPr>
          <p:cNvPr id="47" name="Shape 41"/>
          <p:cNvSpPr/>
          <p:nvPr/>
        </p:nvSpPr>
        <p:spPr>
          <a:xfrm>
            <a:off x="5890260" y="4133215"/>
            <a:ext cx="466725" cy="481965"/>
          </a:xfrm>
          <a:custGeom>
            <a:avLst/>
            <a:gdLst/>
            <a:ahLst/>
            <a:cxnLst/>
            <a:rect l="l" t="t" r="r" b="b"/>
            <a:pathLst>
              <a:path w="466456" h="466456">
                <a:moveTo>
                  <a:pt x="233228" y="0"/>
                </a:moveTo>
                <a:lnTo>
                  <a:pt x="233228" y="0"/>
                </a:lnTo>
                <a:cubicBezTo>
                  <a:pt x="361950" y="0"/>
                  <a:pt x="466456" y="104506"/>
                  <a:pt x="466456" y="233228"/>
                </a:cubicBezTo>
                <a:lnTo>
                  <a:pt x="466456" y="233228"/>
                </a:lnTo>
                <a:cubicBezTo>
                  <a:pt x="466456" y="361950"/>
                  <a:pt x="361950" y="466456"/>
                  <a:pt x="233228" y="466456"/>
                </a:cubicBezTo>
                <a:lnTo>
                  <a:pt x="233228" y="466456"/>
                </a:lnTo>
                <a:cubicBezTo>
                  <a:pt x="104506" y="466456"/>
                  <a:pt x="0" y="361950"/>
                  <a:pt x="0" y="233228"/>
                </a:cubicBezTo>
                <a:lnTo>
                  <a:pt x="0" y="233228"/>
                </a:lnTo>
                <a:cubicBezTo>
                  <a:pt x="0" y="104506"/>
                  <a:pt x="104506" y="0"/>
                  <a:pt x="233228" y="0"/>
                </a:cubicBezTo>
                <a:close/>
              </a:path>
            </a:pathLst>
          </a:custGeom>
          <a:solidFill>
            <a:srgbClr val="C59F5E"/>
          </a:solidFill>
        </p:spPr>
      </p:sp>
      <p:sp>
        <p:nvSpPr>
          <p:cNvPr id="48" name="Shape 42"/>
          <p:cNvSpPr/>
          <p:nvPr/>
        </p:nvSpPr>
        <p:spPr>
          <a:xfrm>
            <a:off x="6021705" y="4261485"/>
            <a:ext cx="210185" cy="216535"/>
          </a:xfrm>
          <a:custGeom>
            <a:avLst/>
            <a:gdLst/>
            <a:ahLst/>
            <a:cxnLst/>
            <a:rect l="l" t="t" r="r" b="b"/>
            <a:pathLst>
              <a:path w="209905" h="209905">
                <a:moveTo>
                  <a:pt x="26238" y="13119"/>
                </a:moveTo>
                <a:cubicBezTo>
                  <a:pt x="11766" y="13119"/>
                  <a:pt x="0" y="24885"/>
                  <a:pt x="0" y="39357"/>
                </a:cubicBezTo>
                <a:lnTo>
                  <a:pt x="0" y="157429"/>
                </a:lnTo>
                <a:cubicBezTo>
                  <a:pt x="0" y="171901"/>
                  <a:pt x="11766" y="183667"/>
                  <a:pt x="26238" y="183667"/>
                </a:cubicBezTo>
                <a:lnTo>
                  <a:pt x="183667" y="183667"/>
                </a:lnTo>
                <a:cubicBezTo>
                  <a:pt x="198139" y="183667"/>
                  <a:pt x="209905" y="171901"/>
                  <a:pt x="209905" y="157429"/>
                </a:cubicBezTo>
                <a:lnTo>
                  <a:pt x="209905" y="78714"/>
                </a:lnTo>
                <a:cubicBezTo>
                  <a:pt x="209905" y="64243"/>
                  <a:pt x="198139" y="52476"/>
                  <a:pt x="183667" y="52476"/>
                </a:cubicBezTo>
                <a:lnTo>
                  <a:pt x="29518" y="52476"/>
                </a:lnTo>
                <a:cubicBezTo>
                  <a:pt x="24065" y="52476"/>
                  <a:pt x="19679" y="48090"/>
                  <a:pt x="19679" y="42637"/>
                </a:cubicBezTo>
                <a:cubicBezTo>
                  <a:pt x="19679" y="37184"/>
                  <a:pt x="24065" y="32798"/>
                  <a:pt x="29518" y="32798"/>
                </a:cubicBezTo>
                <a:lnTo>
                  <a:pt x="186947" y="32798"/>
                </a:lnTo>
                <a:cubicBezTo>
                  <a:pt x="192400" y="32798"/>
                  <a:pt x="196786" y="28411"/>
                  <a:pt x="196786" y="22958"/>
                </a:cubicBezTo>
                <a:cubicBezTo>
                  <a:pt x="196786" y="17506"/>
                  <a:pt x="192400" y="13119"/>
                  <a:pt x="186947" y="13119"/>
                </a:cubicBezTo>
                <a:lnTo>
                  <a:pt x="26238" y="13119"/>
                </a:lnTo>
                <a:close/>
                <a:moveTo>
                  <a:pt x="170548" y="104953"/>
                </a:moveTo>
                <a:cubicBezTo>
                  <a:pt x="177789" y="104953"/>
                  <a:pt x="183667" y="110831"/>
                  <a:pt x="183667" y="118072"/>
                </a:cubicBezTo>
                <a:cubicBezTo>
                  <a:pt x="183667" y="125312"/>
                  <a:pt x="177789" y="131191"/>
                  <a:pt x="170548" y="131191"/>
                </a:cubicBezTo>
                <a:cubicBezTo>
                  <a:pt x="163307" y="131191"/>
                  <a:pt x="157429" y="125312"/>
                  <a:pt x="157429" y="118072"/>
                </a:cubicBezTo>
                <a:cubicBezTo>
                  <a:pt x="157429" y="110831"/>
                  <a:pt x="163307" y="104953"/>
                  <a:pt x="170548" y="104953"/>
                </a:cubicBezTo>
                <a:close/>
              </a:path>
            </a:pathLst>
          </a:custGeom>
          <a:solidFill>
            <a:srgbClr val="FFFFFF"/>
          </a:solidFill>
        </p:spPr>
      </p:sp>
      <p:sp>
        <p:nvSpPr>
          <p:cNvPr id="49" name="Text 43"/>
          <p:cNvSpPr/>
          <p:nvPr/>
        </p:nvSpPr>
        <p:spPr>
          <a:xfrm>
            <a:off x="6496685" y="4226560"/>
            <a:ext cx="1894840" cy="28892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EF账户</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0" name="Text 44"/>
          <p:cNvSpPr/>
          <p:nvPr/>
        </p:nvSpPr>
        <p:spPr>
          <a:xfrm>
            <a:off x="5890260" y="4739640"/>
            <a:ext cx="4547235" cy="276225"/>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跨境资金自由流动</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支持多币种自由兑换</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降低汇兑成本</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51" name="Shape 45"/>
          <p:cNvSpPr/>
          <p:nvPr/>
        </p:nvSpPr>
        <p:spPr>
          <a:xfrm>
            <a:off x="5890260" y="5097780"/>
            <a:ext cx="4605655" cy="818515"/>
          </a:xfrm>
          <a:custGeom>
            <a:avLst/>
            <a:gdLst/>
            <a:ahLst/>
            <a:cxnLst/>
            <a:rect l="l" t="t" r="r" b="b"/>
            <a:pathLst>
              <a:path w="4606255" h="792976">
                <a:moveTo>
                  <a:pt x="93294" y="0"/>
                </a:moveTo>
                <a:lnTo>
                  <a:pt x="4512962" y="0"/>
                </a:lnTo>
                <a:cubicBezTo>
                  <a:pt x="4564486" y="0"/>
                  <a:pt x="4606255" y="41769"/>
                  <a:pt x="4606255" y="93294"/>
                </a:cubicBezTo>
                <a:lnTo>
                  <a:pt x="4606255" y="699682"/>
                </a:lnTo>
                <a:cubicBezTo>
                  <a:pt x="4606255" y="751207"/>
                  <a:pt x="4564486" y="792976"/>
                  <a:pt x="4512962" y="792976"/>
                </a:cubicBezTo>
                <a:lnTo>
                  <a:pt x="93294" y="792976"/>
                </a:lnTo>
                <a:cubicBezTo>
                  <a:pt x="41803" y="792976"/>
                  <a:pt x="0" y="751172"/>
                  <a:pt x="0" y="699682"/>
                </a:cubicBezTo>
                <a:lnTo>
                  <a:pt x="0" y="93294"/>
                </a:lnTo>
                <a:cubicBezTo>
                  <a:pt x="0" y="41769"/>
                  <a:pt x="41769" y="0"/>
                  <a:pt x="93294" y="0"/>
                </a:cubicBezTo>
                <a:close/>
              </a:path>
            </a:pathLst>
          </a:custGeom>
          <a:solidFill>
            <a:srgbClr val="F9F5EE"/>
          </a:solidFill>
        </p:spPr>
      </p:sp>
      <p:sp>
        <p:nvSpPr>
          <p:cNvPr id="52" name="Text 46"/>
          <p:cNvSpPr/>
          <p:nvPr/>
        </p:nvSpPr>
        <p:spPr>
          <a:xfrm>
            <a:off x="5896610" y="5191125"/>
            <a:ext cx="4594225" cy="433070"/>
          </a:xfrm>
          <a:prstGeom prst="rect">
            <a:avLst/>
          </a:prstGeom>
          <a:noFill/>
        </p:spPr>
        <p:txBody>
          <a:bodyPr wrap="square" lIns="0" tIns="0" rIns="0" bIns="0" rtlCol="0" anchor="ctr"/>
          <a:lstStyle/>
          <a:p>
            <a:pPr algn="ctr">
              <a:lnSpc>
                <a:spcPct val="100000"/>
              </a:lnSpc>
            </a:pPr>
            <a:r>
              <a:rPr lang="en-US" sz="3200" b="1" dirty="0">
                <a:solidFill>
                  <a:srgbClr val="C5A06D"/>
                </a:solidFill>
                <a:latin typeface="微软雅黑" panose="020B0503020204020204" charset="-122"/>
                <a:ea typeface="微软雅黑" panose="020B0503020204020204" charset="-122"/>
                <a:cs typeface="微软雅黑" panose="020B0503020204020204" charset="-122"/>
              </a:rPr>
              <a:t>2689亿</a:t>
            </a:r>
            <a:endParaRPr lang="en-US" sz="32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53" name="Text 47"/>
          <p:cNvSpPr/>
          <p:nvPr/>
        </p:nvSpPr>
        <p:spPr>
          <a:xfrm>
            <a:off x="5948680" y="5610860"/>
            <a:ext cx="4488815" cy="192405"/>
          </a:xfrm>
          <a:prstGeom prst="rect">
            <a:avLst/>
          </a:prstGeom>
          <a:no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业务量(元)</a:t>
            </a:r>
            <a:endPar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endParaRPr>
          </a:p>
        </p:txBody>
      </p:sp>
      <p:sp>
        <p:nvSpPr>
          <p:cNvPr id="54" name="Shape 48"/>
          <p:cNvSpPr/>
          <p:nvPr/>
        </p:nvSpPr>
        <p:spPr>
          <a:xfrm>
            <a:off x="10861675" y="3923030"/>
            <a:ext cx="4860290" cy="2227580"/>
          </a:xfrm>
          <a:custGeom>
            <a:avLst/>
            <a:gdLst/>
            <a:ahLst/>
            <a:cxnLst/>
            <a:rect l="l" t="t" r="r" b="b"/>
            <a:pathLst>
              <a:path w="4979420" h="2157360">
                <a:moveTo>
                  <a:pt x="46646" y="0"/>
                </a:moveTo>
                <a:lnTo>
                  <a:pt x="4932775" y="0"/>
                </a:lnTo>
                <a:cubicBezTo>
                  <a:pt x="4958536" y="0"/>
                  <a:pt x="4979420" y="20884"/>
                  <a:pt x="4979420" y="46646"/>
                </a:cubicBezTo>
                <a:lnTo>
                  <a:pt x="4979420" y="2017434"/>
                </a:lnTo>
                <a:cubicBezTo>
                  <a:pt x="4979420" y="2094713"/>
                  <a:pt x="4916773" y="2157360"/>
                  <a:pt x="4839494" y="2157360"/>
                </a:cubicBezTo>
                <a:lnTo>
                  <a:pt x="139926" y="2157360"/>
                </a:lnTo>
                <a:cubicBezTo>
                  <a:pt x="62647" y="2157360"/>
                  <a:pt x="0" y="2094713"/>
                  <a:pt x="0" y="2017434"/>
                </a:cubicBezTo>
                <a:lnTo>
                  <a:pt x="0" y="46646"/>
                </a:lnTo>
                <a:cubicBezTo>
                  <a:pt x="0" y="20884"/>
                  <a:pt x="20884" y="0"/>
                  <a:pt x="46646" y="0"/>
                </a:cubicBezTo>
                <a:close/>
              </a:path>
            </a:pathLst>
          </a:custGeom>
          <a:solidFill>
            <a:srgbClr val="FFFFFF"/>
          </a:solidFill>
          <a:effectLst>
            <a:outerShdw blurRad="174921" dist="116614" dir="5400000" algn="bl" rotWithShape="0">
              <a:srgbClr val="000000">
                <a:alpha val="10196"/>
              </a:srgbClr>
            </a:outerShdw>
          </a:effectLst>
        </p:spPr>
      </p:sp>
      <p:sp>
        <p:nvSpPr>
          <p:cNvPr id="55" name="Shape 49"/>
          <p:cNvSpPr/>
          <p:nvPr/>
        </p:nvSpPr>
        <p:spPr>
          <a:xfrm>
            <a:off x="10861675" y="3923030"/>
            <a:ext cx="4860290" cy="53975"/>
          </a:xfrm>
          <a:custGeom>
            <a:avLst/>
            <a:gdLst/>
            <a:ahLst/>
            <a:cxnLst/>
            <a:rect l="l" t="t" r="r" b="b"/>
            <a:pathLst>
              <a:path w="4979420" h="46646">
                <a:moveTo>
                  <a:pt x="46646" y="0"/>
                </a:moveTo>
                <a:lnTo>
                  <a:pt x="4932775" y="0"/>
                </a:lnTo>
                <a:cubicBezTo>
                  <a:pt x="4958536" y="0"/>
                  <a:pt x="4979420" y="20884"/>
                  <a:pt x="4979420" y="46646"/>
                </a:cubicBezTo>
                <a:lnTo>
                  <a:pt x="4979420" y="46646"/>
                </a:lnTo>
                <a:lnTo>
                  <a:pt x="0" y="46646"/>
                </a:lnTo>
                <a:lnTo>
                  <a:pt x="0" y="46646"/>
                </a:lnTo>
                <a:cubicBezTo>
                  <a:pt x="0" y="20884"/>
                  <a:pt x="20884" y="0"/>
                  <a:pt x="46646" y="0"/>
                </a:cubicBezTo>
                <a:close/>
              </a:path>
            </a:pathLst>
          </a:custGeom>
          <a:solidFill>
            <a:srgbClr val="C5A06D"/>
          </a:solidFill>
        </p:spPr>
      </p:sp>
      <p:sp>
        <p:nvSpPr>
          <p:cNvPr id="56" name="Shape 50"/>
          <p:cNvSpPr/>
          <p:nvPr/>
        </p:nvSpPr>
        <p:spPr>
          <a:xfrm>
            <a:off x="11048365" y="4133215"/>
            <a:ext cx="466725" cy="481965"/>
          </a:xfrm>
          <a:custGeom>
            <a:avLst/>
            <a:gdLst/>
            <a:ahLst/>
            <a:cxnLst/>
            <a:rect l="l" t="t" r="r" b="b"/>
            <a:pathLst>
              <a:path w="466456" h="466456">
                <a:moveTo>
                  <a:pt x="233228" y="0"/>
                </a:moveTo>
                <a:lnTo>
                  <a:pt x="233228" y="0"/>
                </a:lnTo>
                <a:cubicBezTo>
                  <a:pt x="361950" y="0"/>
                  <a:pt x="466456" y="104506"/>
                  <a:pt x="466456" y="233228"/>
                </a:cubicBezTo>
                <a:lnTo>
                  <a:pt x="466456" y="233228"/>
                </a:lnTo>
                <a:cubicBezTo>
                  <a:pt x="466456" y="361950"/>
                  <a:pt x="361950" y="466456"/>
                  <a:pt x="233228" y="466456"/>
                </a:cubicBezTo>
                <a:lnTo>
                  <a:pt x="233228" y="466456"/>
                </a:lnTo>
                <a:cubicBezTo>
                  <a:pt x="104506" y="466456"/>
                  <a:pt x="0" y="361950"/>
                  <a:pt x="0" y="233228"/>
                </a:cubicBezTo>
                <a:lnTo>
                  <a:pt x="0" y="233228"/>
                </a:lnTo>
                <a:cubicBezTo>
                  <a:pt x="0" y="104506"/>
                  <a:pt x="104506" y="0"/>
                  <a:pt x="233228" y="0"/>
                </a:cubicBezTo>
                <a:close/>
              </a:path>
            </a:pathLst>
          </a:custGeom>
          <a:solidFill>
            <a:srgbClr val="C5A06D"/>
          </a:solidFill>
        </p:spPr>
      </p:sp>
      <p:sp>
        <p:nvSpPr>
          <p:cNvPr id="57" name="Shape 51"/>
          <p:cNvSpPr/>
          <p:nvPr/>
        </p:nvSpPr>
        <p:spPr>
          <a:xfrm>
            <a:off x="11192510" y="4261485"/>
            <a:ext cx="183515" cy="216535"/>
          </a:xfrm>
          <a:custGeom>
            <a:avLst/>
            <a:gdLst/>
            <a:ahLst/>
            <a:cxnLst/>
            <a:rect l="l" t="t" r="r" b="b"/>
            <a:pathLst>
              <a:path w="183667" h="209905">
                <a:moveTo>
                  <a:pt x="26238" y="13119"/>
                </a:moveTo>
                <a:cubicBezTo>
                  <a:pt x="11766" y="13119"/>
                  <a:pt x="0" y="24885"/>
                  <a:pt x="0" y="39357"/>
                </a:cubicBezTo>
                <a:lnTo>
                  <a:pt x="0" y="65595"/>
                </a:lnTo>
                <a:cubicBezTo>
                  <a:pt x="0" y="80067"/>
                  <a:pt x="11766" y="91834"/>
                  <a:pt x="26238" y="91834"/>
                </a:cubicBezTo>
                <a:lnTo>
                  <a:pt x="157429" y="91834"/>
                </a:lnTo>
                <a:cubicBezTo>
                  <a:pt x="171901" y="91834"/>
                  <a:pt x="183667" y="80067"/>
                  <a:pt x="183667" y="65595"/>
                </a:cubicBezTo>
                <a:lnTo>
                  <a:pt x="183667" y="39357"/>
                </a:lnTo>
                <a:cubicBezTo>
                  <a:pt x="183667" y="24885"/>
                  <a:pt x="171901" y="13119"/>
                  <a:pt x="157429" y="13119"/>
                </a:cubicBezTo>
                <a:lnTo>
                  <a:pt x="26238" y="13119"/>
                </a:lnTo>
                <a:close/>
                <a:moveTo>
                  <a:pt x="114792" y="42637"/>
                </a:moveTo>
                <a:cubicBezTo>
                  <a:pt x="120222" y="42637"/>
                  <a:pt x="124631" y="47046"/>
                  <a:pt x="124631" y="52476"/>
                </a:cubicBezTo>
                <a:cubicBezTo>
                  <a:pt x="124631" y="57907"/>
                  <a:pt x="120222" y="62316"/>
                  <a:pt x="114792" y="62316"/>
                </a:cubicBezTo>
                <a:cubicBezTo>
                  <a:pt x="109362" y="62316"/>
                  <a:pt x="104953" y="57907"/>
                  <a:pt x="104953" y="52476"/>
                </a:cubicBezTo>
                <a:cubicBezTo>
                  <a:pt x="104953" y="47046"/>
                  <a:pt x="109362" y="42637"/>
                  <a:pt x="114792" y="42637"/>
                </a:cubicBezTo>
                <a:close/>
                <a:moveTo>
                  <a:pt x="137750" y="52476"/>
                </a:moveTo>
                <a:cubicBezTo>
                  <a:pt x="137750" y="47046"/>
                  <a:pt x="142159" y="42637"/>
                  <a:pt x="147590" y="42637"/>
                </a:cubicBezTo>
                <a:cubicBezTo>
                  <a:pt x="153020" y="42637"/>
                  <a:pt x="157429" y="47046"/>
                  <a:pt x="157429" y="52476"/>
                </a:cubicBezTo>
                <a:cubicBezTo>
                  <a:pt x="157429" y="57907"/>
                  <a:pt x="153020" y="62316"/>
                  <a:pt x="147590" y="62316"/>
                </a:cubicBezTo>
                <a:cubicBezTo>
                  <a:pt x="142159" y="62316"/>
                  <a:pt x="137750" y="57907"/>
                  <a:pt x="137750" y="52476"/>
                </a:cubicBezTo>
                <a:close/>
                <a:moveTo>
                  <a:pt x="26238" y="118072"/>
                </a:moveTo>
                <a:cubicBezTo>
                  <a:pt x="11766" y="118072"/>
                  <a:pt x="0" y="129838"/>
                  <a:pt x="0" y="144310"/>
                </a:cubicBezTo>
                <a:lnTo>
                  <a:pt x="0" y="170548"/>
                </a:lnTo>
                <a:cubicBezTo>
                  <a:pt x="0" y="185020"/>
                  <a:pt x="11766" y="196786"/>
                  <a:pt x="26238" y="196786"/>
                </a:cubicBezTo>
                <a:lnTo>
                  <a:pt x="157429" y="196786"/>
                </a:lnTo>
                <a:cubicBezTo>
                  <a:pt x="171901" y="196786"/>
                  <a:pt x="183667" y="185020"/>
                  <a:pt x="183667" y="170548"/>
                </a:cubicBezTo>
                <a:lnTo>
                  <a:pt x="183667" y="144310"/>
                </a:lnTo>
                <a:cubicBezTo>
                  <a:pt x="183667" y="129838"/>
                  <a:pt x="171901" y="118072"/>
                  <a:pt x="157429" y="118072"/>
                </a:cubicBezTo>
                <a:lnTo>
                  <a:pt x="26238" y="118072"/>
                </a:lnTo>
                <a:close/>
                <a:moveTo>
                  <a:pt x="114792" y="147590"/>
                </a:moveTo>
                <a:cubicBezTo>
                  <a:pt x="120222" y="147590"/>
                  <a:pt x="124631" y="151999"/>
                  <a:pt x="124631" y="157429"/>
                </a:cubicBezTo>
                <a:cubicBezTo>
                  <a:pt x="124631" y="162859"/>
                  <a:pt x="120222" y="167268"/>
                  <a:pt x="114792" y="167268"/>
                </a:cubicBezTo>
                <a:cubicBezTo>
                  <a:pt x="109362" y="167268"/>
                  <a:pt x="104953" y="162859"/>
                  <a:pt x="104953" y="157429"/>
                </a:cubicBezTo>
                <a:cubicBezTo>
                  <a:pt x="104953" y="151999"/>
                  <a:pt x="109362" y="147590"/>
                  <a:pt x="114792" y="147590"/>
                </a:cubicBezTo>
                <a:close/>
                <a:moveTo>
                  <a:pt x="137750" y="157429"/>
                </a:moveTo>
                <a:cubicBezTo>
                  <a:pt x="137750" y="151999"/>
                  <a:pt x="142159" y="147590"/>
                  <a:pt x="147590" y="147590"/>
                </a:cubicBezTo>
                <a:cubicBezTo>
                  <a:pt x="153020" y="147590"/>
                  <a:pt x="157429" y="151999"/>
                  <a:pt x="157429" y="157429"/>
                </a:cubicBezTo>
                <a:cubicBezTo>
                  <a:pt x="157429" y="162859"/>
                  <a:pt x="153020" y="167268"/>
                  <a:pt x="147590" y="167268"/>
                </a:cubicBezTo>
                <a:cubicBezTo>
                  <a:pt x="142159" y="167268"/>
                  <a:pt x="137750" y="162859"/>
                  <a:pt x="137750" y="157429"/>
                </a:cubicBezTo>
                <a:close/>
              </a:path>
            </a:pathLst>
          </a:custGeom>
          <a:solidFill>
            <a:srgbClr val="FFFFFF"/>
          </a:solidFill>
        </p:spPr>
      </p:sp>
      <p:sp>
        <p:nvSpPr>
          <p:cNvPr id="58" name="Text 52"/>
          <p:cNvSpPr/>
          <p:nvPr/>
        </p:nvSpPr>
        <p:spPr>
          <a:xfrm>
            <a:off x="11654790" y="4226560"/>
            <a:ext cx="3398520" cy="28892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数据跨境流动</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59" name="Text 53"/>
          <p:cNvSpPr/>
          <p:nvPr/>
        </p:nvSpPr>
        <p:spPr>
          <a:xfrm>
            <a:off x="11048365" y="4739640"/>
            <a:ext cx="4687570" cy="276225"/>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优先接入国际互联网数据专用通道</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访问速度提升3倍</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60" name="Shape 54"/>
          <p:cNvSpPr/>
          <p:nvPr/>
        </p:nvSpPr>
        <p:spPr>
          <a:xfrm>
            <a:off x="11048365" y="5097780"/>
            <a:ext cx="4606290" cy="818515"/>
          </a:xfrm>
          <a:custGeom>
            <a:avLst/>
            <a:gdLst/>
            <a:ahLst/>
            <a:cxnLst/>
            <a:rect l="l" t="t" r="r" b="b"/>
            <a:pathLst>
              <a:path w="4606255" h="792976">
                <a:moveTo>
                  <a:pt x="93294" y="0"/>
                </a:moveTo>
                <a:lnTo>
                  <a:pt x="4512962" y="0"/>
                </a:lnTo>
                <a:cubicBezTo>
                  <a:pt x="4564486" y="0"/>
                  <a:pt x="4606255" y="41769"/>
                  <a:pt x="4606255" y="93294"/>
                </a:cubicBezTo>
                <a:lnTo>
                  <a:pt x="4606255" y="699682"/>
                </a:lnTo>
                <a:cubicBezTo>
                  <a:pt x="4606255" y="751207"/>
                  <a:pt x="4564486" y="792976"/>
                  <a:pt x="4512962" y="792976"/>
                </a:cubicBezTo>
                <a:lnTo>
                  <a:pt x="93294" y="792976"/>
                </a:lnTo>
                <a:cubicBezTo>
                  <a:pt x="41803" y="792976"/>
                  <a:pt x="0" y="751172"/>
                  <a:pt x="0" y="699682"/>
                </a:cubicBezTo>
                <a:lnTo>
                  <a:pt x="0" y="93294"/>
                </a:lnTo>
                <a:cubicBezTo>
                  <a:pt x="0" y="41769"/>
                  <a:pt x="41769" y="0"/>
                  <a:pt x="93294" y="0"/>
                </a:cubicBezTo>
                <a:close/>
              </a:path>
            </a:pathLst>
          </a:custGeom>
          <a:solidFill>
            <a:srgbClr val="F9F5EE"/>
          </a:solidFill>
        </p:spPr>
      </p:sp>
      <p:sp>
        <p:nvSpPr>
          <p:cNvPr id="61" name="Text 55"/>
          <p:cNvSpPr/>
          <p:nvPr/>
        </p:nvSpPr>
        <p:spPr>
          <a:xfrm>
            <a:off x="11054080" y="5191125"/>
            <a:ext cx="4594860" cy="433070"/>
          </a:xfrm>
          <a:prstGeom prst="rect">
            <a:avLst/>
          </a:prstGeom>
          <a:noFill/>
        </p:spPr>
        <p:txBody>
          <a:bodyPr wrap="square" lIns="0" tIns="0" rIns="0" bIns="0" rtlCol="0" anchor="ctr"/>
          <a:lstStyle/>
          <a:p>
            <a:pPr algn="ctr">
              <a:lnSpc>
                <a:spcPct val="100000"/>
              </a:lnSpc>
            </a:pPr>
            <a:r>
              <a:rPr lang="en-US" sz="3200" b="1" dirty="0">
                <a:solidFill>
                  <a:srgbClr val="C5A06D"/>
                </a:solidFill>
                <a:latin typeface="微软雅黑" panose="020B0503020204020204" charset="-122"/>
                <a:ea typeface="微软雅黑" panose="020B0503020204020204" charset="-122"/>
                <a:cs typeface="微软雅黑" panose="020B0503020204020204" charset="-122"/>
              </a:rPr>
              <a:t>3倍</a:t>
            </a:r>
            <a:endParaRPr lang="en-US" sz="32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62" name="Text 56"/>
          <p:cNvSpPr/>
          <p:nvPr/>
        </p:nvSpPr>
        <p:spPr>
          <a:xfrm>
            <a:off x="11106150" y="5610860"/>
            <a:ext cx="4489450" cy="192405"/>
          </a:xfrm>
          <a:prstGeom prst="rect">
            <a:avLst/>
          </a:prstGeom>
          <a:no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rPr>
              <a:t>速度提升</a:t>
            </a:r>
            <a:endParaRPr lang="en-US" sz="1400" dirty="0">
              <a:solidFill>
                <a:schemeClr val="tx1">
                  <a:alpha val="60000"/>
                </a:schemeClr>
              </a:solidFill>
              <a:latin typeface="微软雅黑" panose="020B0503020204020204" charset="-122"/>
              <a:ea typeface="微软雅黑" panose="020B0503020204020204" charset="-122"/>
              <a:cs typeface="MiSans Semibold" panose="00000700000000000000" charset="-122"/>
            </a:endParaRPr>
          </a:p>
        </p:txBody>
      </p:sp>
      <p:sp>
        <p:nvSpPr>
          <p:cNvPr id="63" name="Shape 57"/>
          <p:cNvSpPr/>
          <p:nvPr/>
        </p:nvSpPr>
        <p:spPr>
          <a:xfrm>
            <a:off x="535305" y="6355715"/>
            <a:ext cx="15192000" cy="2145665"/>
          </a:xfrm>
          <a:custGeom>
            <a:avLst/>
            <a:gdLst/>
            <a:ahLst/>
            <a:cxnLst/>
            <a:rect l="l" t="t" r="r" b="b"/>
            <a:pathLst>
              <a:path w="15323088" h="2145699">
                <a:moveTo>
                  <a:pt x="139942" y="0"/>
                </a:moveTo>
                <a:lnTo>
                  <a:pt x="15183145" y="0"/>
                </a:lnTo>
                <a:cubicBezTo>
                  <a:pt x="15260433" y="0"/>
                  <a:pt x="15323088" y="62654"/>
                  <a:pt x="15323088" y="139942"/>
                </a:cubicBezTo>
                <a:lnTo>
                  <a:pt x="15323088" y="2005756"/>
                </a:lnTo>
                <a:cubicBezTo>
                  <a:pt x="15323088" y="2083044"/>
                  <a:pt x="15260433" y="2145699"/>
                  <a:pt x="15183145" y="2145699"/>
                </a:cubicBezTo>
                <a:lnTo>
                  <a:pt x="139942" y="2145699"/>
                </a:lnTo>
                <a:cubicBezTo>
                  <a:pt x="62654" y="2145699"/>
                  <a:pt x="0" y="2083044"/>
                  <a:pt x="0" y="2005756"/>
                </a:cubicBezTo>
                <a:lnTo>
                  <a:pt x="0" y="139942"/>
                </a:lnTo>
                <a:cubicBezTo>
                  <a:pt x="0" y="62654"/>
                  <a:pt x="62654" y="0"/>
                  <a:pt x="139942" y="0"/>
                </a:cubicBezTo>
                <a:close/>
              </a:path>
            </a:pathLst>
          </a:custGeom>
          <a:solidFill>
            <a:srgbClr val="F9F5EE"/>
          </a:solidFill>
          <a:effectLst>
            <a:outerShdw blurRad="174921" dist="116614" dir="5400000" algn="bl" rotWithShape="0">
              <a:srgbClr val="000000">
                <a:alpha val="10196"/>
              </a:srgbClr>
            </a:outerShdw>
          </a:effectLst>
        </p:spPr>
      </p:sp>
      <p:sp>
        <p:nvSpPr>
          <p:cNvPr id="64" name="Shape 58"/>
          <p:cNvSpPr/>
          <p:nvPr/>
        </p:nvSpPr>
        <p:spPr>
          <a:xfrm>
            <a:off x="734669" y="6635509"/>
            <a:ext cx="279874" cy="279874"/>
          </a:xfrm>
          <a:custGeom>
            <a:avLst/>
            <a:gdLst/>
            <a:ahLst/>
            <a:cxnLst/>
            <a:rect l="l" t="t" r="r" b="b"/>
            <a:pathLst>
              <a:path w="279874" h="279874">
                <a:moveTo>
                  <a:pt x="34984" y="34984"/>
                </a:moveTo>
                <a:cubicBezTo>
                  <a:pt x="34984" y="25309"/>
                  <a:pt x="27167" y="17492"/>
                  <a:pt x="17492" y="17492"/>
                </a:cubicBezTo>
                <a:cubicBezTo>
                  <a:pt x="7817" y="17492"/>
                  <a:pt x="0" y="25309"/>
                  <a:pt x="0" y="34984"/>
                </a:cubicBezTo>
                <a:lnTo>
                  <a:pt x="0" y="218651"/>
                </a:lnTo>
                <a:cubicBezTo>
                  <a:pt x="0" y="242812"/>
                  <a:pt x="19569" y="262382"/>
                  <a:pt x="43730" y="262382"/>
                </a:cubicBezTo>
                <a:lnTo>
                  <a:pt x="262382" y="262382"/>
                </a:lnTo>
                <a:cubicBezTo>
                  <a:pt x="272057" y="262382"/>
                  <a:pt x="279874" y="254565"/>
                  <a:pt x="279874" y="244890"/>
                </a:cubicBezTo>
                <a:cubicBezTo>
                  <a:pt x="279874" y="235214"/>
                  <a:pt x="272057" y="227397"/>
                  <a:pt x="262382" y="227397"/>
                </a:cubicBezTo>
                <a:lnTo>
                  <a:pt x="43730" y="227397"/>
                </a:lnTo>
                <a:cubicBezTo>
                  <a:pt x="38920" y="227397"/>
                  <a:pt x="34984" y="223462"/>
                  <a:pt x="34984" y="218651"/>
                </a:cubicBezTo>
                <a:lnTo>
                  <a:pt x="34984" y="34984"/>
                </a:lnTo>
                <a:close/>
                <a:moveTo>
                  <a:pt x="257243" y="82322"/>
                </a:moveTo>
                <a:cubicBezTo>
                  <a:pt x="264076" y="75489"/>
                  <a:pt x="264076" y="64393"/>
                  <a:pt x="257243" y="57560"/>
                </a:cubicBezTo>
                <a:cubicBezTo>
                  <a:pt x="250410" y="50727"/>
                  <a:pt x="239314" y="50727"/>
                  <a:pt x="232481" y="57560"/>
                </a:cubicBezTo>
                <a:lnTo>
                  <a:pt x="174921" y="115175"/>
                </a:lnTo>
                <a:lnTo>
                  <a:pt x="143545" y="83853"/>
                </a:lnTo>
                <a:cubicBezTo>
                  <a:pt x="136712" y="77020"/>
                  <a:pt x="125615" y="77020"/>
                  <a:pt x="118782" y="83853"/>
                </a:cubicBezTo>
                <a:lnTo>
                  <a:pt x="66306" y="136329"/>
                </a:lnTo>
                <a:cubicBezTo>
                  <a:pt x="59473" y="143162"/>
                  <a:pt x="59473" y="154259"/>
                  <a:pt x="66306" y="161091"/>
                </a:cubicBezTo>
                <a:cubicBezTo>
                  <a:pt x="73139" y="167924"/>
                  <a:pt x="84235" y="167924"/>
                  <a:pt x="91068" y="161091"/>
                </a:cubicBezTo>
                <a:lnTo>
                  <a:pt x="131191" y="120969"/>
                </a:lnTo>
                <a:lnTo>
                  <a:pt x="162567" y="152345"/>
                </a:lnTo>
                <a:cubicBezTo>
                  <a:pt x="169400" y="159178"/>
                  <a:pt x="180497" y="159178"/>
                  <a:pt x="187330" y="152345"/>
                </a:cubicBezTo>
                <a:lnTo>
                  <a:pt x="257298" y="82377"/>
                </a:lnTo>
                <a:close/>
              </a:path>
            </a:pathLst>
          </a:custGeom>
          <a:solidFill>
            <a:srgbClr val="C5A06D"/>
          </a:solidFill>
        </p:spPr>
      </p:sp>
      <p:sp>
        <p:nvSpPr>
          <p:cNvPr id="65" name="Text 59"/>
          <p:cNvSpPr/>
          <p:nvPr/>
        </p:nvSpPr>
        <p:spPr>
          <a:xfrm>
            <a:off x="1049527" y="6588864"/>
            <a:ext cx="14646726" cy="373165"/>
          </a:xfrm>
          <a:prstGeom prst="rect">
            <a:avLst/>
          </a:prstGeom>
          <a:noFill/>
        </p:spPr>
        <p:txBody>
          <a:bodyPr wrap="square" lIns="0" tIns="0" rIns="0" bIns="0" rtlCol="0" anchor="ctr"/>
          <a:lstStyle/>
          <a:p>
            <a:pPr>
              <a:lnSpc>
                <a:spcPct val="110000"/>
              </a:lnSpc>
            </a:pPr>
            <a:r>
              <a:rPr lang="en-US" sz="2205" b="1" dirty="0">
                <a:solidFill>
                  <a:schemeClr val="tx1"/>
                </a:solidFill>
                <a:latin typeface="微软雅黑" panose="020B0503020204020204" charset="-122"/>
                <a:ea typeface="微软雅黑" panose="020B0503020204020204" charset="-122"/>
                <a:cs typeface="方正大黑体_GBK" panose="02010600010101010101" charset="-122"/>
              </a:rPr>
              <a:t>海南跨境电商综合成本优势</a:t>
            </a:r>
            <a:endParaRPr lang="en-US" sz="2205"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66" name="Shape 60"/>
          <p:cNvSpPr/>
          <p:nvPr/>
        </p:nvSpPr>
        <p:spPr>
          <a:xfrm>
            <a:off x="699684" y="7148611"/>
            <a:ext cx="3568390" cy="1119495"/>
          </a:xfrm>
          <a:custGeom>
            <a:avLst/>
            <a:gdLst/>
            <a:ahLst/>
            <a:cxnLst/>
            <a:rect l="l" t="t" r="r" b="b"/>
            <a:pathLst>
              <a:path w="3568390" h="1119495">
                <a:moveTo>
                  <a:pt x="93288" y="0"/>
                </a:moveTo>
                <a:lnTo>
                  <a:pt x="3475103" y="0"/>
                </a:lnTo>
                <a:cubicBezTo>
                  <a:pt x="3526624" y="0"/>
                  <a:pt x="3568390" y="41766"/>
                  <a:pt x="3568390" y="93288"/>
                </a:cubicBezTo>
                <a:lnTo>
                  <a:pt x="3568390" y="1026207"/>
                </a:lnTo>
                <a:cubicBezTo>
                  <a:pt x="3568390" y="1077729"/>
                  <a:pt x="3526624" y="1119495"/>
                  <a:pt x="3475103" y="1119495"/>
                </a:cubicBezTo>
                <a:lnTo>
                  <a:pt x="93288" y="1119495"/>
                </a:lnTo>
                <a:cubicBezTo>
                  <a:pt x="41766" y="1119495"/>
                  <a:pt x="0" y="1077729"/>
                  <a:pt x="0" y="1026207"/>
                </a:cubicBezTo>
                <a:lnTo>
                  <a:pt x="0" y="93288"/>
                </a:lnTo>
                <a:cubicBezTo>
                  <a:pt x="0" y="41801"/>
                  <a:pt x="41801" y="0"/>
                  <a:pt x="93288" y="0"/>
                </a:cubicBezTo>
                <a:close/>
              </a:path>
            </a:pathLst>
          </a:custGeom>
          <a:solidFill>
            <a:srgbClr val="FFFFFF"/>
          </a:solidFill>
        </p:spPr>
      </p:sp>
      <p:sp>
        <p:nvSpPr>
          <p:cNvPr id="67" name="Text 61"/>
          <p:cNvSpPr/>
          <p:nvPr/>
        </p:nvSpPr>
        <p:spPr>
          <a:xfrm>
            <a:off x="798806" y="7335194"/>
            <a:ext cx="3370146" cy="419811"/>
          </a:xfrm>
          <a:prstGeom prst="rect">
            <a:avLst/>
          </a:prstGeom>
          <a:noFill/>
        </p:spPr>
        <p:txBody>
          <a:bodyPr wrap="square" lIns="0" tIns="0" rIns="0" bIns="0" rtlCol="0" anchor="ctr"/>
          <a:lstStyle/>
          <a:p>
            <a:pPr algn="ctr">
              <a:lnSpc>
                <a:spcPct val="100000"/>
              </a:lnSpc>
            </a:pPr>
            <a:r>
              <a:rPr lang="en-US" sz="3200" b="1" dirty="0">
                <a:solidFill>
                  <a:srgbClr val="C5A06D"/>
                </a:solidFill>
                <a:latin typeface="微软雅黑" panose="020B0503020204020204" charset="-122"/>
                <a:ea typeface="微软雅黑" panose="020B0503020204020204" charset="-122"/>
                <a:cs typeface="Sitka Text" charset="0"/>
              </a:rPr>
              <a:t>-20%</a:t>
            </a:r>
            <a:endParaRPr lang="en-US" sz="3200" b="1" dirty="0">
              <a:solidFill>
                <a:srgbClr val="C5A06D"/>
              </a:solidFill>
              <a:latin typeface="微软雅黑" panose="020B0503020204020204" charset="-122"/>
              <a:ea typeface="微软雅黑" panose="020B0503020204020204" charset="-122"/>
              <a:cs typeface="Sitka Text" charset="0"/>
            </a:endParaRPr>
          </a:p>
        </p:txBody>
      </p:sp>
      <p:sp>
        <p:nvSpPr>
          <p:cNvPr id="68" name="Text 62"/>
          <p:cNvSpPr/>
          <p:nvPr/>
        </p:nvSpPr>
        <p:spPr>
          <a:xfrm>
            <a:off x="845452" y="7848296"/>
            <a:ext cx="3276855" cy="233228"/>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设备进口成本</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69" name="Shape 63"/>
          <p:cNvSpPr/>
          <p:nvPr/>
        </p:nvSpPr>
        <p:spPr>
          <a:xfrm>
            <a:off x="4459759" y="7148611"/>
            <a:ext cx="3568390" cy="1119495"/>
          </a:xfrm>
          <a:custGeom>
            <a:avLst/>
            <a:gdLst/>
            <a:ahLst/>
            <a:cxnLst/>
            <a:rect l="l" t="t" r="r" b="b"/>
            <a:pathLst>
              <a:path w="3568390" h="1119495">
                <a:moveTo>
                  <a:pt x="93288" y="0"/>
                </a:moveTo>
                <a:lnTo>
                  <a:pt x="3475103" y="0"/>
                </a:lnTo>
                <a:cubicBezTo>
                  <a:pt x="3526624" y="0"/>
                  <a:pt x="3568390" y="41766"/>
                  <a:pt x="3568390" y="93288"/>
                </a:cubicBezTo>
                <a:lnTo>
                  <a:pt x="3568390" y="1026207"/>
                </a:lnTo>
                <a:cubicBezTo>
                  <a:pt x="3568390" y="1077729"/>
                  <a:pt x="3526624" y="1119495"/>
                  <a:pt x="3475103" y="1119495"/>
                </a:cubicBezTo>
                <a:lnTo>
                  <a:pt x="93288" y="1119495"/>
                </a:lnTo>
                <a:cubicBezTo>
                  <a:pt x="41766" y="1119495"/>
                  <a:pt x="0" y="1077729"/>
                  <a:pt x="0" y="1026207"/>
                </a:cubicBezTo>
                <a:lnTo>
                  <a:pt x="0" y="93288"/>
                </a:lnTo>
                <a:cubicBezTo>
                  <a:pt x="0" y="41801"/>
                  <a:pt x="41801" y="0"/>
                  <a:pt x="93288" y="0"/>
                </a:cubicBezTo>
                <a:close/>
              </a:path>
            </a:pathLst>
          </a:custGeom>
          <a:solidFill>
            <a:srgbClr val="FFFFFF"/>
          </a:solidFill>
        </p:spPr>
      </p:sp>
      <p:sp>
        <p:nvSpPr>
          <p:cNvPr id="70" name="Text 64"/>
          <p:cNvSpPr/>
          <p:nvPr/>
        </p:nvSpPr>
        <p:spPr>
          <a:xfrm>
            <a:off x="4558881" y="7335194"/>
            <a:ext cx="3370146" cy="419811"/>
          </a:xfrm>
          <a:prstGeom prst="rect">
            <a:avLst/>
          </a:prstGeom>
          <a:noFill/>
        </p:spPr>
        <p:txBody>
          <a:bodyPr wrap="square" lIns="0" tIns="0" rIns="0" bIns="0" rtlCol="0" anchor="ctr"/>
          <a:lstStyle/>
          <a:p>
            <a:pPr algn="ctr">
              <a:lnSpc>
                <a:spcPct val="100000"/>
              </a:lnSpc>
            </a:pPr>
            <a:r>
              <a:rPr lang="en-US" sz="3200" b="1" dirty="0">
                <a:solidFill>
                  <a:srgbClr val="C5A06D"/>
                </a:solidFill>
                <a:latin typeface="微软雅黑" panose="020B0503020204020204" charset="-122"/>
                <a:ea typeface="微软雅黑" panose="020B0503020204020204" charset="-122"/>
                <a:cs typeface="Sitka Text" charset="0"/>
              </a:rPr>
              <a:t>-30%</a:t>
            </a:r>
            <a:endParaRPr lang="en-US" sz="3200" b="1" dirty="0">
              <a:solidFill>
                <a:srgbClr val="C5A06D"/>
              </a:solidFill>
              <a:latin typeface="微软雅黑" panose="020B0503020204020204" charset="-122"/>
              <a:ea typeface="微软雅黑" panose="020B0503020204020204" charset="-122"/>
              <a:cs typeface="Sitka Text" charset="0"/>
            </a:endParaRPr>
          </a:p>
        </p:txBody>
      </p:sp>
      <p:sp>
        <p:nvSpPr>
          <p:cNvPr id="71" name="Text 65"/>
          <p:cNvSpPr/>
          <p:nvPr/>
        </p:nvSpPr>
        <p:spPr>
          <a:xfrm>
            <a:off x="4605527" y="7848296"/>
            <a:ext cx="3276855" cy="233228"/>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物流成本(补贴后)</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72" name="Shape 66"/>
          <p:cNvSpPr/>
          <p:nvPr/>
        </p:nvSpPr>
        <p:spPr>
          <a:xfrm>
            <a:off x="8219955" y="7148611"/>
            <a:ext cx="3568390" cy="1119495"/>
          </a:xfrm>
          <a:custGeom>
            <a:avLst/>
            <a:gdLst/>
            <a:ahLst/>
            <a:cxnLst/>
            <a:rect l="l" t="t" r="r" b="b"/>
            <a:pathLst>
              <a:path w="3568390" h="1119495">
                <a:moveTo>
                  <a:pt x="93288" y="0"/>
                </a:moveTo>
                <a:lnTo>
                  <a:pt x="3475103" y="0"/>
                </a:lnTo>
                <a:cubicBezTo>
                  <a:pt x="3526624" y="0"/>
                  <a:pt x="3568390" y="41766"/>
                  <a:pt x="3568390" y="93288"/>
                </a:cubicBezTo>
                <a:lnTo>
                  <a:pt x="3568390" y="1026207"/>
                </a:lnTo>
                <a:cubicBezTo>
                  <a:pt x="3568390" y="1077729"/>
                  <a:pt x="3526624" y="1119495"/>
                  <a:pt x="3475103" y="1119495"/>
                </a:cubicBezTo>
                <a:lnTo>
                  <a:pt x="93288" y="1119495"/>
                </a:lnTo>
                <a:cubicBezTo>
                  <a:pt x="41766" y="1119495"/>
                  <a:pt x="0" y="1077729"/>
                  <a:pt x="0" y="1026207"/>
                </a:cubicBezTo>
                <a:lnTo>
                  <a:pt x="0" y="93288"/>
                </a:lnTo>
                <a:cubicBezTo>
                  <a:pt x="0" y="41801"/>
                  <a:pt x="41801" y="0"/>
                  <a:pt x="93288" y="0"/>
                </a:cubicBezTo>
                <a:close/>
              </a:path>
            </a:pathLst>
          </a:custGeom>
          <a:solidFill>
            <a:srgbClr val="FFFFFF"/>
          </a:solidFill>
        </p:spPr>
      </p:sp>
      <p:sp>
        <p:nvSpPr>
          <p:cNvPr id="73" name="Text 67"/>
          <p:cNvSpPr/>
          <p:nvPr/>
        </p:nvSpPr>
        <p:spPr>
          <a:xfrm>
            <a:off x="8319077" y="7335194"/>
            <a:ext cx="3370146" cy="419811"/>
          </a:xfrm>
          <a:prstGeom prst="rect">
            <a:avLst/>
          </a:prstGeom>
          <a:noFill/>
        </p:spPr>
        <p:txBody>
          <a:bodyPr wrap="square" lIns="0" tIns="0" rIns="0" bIns="0" rtlCol="0" anchor="ctr"/>
          <a:lstStyle/>
          <a:p>
            <a:pPr algn="ctr">
              <a:lnSpc>
                <a:spcPct val="100000"/>
              </a:lnSpc>
            </a:pPr>
            <a:r>
              <a:rPr lang="en-US" sz="3200" b="1" dirty="0">
                <a:solidFill>
                  <a:srgbClr val="C5A06D"/>
                </a:solidFill>
                <a:latin typeface="微软雅黑" panose="020B0503020204020204" charset="-122"/>
                <a:ea typeface="微软雅黑" panose="020B0503020204020204" charset="-122"/>
                <a:cs typeface="Sitka Text" charset="0"/>
              </a:rPr>
              <a:t>-40%</a:t>
            </a:r>
            <a:endParaRPr lang="en-US" sz="3200" b="1" dirty="0">
              <a:solidFill>
                <a:srgbClr val="C5A06D"/>
              </a:solidFill>
              <a:latin typeface="微软雅黑" panose="020B0503020204020204" charset="-122"/>
              <a:ea typeface="微软雅黑" panose="020B0503020204020204" charset="-122"/>
              <a:cs typeface="Sitka Text" charset="0"/>
            </a:endParaRPr>
          </a:p>
        </p:txBody>
      </p:sp>
      <p:sp>
        <p:nvSpPr>
          <p:cNvPr id="74" name="Text 68"/>
          <p:cNvSpPr/>
          <p:nvPr/>
        </p:nvSpPr>
        <p:spPr>
          <a:xfrm>
            <a:off x="8365723" y="7848296"/>
            <a:ext cx="3276855" cy="233228"/>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税负成本(vs内地)</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75" name="Shape 69"/>
          <p:cNvSpPr/>
          <p:nvPr/>
        </p:nvSpPr>
        <p:spPr>
          <a:xfrm>
            <a:off x="11980031" y="7148611"/>
            <a:ext cx="3568390" cy="1119495"/>
          </a:xfrm>
          <a:custGeom>
            <a:avLst/>
            <a:gdLst/>
            <a:ahLst/>
            <a:cxnLst/>
            <a:rect l="l" t="t" r="r" b="b"/>
            <a:pathLst>
              <a:path w="3568390" h="1119495">
                <a:moveTo>
                  <a:pt x="93288" y="0"/>
                </a:moveTo>
                <a:lnTo>
                  <a:pt x="3475103" y="0"/>
                </a:lnTo>
                <a:cubicBezTo>
                  <a:pt x="3526624" y="0"/>
                  <a:pt x="3568390" y="41766"/>
                  <a:pt x="3568390" y="93288"/>
                </a:cubicBezTo>
                <a:lnTo>
                  <a:pt x="3568390" y="1026207"/>
                </a:lnTo>
                <a:cubicBezTo>
                  <a:pt x="3568390" y="1077729"/>
                  <a:pt x="3526624" y="1119495"/>
                  <a:pt x="3475103" y="1119495"/>
                </a:cubicBezTo>
                <a:lnTo>
                  <a:pt x="93288" y="1119495"/>
                </a:lnTo>
                <a:cubicBezTo>
                  <a:pt x="41766" y="1119495"/>
                  <a:pt x="0" y="1077729"/>
                  <a:pt x="0" y="1026207"/>
                </a:cubicBezTo>
                <a:lnTo>
                  <a:pt x="0" y="93288"/>
                </a:lnTo>
                <a:cubicBezTo>
                  <a:pt x="0" y="41801"/>
                  <a:pt x="41801" y="0"/>
                  <a:pt x="93288" y="0"/>
                </a:cubicBezTo>
                <a:close/>
              </a:path>
            </a:pathLst>
          </a:custGeom>
          <a:solidFill>
            <a:srgbClr val="FFFFFF"/>
          </a:solidFill>
        </p:spPr>
      </p:sp>
      <p:sp>
        <p:nvSpPr>
          <p:cNvPr id="76" name="Text 70"/>
          <p:cNvSpPr/>
          <p:nvPr/>
        </p:nvSpPr>
        <p:spPr>
          <a:xfrm>
            <a:off x="12079153" y="7335194"/>
            <a:ext cx="3370146" cy="419811"/>
          </a:xfrm>
          <a:prstGeom prst="rect">
            <a:avLst/>
          </a:prstGeom>
          <a:noFill/>
        </p:spPr>
        <p:txBody>
          <a:bodyPr wrap="square" lIns="0" tIns="0" rIns="0" bIns="0" rtlCol="0" anchor="ctr"/>
          <a:lstStyle/>
          <a:p>
            <a:pPr algn="ctr">
              <a:lnSpc>
                <a:spcPct val="100000"/>
              </a:lnSpc>
            </a:pPr>
            <a:r>
              <a:rPr lang="en-US" sz="3200" b="1" dirty="0">
                <a:solidFill>
                  <a:srgbClr val="C5A06D"/>
                </a:solidFill>
                <a:latin typeface="微软雅黑" panose="020B0503020204020204" charset="-122"/>
                <a:ea typeface="微软雅黑" panose="020B0503020204020204" charset="-122"/>
                <a:cs typeface="微软雅黑" panose="020B0503020204020204" charset="-122"/>
              </a:rPr>
              <a:t>3倍</a:t>
            </a:r>
            <a:endParaRPr lang="en-US" sz="32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77" name="Text 71"/>
          <p:cNvSpPr/>
          <p:nvPr/>
        </p:nvSpPr>
        <p:spPr>
          <a:xfrm>
            <a:off x="12125798" y="7848296"/>
            <a:ext cx="3276855" cy="233228"/>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数据访问速度</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grpSp>
        <p:nvGrpSpPr>
          <p:cNvPr id="8" name="组合 7"/>
          <p:cNvGrpSpPr/>
          <p:nvPr/>
        </p:nvGrpSpPr>
        <p:grpSpPr>
          <a:xfrm rot="0">
            <a:off x="545465" y="260350"/>
            <a:ext cx="15386685" cy="8771890"/>
            <a:chOff x="859" y="410"/>
            <a:chExt cx="24231" cy="13814"/>
          </a:xfrm>
        </p:grpSpPr>
        <p:pic>
          <p:nvPicPr>
            <p:cNvPr id="78" name="图片 77"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79" name="组合 78"/>
            <p:cNvGrpSpPr/>
            <p:nvPr/>
          </p:nvGrpSpPr>
          <p:grpSpPr>
            <a:xfrm rot="0">
              <a:off x="21095" y="410"/>
              <a:ext cx="3995" cy="1345"/>
              <a:chOff x="2704" y="1289"/>
              <a:chExt cx="3995" cy="1345"/>
            </a:xfrm>
          </p:grpSpPr>
          <p:sp>
            <p:nvSpPr>
              <p:cNvPr id="80"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81"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82" name="直接连接符 81"/>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83" name="组合 82"/>
            <p:cNvGrpSpPr/>
            <p:nvPr/>
          </p:nvGrpSpPr>
          <p:grpSpPr>
            <a:xfrm>
              <a:off x="19334" y="13732"/>
              <a:ext cx="5686" cy="492"/>
              <a:chOff x="19278" y="13732"/>
              <a:chExt cx="5686" cy="492"/>
            </a:xfrm>
          </p:grpSpPr>
          <p:sp>
            <p:nvSpPr>
              <p:cNvPr id="84" name="文本框 83"/>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85" name="图片 84"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方正大黑体_GBK" panose="02010600010101010101" charset="-122"/>
                  <a:sym typeface="+mn-ea"/>
                </a:rPr>
                <a:t>跨境电商业务模式创新</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三种主流业务模式,满足不同商品和市场需求</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pic>
        <p:nvPicPr>
          <p:cNvPr id="9" name="图片 8" descr="版权"/>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266930" y="8970010"/>
            <a:ext cx="193040" cy="193040"/>
          </a:xfrm>
          <a:prstGeom prst="rect">
            <a:avLst/>
          </a:prstGeom>
        </p:spPr>
      </p:pic>
      <p:sp>
        <p:nvSpPr>
          <p:cNvPr id="10" name="Shape 3"/>
          <p:cNvSpPr/>
          <p:nvPr/>
        </p:nvSpPr>
        <p:spPr>
          <a:xfrm>
            <a:off x="512445" y="1474470"/>
            <a:ext cx="4942205" cy="3556000"/>
          </a:xfrm>
          <a:custGeom>
            <a:avLst/>
            <a:gdLst/>
            <a:ahLst/>
            <a:cxnLst/>
            <a:rect l="l" t="t" r="r" b="b"/>
            <a:pathLst>
              <a:path w="4975103" h="3476578">
                <a:moveTo>
                  <a:pt x="143861" y="0"/>
                </a:moveTo>
                <a:lnTo>
                  <a:pt x="4831242" y="0"/>
                </a:lnTo>
                <a:cubicBezTo>
                  <a:pt x="4910695" y="0"/>
                  <a:pt x="4975103" y="64409"/>
                  <a:pt x="4975103" y="143861"/>
                </a:cubicBezTo>
                <a:lnTo>
                  <a:pt x="4975103" y="3332717"/>
                </a:lnTo>
                <a:cubicBezTo>
                  <a:pt x="4975103" y="3412169"/>
                  <a:pt x="4910695" y="3476578"/>
                  <a:pt x="4831242" y="3476578"/>
                </a:cubicBezTo>
                <a:lnTo>
                  <a:pt x="143861" y="3476578"/>
                </a:lnTo>
                <a:cubicBezTo>
                  <a:pt x="64409" y="3476578"/>
                  <a:pt x="0" y="3412169"/>
                  <a:pt x="0" y="3332717"/>
                </a:cubicBezTo>
                <a:lnTo>
                  <a:pt x="0" y="143861"/>
                </a:lnTo>
                <a:cubicBezTo>
                  <a:pt x="0" y="64462"/>
                  <a:pt x="64462" y="0"/>
                  <a:pt x="143861" y="0"/>
                </a:cubicBezTo>
                <a:close/>
              </a:path>
            </a:pathLst>
          </a:custGeom>
          <a:solidFill>
            <a:srgbClr val="FFFFFF"/>
          </a:solidFill>
          <a:ln>
            <a:solidFill>
              <a:srgbClr val="F0EEEA"/>
            </a:solidFill>
          </a:ln>
          <a:effectLst>
            <a:outerShdw blurRad="179823" dist="119882" dir="5400000" algn="bl" rotWithShape="0">
              <a:srgbClr val="000000">
                <a:alpha val="10196"/>
              </a:srgbClr>
            </a:outerShdw>
          </a:effectLst>
        </p:spPr>
      </p:sp>
      <p:sp>
        <p:nvSpPr>
          <p:cNvPr id="11" name="Shape 4"/>
          <p:cNvSpPr/>
          <p:nvPr/>
        </p:nvSpPr>
        <p:spPr>
          <a:xfrm>
            <a:off x="671195" y="1666240"/>
            <a:ext cx="575310" cy="588010"/>
          </a:xfrm>
          <a:custGeom>
            <a:avLst/>
            <a:gdLst/>
            <a:ahLst/>
            <a:cxnLst/>
            <a:rect l="l" t="t" r="r" b="b"/>
            <a:pathLst>
              <a:path w="575434" h="575434">
                <a:moveTo>
                  <a:pt x="287717" y="0"/>
                </a:moveTo>
                <a:lnTo>
                  <a:pt x="287717" y="0"/>
                </a:lnTo>
                <a:cubicBezTo>
                  <a:pt x="446512" y="0"/>
                  <a:pt x="575434" y="128922"/>
                  <a:pt x="575434" y="287717"/>
                </a:cubicBezTo>
                <a:lnTo>
                  <a:pt x="575434" y="287717"/>
                </a:lnTo>
                <a:cubicBezTo>
                  <a:pt x="575434" y="446512"/>
                  <a:pt x="446512" y="575434"/>
                  <a:pt x="287717" y="575434"/>
                </a:cubicBezTo>
                <a:lnTo>
                  <a:pt x="287717" y="575434"/>
                </a:lnTo>
                <a:cubicBezTo>
                  <a:pt x="128922" y="575434"/>
                  <a:pt x="0" y="446512"/>
                  <a:pt x="0" y="287717"/>
                </a:cubicBezTo>
                <a:lnTo>
                  <a:pt x="0" y="287717"/>
                </a:lnTo>
                <a:cubicBezTo>
                  <a:pt x="0" y="128922"/>
                  <a:pt x="128922" y="0"/>
                  <a:pt x="287717" y="0"/>
                </a:cubicBezTo>
                <a:close/>
              </a:path>
            </a:pathLst>
          </a:custGeom>
          <a:solidFill>
            <a:srgbClr val="C59F5E"/>
          </a:solidFill>
        </p:spPr>
      </p:sp>
      <p:sp>
        <p:nvSpPr>
          <p:cNvPr id="12" name="Shape 5"/>
          <p:cNvSpPr/>
          <p:nvPr/>
        </p:nvSpPr>
        <p:spPr>
          <a:xfrm>
            <a:off x="824230" y="1833880"/>
            <a:ext cx="269875" cy="245110"/>
          </a:xfrm>
          <a:custGeom>
            <a:avLst/>
            <a:gdLst/>
            <a:ahLst/>
            <a:cxnLst/>
            <a:rect l="l" t="t" r="r" b="b"/>
            <a:pathLst>
              <a:path w="269735" h="239764">
                <a:moveTo>
                  <a:pt x="0" y="66544"/>
                </a:moveTo>
                <a:lnTo>
                  <a:pt x="0" y="224779"/>
                </a:lnTo>
                <a:cubicBezTo>
                  <a:pt x="0" y="233067"/>
                  <a:pt x="6697" y="239764"/>
                  <a:pt x="14985" y="239764"/>
                </a:cubicBezTo>
                <a:cubicBezTo>
                  <a:pt x="23274" y="239764"/>
                  <a:pt x="29971" y="233067"/>
                  <a:pt x="29971" y="224779"/>
                </a:cubicBezTo>
                <a:lnTo>
                  <a:pt x="29971" y="112389"/>
                </a:lnTo>
                <a:cubicBezTo>
                  <a:pt x="29971" y="104101"/>
                  <a:pt x="36667" y="97404"/>
                  <a:pt x="44956" y="97404"/>
                </a:cubicBezTo>
                <a:lnTo>
                  <a:pt x="224779" y="97404"/>
                </a:lnTo>
                <a:cubicBezTo>
                  <a:pt x="233067" y="97404"/>
                  <a:pt x="239764" y="104101"/>
                  <a:pt x="239764" y="112389"/>
                </a:cubicBezTo>
                <a:lnTo>
                  <a:pt x="239764" y="224779"/>
                </a:lnTo>
                <a:cubicBezTo>
                  <a:pt x="239764" y="233067"/>
                  <a:pt x="246461" y="239764"/>
                  <a:pt x="254749" y="239764"/>
                </a:cubicBezTo>
                <a:cubicBezTo>
                  <a:pt x="263038" y="239764"/>
                  <a:pt x="269735" y="233067"/>
                  <a:pt x="269735" y="224779"/>
                </a:cubicBezTo>
                <a:lnTo>
                  <a:pt x="269735" y="66544"/>
                </a:lnTo>
                <a:cubicBezTo>
                  <a:pt x="269735" y="53666"/>
                  <a:pt x="261493" y="42193"/>
                  <a:pt x="249223" y="38119"/>
                </a:cubicBezTo>
                <a:lnTo>
                  <a:pt x="141985" y="2388"/>
                </a:lnTo>
                <a:cubicBezTo>
                  <a:pt x="137349" y="843"/>
                  <a:pt x="132385" y="843"/>
                  <a:pt x="127749" y="2388"/>
                </a:cubicBezTo>
                <a:lnTo>
                  <a:pt x="20511" y="38119"/>
                </a:lnTo>
                <a:cubicBezTo>
                  <a:pt x="8242" y="42193"/>
                  <a:pt x="0" y="53666"/>
                  <a:pt x="0" y="66544"/>
                </a:cubicBezTo>
                <a:close/>
                <a:moveTo>
                  <a:pt x="217286" y="119882"/>
                </a:moveTo>
                <a:lnTo>
                  <a:pt x="52448" y="119882"/>
                </a:lnTo>
                <a:lnTo>
                  <a:pt x="52448" y="149853"/>
                </a:lnTo>
                <a:lnTo>
                  <a:pt x="217286" y="149853"/>
                </a:lnTo>
                <a:lnTo>
                  <a:pt x="217286" y="119882"/>
                </a:lnTo>
                <a:close/>
                <a:moveTo>
                  <a:pt x="52448" y="194808"/>
                </a:moveTo>
                <a:lnTo>
                  <a:pt x="217286" y="194808"/>
                </a:lnTo>
                <a:lnTo>
                  <a:pt x="217286" y="164838"/>
                </a:lnTo>
                <a:lnTo>
                  <a:pt x="52448" y="164838"/>
                </a:lnTo>
                <a:lnTo>
                  <a:pt x="52448" y="194808"/>
                </a:lnTo>
                <a:close/>
                <a:moveTo>
                  <a:pt x="217286" y="209794"/>
                </a:moveTo>
                <a:lnTo>
                  <a:pt x="52448" y="209794"/>
                </a:lnTo>
                <a:lnTo>
                  <a:pt x="52448" y="239764"/>
                </a:lnTo>
                <a:lnTo>
                  <a:pt x="217286" y="239764"/>
                </a:lnTo>
                <a:lnTo>
                  <a:pt x="217286" y="209794"/>
                </a:lnTo>
                <a:close/>
              </a:path>
            </a:pathLst>
          </a:custGeom>
          <a:solidFill>
            <a:srgbClr val="FFFFFF"/>
          </a:solidFill>
        </p:spPr>
      </p:sp>
      <p:sp>
        <p:nvSpPr>
          <p:cNvPr id="13" name="Text 6"/>
          <p:cNvSpPr/>
          <p:nvPr/>
        </p:nvSpPr>
        <p:spPr>
          <a:xfrm>
            <a:off x="1390650" y="1786255"/>
            <a:ext cx="2404745" cy="34353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保税BBC模式</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4" name="Text 7"/>
          <p:cNvSpPr/>
          <p:nvPr/>
        </p:nvSpPr>
        <p:spPr>
          <a:xfrm>
            <a:off x="671195" y="2408555"/>
            <a:ext cx="4675505" cy="563245"/>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商品入区即可上架销售</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消费者下单后清关缴税</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提升资金周转效率</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5" name="Shape 8"/>
          <p:cNvSpPr/>
          <p:nvPr/>
        </p:nvSpPr>
        <p:spPr>
          <a:xfrm>
            <a:off x="671195" y="3074670"/>
            <a:ext cx="4591685" cy="1716405"/>
          </a:xfrm>
          <a:custGeom>
            <a:avLst/>
            <a:gdLst/>
            <a:ahLst/>
            <a:cxnLst/>
            <a:rect l="l" t="t" r="r" b="b"/>
            <a:pathLst>
              <a:path w="4591481" h="1678348">
                <a:moveTo>
                  <a:pt x="95901" y="0"/>
                </a:moveTo>
                <a:lnTo>
                  <a:pt x="4495580" y="0"/>
                </a:lnTo>
                <a:cubicBezTo>
                  <a:pt x="4548545" y="0"/>
                  <a:pt x="4591481" y="42936"/>
                  <a:pt x="4591481" y="95901"/>
                </a:cubicBezTo>
                <a:lnTo>
                  <a:pt x="4591481" y="1582447"/>
                </a:lnTo>
                <a:cubicBezTo>
                  <a:pt x="4591481" y="1635412"/>
                  <a:pt x="4548545" y="1678348"/>
                  <a:pt x="4495580" y="1678348"/>
                </a:cubicBezTo>
                <a:lnTo>
                  <a:pt x="95901" y="1678348"/>
                </a:lnTo>
                <a:cubicBezTo>
                  <a:pt x="42936" y="1678348"/>
                  <a:pt x="0" y="1635412"/>
                  <a:pt x="0" y="1582447"/>
                </a:cubicBezTo>
                <a:lnTo>
                  <a:pt x="0" y="95901"/>
                </a:lnTo>
                <a:cubicBezTo>
                  <a:pt x="0" y="42936"/>
                  <a:pt x="42936" y="0"/>
                  <a:pt x="95901" y="0"/>
                </a:cubicBezTo>
                <a:close/>
              </a:path>
            </a:pathLst>
          </a:custGeom>
          <a:solidFill>
            <a:srgbClr val="F9F5EE"/>
          </a:solidFill>
        </p:spPr>
      </p:sp>
      <p:sp>
        <p:nvSpPr>
          <p:cNvPr id="16" name="Text 9"/>
          <p:cNvSpPr/>
          <p:nvPr/>
        </p:nvSpPr>
        <p:spPr>
          <a:xfrm>
            <a:off x="815340" y="3218815"/>
            <a:ext cx="4375785" cy="195580"/>
          </a:xfrm>
          <a:prstGeom prst="rect">
            <a:avLst/>
          </a:prstGeom>
          <a:noFill/>
        </p:spPr>
        <p:txBody>
          <a:bodyPr wrap="square" lIns="0" tIns="0" rIns="0" bIns="0" rtlCol="0" anchor="ctr"/>
          <a:lstStyle/>
          <a:p>
            <a:pPr>
              <a:lnSpc>
                <a:spcPct val="110000"/>
              </a:lnSpc>
            </a:pPr>
            <a:r>
              <a:rPr lang="en-US" sz="1400" b="1">
                <a:solidFill>
                  <a:srgbClr val="C29B5C"/>
                </a:solidFill>
                <a:latin typeface="微软雅黑" panose="020B0503020204020204" charset="-122"/>
                <a:ea typeface="微软雅黑" panose="020B0503020204020204" charset="-122"/>
              </a:rPr>
              <a:t>业务流程</a:t>
            </a:r>
            <a:endParaRPr lang="en-US" sz="1400" b="1">
              <a:solidFill>
                <a:srgbClr val="C29B5C"/>
              </a:solidFill>
              <a:latin typeface="微软雅黑" panose="020B0503020204020204" charset="-122"/>
              <a:ea typeface="微软雅黑" panose="020B0503020204020204" charset="-122"/>
            </a:endParaRPr>
          </a:p>
        </p:txBody>
      </p:sp>
      <p:sp>
        <p:nvSpPr>
          <p:cNvPr id="17" name="Shape 10"/>
          <p:cNvSpPr/>
          <p:nvPr/>
        </p:nvSpPr>
        <p:spPr>
          <a:xfrm>
            <a:off x="815340" y="3506470"/>
            <a:ext cx="240030" cy="245110"/>
          </a:xfrm>
          <a:custGeom>
            <a:avLst/>
            <a:gdLst/>
            <a:ahLst/>
            <a:cxnLst/>
            <a:rect l="l" t="t" r="r" b="b"/>
            <a:pathLst>
              <a:path w="239764" h="239764">
                <a:moveTo>
                  <a:pt x="119882" y="0"/>
                </a:moveTo>
                <a:lnTo>
                  <a:pt x="119882" y="0"/>
                </a:lnTo>
                <a:cubicBezTo>
                  <a:pt x="186047" y="0"/>
                  <a:pt x="239764" y="53717"/>
                  <a:pt x="239764" y="119882"/>
                </a:cubicBezTo>
                <a:lnTo>
                  <a:pt x="239764" y="119882"/>
                </a:lnTo>
                <a:cubicBezTo>
                  <a:pt x="239764" y="186047"/>
                  <a:pt x="186047" y="239764"/>
                  <a:pt x="119882" y="239764"/>
                </a:cubicBezTo>
                <a:lnTo>
                  <a:pt x="119882" y="239764"/>
                </a:lnTo>
                <a:cubicBezTo>
                  <a:pt x="53717" y="239764"/>
                  <a:pt x="0" y="186047"/>
                  <a:pt x="0" y="119882"/>
                </a:cubicBezTo>
                <a:lnTo>
                  <a:pt x="0" y="119882"/>
                </a:lnTo>
                <a:cubicBezTo>
                  <a:pt x="0" y="53717"/>
                  <a:pt x="53717" y="0"/>
                  <a:pt x="119882" y="0"/>
                </a:cubicBezTo>
                <a:close/>
              </a:path>
            </a:pathLst>
          </a:custGeom>
          <a:solidFill>
            <a:srgbClr val="4A90A4"/>
          </a:solidFill>
        </p:spPr>
      </p:sp>
      <p:sp>
        <p:nvSpPr>
          <p:cNvPr id="18" name="Text 11"/>
          <p:cNvSpPr/>
          <p:nvPr/>
        </p:nvSpPr>
        <p:spPr>
          <a:xfrm>
            <a:off x="779145" y="3506470"/>
            <a:ext cx="311785" cy="245110"/>
          </a:xfrm>
          <a:prstGeom prst="rect">
            <a:avLst/>
          </a:prstGeom>
          <a:solidFill>
            <a:srgbClr val="C59F5E"/>
          </a:solidFill>
        </p:spPr>
        <p:txBody>
          <a:bodyPr wrap="square" lIns="0" tIns="0" rIns="0" bIns="0" rtlCol="0" anchor="ctr"/>
          <a:lstStyle/>
          <a:p>
            <a:pPr algn="ctr">
              <a:lnSpc>
                <a:spcPct val="110000"/>
              </a:lnSpc>
            </a:pPr>
            <a:r>
              <a:rPr lang="en-US" sz="1135" dirty="0">
                <a:solidFill>
                  <a:srgbClr val="FFFFFF"/>
                </a:solidFill>
                <a:latin typeface="微软雅黑" panose="020B0503020204020204" charset="-122"/>
                <a:ea typeface="微软雅黑" panose="020B0503020204020204" charset="-122"/>
                <a:cs typeface="MiSans Semibold" panose="00000700000000000000" charset="-122"/>
              </a:rPr>
              <a:t>1</a:t>
            </a:r>
            <a:endParaRPr lang="en-US" sz="1135"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19" name="Text 12"/>
          <p:cNvSpPr/>
          <p:nvPr/>
        </p:nvSpPr>
        <p:spPr>
          <a:xfrm>
            <a:off x="1150620" y="3506470"/>
            <a:ext cx="1426845" cy="245110"/>
          </a:xfrm>
          <a:prstGeom prst="rect">
            <a:avLst/>
          </a:prstGeom>
          <a:noFill/>
        </p:spPr>
        <p:txBody>
          <a:bodyPr wrap="square" lIns="0" tIns="0" rIns="0" bIns="0" rtlCol="0" anchor="ctr"/>
          <a:lstStyle/>
          <a:p>
            <a:pP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境外商品批量入区</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20" name="Shape 13"/>
          <p:cNvSpPr/>
          <p:nvPr/>
        </p:nvSpPr>
        <p:spPr>
          <a:xfrm>
            <a:off x="815340" y="3794125"/>
            <a:ext cx="240030" cy="245110"/>
          </a:xfrm>
          <a:custGeom>
            <a:avLst/>
            <a:gdLst/>
            <a:ahLst/>
            <a:cxnLst/>
            <a:rect l="l" t="t" r="r" b="b"/>
            <a:pathLst>
              <a:path w="239764" h="239764">
                <a:moveTo>
                  <a:pt x="119882" y="0"/>
                </a:moveTo>
                <a:lnTo>
                  <a:pt x="119882" y="0"/>
                </a:lnTo>
                <a:cubicBezTo>
                  <a:pt x="186047" y="0"/>
                  <a:pt x="239764" y="53717"/>
                  <a:pt x="239764" y="119882"/>
                </a:cubicBezTo>
                <a:lnTo>
                  <a:pt x="239764" y="119882"/>
                </a:lnTo>
                <a:cubicBezTo>
                  <a:pt x="239764" y="186047"/>
                  <a:pt x="186047" y="239764"/>
                  <a:pt x="119882" y="239764"/>
                </a:cubicBezTo>
                <a:lnTo>
                  <a:pt x="119882" y="239764"/>
                </a:lnTo>
                <a:cubicBezTo>
                  <a:pt x="53717" y="239764"/>
                  <a:pt x="0" y="186047"/>
                  <a:pt x="0" y="119882"/>
                </a:cubicBezTo>
                <a:lnTo>
                  <a:pt x="0" y="119882"/>
                </a:lnTo>
                <a:cubicBezTo>
                  <a:pt x="0" y="53717"/>
                  <a:pt x="53717" y="0"/>
                  <a:pt x="119882" y="0"/>
                </a:cubicBezTo>
                <a:close/>
              </a:path>
            </a:pathLst>
          </a:custGeom>
          <a:solidFill>
            <a:srgbClr val="C59F5E"/>
          </a:solidFill>
        </p:spPr>
      </p:sp>
      <p:sp>
        <p:nvSpPr>
          <p:cNvPr id="21" name="Text 14"/>
          <p:cNvSpPr/>
          <p:nvPr/>
        </p:nvSpPr>
        <p:spPr>
          <a:xfrm>
            <a:off x="779145" y="3794125"/>
            <a:ext cx="311785" cy="245110"/>
          </a:xfrm>
          <a:prstGeom prst="rect">
            <a:avLst/>
          </a:prstGeom>
          <a:solidFill>
            <a:srgbClr val="C59F5E"/>
          </a:solidFill>
        </p:spPr>
        <p:txBody>
          <a:bodyPr wrap="square" lIns="0" tIns="0" rIns="0" bIns="0" rtlCol="0" anchor="ctr"/>
          <a:lstStyle/>
          <a:p>
            <a:pPr algn="ctr">
              <a:lnSpc>
                <a:spcPct val="110000"/>
              </a:lnSpc>
            </a:pPr>
            <a:r>
              <a:rPr lang="en-US" sz="1135" dirty="0">
                <a:solidFill>
                  <a:srgbClr val="FFFFFF"/>
                </a:solidFill>
                <a:latin typeface="微软雅黑" panose="020B0503020204020204" charset="-122"/>
                <a:ea typeface="微软雅黑" panose="020B0503020204020204" charset="-122"/>
                <a:cs typeface="MiSans Semibold" panose="00000700000000000000" charset="-122"/>
              </a:rPr>
              <a:t>2</a:t>
            </a:r>
            <a:endParaRPr lang="en-US" sz="1135"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22" name="Text 15"/>
          <p:cNvSpPr/>
          <p:nvPr/>
        </p:nvSpPr>
        <p:spPr>
          <a:xfrm>
            <a:off x="1150620" y="3794125"/>
            <a:ext cx="1426845" cy="245110"/>
          </a:xfrm>
          <a:prstGeom prst="rect">
            <a:avLst/>
          </a:prstGeom>
          <a:noFill/>
        </p:spPr>
        <p:txBody>
          <a:bodyPr wrap="square" lIns="0" tIns="0" rIns="0" bIns="0" rtlCol="0" anchor="ctr"/>
          <a:lstStyle/>
          <a:p>
            <a:pP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上架销售无需清关</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23" name="Shape 16"/>
          <p:cNvSpPr/>
          <p:nvPr/>
        </p:nvSpPr>
        <p:spPr>
          <a:xfrm>
            <a:off x="815340" y="4081780"/>
            <a:ext cx="240030" cy="245110"/>
          </a:xfrm>
          <a:custGeom>
            <a:avLst/>
            <a:gdLst/>
            <a:ahLst/>
            <a:cxnLst/>
            <a:rect l="l" t="t" r="r" b="b"/>
            <a:pathLst>
              <a:path w="239764" h="239764">
                <a:moveTo>
                  <a:pt x="119882" y="0"/>
                </a:moveTo>
                <a:lnTo>
                  <a:pt x="119882" y="0"/>
                </a:lnTo>
                <a:cubicBezTo>
                  <a:pt x="186047" y="0"/>
                  <a:pt x="239764" y="53717"/>
                  <a:pt x="239764" y="119882"/>
                </a:cubicBezTo>
                <a:lnTo>
                  <a:pt x="239764" y="119882"/>
                </a:lnTo>
                <a:cubicBezTo>
                  <a:pt x="239764" y="186047"/>
                  <a:pt x="186047" y="239764"/>
                  <a:pt x="119882" y="239764"/>
                </a:cubicBezTo>
                <a:lnTo>
                  <a:pt x="119882" y="239764"/>
                </a:lnTo>
                <a:cubicBezTo>
                  <a:pt x="53717" y="239764"/>
                  <a:pt x="0" y="186047"/>
                  <a:pt x="0" y="119882"/>
                </a:cubicBezTo>
                <a:lnTo>
                  <a:pt x="0" y="119882"/>
                </a:lnTo>
                <a:cubicBezTo>
                  <a:pt x="0" y="53717"/>
                  <a:pt x="53717" y="0"/>
                  <a:pt x="119882" y="0"/>
                </a:cubicBezTo>
                <a:close/>
              </a:path>
            </a:pathLst>
          </a:custGeom>
          <a:solidFill>
            <a:srgbClr val="4A90A4"/>
          </a:solidFill>
        </p:spPr>
      </p:sp>
      <p:sp>
        <p:nvSpPr>
          <p:cNvPr id="24" name="Text 17"/>
          <p:cNvSpPr/>
          <p:nvPr/>
        </p:nvSpPr>
        <p:spPr>
          <a:xfrm>
            <a:off x="779145" y="4081780"/>
            <a:ext cx="311785" cy="245110"/>
          </a:xfrm>
          <a:prstGeom prst="rect">
            <a:avLst/>
          </a:prstGeom>
          <a:solidFill>
            <a:srgbClr val="C59F5E"/>
          </a:solidFill>
        </p:spPr>
        <p:txBody>
          <a:bodyPr wrap="square" lIns="0" tIns="0" rIns="0" bIns="0" rtlCol="0" anchor="ctr"/>
          <a:lstStyle/>
          <a:p>
            <a:pPr algn="ctr">
              <a:lnSpc>
                <a:spcPct val="110000"/>
              </a:lnSpc>
            </a:pPr>
            <a:r>
              <a:rPr lang="en-US" sz="1135" dirty="0">
                <a:solidFill>
                  <a:srgbClr val="FFFFFF"/>
                </a:solidFill>
                <a:latin typeface="微软雅黑" panose="020B0503020204020204" charset="-122"/>
                <a:ea typeface="微软雅黑" panose="020B0503020204020204" charset="-122"/>
                <a:cs typeface="MiSans Semibold" panose="00000700000000000000" charset="-122"/>
              </a:rPr>
              <a:t>3</a:t>
            </a:r>
            <a:endParaRPr lang="en-US" sz="1135"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25" name="Text 18"/>
          <p:cNvSpPr/>
          <p:nvPr/>
        </p:nvSpPr>
        <p:spPr>
          <a:xfrm>
            <a:off x="1150620" y="4081780"/>
            <a:ext cx="1426845" cy="245110"/>
          </a:xfrm>
          <a:prstGeom prst="rect">
            <a:avLst/>
          </a:prstGeom>
          <a:noFill/>
        </p:spPr>
        <p:txBody>
          <a:bodyPr wrap="square" lIns="0" tIns="0" rIns="0" bIns="0" rtlCol="0" anchor="ctr"/>
          <a:lstStyle/>
          <a:p>
            <a:pP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消费者下单后清关</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26" name="Shape 19"/>
          <p:cNvSpPr/>
          <p:nvPr/>
        </p:nvSpPr>
        <p:spPr>
          <a:xfrm>
            <a:off x="815340" y="4369435"/>
            <a:ext cx="240030" cy="245110"/>
          </a:xfrm>
          <a:custGeom>
            <a:avLst/>
            <a:gdLst/>
            <a:ahLst/>
            <a:cxnLst/>
            <a:rect l="l" t="t" r="r" b="b"/>
            <a:pathLst>
              <a:path w="239764" h="239764">
                <a:moveTo>
                  <a:pt x="119882" y="0"/>
                </a:moveTo>
                <a:lnTo>
                  <a:pt x="119882" y="0"/>
                </a:lnTo>
                <a:cubicBezTo>
                  <a:pt x="186047" y="0"/>
                  <a:pt x="239764" y="53717"/>
                  <a:pt x="239764" y="119882"/>
                </a:cubicBezTo>
                <a:lnTo>
                  <a:pt x="239764" y="119882"/>
                </a:lnTo>
                <a:cubicBezTo>
                  <a:pt x="239764" y="186047"/>
                  <a:pt x="186047" y="239764"/>
                  <a:pt x="119882" y="239764"/>
                </a:cubicBezTo>
                <a:lnTo>
                  <a:pt x="119882" y="239764"/>
                </a:lnTo>
                <a:cubicBezTo>
                  <a:pt x="53717" y="239764"/>
                  <a:pt x="0" y="186047"/>
                  <a:pt x="0" y="119882"/>
                </a:cubicBezTo>
                <a:lnTo>
                  <a:pt x="0" y="119882"/>
                </a:lnTo>
                <a:cubicBezTo>
                  <a:pt x="0" y="53717"/>
                  <a:pt x="53717" y="0"/>
                  <a:pt x="119882" y="0"/>
                </a:cubicBezTo>
                <a:close/>
              </a:path>
            </a:pathLst>
          </a:custGeom>
          <a:solidFill>
            <a:srgbClr val="4A90A4"/>
          </a:solidFill>
        </p:spPr>
      </p:sp>
      <p:sp>
        <p:nvSpPr>
          <p:cNvPr id="27" name="Text 20"/>
          <p:cNvSpPr/>
          <p:nvPr/>
        </p:nvSpPr>
        <p:spPr>
          <a:xfrm>
            <a:off x="779145" y="4369435"/>
            <a:ext cx="311785" cy="245110"/>
          </a:xfrm>
          <a:prstGeom prst="rect">
            <a:avLst/>
          </a:prstGeom>
          <a:solidFill>
            <a:srgbClr val="C59F5E"/>
          </a:solidFill>
        </p:spPr>
        <p:txBody>
          <a:bodyPr wrap="square" lIns="0" tIns="0" rIns="0" bIns="0" rtlCol="0" anchor="ctr"/>
          <a:lstStyle/>
          <a:p>
            <a:pPr algn="ctr">
              <a:lnSpc>
                <a:spcPct val="110000"/>
              </a:lnSpc>
            </a:pPr>
            <a:r>
              <a:rPr lang="en-US" sz="1135" dirty="0">
                <a:solidFill>
                  <a:srgbClr val="FFFFFF"/>
                </a:solidFill>
                <a:latin typeface="微软雅黑" panose="020B0503020204020204" charset="-122"/>
                <a:ea typeface="微软雅黑" panose="020B0503020204020204" charset="-122"/>
                <a:cs typeface="MiSans Semibold" panose="00000700000000000000" charset="-122"/>
              </a:rPr>
              <a:t>4</a:t>
            </a:r>
            <a:endParaRPr lang="en-US" sz="1135"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28" name="Text 21"/>
          <p:cNvSpPr/>
          <p:nvPr/>
        </p:nvSpPr>
        <p:spPr>
          <a:xfrm>
            <a:off x="1150620" y="4369435"/>
            <a:ext cx="1090930" cy="245110"/>
          </a:xfrm>
          <a:prstGeom prst="rect">
            <a:avLst/>
          </a:prstGeom>
          <a:noFill/>
        </p:spPr>
        <p:txBody>
          <a:bodyPr wrap="square" lIns="0" tIns="0" rIns="0" bIns="0" rtlCol="0" anchor="ctr"/>
          <a:lstStyle/>
          <a:p>
            <a:pP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国内物流配送</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29" name="Shape 22"/>
          <p:cNvSpPr/>
          <p:nvPr/>
        </p:nvSpPr>
        <p:spPr>
          <a:xfrm>
            <a:off x="5643880" y="1474470"/>
            <a:ext cx="4975225" cy="3556000"/>
          </a:xfrm>
          <a:custGeom>
            <a:avLst/>
            <a:gdLst/>
            <a:ahLst/>
            <a:cxnLst/>
            <a:rect l="l" t="t" r="r" b="b"/>
            <a:pathLst>
              <a:path w="4975103" h="3476578">
                <a:moveTo>
                  <a:pt x="143861" y="0"/>
                </a:moveTo>
                <a:lnTo>
                  <a:pt x="4831242" y="0"/>
                </a:lnTo>
                <a:cubicBezTo>
                  <a:pt x="4910695" y="0"/>
                  <a:pt x="4975103" y="64409"/>
                  <a:pt x="4975103" y="143861"/>
                </a:cubicBezTo>
                <a:lnTo>
                  <a:pt x="4975103" y="3332717"/>
                </a:lnTo>
                <a:cubicBezTo>
                  <a:pt x="4975103" y="3412169"/>
                  <a:pt x="4910695" y="3476578"/>
                  <a:pt x="4831242" y="3476578"/>
                </a:cubicBezTo>
                <a:lnTo>
                  <a:pt x="143861" y="3476578"/>
                </a:lnTo>
                <a:cubicBezTo>
                  <a:pt x="64409" y="3476578"/>
                  <a:pt x="0" y="3412169"/>
                  <a:pt x="0" y="3332717"/>
                </a:cubicBezTo>
                <a:lnTo>
                  <a:pt x="0" y="143861"/>
                </a:lnTo>
                <a:cubicBezTo>
                  <a:pt x="0" y="64462"/>
                  <a:pt x="64462" y="0"/>
                  <a:pt x="143861" y="0"/>
                </a:cubicBezTo>
                <a:close/>
              </a:path>
            </a:pathLst>
          </a:custGeom>
          <a:solidFill>
            <a:srgbClr val="FFFFFF"/>
          </a:solidFill>
          <a:ln>
            <a:solidFill>
              <a:srgbClr val="F0EEEA"/>
            </a:solidFill>
          </a:ln>
          <a:effectLst>
            <a:outerShdw blurRad="179823" dist="119882" dir="5400000" algn="bl" rotWithShape="0">
              <a:srgbClr val="000000">
                <a:alpha val="10196"/>
              </a:srgbClr>
            </a:outerShdw>
          </a:effectLst>
        </p:spPr>
      </p:sp>
      <p:sp>
        <p:nvSpPr>
          <p:cNvPr id="30" name="Shape 23"/>
          <p:cNvSpPr/>
          <p:nvPr/>
        </p:nvSpPr>
        <p:spPr>
          <a:xfrm>
            <a:off x="5836285" y="1666240"/>
            <a:ext cx="575310" cy="588010"/>
          </a:xfrm>
          <a:custGeom>
            <a:avLst/>
            <a:gdLst/>
            <a:ahLst/>
            <a:cxnLst/>
            <a:rect l="l" t="t" r="r" b="b"/>
            <a:pathLst>
              <a:path w="575434" h="575434">
                <a:moveTo>
                  <a:pt x="287717" y="0"/>
                </a:moveTo>
                <a:lnTo>
                  <a:pt x="287717" y="0"/>
                </a:lnTo>
                <a:cubicBezTo>
                  <a:pt x="446512" y="0"/>
                  <a:pt x="575434" y="128922"/>
                  <a:pt x="575434" y="287717"/>
                </a:cubicBezTo>
                <a:lnTo>
                  <a:pt x="575434" y="287717"/>
                </a:lnTo>
                <a:cubicBezTo>
                  <a:pt x="575434" y="446512"/>
                  <a:pt x="446512" y="575434"/>
                  <a:pt x="287717" y="575434"/>
                </a:cubicBezTo>
                <a:lnTo>
                  <a:pt x="287717" y="575434"/>
                </a:lnTo>
                <a:cubicBezTo>
                  <a:pt x="128922" y="575434"/>
                  <a:pt x="0" y="446512"/>
                  <a:pt x="0" y="287717"/>
                </a:cubicBezTo>
                <a:lnTo>
                  <a:pt x="0" y="287717"/>
                </a:lnTo>
                <a:cubicBezTo>
                  <a:pt x="0" y="128922"/>
                  <a:pt x="128922" y="0"/>
                  <a:pt x="287717" y="0"/>
                </a:cubicBezTo>
                <a:close/>
              </a:path>
            </a:pathLst>
          </a:custGeom>
          <a:solidFill>
            <a:srgbClr val="C59F5E"/>
          </a:solidFill>
        </p:spPr>
      </p:sp>
      <p:sp>
        <p:nvSpPr>
          <p:cNvPr id="31" name="Shape 24"/>
          <p:cNvSpPr/>
          <p:nvPr/>
        </p:nvSpPr>
        <p:spPr>
          <a:xfrm>
            <a:off x="5988685" y="1833880"/>
            <a:ext cx="269875" cy="245110"/>
          </a:xfrm>
          <a:custGeom>
            <a:avLst/>
            <a:gdLst/>
            <a:ahLst/>
            <a:cxnLst/>
            <a:rect l="l" t="t" r="r" b="b"/>
            <a:pathLst>
              <a:path w="269735" h="239764">
                <a:moveTo>
                  <a:pt x="174204" y="67387"/>
                </a:moveTo>
                <a:lnTo>
                  <a:pt x="80874" y="18825"/>
                </a:lnTo>
                <a:cubicBezTo>
                  <a:pt x="77127" y="16905"/>
                  <a:pt x="72772" y="16577"/>
                  <a:pt x="68838" y="18029"/>
                </a:cubicBezTo>
                <a:lnTo>
                  <a:pt x="49592" y="25053"/>
                </a:lnTo>
                <a:cubicBezTo>
                  <a:pt x="44768" y="26786"/>
                  <a:pt x="43129" y="32733"/>
                  <a:pt x="46267" y="36761"/>
                </a:cubicBezTo>
                <a:lnTo>
                  <a:pt x="93798" y="96655"/>
                </a:lnTo>
                <a:lnTo>
                  <a:pt x="46876" y="113701"/>
                </a:lnTo>
                <a:lnTo>
                  <a:pt x="18732" y="96561"/>
                </a:lnTo>
                <a:cubicBezTo>
                  <a:pt x="15828" y="94782"/>
                  <a:pt x="12269" y="94454"/>
                  <a:pt x="9038" y="95578"/>
                </a:cubicBezTo>
                <a:lnTo>
                  <a:pt x="1405" y="98388"/>
                </a:lnTo>
                <a:cubicBezTo>
                  <a:pt x="-2997" y="99980"/>
                  <a:pt x="-4870" y="105178"/>
                  <a:pt x="-2482" y="109205"/>
                </a:cubicBezTo>
                <a:lnTo>
                  <a:pt x="22618" y="152194"/>
                </a:lnTo>
                <a:cubicBezTo>
                  <a:pt x="29924" y="164697"/>
                  <a:pt x="45143" y="170176"/>
                  <a:pt x="58723" y="165212"/>
                </a:cubicBezTo>
                <a:lnTo>
                  <a:pt x="64764" y="163011"/>
                </a:lnTo>
                <a:lnTo>
                  <a:pt x="64764" y="163011"/>
                </a:lnTo>
                <a:lnTo>
                  <a:pt x="251331" y="95110"/>
                </a:lnTo>
                <a:cubicBezTo>
                  <a:pt x="264958" y="90146"/>
                  <a:pt x="271935" y="75114"/>
                  <a:pt x="267018" y="61486"/>
                </a:cubicBezTo>
                <a:cubicBezTo>
                  <a:pt x="262101" y="47859"/>
                  <a:pt x="247022" y="40882"/>
                  <a:pt x="233395" y="45799"/>
                </a:cubicBezTo>
                <a:lnTo>
                  <a:pt x="174204" y="67387"/>
                </a:lnTo>
                <a:close/>
                <a:moveTo>
                  <a:pt x="15079" y="209794"/>
                </a:moveTo>
                <a:cubicBezTo>
                  <a:pt x="6790" y="209794"/>
                  <a:pt x="94" y="216490"/>
                  <a:pt x="94" y="224779"/>
                </a:cubicBezTo>
                <a:cubicBezTo>
                  <a:pt x="94" y="233067"/>
                  <a:pt x="6790" y="239764"/>
                  <a:pt x="15079" y="239764"/>
                </a:cubicBezTo>
                <a:lnTo>
                  <a:pt x="254843" y="239764"/>
                </a:lnTo>
                <a:cubicBezTo>
                  <a:pt x="263132" y="239764"/>
                  <a:pt x="269828" y="233067"/>
                  <a:pt x="269828" y="224779"/>
                </a:cubicBezTo>
                <a:cubicBezTo>
                  <a:pt x="269828" y="216490"/>
                  <a:pt x="263132" y="209794"/>
                  <a:pt x="254843" y="209794"/>
                </a:cubicBezTo>
                <a:lnTo>
                  <a:pt x="15079" y="209794"/>
                </a:lnTo>
                <a:close/>
              </a:path>
            </a:pathLst>
          </a:custGeom>
          <a:solidFill>
            <a:srgbClr val="FFFFFF"/>
          </a:solidFill>
        </p:spPr>
      </p:sp>
      <p:sp>
        <p:nvSpPr>
          <p:cNvPr id="32" name="Text 25"/>
          <p:cNvSpPr/>
          <p:nvPr/>
        </p:nvSpPr>
        <p:spPr>
          <a:xfrm>
            <a:off x="6555105" y="1786255"/>
            <a:ext cx="2202815" cy="34353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跨境直邮模式</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33" name="Text 26"/>
          <p:cNvSpPr/>
          <p:nvPr/>
        </p:nvSpPr>
        <p:spPr>
          <a:xfrm>
            <a:off x="5836285" y="2419985"/>
            <a:ext cx="4675505" cy="281305"/>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消费者下单后</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境外商品直接通过国际物流送达消费者手中</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34" name="Shape 27"/>
          <p:cNvSpPr/>
          <p:nvPr/>
        </p:nvSpPr>
        <p:spPr>
          <a:xfrm>
            <a:off x="5836285" y="3074670"/>
            <a:ext cx="4591685" cy="1716405"/>
          </a:xfrm>
          <a:custGeom>
            <a:avLst/>
            <a:gdLst/>
            <a:ahLst/>
            <a:cxnLst/>
            <a:rect l="l" t="t" r="r" b="b"/>
            <a:pathLst>
              <a:path w="4591481" h="1678348">
                <a:moveTo>
                  <a:pt x="95901" y="0"/>
                </a:moveTo>
                <a:lnTo>
                  <a:pt x="4495580" y="0"/>
                </a:lnTo>
                <a:cubicBezTo>
                  <a:pt x="4548545" y="0"/>
                  <a:pt x="4591481" y="42936"/>
                  <a:pt x="4591481" y="95901"/>
                </a:cubicBezTo>
                <a:lnTo>
                  <a:pt x="4591481" y="1582447"/>
                </a:lnTo>
                <a:cubicBezTo>
                  <a:pt x="4591481" y="1635412"/>
                  <a:pt x="4548545" y="1678348"/>
                  <a:pt x="4495580" y="1678348"/>
                </a:cubicBezTo>
                <a:lnTo>
                  <a:pt x="95901" y="1678348"/>
                </a:lnTo>
                <a:cubicBezTo>
                  <a:pt x="42936" y="1678348"/>
                  <a:pt x="0" y="1635412"/>
                  <a:pt x="0" y="1582447"/>
                </a:cubicBezTo>
                <a:lnTo>
                  <a:pt x="0" y="95901"/>
                </a:lnTo>
                <a:cubicBezTo>
                  <a:pt x="0" y="42936"/>
                  <a:pt x="42936" y="0"/>
                  <a:pt x="95901" y="0"/>
                </a:cubicBezTo>
                <a:close/>
              </a:path>
            </a:pathLst>
          </a:custGeom>
          <a:solidFill>
            <a:srgbClr val="F9F5EE"/>
          </a:solidFill>
        </p:spPr>
      </p:sp>
      <p:sp>
        <p:nvSpPr>
          <p:cNvPr id="35" name="Text 28"/>
          <p:cNvSpPr/>
          <p:nvPr/>
        </p:nvSpPr>
        <p:spPr>
          <a:xfrm>
            <a:off x="5979795" y="3218815"/>
            <a:ext cx="4375785" cy="195580"/>
          </a:xfrm>
          <a:prstGeom prst="rect">
            <a:avLst/>
          </a:prstGeom>
          <a:noFill/>
        </p:spPr>
        <p:txBody>
          <a:bodyPr wrap="square" lIns="0" tIns="0" rIns="0" bIns="0" rtlCol="0" anchor="ctr"/>
          <a:lstStyle/>
          <a:p>
            <a:pPr>
              <a:lnSpc>
                <a:spcPct val="110000"/>
              </a:lnSpc>
            </a:pPr>
            <a:r>
              <a:rPr lang="en-US" sz="1400" b="1">
                <a:solidFill>
                  <a:srgbClr val="C29B5C"/>
                </a:solidFill>
                <a:latin typeface="微软雅黑" panose="020B0503020204020204" charset="-122"/>
                <a:ea typeface="微软雅黑" panose="020B0503020204020204" charset="-122"/>
              </a:rPr>
              <a:t>适用场景</a:t>
            </a:r>
            <a:endParaRPr lang="en-US" sz="1400" b="1">
              <a:solidFill>
                <a:srgbClr val="C29B5C"/>
              </a:solidFill>
              <a:latin typeface="微软雅黑" panose="020B0503020204020204" charset="-122"/>
              <a:ea typeface="微软雅黑" panose="020B0503020204020204" charset="-122"/>
            </a:endParaRPr>
          </a:p>
        </p:txBody>
      </p:sp>
      <p:sp>
        <p:nvSpPr>
          <p:cNvPr id="36" name="Shape 29"/>
          <p:cNvSpPr/>
          <p:nvPr/>
        </p:nvSpPr>
        <p:spPr>
          <a:xfrm>
            <a:off x="6014085" y="3578225"/>
            <a:ext cx="146685" cy="171450"/>
          </a:xfrm>
          <a:custGeom>
            <a:avLst/>
            <a:gdLst/>
            <a:ahLst/>
            <a:cxnLst/>
            <a:rect l="l" t="t" r="r" b="b"/>
            <a:pathLst>
              <a:path w="146855" h="167835">
                <a:moveTo>
                  <a:pt x="142528" y="22979"/>
                </a:moveTo>
                <a:cubicBezTo>
                  <a:pt x="147216" y="26388"/>
                  <a:pt x="148265" y="32944"/>
                  <a:pt x="144856" y="37632"/>
                </a:cubicBezTo>
                <a:lnTo>
                  <a:pt x="60938" y="153018"/>
                </a:lnTo>
                <a:cubicBezTo>
                  <a:pt x="59136" y="155509"/>
                  <a:pt x="56349" y="157050"/>
                  <a:pt x="53268" y="157312"/>
                </a:cubicBezTo>
                <a:cubicBezTo>
                  <a:pt x="50187" y="157575"/>
                  <a:pt x="47204" y="156427"/>
                  <a:pt x="45040" y="154264"/>
                </a:cubicBezTo>
                <a:lnTo>
                  <a:pt x="3081" y="112305"/>
                </a:lnTo>
                <a:cubicBezTo>
                  <a:pt x="-1016" y="108208"/>
                  <a:pt x="-1016" y="101553"/>
                  <a:pt x="3081" y="97456"/>
                </a:cubicBezTo>
                <a:cubicBezTo>
                  <a:pt x="7179" y="93358"/>
                  <a:pt x="13833" y="93358"/>
                  <a:pt x="17931" y="97456"/>
                </a:cubicBezTo>
                <a:lnTo>
                  <a:pt x="51203" y="130728"/>
                </a:lnTo>
                <a:lnTo>
                  <a:pt x="127908" y="25274"/>
                </a:lnTo>
                <a:cubicBezTo>
                  <a:pt x="131318" y="20586"/>
                  <a:pt x="137874" y="19537"/>
                  <a:pt x="142561" y="22946"/>
                </a:cubicBezTo>
                <a:close/>
              </a:path>
            </a:pathLst>
          </a:custGeom>
          <a:solidFill>
            <a:srgbClr val="C59F5E"/>
          </a:solidFill>
        </p:spPr>
      </p:sp>
      <p:sp>
        <p:nvSpPr>
          <p:cNvPr id="37" name="Text 30"/>
          <p:cNvSpPr/>
          <p:nvPr/>
        </p:nvSpPr>
        <p:spPr>
          <a:xfrm>
            <a:off x="6285865" y="3542665"/>
            <a:ext cx="1258570" cy="245110"/>
          </a:xfrm>
          <a:prstGeom prst="rect">
            <a:avLst/>
          </a:prstGeom>
          <a:noFill/>
        </p:spPr>
        <p:txBody>
          <a:bodyPr wrap="square" lIns="0" tIns="0" rIns="0" bIns="0" rtlCol="0" anchor="ctr"/>
          <a:lstStyle/>
          <a:p>
            <a:pP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个性化定制商品</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38" name="Shape 31"/>
          <p:cNvSpPr/>
          <p:nvPr/>
        </p:nvSpPr>
        <p:spPr>
          <a:xfrm>
            <a:off x="6014085" y="3865880"/>
            <a:ext cx="146685" cy="171450"/>
          </a:xfrm>
          <a:custGeom>
            <a:avLst/>
            <a:gdLst/>
            <a:ahLst/>
            <a:cxnLst/>
            <a:rect l="l" t="t" r="r" b="b"/>
            <a:pathLst>
              <a:path w="146855" h="167835">
                <a:moveTo>
                  <a:pt x="142528" y="22979"/>
                </a:moveTo>
                <a:cubicBezTo>
                  <a:pt x="147216" y="26388"/>
                  <a:pt x="148265" y="32944"/>
                  <a:pt x="144856" y="37632"/>
                </a:cubicBezTo>
                <a:lnTo>
                  <a:pt x="60938" y="153018"/>
                </a:lnTo>
                <a:cubicBezTo>
                  <a:pt x="59136" y="155509"/>
                  <a:pt x="56349" y="157050"/>
                  <a:pt x="53268" y="157312"/>
                </a:cubicBezTo>
                <a:cubicBezTo>
                  <a:pt x="50187" y="157575"/>
                  <a:pt x="47204" y="156427"/>
                  <a:pt x="45040" y="154264"/>
                </a:cubicBezTo>
                <a:lnTo>
                  <a:pt x="3081" y="112305"/>
                </a:lnTo>
                <a:cubicBezTo>
                  <a:pt x="-1016" y="108208"/>
                  <a:pt x="-1016" y="101553"/>
                  <a:pt x="3081" y="97456"/>
                </a:cubicBezTo>
                <a:cubicBezTo>
                  <a:pt x="7179" y="93358"/>
                  <a:pt x="13833" y="93358"/>
                  <a:pt x="17931" y="97456"/>
                </a:cubicBezTo>
                <a:lnTo>
                  <a:pt x="51203" y="130728"/>
                </a:lnTo>
                <a:lnTo>
                  <a:pt x="127908" y="25274"/>
                </a:lnTo>
                <a:cubicBezTo>
                  <a:pt x="131318" y="20586"/>
                  <a:pt x="137874" y="19537"/>
                  <a:pt x="142561" y="22946"/>
                </a:cubicBezTo>
                <a:close/>
              </a:path>
            </a:pathLst>
          </a:custGeom>
          <a:solidFill>
            <a:srgbClr val="C59F5E"/>
          </a:solidFill>
        </p:spPr>
      </p:sp>
      <p:sp>
        <p:nvSpPr>
          <p:cNvPr id="39" name="Text 32"/>
          <p:cNvSpPr/>
          <p:nvPr/>
        </p:nvSpPr>
        <p:spPr>
          <a:xfrm>
            <a:off x="6285865" y="3830320"/>
            <a:ext cx="1258570" cy="245110"/>
          </a:xfrm>
          <a:prstGeom prst="rect">
            <a:avLst/>
          </a:prstGeom>
          <a:noFill/>
        </p:spPr>
        <p:txBody>
          <a:bodyPr wrap="square" lIns="0" tIns="0" rIns="0" bIns="0" rtlCol="0" anchor="ctr"/>
          <a:lstStyle/>
          <a:p>
            <a:pP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高价值限量商品</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40" name="Shape 33"/>
          <p:cNvSpPr/>
          <p:nvPr/>
        </p:nvSpPr>
        <p:spPr>
          <a:xfrm>
            <a:off x="6014085" y="4153535"/>
            <a:ext cx="146685" cy="171450"/>
          </a:xfrm>
          <a:custGeom>
            <a:avLst/>
            <a:gdLst/>
            <a:ahLst/>
            <a:cxnLst/>
            <a:rect l="l" t="t" r="r" b="b"/>
            <a:pathLst>
              <a:path w="146855" h="167835">
                <a:moveTo>
                  <a:pt x="142528" y="22979"/>
                </a:moveTo>
                <a:cubicBezTo>
                  <a:pt x="147216" y="26388"/>
                  <a:pt x="148265" y="32944"/>
                  <a:pt x="144856" y="37632"/>
                </a:cubicBezTo>
                <a:lnTo>
                  <a:pt x="60938" y="153018"/>
                </a:lnTo>
                <a:cubicBezTo>
                  <a:pt x="59136" y="155509"/>
                  <a:pt x="56349" y="157050"/>
                  <a:pt x="53268" y="157312"/>
                </a:cubicBezTo>
                <a:cubicBezTo>
                  <a:pt x="50187" y="157575"/>
                  <a:pt x="47204" y="156427"/>
                  <a:pt x="45040" y="154264"/>
                </a:cubicBezTo>
                <a:lnTo>
                  <a:pt x="3081" y="112305"/>
                </a:lnTo>
                <a:cubicBezTo>
                  <a:pt x="-1016" y="108208"/>
                  <a:pt x="-1016" y="101553"/>
                  <a:pt x="3081" y="97456"/>
                </a:cubicBezTo>
                <a:cubicBezTo>
                  <a:pt x="7179" y="93358"/>
                  <a:pt x="13833" y="93358"/>
                  <a:pt x="17931" y="97456"/>
                </a:cubicBezTo>
                <a:lnTo>
                  <a:pt x="51203" y="130728"/>
                </a:lnTo>
                <a:lnTo>
                  <a:pt x="127908" y="25274"/>
                </a:lnTo>
                <a:cubicBezTo>
                  <a:pt x="131318" y="20586"/>
                  <a:pt x="137874" y="19537"/>
                  <a:pt x="142561" y="22946"/>
                </a:cubicBezTo>
                <a:close/>
              </a:path>
            </a:pathLst>
          </a:custGeom>
          <a:solidFill>
            <a:srgbClr val="C59F5E"/>
          </a:solidFill>
        </p:spPr>
      </p:sp>
      <p:sp>
        <p:nvSpPr>
          <p:cNvPr id="41" name="Text 34"/>
          <p:cNvSpPr/>
          <p:nvPr/>
        </p:nvSpPr>
        <p:spPr>
          <a:xfrm>
            <a:off x="6285865" y="4117975"/>
            <a:ext cx="1090930" cy="245110"/>
          </a:xfrm>
          <a:prstGeom prst="rect">
            <a:avLst/>
          </a:prstGeom>
          <a:noFill/>
        </p:spPr>
        <p:txBody>
          <a:bodyPr wrap="square" lIns="0" tIns="0" rIns="0" bIns="0" rtlCol="0" anchor="ctr"/>
          <a:lstStyle/>
          <a:p>
            <a:pP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新品测试市场</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42" name="Shape 35"/>
          <p:cNvSpPr/>
          <p:nvPr/>
        </p:nvSpPr>
        <p:spPr>
          <a:xfrm>
            <a:off x="6014085" y="4441190"/>
            <a:ext cx="146685" cy="171450"/>
          </a:xfrm>
          <a:custGeom>
            <a:avLst/>
            <a:gdLst/>
            <a:ahLst/>
            <a:cxnLst/>
            <a:rect l="l" t="t" r="r" b="b"/>
            <a:pathLst>
              <a:path w="146855" h="167835">
                <a:moveTo>
                  <a:pt x="142528" y="22979"/>
                </a:moveTo>
                <a:cubicBezTo>
                  <a:pt x="147216" y="26388"/>
                  <a:pt x="148265" y="32944"/>
                  <a:pt x="144856" y="37632"/>
                </a:cubicBezTo>
                <a:lnTo>
                  <a:pt x="60938" y="153018"/>
                </a:lnTo>
                <a:cubicBezTo>
                  <a:pt x="59136" y="155509"/>
                  <a:pt x="56349" y="157050"/>
                  <a:pt x="53268" y="157312"/>
                </a:cubicBezTo>
                <a:cubicBezTo>
                  <a:pt x="50187" y="157575"/>
                  <a:pt x="47204" y="156427"/>
                  <a:pt x="45040" y="154264"/>
                </a:cubicBezTo>
                <a:lnTo>
                  <a:pt x="3081" y="112305"/>
                </a:lnTo>
                <a:cubicBezTo>
                  <a:pt x="-1016" y="108208"/>
                  <a:pt x="-1016" y="101553"/>
                  <a:pt x="3081" y="97456"/>
                </a:cubicBezTo>
                <a:cubicBezTo>
                  <a:pt x="7179" y="93358"/>
                  <a:pt x="13833" y="93358"/>
                  <a:pt x="17931" y="97456"/>
                </a:cubicBezTo>
                <a:lnTo>
                  <a:pt x="51203" y="130728"/>
                </a:lnTo>
                <a:lnTo>
                  <a:pt x="127908" y="25274"/>
                </a:lnTo>
                <a:cubicBezTo>
                  <a:pt x="131318" y="20586"/>
                  <a:pt x="137874" y="19537"/>
                  <a:pt x="142561" y="22946"/>
                </a:cubicBezTo>
                <a:close/>
              </a:path>
            </a:pathLst>
          </a:custGeom>
          <a:solidFill>
            <a:srgbClr val="C59F5E"/>
          </a:solidFill>
        </p:spPr>
      </p:sp>
      <p:sp>
        <p:nvSpPr>
          <p:cNvPr id="43" name="Text 36"/>
          <p:cNvSpPr/>
          <p:nvPr/>
        </p:nvSpPr>
        <p:spPr>
          <a:xfrm>
            <a:off x="6285865" y="4405630"/>
            <a:ext cx="1426845" cy="245110"/>
          </a:xfrm>
          <a:prstGeom prst="rect">
            <a:avLst/>
          </a:prstGeom>
          <a:noFill/>
        </p:spPr>
        <p:txBody>
          <a:bodyPr wrap="square" lIns="0" tIns="0" rIns="0" bIns="0" rtlCol="0" anchor="ctr"/>
          <a:lstStyle/>
          <a:p>
            <a:pP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库存压力小的商品</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44" name="Shape 37"/>
          <p:cNvSpPr/>
          <p:nvPr/>
        </p:nvSpPr>
        <p:spPr>
          <a:xfrm>
            <a:off x="10808970" y="1474470"/>
            <a:ext cx="4927600" cy="3556000"/>
          </a:xfrm>
          <a:custGeom>
            <a:avLst/>
            <a:gdLst/>
            <a:ahLst/>
            <a:cxnLst/>
            <a:rect l="l" t="t" r="r" b="b"/>
            <a:pathLst>
              <a:path w="4975103" h="3476578">
                <a:moveTo>
                  <a:pt x="143861" y="0"/>
                </a:moveTo>
                <a:lnTo>
                  <a:pt x="4831242" y="0"/>
                </a:lnTo>
                <a:cubicBezTo>
                  <a:pt x="4910695" y="0"/>
                  <a:pt x="4975103" y="64409"/>
                  <a:pt x="4975103" y="143861"/>
                </a:cubicBezTo>
                <a:lnTo>
                  <a:pt x="4975103" y="3332717"/>
                </a:lnTo>
                <a:cubicBezTo>
                  <a:pt x="4975103" y="3412169"/>
                  <a:pt x="4910695" y="3476578"/>
                  <a:pt x="4831242" y="3476578"/>
                </a:cubicBezTo>
                <a:lnTo>
                  <a:pt x="143861" y="3476578"/>
                </a:lnTo>
                <a:cubicBezTo>
                  <a:pt x="64409" y="3476578"/>
                  <a:pt x="0" y="3412169"/>
                  <a:pt x="0" y="3332717"/>
                </a:cubicBezTo>
                <a:lnTo>
                  <a:pt x="0" y="143861"/>
                </a:lnTo>
                <a:cubicBezTo>
                  <a:pt x="0" y="64462"/>
                  <a:pt x="64462" y="0"/>
                  <a:pt x="143861" y="0"/>
                </a:cubicBezTo>
                <a:close/>
              </a:path>
            </a:pathLst>
          </a:custGeom>
          <a:solidFill>
            <a:srgbClr val="FFFFFF"/>
          </a:solidFill>
          <a:ln>
            <a:solidFill>
              <a:srgbClr val="F0EEEA"/>
            </a:solidFill>
          </a:ln>
          <a:effectLst>
            <a:outerShdw blurRad="179823" dist="119882" dir="5400000" algn="bl" rotWithShape="0">
              <a:srgbClr val="000000">
                <a:alpha val="10196"/>
              </a:srgbClr>
            </a:outerShdw>
          </a:effectLst>
        </p:spPr>
      </p:sp>
      <p:sp>
        <p:nvSpPr>
          <p:cNvPr id="45" name="Shape 38"/>
          <p:cNvSpPr/>
          <p:nvPr/>
        </p:nvSpPr>
        <p:spPr>
          <a:xfrm>
            <a:off x="11000740" y="1666240"/>
            <a:ext cx="575310" cy="588010"/>
          </a:xfrm>
          <a:custGeom>
            <a:avLst/>
            <a:gdLst/>
            <a:ahLst/>
            <a:cxnLst/>
            <a:rect l="l" t="t" r="r" b="b"/>
            <a:pathLst>
              <a:path w="575434" h="575434">
                <a:moveTo>
                  <a:pt x="287717" y="0"/>
                </a:moveTo>
                <a:lnTo>
                  <a:pt x="287717" y="0"/>
                </a:lnTo>
                <a:cubicBezTo>
                  <a:pt x="446512" y="0"/>
                  <a:pt x="575434" y="128922"/>
                  <a:pt x="575434" y="287717"/>
                </a:cubicBezTo>
                <a:lnTo>
                  <a:pt x="575434" y="287717"/>
                </a:lnTo>
                <a:cubicBezTo>
                  <a:pt x="575434" y="446512"/>
                  <a:pt x="446512" y="575434"/>
                  <a:pt x="287717" y="575434"/>
                </a:cubicBezTo>
                <a:lnTo>
                  <a:pt x="287717" y="575434"/>
                </a:lnTo>
                <a:cubicBezTo>
                  <a:pt x="128922" y="575434"/>
                  <a:pt x="0" y="446512"/>
                  <a:pt x="0" y="287717"/>
                </a:cubicBezTo>
                <a:lnTo>
                  <a:pt x="0" y="287717"/>
                </a:lnTo>
                <a:cubicBezTo>
                  <a:pt x="0" y="128922"/>
                  <a:pt x="128922" y="0"/>
                  <a:pt x="287717" y="0"/>
                </a:cubicBezTo>
                <a:close/>
              </a:path>
            </a:pathLst>
          </a:custGeom>
          <a:solidFill>
            <a:srgbClr val="C5A06D"/>
          </a:solidFill>
        </p:spPr>
      </p:sp>
      <p:sp>
        <p:nvSpPr>
          <p:cNvPr id="46" name="Shape 39"/>
          <p:cNvSpPr/>
          <p:nvPr/>
        </p:nvSpPr>
        <p:spPr>
          <a:xfrm>
            <a:off x="11168380" y="1833880"/>
            <a:ext cx="240030" cy="245110"/>
          </a:xfrm>
          <a:custGeom>
            <a:avLst/>
            <a:gdLst/>
            <a:ahLst/>
            <a:cxnLst/>
            <a:rect l="l" t="t" r="r" b="b"/>
            <a:pathLst>
              <a:path w="239764" h="239764">
                <a:moveTo>
                  <a:pt x="26084" y="93517"/>
                </a:moveTo>
                <a:lnTo>
                  <a:pt x="40554" y="107987"/>
                </a:lnTo>
                <a:cubicBezTo>
                  <a:pt x="43364" y="110797"/>
                  <a:pt x="47157" y="112389"/>
                  <a:pt x="51137" y="112389"/>
                </a:cubicBezTo>
                <a:lnTo>
                  <a:pt x="61205" y="112389"/>
                </a:lnTo>
                <a:cubicBezTo>
                  <a:pt x="65186" y="112389"/>
                  <a:pt x="68979" y="113982"/>
                  <a:pt x="71789" y="116791"/>
                </a:cubicBezTo>
                <a:lnTo>
                  <a:pt x="85510" y="130512"/>
                </a:lnTo>
                <a:cubicBezTo>
                  <a:pt x="88319" y="133322"/>
                  <a:pt x="89912" y="137115"/>
                  <a:pt x="89912" y="141096"/>
                </a:cubicBezTo>
                <a:lnTo>
                  <a:pt x="89912" y="158656"/>
                </a:lnTo>
                <a:cubicBezTo>
                  <a:pt x="89912" y="162637"/>
                  <a:pt x="91504" y="166430"/>
                  <a:pt x="94313" y="169240"/>
                </a:cubicBezTo>
                <a:lnTo>
                  <a:pt x="100542" y="175468"/>
                </a:lnTo>
                <a:cubicBezTo>
                  <a:pt x="103351" y="178278"/>
                  <a:pt x="104944" y="182071"/>
                  <a:pt x="104944" y="186051"/>
                </a:cubicBezTo>
                <a:lnTo>
                  <a:pt x="104944" y="194808"/>
                </a:lnTo>
                <a:cubicBezTo>
                  <a:pt x="104944" y="203097"/>
                  <a:pt x="111640" y="209794"/>
                  <a:pt x="119929" y="209794"/>
                </a:cubicBezTo>
                <a:cubicBezTo>
                  <a:pt x="128218" y="209794"/>
                  <a:pt x="134914" y="203097"/>
                  <a:pt x="134914" y="194808"/>
                </a:cubicBezTo>
                <a:lnTo>
                  <a:pt x="134914" y="193544"/>
                </a:lnTo>
                <a:cubicBezTo>
                  <a:pt x="134914" y="189563"/>
                  <a:pt x="136506" y="185770"/>
                  <a:pt x="139316" y="182961"/>
                </a:cubicBezTo>
                <a:lnTo>
                  <a:pt x="160529" y="161747"/>
                </a:lnTo>
                <a:cubicBezTo>
                  <a:pt x="163339" y="158937"/>
                  <a:pt x="164931" y="155144"/>
                  <a:pt x="164931" y="151164"/>
                </a:cubicBezTo>
                <a:lnTo>
                  <a:pt x="164931" y="134914"/>
                </a:lnTo>
                <a:cubicBezTo>
                  <a:pt x="164931" y="126625"/>
                  <a:pt x="158235" y="119929"/>
                  <a:pt x="149946" y="119929"/>
                </a:cubicBezTo>
                <a:lnTo>
                  <a:pt x="111219" y="119929"/>
                </a:lnTo>
                <a:cubicBezTo>
                  <a:pt x="107238" y="119929"/>
                  <a:pt x="103445" y="118337"/>
                  <a:pt x="100635" y="115527"/>
                </a:cubicBezTo>
                <a:lnTo>
                  <a:pt x="93143" y="108034"/>
                </a:lnTo>
                <a:cubicBezTo>
                  <a:pt x="91176" y="106067"/>
                  <a:pt x="90052" y="103351"/>
                  <a:pt x="90052" y="100542"/>
                </a:cubicBezTo>
                <a:cubicBezTo>
                  <a:pt x="90052" y="94688"/>
                  <a:pt x="94782" y="89958"/>
                  <a:pt x="100635" y="89958"/>
                </a:cubicBezTo>
                <a:lnTo>
                  <a:pt x="116885" y="89958"/>
                </a:lnTo>
                <a:cubicBezTo>
                  <a:pt x="122739" y="89958"/>
                  <a:pt x="127468" y="85229"/>
                  <a:pt x="127468" y="79375"/>
                </a:cubicBezTo>
                <a:cubicBezTo>
                  <a:pt x="127468" y="76565"/>
                  <a:pt x="126344" y="73849"/>
                  <a:pt x="124378" y="71882"/>
                </a:cubicBezTo>
                <a:lnTo>
                  <a:pt x="115152" y="62657"/>
                </a:lnTo>
                <a:cubicBezTo>
                  <a:pt x="113326" y="60878"/>
                  <a:pt x="112389" y="58583"/>
                  <a:pt x="112389" y="56195"/>
                </a:cubicBezTo>
                <a:cubicBezTo>
                  <a:pt x="112389" y="53806"/>
                  <a:pt x="113326" y="51512"/>
                  <a:pt x="115059" y="49779"/>
                </a:cubicBezTo>
                <a:lnTo>
                  <a:pt x="123160" y="41678"/>
                </a:lnTo>
                <a:cubicBezTo>
                  <a:pt x="125876" y="38962"/>
                  <a:pt x="127421" y="35262"/>
                  <a:pt x="127421" y="31422"/>
                </a:cubicBezTo>
                <a:cubicBezTo>
                  <a:pt x="127421" y="28051"/>
                  <a:pt x="126298" y="25007"/>
                  <a:pt x="124424" y="22572"/>
                </a:cubicBezTo>
                <a:cubicBezTo>
                  <a:pt x="122926" y="22525"/>
                  <a:pt x="121427" y="22478"/>
                  <a:pt x="119929" y="22478"/>
                </a:cubicBezTo>
                <a:cubicBezTo>
                  <a:pt x="75254" y="22478"/>
                  <a:pt x="37650" y="52542"/>
                  <a:pt x="26131" y="93517"/>
                </a:cubicBezTo>
                <a:close/>
                <a:moveTo>
                  <a:pt x="217286" y="119882"/>
                </a:moveTo>
                <a:cubicBezTo>
                  <a:pt x="217286" y="103679"/>
                  <a:pt x="213353" y="88413"/>
                  <a:pt x="206328" y="75020"/>
                </a:cubicBezTo>
                <a:cubicBezTo>
                  <a:pt x="203331" y="75441"/>
                  <a:pt x="200381" y="76846"/>
                  <a:pt x="197946" y="79281"/>
                </a:cubicBezTo>
                <a:lnTo>
                  <a:pt x="191671" y="85556"/>
                </a:lnTo>
                <a:cubicBezTo>
                  <a:pt x="188861" y="88366"/>
                  <a:pt x="187269" y="92159"/>
                  <a:pt x="187269" y="96140"/>
                </a:cubicBezTo>
                <a:lnTo>
                  <a:pt x="187269" y="112389"/>
                </a:lnTo>
                <a:cubicBezTo>
                  <a:pt x="187269" y="120678"/>
                  <a:pt x="193965" y="127375"/>
                  <a:pt x="202254" y="127375"/>
                </a:cubicBezTo>
                <a:lnTo>
                  <a:pt x="213540" y="127375"/>
                </a:lnTo>
                <a:cubicBezTo>
                  <a:pt x="214711" y="127375"/>
                  <a:pt x="215881" y="127234"/>
                  <a:pt x="216958" y="127000"/>
                </a:cubicBezTo>
                <a:cubicBezTo>
                  <a:pt x="217146" y="124659"/>
                  <a:pt x="217192" y="122270"/>
                  <a:pt x="217192" y="119882"/>
                </a:cubicBezTo>
                <a:close/>
                <a:moveTo>
                  <a:pt x="0" y="119882"/>
                </a:moveTo>
                <a:cubicBezTo>
                  <a:pt x="0" y="53717"/>
                  <a:pt x="53717" y="0"/>
                  <a:pt x="119882" y="0"/>
                </a:cubicBezTo>
                <a:cubicBezTo>
                  <a:pt x="186047" y="0"/>
                  <a:pt x="239764" y="53717"/>
                  <a:pt x="239764" y="119882"/>
                </a:cubicBezTo>
                <a:cubicBezTo>
                  <a:pt x="239764" y="186047"/>
                  <a:pt x="186047" y="239764"/>
                  <a:pt x="119882" y="239764"/>
                </a:cubicBezTo>
                <a:cubicBezTo>
                  <a:pt x="53717" y="239764"/>
                  <a:pt x="0" y="186047"/>
                  <a:pt x="0" y="119882"/>
                </a:cubicBezTo>
                <a:close/>
              </a:path>
            </a:pathLst>
          </a:custGeom>
          <a:solidFill>
            <a:srgbClr val="FFFFFF"/>
          </a:solidFill>
        </p:spPr>
      </p:sp>
      <p:sp>
        <p:nvSpPr>
          <p:cNvPr id="47" name="Text 40"/>
          <p:cNvSpPr/>
          <p:nvPr/>
        </p:nvSpPr>
        <p:spPr>
          <a:xfrm>
            <a:off x="11720195" y="1786255"/>
            <a:ext cx="2740660" cy="34353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海外仓+海南中转</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8" name="Text 41"/>
          <p:cNvSpPr/>
          <p:nvPr/>
        </p:nvSpPr>
        <p:spPr>
          <a:xfrm>
            <a:off x="11000740" y="2413000"/>
            <a:ext cx="4675505" cy="314960"/>
          </a:xfrm>
          <a:prstGeom prst="rect">
            <a:avLst/>
          </a:prstGeom>
          <a:noFill/>
        </p:spPr>
        <p:txBody>
          <a:bodyPr wrap="square" lIns="0" tIns="0" rIns="0" bIns="0" rtlCol="0" anchor="ctr"/>
          <a:lstStyle/>
          <a:p>
            <a:pPr>
              <a:lnSpc>
                <a:spcPct val="10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利用海外仓进行本地配送</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海南作为中转枢纽</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实现全球快速响应</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49" name="Shape 42"/>
          <p:cNvSpPr/>
          <p:nvPr/>
        </p:nvSpPr>
        <p:spPr>
          <a:xfrm>
            <a:off x="11000740" y="3074670"/>
            <a:ext cx="4591685" cy="1716405"/>
          </a:xfrm>
          <a:custGeom>
            <a:avLst/>
            <a:gdLst/>
            <a:ahLst/>
            <a:cxnLst/>
            <a:rect l="l" t="t" r="r" b="b"/>
            <a:pathLst>
              <a:path w="4591481" h="1678348">
                <a:moveTo>
                  <a:pt x="95901" y="0"/>
                </a:moveTo>
                <a:lnTo>
                  <a:pt x="4495580" y="0"/>
                </a:lnTo>
                <a:cubicBezTo>
                  <a:pt x="4548545" y="0"/>
                  <a:pt x="4591481" y="42936"/>
                  <a:pt x="4591481" y="95901"/>
                </a:cubicBezTo>
                <a:lnTo>
                  <a:pt x="4591481" y="1582447"/>
                </a:lnTo>
                <a:cubicBezTo>
                  <a:pt x="4591481" y="1635412"/>
                  <a:pt x="4548545" y="1678348"/>
                  <a:pt x="4495580" y="1678348"/>
                </a:cubicBezTo>
                <a:lnTo>
                  <a:pt x="95901" y="1678348"/>
                </a:lnTo>
                <a:cubicBezTo>
                  <a:pt x="42936" y="1678348"/>
                  <a:pt x="0" y="1635412"/>
                  <a:pt x="0" y="1582447"/>
                </a:cubicBezTo>
                <a:lnTo>
                  <a:pt x="0" y="95901"/>
                </a:lnTo>
                <a:cubicBezTo>
                  <a:pt x="0" y="42936"/>
                  <a:pt x="42936" y="0"/>
                  <a:pt x="95901" y="0"/>
                </a:cubicBezTo>
                <a:close/>
              </a:path>
            </a:pathLst>
          </a:custGeom>
          <a:solidFill>
            <a:srgbClr val="F9F5EE"/>
          </a:solidFill>
        </p:spPr>
      </p:sp>
      <p:sp>
        <p:nvSpPr>
          <p:cNvPr id="50" name="Text 43"/>
          <p:cNvSpPr/>
          <p:nvPr/>
        </p:nvSpPr>
        <p:spPr>
          <a:xfrm>
            <a:off x="11144250" y="3218815"/>
            <a:ext cx="4375785" cy="195580"/>
          </a:xfrm>
          <a:prstGeom prst="rect">
            <a:avLst/>
          </a:prstGeom>
          <a:noFill/>
        </p:spPr>
        <p:txBody>
          <a:bodyPr wrap="square" lIns="0" tIns="0" rIns="0" bIns="0" rtlCol="0" anchor="ctr"/>
          <a:lstStyle/>
          <a:p>
            <a:pPr>
              <a:lnSpc>
                <a:spcPct val="110000"/>
              </a:lnSpc>
            </a:pPr>
            <a:r>
              <a:rPr lang="en-US" sz="1400" b="1">
                <a:solidFill>
                  <a:srgbClr val="C29B5C"/>
                </a:solidFill>
                <a:latin typeface="微软雅黑" panose="020B0503020204020204" charset="-122"/>
                <a:ea typeface="微软雅黑" panose="020B0503020204020204" charset="-122"/>
              </a:rPr>
              <a:t>核心优势</a:t>
            </a:r>
            <a:endParaRPr lang="en-US" sz="1400" b="1">
              <a:solidFill>
                <a:srgbClr val="C29B5C"/>
              </a:solidFill>
              <a:latin typeface="微软雅黑" panose="020B0503020204020204" charset="-122"/>
              <a:ea typeface="微软雅黑" panose="020B0503020204020204" charset="-122"/>
            </a:endParaRPr>
          </a:p>
        </p:txBody>
      </p:sp>
      <p:sp>
        <p:nvSpPr>
          <p:cNvPr id="51" name="Shape 44"/>
          <p:cNvSpPr/>
          <p:nvPr/>
        </p:nvSpPr>
        <p:spPr>
          <a:xfrm>
            <a:off x="11179175" y="3542665"/>
            <a:ext cx="146685" cy="171450"/>
          </a:xfrm>
          <a:custGeom>
            <a:avLst/>
            <a:gdLst/>
            <a:ahLst/>
            <a:cxnLst/>
            <a:rect l="l" t="t" r="r" b="b"/>
            <a:pathLst>
              <a:path w="146855" h="167835">
                <a:moveTo>
                  <a:pt x="111059" y="-3245"/>
                </a:moveTo>
                <a:cubicBezTo>
                  <a:pt x="114960" y="-426"/>
                  <a:pt x="116403" y="4688"/>
                  <a:pt x="114632" y="9146"/>
                </a:cubicBezTo>
                <a:lnTo>
                  <a:pt x="88933" y="73428"/>
                </a:lnTo>
                <a:lnTo>
                  <a:pt x="136366" y="73428"/>
                </a:lnTo>
                <a:cubicBezTo>
                  <a:pt x="140791" y="73428"/>
                  <a:pt x="144725" y="76181"/>
                  <a:pt x="146233" y="80344"/>
                </a:cubicBezTo>
                <a:cubicBezTo>
                  <a:pt x="147741" y="84507"/>
                  <a:pt x="146462" y="89162"/>
                  <a:pt x="143086" y="91981"/>
                </a:cubicBezTo>
                <a:lnTo>
                  <a:pt x="48679" y="170654"/>
                </a:lnTo>
                <a:cubicBezTo>
                  <a:pt x="44974" y="173735"/>
                  <a:pt x="39697" y="173899"/>
                  <a:pt x="35796" y="171080"/>
                </a:cubicBezTo>
                <a:cubicBezTo>
                  <a:pt x="31895" y="168261"/>
                  <a:pt x="30453" y="163147"/>
                  <a:pt x="32223" y="158689"/>
                </a:cubicBezTo>
                <a:lnTo>
                  <a:pt x="57923" y="94407"/>
                </a:lnTo>
                <a:lnTo>
                  <a:pt x="10490" y="94407"/>
                </a:lnTo>
                <a:cubicBezTo>
                  <a:pt x="6064" y="94407"/>
                  <a:pt x="2131" y="91654"/>
                  <a:pt x="623" y="87490"/>
                </a:cubicBezTo>
                <a:cubicBezTo>
                  <a:pt x="-885" y="83327"/>
                  <a:pt x="393" y="78673"/>
                  <a:pt x="3770" y="75853"/>
                </a:cubicBezTo>
                <a:lnTo>
                  <a:pt x="98177" y="-2819"/>
                </a:lnTo>
                <a:cubicBezTo>
                  <a:pt x="101881" y="-5900"/>
                  <a:pt x="107159" y="-6064"/>
                  <a:pt x="111059" y="-3245"/>
                </a:cubicBezTo>
                <a:close/>
              </a:path>
            </a:pathLst>
          </a:custGeom>
          <a:solidFill>
            <a:srgbClr val="C59F5E"/>
          </a:solidFill>
        </p:spPr>
      </p:sp>
      <p:sp>
        <p:nvSpPr>
          <p:cNvPr id="52" name="Text 45"/>
          <p:cNvSpPr/>
          <p:nvPr/>
        </p:nvSpPr>
        <p:spPr>
          <a:xfrm>
            <a:off x="11450320" y="3506470"/>
            <a:ext cx="923290" cy="245110"/>
          </a:xfrm>
          <a:prstGeom prst="rect">
            <a:avLst/>
          </a:prstGeom>
          <a:noFill/>
        </p:spPr>
        <p:txBody>
          <a:bodyPr wrap="square" lIns="0" tIns="0" rIns="0" bIns="0" rtlCol="0" anchor="ctr"/>
          <a:lstStyle/>
          <a:p>
            <a:pP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配送时效快</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53" name="Shape 46"/>
          <p:cNvSpPr/>
          <p:nvPr/>
        </p:nvSpPr>
        <p:spPr>
          <a:xfrm>
            <a:off x="11158220" y="3830320"/>
            <a:ext cx="188595" cy="171450"/>
          </a:xfrm>
          <a:custGeom>
            <a:avLst/>
            <a:gdLst/>
            <a:ahLst/>
            <a:cxnLst/>
            <a:rect l="l" t="t" r="r" b="b"/>
            <a:pathLst>
              <a:path w="188814" h="167835">
                <a:moveTo>
                  <a:pt x="94407" y="-5245"/>
                </a:moveTo>
                <a:cubicBezTo>
                  <a:pt x="90047" y="-5245"/>
                  <a:pt x="86540" y="-1737"/>
                  <a:pt x="86540" y="2622"/>
                </a:cubicBezTo>
                <a:lnTo>
                  <a:pt x="86540" y="6556"/>
                </a:lnTo>
                <a:lnTo>
                  <a:pt x="85950" y="6556"/>
                </a:lnTo>
                <a:cubicBezTo>
                  <a:pt x="73952" y="6556"/>
                  <a:pt x="64249" y="16292"/>
                  <a:pt x="64249" y="28257"/>
                </a:cubicBezTo>
                <a:cubicBezTo>
                  <a:pt x="64249" y="39205"/>
                  <a:pt x="72412" y="48449"/>
                  <a:pt x="83262" y="49793"/>
                </a:cubicBezTo>
                <a:lnTo>
                  <a:pt x="103258" y="52284"/>
                </a:lnTo>
                <a:cubicBezTo>
                  <a:pt x="104930" y="52481"/>
                  <a:pt x="106208" y="53923"/>
                  <a:pt x="106208" y="55628"/>
                </a:cubicBezTo>
                <a:cubicBezTo>
                  <a:pt x="106208" y="57497"/>
                  <a:pt x="104700" y="58972"/>
                  <a:pt x="102864" y="58972"/>
                </a:cubicBezTo>
                <a:lnTo>
                  <a:pt x="78673" y="59004"/>
                </a:lnTo>
                <a:cubicBezTo>
                  <a:pt x="73592" y="59004"/>
                  <a:pt x="69494" y="63102"/>
                  <a:pt x="69494" y="68183"/>
                </a:cubicBezTo>
                <a:cubicBezTo>
                  <a:pt x="69494" y="73264"/>
                  <a:pt x="73592" y="77361"/>
                  <a:pt x="78673" y="77361"/>
                </a:cubicBezTo>
                <a:lnTo>
                  <a:pt x="86540" y="77361"/>
                </a:lnTo>
                <a:lnTo>
                  <a:pt x="86540" y="81295"/>
                </a:lnTo>
                <a:cubicBezTo>
                  <a:pt x="86540" y="85655"/>
                  <a:pt x="90047" y="89162"/>
                  <a:pt x="94407" y="89162"/>
                </a:cubicBezTo>
                <a:cubicBezTo>
                  <a:pt x="98767" y="89162"/>
                  <a:pt x="102274" y="85655"/>
                  <a:pt x="102274" y="81295"/>
                </a:cubicBezTo>
                <a:lnTo>
                  <a:pt x="102274" y="77361"/>
                </a:lnTo>
                <a:lnTo>
                  <a:pt x="102864" y="77361"/>
                </a:lnTo>
                <a:cubicBezTo>
                  <a:pt x="114862" y="77361"/>
                  <a:pt x="124565" y="67626"/>
                  <a:pt x="124565" y="55661"/>
                </a:cubicBezTo>
                <a:cubicBezTo>
                  <a:pt x="124565" y="44712"/>
                  <a:pt x="116403" y="35468"/>
                  <a:pt x="105552" y="34124"/>
                </a:cubicBezTo>
                <a:lnTo>
                  <a:pt x="85556" y="31633"/>
                </a:lnTo>
                <a:cubicBezTo>
                  <a:pt x="83885" y="31436"/>
                  <a:pt x="82606" y="29994"/>
                  <a:pt x="82606" y="28289"/>
                </a:cubicBezTo>
                <a:cubicBezTo>
                  <a:pt x="82606" y="26421"/>
                  <a:pt x="84114" y="24946"/>
                  <a:pt x="85950" y="24946"/>
                </a:cubicBezTo>
                <a:lnTo>
                  <a:pt x="107519" y="24913"/>
                </a:lnTo>
                <a:cubicBezTo>
                  <a:pt x="112600" y="24913"/>
                  <a:pt x="116698" y="20815"/>
                  <a:pt x="116698" y="15735"/>
                </a:cubicBezTo>
                <a:cubicBezTo>
                  <a:pt x="116698" y="10654"/>
                  <a:pt x="112600" y="6556"/>
                  <a:pt x="107519" y="6556"/>
                </a:cubicBezTo>
                <a:lnTo>
                  <a:pt x="102274" y="6556"/>
                </a:lnTo>
                <a:lnTo>
                  <a:pt x="102274" y="2622"/>
                </a:lnTo>
                <a:cubicBezTo>
                  <a:pt x="102274" y="-1737"/>
                  <a:pt x="98767" y="-5245"/>
                  <a:pt x="94407" y="-5245"/>
                </a:cubicBezTo>
                <a:close/>
                <a:moveTo>
                  <a:pt x="35829" y="111945"/>
                </a:moveTo>
                <a:lnTo>
                  <a:pt x="21864" y="125876"/>
                </a:lnTo>
                <a:lnTo>
                  <a:pt x="10490" y="125876"/>
                </a:lnTo>
                <a:cubicBezTo>
                  <a:pt x="4688" y="125876"/>
                  <a:pt x="0" y="130564"/>
                  <a:pt x="0" y="136366"/>
                </a:cubicBezTo>
                <a:lnTo>
                  <a:pt x="0" y="157345"/>
                </a:lnTo>
                <a:cubicBezTo>
                  <a:pt x="0" y="163147"/>
                  <a:pt x="4688" y="167835"/>
                  <a:pt x="10490" y="167835"/>
                </a:cubicBezTo>
                <a:lnTo>
                  <a:pt x="115550" y="167835"/>
                </a:lnTo>
                <a:cubicBezTo>
                  <a:pt x="125057" y="167835"/>
                  <a:pt x="134333" y="164786"/>
                  <a:pt x="142004" y="159148"/>
                </a:cubicBezTo>
                <a:lnTo>
                  <a:pt x="183504" y="128564"/>
                </a:lnTo>
                <a:cubicBezTo>
                  <a:pt x="189339" y="124270"/>
                  <a:pt x="190584" y="116075"/>
                  <a:pt x="186290" y="110240"/>
                </a:cubicBezTo>
                <a:cubicBezTo>
                  <a:pt x="181996" y="104405"/>
                  <a:pt x="173801" y="103159"/>
                  <a:pt x="167966" y="107454"/>
                </a:cubicBezTo>
                <a:lnTo>
                  <a:pt x="128695" y="136366"/>
                </a:lnTo>
                <a:lnTo>
                  <a:pt x="91785" y="136366"/>
                </a:lnTo>
                <a:cubicBezTo>
                  <a:pt x="87425" y="136366"/>
                  <a:pt x="83917" y="132858"/>
                  <a:pt x="83917" y="128499"/>
                </a:cubicBezTo>
                <a:cubicBezTo>
                  <a:pt x="83917" y="124139"/>
                  <a:pt x="87425" y="120631"/>
                  <a:pt x="91785" y="120631"/>
                </a:cubicBezTo>
                <a:lnTo>
                  <a:pt x="115386" y="120631"/>
                </a:lnTo>
                <a:cubicBezTo>
                  <a:pt x="121189" y="120631"/>
                  <a:pt x="125876" y="115944"/>
                  <a:pt x="125876" y="110142"/>
                </a:cubicBezTo>
                <a:cubicBezTo>
                  <a:pt x="125876" y="104339"/>
                  <a:pt x="121189" y="99652"/>
                  <a:pt x="115386" y="99652"/>
                </a:cubicBezTo>
                <a:lnTo>
                  <a:pt x="65495" y="99652"/>
                </a:lnTo>
                <a:cubicBezTo>
                  <a:pt x="54382" y="99652"/>
                  <a:pt x="43696" y="104077"/>
                  <a:pt x="35829" y="111945"/>
                </a:cubicBezTo>
                <a:close/>
              </a:path>
            </a:pathLst>
          </a:custGeom>
          <a:solidFill>
            <a:srgbClr val="C59F5E"/>
          </a:solidFill>
        </p:spPr>
      </p:sp>
      <p:sp>
        <p:nvSpPr>
          <p:cNvPr id="54" name="Text 47"/>
          <p:cNvSpPr/>
          <p:nvPr/>
        </p:nvSpPr>
        <p:spPr>
          <a:xfrm>
            <a:off x="11450320" y="3794125"/>
            <a:ext cx="923290" cy="245110"/>
          </a:xfrm>
          <a:prstGeom prst="rect">
            <a:avLst/>
          </a:prstGeom>
          <a:noFill/>
        </p:spPr>
        <p:txBody>
          <a:bodyPr wrap="square" lIns="0" tIns="0" rIns="0" bIns="0" rtlCol="0" anchor="ctr"/>
          <a:lstStyle/>
          <a:p>
            <a:pP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物流成本低</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55" name="Shape 48"/>
          <p:cNvSpPr/>
          <p:nvPr/>
        </p:nvSpPr>
        <p:spPr>
          <a:xfrm>
            <a:off x="11147425" y="4117975"/>
            <a:ext cx="209550" cy="171450"/>
          </a:xfrm>
          <a:custGeom>
            <a:avLst/>
            <a:gdLst/>
            <a:ahLst/>
            <a:cxnLst/>
            <a:rect l="l" t="t" r="r" b="b"/>
            <a:pathLst>
              <a:path w="209794" h="167835">
                <a:moveTo>
                  <a:pt x="104897" y="73428"/>
                </a:moveTo>
                <a:cubicBezTo>
                  <a:pt x="123712" y="73428"/>
                  <a:pt x="138988" y="58152"/>
                  <a:pt x="138988" y="39336"/>
                </a:cubicBezTo>
                <a:cubicBezTo>
                  <a:pt x="138988" y="20521"/>
                  <a:pt x="123712" y="5245"/>
                  <a:pt x="104897" y="5245"/>
                </a:cubicBezTo>
                <a:cubicBezTo>
                  <a:pt x="86081" y="5245"/>
                  <a:pt x="70805" y="20521"/>
                  <a:pt x="70805" y="39336"/>
                </a:cubicBezTo>
                <a:cubicBezTo>
                  <a:pt x="70805" y="58152"/>
                  <a:pt x="86081" y="73428"/>
                  <a:pt x="104897" y="73428"/>
                </a:cubicBezTo>
                <a:close/>
                <a:moveTo>
                  <a:pt x="31469" y="76050"/>
                </a:moveTo>
                <a:cubicBezTo>
                  <a:pt x="44495" y="76050"/>
                  <a:pt x="55071" y="65475"/>
                  <a:pt x="55071" y="52448"/>
                </a:cubicBezTo>
                <a:cubicBezTo>
                  <a:pt x="55071" y="39422"/>
                  <a:pt x="44495" y="28847"/>
                  <a:pt x="31469" y="28847"/>
                </a:cubicBezTo>
                <a:cubicBezTo>
                  <a:pt x="18443" y="28847"/>
                  <a:pt x="7867" y="39422"/>
                  <a:pt x="7867" y="52448"/>
                </a:cubicBezTo>
                <a:cubicBezTo>
                  <a:pt x="7867" y="65475"/>
                  <a:pt x="18443" y="76050"/>
                  <a:pt x="31469" y="76050"/>
                </a:cubicBezTo>
                <a:close/>
                <a:moveTo>
                  <a:pt x="0" y="136366"/>
                </a:moveTo>
                <a:lnTo>
                  <a:pt x="0" y="146855"/>
                </a:lnTo>
                <a:cubicBezTo>
                  <a:pt x="0" y="152658"/>
                  <a:pt x="4688" y="157345"/>
                  <a:pt x="10490" y="157345"/>
                </a:cubicBezTo>
                <a:lnTo>
                  <a:pt x="38910" y="157345"/>
                </a:lnTo>
                <a:cubicBezTo>
                  <a:pt x="37501" y="154133"/>
                  <a:pt x="36714" y="150592"/>
                  <a:pt x="36714" y="146855"/>
                </a:cubicBezTo>
                <a:lnTo>
                  <a:pt x="36714" y="141611"/>
                </a:lnTo>
                <a:cubicBezTo>
                  <a:pt x="36714" y="124172"/>
                  <a:pt x="43270" y="108240"/>
                  <a:pt x="54055" y="96177"/>
                </a:cubicBezTo>
                <a:cubicBezTo>
                  <a:pt x="50219" y="95030"/>
                  <a:pt x="46155" y="94407"/>
                  <a:pt x="41959" y="94407"/>
                </a:cubicBezTo>
                <a:cubicBezTo>
                  <a:pt x="18783" y="94407"/>
                  <a:pt x="0" y="113190"/>
                  <a:pt x="0" y="136366"/>
                </a:cubicBezTo>
                <a:close/>
                <a:moveTo>
                  <a:pt x="201926" y="52448"/>
                </a:moveTo>
                <a:cubicBezTo>
                  <a:pt x="201926" y="39422"/>
                  <a:pt x="191351" y="28847"/>
                  <a:pt x="178324" y="28847"/>
                </a:cubicBezTo>
                <a:cubicBezTo>
                  <a:pt x="165298" y="28847"/>
                  <a:pt x="154723" y="39422"/>
                  <a:pt x="154723" y="52448"/>
                </a:cubicBezTo>
                <a:cubicBezTo>
                  <a:pt x="154723" y="65475"/>
                  <a:pt x="165298" y="76050"/>
                  <a:pt x="178324" y="76050"/>
                </a:cubicBezTo>
                <a:cubicBezTo>
                  <a:pt x="191351" y="76050"/>
                  <a:pt x="201926" y="65475"/>
                  <a:pt x="201926" y="52448"/>
                </a:cubicBezTo>
                <a:close/>
                <a:moveTo>
                  <a:pt x="52448" y="141611"/>
                </a:moveTo>
                <a:lnTo>
                  <a:pt x="52448" y="146855"/>
                </a:lnTo>
                <a:cubicBezTo>
                  <a:pt x="52448" y="152658"/>
                  <a:pt x="57136" y="157345"/>
                  <a:pt x="62938" y="157345"/>
                </a:cubicBezTo>
                <a:lnTo>
                  <a:pt x="114337" y="157345"/>
                </a:lnTo>
                <a:cubicBezTo>
                  <a:pt x="112010" y="150265"/>
                  <a:pt x="112272" y="142791"/>
                  <a:pt x="117845" y="136366"/>
                </a:cubicBezTo>
                <a:cubicBezTo>
                  <a:pt x="113256" y="131055"/>
                  <a:pt x="111125" y="123352"/>
                  <a:pt x="114108" y="115616"/>
                </a:cubicBezTo>
                <a:cubicBezTo>
                  <a:pt x="116271" y="110010"/>
                  <a:pt x="119320" y="104766"/>
                  <a:pt x="123090" y="100111"/>
                </a:cubicBezTo>
                <a:cubicBezTo>
                  <a:pt x="124860" y="97947"/>
                  <a:pt x="126892" y="96276"/>
                  <a:pt x="129089" y="95063"/>
                </a:cubicBezTo>
                <a:cubicBezTo>
                  <a:pt x="121844" y="91293"/>
                  <a:pt x="113616" y="89162"/>
                  <a:pt x="104897" y="89162"/>
                </a:cubicBezTo>
                <a:cubicBezTo>
                  <a:pt x="75919" y="89162"/>
                  <a:pt x="52448" y="112633"/>
                  <a:pt x="52448" y="141611"/>
                </a:cubicBezTo>
                <a:close/>
                <a:moveTo>
                  <a:pt x="204745" y="127155"/>
                </a:moveTo>
                <a:cubicBezTo>
                  <a:pt x="206811" y="125974"/>
                  <a:pt x="207859" y="123516"/>
                  <a:pt x="206974" y="121254"/>
                </a:cubicBezTo>
                <a:cubicBezTo>
                  <a:pt x="205401" y="117189"/>
                  <a:pt x="203205" y="113354"/>
                  <a:pt x="200451" y="109978"/>
                </a:cubicBezTo>
                <a:cubicBezTo>
                  <a:pt x="198943" y="108109"/>
                  <a:pt x="196288" y="107781"/>
                  <a:pt x="194223" y="108994"/>
                </a:cubicBezTo>
                <a:cubicBezTo>
                  <a:pt x="187077" y="113125"/>
                  <a:pt x="178292" y="108076"/>
                  <a:pt x="178292" y="99783"/>
                </a:cubicBezTo>
                <a:cubicBezTo>
                  <a:pt x="178292" y="97390"/>
                  <a:pt x="176685" y="95259"/>
                  <a:pt x="174325" y="94899"/>
                </a:cubicBezTo>
                <a:cubicBezTo>
                  <a:pt x="170097" y="94243"/>
                  <a:pt x="165540" y="94243"/>
                  <a:pt x="161312" y="94899"/>
                </a:cubicBezTo>
                <a:cubicBezTo>
                  <a:pt x="158951" y="95259"/>
                  <a:pt x="157345" y="97390"/>
                  <a:pt x="157345" y="99783"/>
                </a:cubicBezTo>
                <a:cubicBezTo>
                  <a:pt x="157345" y="108044"/>
                  <a:pt x="148560" y="113125"/>
                  <a:pt x="141414" y="108994"/>
                </a:cubicBezTo>
                <a:cubicBezTo>
                  <a:pt x="139349" y="107814"/>
                  <a:pt x="136694" y="108142"/>
                  <a:pt x="135186" y="109978"/>
                </a:cubicBezTo>
                <a:cubicBezTo>
                  <a:pt x="132432" y="113354"/>
                  <a:pt x="130236" y="117189"/>
                  <a:pt x="128662" y="121254"/>
                </a:cubicBezTo>
                <a:cubicBezTo>
                  <a:pt x="127810" y="123483"/>
                  <a:pt x="128826" y="125942"/>
                  <a:pt x="130891" y="127122"/>
                </a:cubicBezTo>
                <a:cubicBezTo>
                  <a:pt x="138070" y="131252"/>
                  <a:pt x="138070" y="141381"/>
                  <a:pt x="130891" y="145544"/>
                </a:cubicBezTo>
                <a:cubicBezTo>
                  <a:pt x="128826" y="146724"/>
                  <a:pt x="127777" y="149183"/>
                  <a:pt x="128662" y="151412"/>
                </a:cubicBezTo>
                <a:cubicBezTo>
                  <a:pt x="130236" y="155477"/>
                  <a:pt x="132432" y="159312"/>
                  <a:pt x="135186" y="162688"/>
                </a:cubicBezTo>
                <a:cubicBezTo>
                  <a:pt x="136694" y="164557"/>
                  <a:pt x="139349" y="164885"/>
                  <a:pt x="141414" y="163672"/>
                </a:cubicBezTo>
                <a:cubicBezTo>
                  <a:pt x="148560" y="159541"/>
                  <a:pt x="157345" y="164622"/>
                  <a:pt x="157345" y="172883"/>
                </a:cubicBezTo>
                <a:cubicBezTo>
                  <a:pt x="157345" y="175276"/>
                  <a:pt x="158951" y="177407"/>
                  <a:pt x="161312" y="177767"/>
                </a:cubicBezTo>
                <a:cubicBezTo>
                  <a:pt x="165540" y="178423"/>
                  <a:pt x="170097" y="178423"/>
                  <a:pt x="174325" y="177767"/>
                </a:cubicBezTo>
                <a:cubicBezTo>
                  <a:pt x="176685" y="177407"/>
                  <a:pt x="178292" y="175276"/>
                  <a:pt x="178292" y="172883"/>
                </a:cubicBezTo>
                <a:cubicBezTo>
                  <a:pt x="178292" y="164622"/>
                  <a:pt x="187077" y="159541"/>
                  <a:pt x="194223" y="163672"/>
                </a:cubicBezTo>
                <a:cubicBezTo>
                  <a:pt x="196288" y="164852"/>
                  <a:pt x="198943" y="164524"/>
                  <a:pt x="200451" y="162688"/>
                </a:cubicBezTo>
                <a:cubicBezTo>
                  <a:pt x="203205" y="159312"/>
                  <a:pt x="205401" y="155477"/>
                  <a:pt x="206974" y="151412"/>
                </a:cubicBezTo>
                <a:cubicBezTo>
                  <a:pt x="207827" y="149183"/>
                  <a:pt x="206811" y="146724"/>
                  <a:pt x="204745" y="145544"/>
                </a:cubicBezTo>
                <a:cubicBezTo>
                  <a:pt x="197566" y="141414"/>
                  <a:pt x="197566" y="131285"/>
                  <a:pt x="204745" y="127122"/>
                </a:cubicBezTo>
                <a:close/>
                <a:moveTo>
                  <a:pt x="154723" y="136366"/>
                </a:moveTo>
                <a:cubicBezTo>
                  <a:pt x="154723" y="129129"/>
                  <a:pt x="160598" y="123254"/>
                  <a:pt x="167835" y="123254"/>
                </a:cubicBezTo>
                <a:cubicBezTo>
                  <a:pt x="175072" y="123254"/>
                  <a:pt x="180947" y="129129"/>
                  <a:pt x="180947" y="136366"/>
                </a:cubicBezTo>
                <a:cubicBezTo>
                  <a:pt x="180947" y="143603"/>
                  <a:pt x="175072" y="149478"/>
                  <a:pt x="167835" y="149478"/>
                </a:cubicBezTo>
                <a:cubicBezTo>
                  <a:pt x="160598" y="149478"/>
                  <a:pt x="154723" y="143603"/>
                  <a:pt x="154723" y="136366"/>
                </a:cubicBezTo>
                <a:close/>
              </a:path>
            </a:pathLst>
          </a:custGeom>
          <a:solidFill>
            <a:srgbClr val="C59F5E"/>
          </a:solidFill>
        </p:spPr>
      </p:sp>
      <p:sp>
        <p:nvSpPr>
          <p:cNvPr id="56" name="Text 49"/>
          <p:cNvSpPr/>
          <p:nvPr/>
        </p:nvSpPr>
        <p:spPr>
          <a:xfrm>
            <a:off x="11450320" y="4081780"/>
            <a:ext cx="923290" cy="245110"/>
          </a:xfrm>
          <a:prstGeom prst="rect">
            <a:avLst/>
          </a:prstGeom>
          <a:noFill/>
        </p:spPr>
        <p:txBody>
          <a:bodyPr wrap="square" lIns="0" tIns="0" rIns="0" bIns="0" rtlCol="0" anchor="ctr"/>
          <a:lstStyle/>
          <a:p>
            <a:pP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本地化服务</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57" name="Shape 50"/>
          <p:cNvSpPr/>
          <p:nvPr/>
        </p:nvSpPr>
        <p:spPr>
          <a:xfrm>
            <a:off x="11168380" y="4405630"/>
            <a:ext cx="167640" cy="171450"/>
          </a:xfrm>
          <a:custGeom>
            <a:avLst/>
            <a:gdLst/>
            <a:ahLst/>
            <a:cxnLst/>
            <a:rect l="l" t="t" r="r" b="b"/>
            <a:pathLst>
              <a:path w="167835" h="167835">
                <a:moveTo>
                  <a:pt x="20979" y="20979"/>
                </a:moveTo>
                <a:cubicBezTo>
                  <a:pt x="20979" y="15177"/>
                  <a:pt x="16292" y="10490"/>
                  <a:pt x="10490" y="10490"/>
                </a:cubicBezTo>
                <a:cubicBezTo>
                  <a:pt x="4688" y="10490"/>
                  <a:pt x="0" y="15177"/>
                  <a:pt x="0" y="20979"/>
                </a:cubicBezTo>
                <a:lnTo>
                  <a:pt x="0" y="131121"/>
                </a:lnTo>
                <a:cubicBezTo>
                  <a:pt x="0" y="145610"/>
                  <a:pt x="11735" y="157345"/>
                  <a:pt x="26224" y="157345"/>
                </a:cubicBezTo>
                <a:lnTo>
                  <a:pt x="157345" y="157345"/>
                </a:lnTo>
                <a:cubicBezTo>
                  <a:pt x="163147" y="157345"/>
                  <a:pt x="167835" y="152658"/>
                  <a:pt x="167835" y="146855"/>
                </a:cubicBezTo>
                <a:cubicBezTo>
                  <a:pt x="167835" y="141053"/>
                  <a:pt x="163147" y="136366"/>
                  <a:pt x="157345" y="136366"/>
                </a:cubicBezTo>
                <a:lnTo>
                  <a:pt x="26224" y="136366"/>
                </a:lnTo>
                <a:cubicBezTo>
                  <a:pt x="23340" y="136366"/>
                  <a:pt x="20979" y="134006"/>
                  <a:pt x="20979" y="131121"/>
                </a:cubicBezTo>
                <a:lnTo>
                  <a:pt x="20979" y="20979"/>
                </a:lnTo>
                <a:close/>
                <a:moveTo>
                  <a:pt x="154264" y="49367"/>
                </a:moveTo>
                <a:cubicBezTo>
                  <a:pt x="158361" y="45270"/>
                  <a:pt x="158361" y="38615"/>
                  <a:pt x="154264" y="34518"/>
                </a:cubicBezTo>
                <a:cubicBezTo>
                  <a:pt x="150166" y="30420"/>
                  <a:pt x="143512" y="30420"/>
                  <a:pt x="139414" y="34518"/>
                </a:cubicBezTo>
                <a:lnTo>
                  <a:pt x="104897" y="69068"/>
                </a:lnTo>
                <a:lnTo>
                  <a:pt x="86081" y="50285"/>
                </a:lnTo>
                <a:cubicBezTo>
                  <a:pt x="81983" y="46187"/>
                  <a:pt x="75329" y="46187"/>
                  <a:pt x="71231" y="50285"/>
                </a:cubicBezTo>
                <a:lnTo>
                  <a:pt x="39762" y="81754"/>
                </a:lnTo>
                <a:cubicBezTo>
                  <a:pt x="35665" y="85851"/>
                  <a:pt x="35665" y="92506"/>
                  <a:pt x="39762" y="96603"/>
                </a:cubicBezTo>
                <a:cubicBezTo>
                  <a:pt x="43860" y="100701"/>
                  <a:pt x="50514" y="100701"/>
                  <a:pt x="54612" y="96603"/>
                </a:cubicBezTo>
                <a:lnTo>
                  <a:pt x="78673" y="72543"/>
                </a:lnTo>
                <a:lnTo>
                  <a:pt x="97488" y="91359"/>
                </a:lnTo>
                <a:cubicBezTo>
                  <a:pt x="101586" y="95456"/>
                  <a:pt x="108240" y="95456"/>
                  <a:pt x="112338" y="91359"/>
                </a:cubicBezTo>
                <a:lnTo>
                  <a:pt x="154297" y="49400"/>
                </a:lnTo>
                <a:close/>
              </a:path>
            </a:pathLst>
          </a:custGeom>
          <a:solidFill>
            <a:srgbClr val="C59F5E"/>
          </a:solidFill>
        </p:spPr>
      </p:sp>
      <p:sp>
        <p:nvSpPr>
          <p:cNvPr id="58" name="Text 51"/>
          <p:cNvSpPr/>
          <p:nvPr/>
        </p:nvSpPr>
        <p:spPr>
          <a:xfrm>
            <a:off x="11450320" y="4369435"/>
            <a:ext cx="1090930" cy="245110"/>
          </a:xfrm>
          <a:prstGeom prst="rect">
            <a:avLst/>
          </a:prstGeom>
          <a:noFill/>
        </p:spPr>
        <p:txBody>
          <a:bodyPr wrap="square" lIns="0" tIns="0" rIns="0" bIns="0" rtlCol="0" anchor="ctr"/>
          <a:lstStyle/>
          <a:p>
            <a:pP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库存管理灵活</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grpSp>
        <p:nvGrpSpPr>
          <p:cNvPr id="90" name="组合 89"/>
          <p:cNvGrpSpPr/>
          <p:nvPr/>
        </p:nvGrpSpPr>
        <p:grpSpPr>
          <a:xfrm>
            <a:off x="541020" y="5331460"/>
            <a:ext cx="7441565" cy="3168015"/>
            <a:chOff x="906" y="8414"/>
            <a:chExt cx="11719" cy="4989"/>
          </a:xfrm>
        </p:grpSpPr>
        <p:sp>
          <p:nvSpPr>
            <p:cNvPr id="59" name="Shape 52"/>
            <p:cNvSpPr/>
            <p:nvPr/>
          </p:nvSpPr>
          <p:spPr>
            <a:xfrm>
              <a:off x="906" y="8414"/>
              <a:ext cx="11622" cy="4989"/>
            </a:xfrm>
            <a:custGeom>
              <a:avLst/>
              <a:gdLst/>
              <a:ahLst/>
              <a:cxnLst/>
              <a:rect l="l" t="t" r="r" b="b"/>
              <a:pathLst>
                <a:path w="7528590" h="3428625">
                  <a:moveTo>
                    <a:pt x="143865" y="0"/>
                  </a:moveTo>
                  <a:lnTo>
                    <a:pt x="7384725" y="0"/>
                  </a:lnTo>
                  <a:cubicBezTo>
                    <a:pt x="7464179" y="0"/>
                    <a:pt x="7528590" y="64411"/>
                    <a:pt x="7528590" y="143865"/>
                  </a:cubicBezTo>
                  <a:lnTo>
                    <a:pt x="7528590" y="3284760"/>
                  </a:lnTo>
                  <a:cubicBezTo>
                    <a:pt x="7528590" y="3364215"/>
                    <a:pt x="7464179" y="3428625"/>
                    <a:pt x="7384725" y="3428625"/>
                  </a:cubicBezTo>
                  <a:lnTo>
                    <a:pt x="143865" y="3428625"/>
                  </a:lnTo>
                  <a:cubicBezTo>
                    <a:pt x="64411" y="3428625"/>
                    <a:pt x="0" y="3364215"/>
                    <a:pt x="0" y="3284760"/>
                  </a:cubicBezTo>
                  <a:lnTo>
                    <a:pt x="0" y="143865"/>
                  </a:lnTo>
                  <a:cubicBezTo>
                    <a:pt x="0" y="64464"/>
                    <a:pt x="64464" y="0"/>
                    <a:pt x="143865" y="0"/>
                  </a:cubicBezTo>
                  <a:close/>
                </a:path>
              </a:pathLst>
            </a:custGeom>
            <a:solidFill>
              <a:srgbClr val="FFFFFF"/>
            </a:solidFill>
            <a:ln>
              <a:solidFill>
                <a:srgbClr val="F0EEEA"/>
              </a:solidFill>
            </a:ln>
            <a:effectLst>
              <a:outerShdw blurRad="179823" dist="119882" dir="5400000" algn="bl" rotWithShape="0">
                <a:srgbClr val="000000">
                  <a:alpha val="10196"/>
                </a:srgbClr>
              </a:outerShdw>
            </a:effectLst>
          </p:spPr>
        </p:sp>
        <p:sp>
          <p:nvSpPr>
            <p:cNvPr id="60" name="Shape 53"/>
            <p:cNvSpPr/>
            <p:nvPr/>
          </p:nvSpPr>
          <p:spPr>
            <a:xfrm>
              <a:off x="1234" y="8723"/>
              <a:ext cx="453" cy="453"/>
            </a:xfrm>
            <a:custGeom>
              <a:avLst/>
              <a:gdLst/>
              <a:ahLst/>
              <a:cxnLst/>
              <a:rect l="l" t="t" r="r" b="b"/>
              <a:pathLst>
                <a:path w="287717" h="287717">
                  <a:moveTo>
                    <a:pt x="156109" y="4833"/>
                  </a:moveTo>
                  <a:cubicBezTo>
                    <a:pt x="149197" y="-1573"/>
                    <a:pt x="138520" y="-1573"/>
                    <a:pt x="131664" y="4833"/>
                  </a:cubicBezTo>
                  <a:lnTo>
                    <a:pt x="5788" y="121718"/>
                  </a:lnTo>
                  <a:cubicBezTo>
                    <a:pt x="393" y="126775"/>
                    <a:pt x="-1405" y="134586"/>
                    <a:pt x="1292" y="141442"/>
                  </a:cubicBezTo>
                  <a:cubicBezTo>
                    <a:pt x="3990" y="148298"/>
                    <a:pt x="10565" y="152850"/>
                    <a:pt x="17982" y="152850"/>
                  </a:cubicBezTo>
                  <a:lnTo>
                    <a:pt x="26973" y="152850"/>
                  </a:lnTo>
                  <a:lnTo>
                    <a:pt x="26973" y="251752"/>
                  </a:lnTo>
                  <a:cubicBezTo>
                    <a:pt x="26973" y="271589"/>
                    <a:pt x="43101" y="287717"/>
                    <a:pt x="62938" y="287717"/>
                  </a:cubicBezTo>
                  <a:lnTo>
                    <a:pt x="224779" y="287717"/>
                  </a:lnTo>
                  <a:cubicBezTo>
                    <a:pt x="244615" y="287717"/>
                    <a:pt x="260743" y="271589"/>
                    <a:pt x="260743" y="251752"/>
                  </a:cubicBezTo>
                  <a:lnTo>
                    <a:pt x="260743" y="152850"/>
                  </a:lnTo>
                  <a:lnTo>
                    <a:pt x="269735" y="152850"/>
                  </a:lnTo>
                  <a:cubicBezTo>
                    <a:pt x="277152" y="152850"/>
                    <a:pt x="283783" y="148298"/>
                    <a:pt x="286481" y="141442"/>
                  </a:cubicBezTo>
                  <a:cubicBezTo>
                    <a:pt x="289178" y="134586"/>
                    <a:pt x="287380" y="126719"/>
                    <a:pt x="281985" y="121718"/>
                  </a:cubicBezTo>
                  <a:lnTo>
                    <a:pt x="156109" y="4833"/>
                  </a:lnTo>
                  <a:close/>
                  <a:moveTo>
                    <a:pt x="134867" y="179823"/>
                  </a:moveTo>
                  <a:lnTo>
                    <a:pt x="152850" y="179823"/>
                  </a:lnTo>
                  <a:cubicBezTo>
                    <a:pt x="167741" y="179823"/>
                    <a:pt x="179823" y="191905"/>
                    <a:pt x="179823" y="206796"/>
                  </a:cubicBezTo>
                  <a:lnTo>
                    <a:pt x="179823" y="260743"/>
                  </a:lnTo>
                  <a:lnTo>
                    <a:pt x="107894" y="260743"/>
                  </a:lnTo>
                  <a:lnTo>
                    <a:pt x="107894" y="206796"/>
                  </a:lnTo>
                  <a:cubicBezTo>
                    <a:pt x="107894" y="191905"/>
                    <a:pt x="119976" y="179823"/>
                    <a:pt x="134867" y="179823"/>
                  </a:cubicBezTo>
                  <a:close/>
                </a:path>
              </a:pathLst>
            </a:custGeom>
            <a:solidFill>
              <a:srgbClr val="C5A06D"/>
            </a:solidFill>
          </p:spPr>
        </p:sp>
        <p:sp>
          <p:nvSpPr>
            <p:cNvPr id="61" name="Text 54"/>
            <p:cNvSpPr/>
            <p:nvPr/>
          </p:nvSpPr>
          <p:spPr>
            <a:xfrm>
              <a:off x="1864" y="8647"/>
              <a:ext cx="10761" cy="604"/>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海口综保区"共享海外仓"计划</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2" name="Shape 55"/>
            <p:cNvSpPr/>
            <p:nvPr/>
          </p:nvSpPr>
          <p:spPr>
            <a:xfrm>
              <a:off x="1178" y="9478"/>
              <a:ext cx="11101" cy="2077"/>
            </a:xfrm>
            <a:custGeom>
              <a:avLst/>
              <a:gdLst/>
              <a:ahLst/>
              <a:cxnLst/>
              <a:rect l="l" t="t" r="r" b="b"/>
              <a:pathLst>
                <a:path w="7049062" h="1318702">
                  <a:moveTo>
                    <a:pt x="95909" y="0"/>
                  </a:moveTo>
                  <a:lnTo>
                    <a:pt x="6953153" y="0"/>
                  </a:lnTo>
                  <a:cubicBezTo>
                    <a:pt x="7006086" y="0"/>
                    <a:pt x="7049062" y="42975"/>
                    <a:pt x="7049062" y="95909"/>
                  </a:cubicBezTo>
                  <a:lnTo>
                    <a:pt x="7049062" y="1222793"/>
                  </a:lnTo>
                  <a:cubicBezTo>
                    <a:pt x="7049062" y="1275727"/>
                    <a:pt x="7006086" y="1318702"/>
                    <a:pt x="6953153" y="1318702"/>
                  </a:cubicBezTo>
                  <a:lnTo>
                    <a:pt x="95909" y="1318702"/>
                  </a:lnTo>
                  <a:cubicBezTo>
                    <a:pt x="42975" y="1318702"/>
                    <a:pt x="0" y="1275727"/>
                    <a:pt x="0" y="1222793"/>
                  </a:cubicBezTo>
                  <a:lnTo>
                    <a:pt x="0" y="95909"/>
                  </a:lnTo>
                  <a:cubicBezTo>
                    <a:pt x="0" y="42975"/>
                    <a:pt x="42975" y="0"/>
                    <a:pt x="95909" y="0"/>
                  </a:cubicBezTo>
                  <a:close/>
                </a:path>
              </a:pathLst>
            </a:custGeom>
            <a:solidFill>
              <a:srgbClr val="F9F5EE"/>
            </a:solidFill>
          </p:spPr>
        </p:sp>
        <p:sp>
          <p:nvSpPr>
            <p:cNvPr id="63" name="Text 56"/>
            <p:cNvSpPr/>
            <p:nvPr/>
          </p:nvSpPr>
          <p:spPr>
            <a:xfrm>
              <a:off x="1480" y="9780"/>
              <a:ext cx="10648" cy="453"/>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零成本启动海外业务</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64" name="Text 57"/>
            <p:cNvSpPr/>
            <p:nvPr/>
          </p:nvSpPr>
          <p:spPr>
            <a:xfrm>
              <a:off x="1480" y="10385"/>
              <a:ext cx="10629" cy="868"/>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企业可免押金使用政府共建仓库</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大幅降低海外仓建设门槛</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助力中小企业快速拓展海外市场。</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65" name="Shape 58"/>
            <p:cNvSpPr/>
            <p:nvPr/>
          </p:nvSpPr>
          <p:spPr>
            <a:xfrm>
              <a:off x="1203" y="11772"/>
              <a:ext cx="5406" cy="1435"/>
            </a:xfrm>
            <a:custGeom>
              <a:avLst/>
              <a:gdLst/>
              <a:ahLst/>
              <a:cxnLst/>
              <a:rect l="l" t="t" r="r" b="b"/>
              <a:pathLst>
                <a:path w="3432621" h="911103">
                  <a:moveTo>
                    <a:pt x="31969" y="0"/>
                  </a:moveTo>
                  <a:lnTo>
                    <a:pt x="3336719" y="0"/>
                  </a:lnTo>
                  <a:cubicBezTo>
                    <a:pt x="3389684" y="0"/>
                    <a:pt x="3432621" y="42937"/>
                    <a:pt x="3432621" y="95903"/>
                  </a:cubicBezTo>
                  <a:lnTo>
                    <a:pt x="3432621" y="815201"/>
                  </a:lnTo>
                  <a:cubicBezTo>
                    <a:pt x="3432621" y="868166"/>
                    <a:pt x="3389684" y="911103"/>
                    <a:pt x="3336719" y="911103"/>
                  </a:cubicBezTo>
                  <a:lnTo>
                    <a:pt x="31969" y="911103"/>
                  </a:lnTo>
                  <a:cubicBezTo>
                    <a:pt x="14313" y="911103"/>
                    <a:pt x="0" y="896790"/>
                    <a:pt x="0" y="879135"/>
                  </a:cubicBezTo>
                  <a:lnTo>
                    <a:pt x="0" y="31969"/>
                  </a:lnTo>
                  <a:cubicBezTo>
                    <a:pt x="0" y="14325"/>
                    <a:pt x="14325" y="0"/>
                    <a:pt x="31969" y="0"/>
                  </a:cubicBezTo>
                  <a:close/>
                </a:path>
              </a:pathLst>
            </a:custGeom>
            <a:solidFill>
              <a:srgbClr val="F9F5EE"/>
            </a:solidFill>
          </p:spPr>
        </p:sp>
        <p:sp>
          <p:nvSpPr>
            <p:cNvPr id="66" name="Shape 59"/>
            <p:cNvSpPr/>
            <p:nvPr/>
          </p:nvSpPr>
          <p:spPr>
            <a:xfrm>
              <a:off x="1203" y="11772"/>
              <a:ext cx="50" cy="1435"/>
            </a:xfrm>
            <a:custGeom>
              <a:avLst/>
              <a:gdLst/>
              <a:ahLst/>
              <a:cxnLst/>
              <a:rect l="l" t="t" r="r" b="b"/>
              <a:pathLst>
                <a:path w="31969" h="911103">
                  <a:moveTo>
                    <a:pt x="31969" y="0"/>
                  </a:moveTo>
                  <a:lnTo>
                    <a:pt x="31969" y="0"/>
                  </a:lnTo>
                  <a:lnTo>
                    <a:pt x="31969" y="911103"/>
                  </a:lnTo>
                  <a:lnTo>
                    <a:pt x="31969" y="911103"/>
                  </a:lnTo>
                  <a:cubicBezTo>
                    <a:pt x="14313" y="911103"/>
                    <a:pt x="0" y="896790"/>
                    <a:pt x="0" y="879135"/>
                  </a:cubicBezTo>
                  <a:lnTo>
                    <a:pt x="0" y="31969"/>
                  </a:lnTo>
                  <a:cubicBezTo>
                    <a:pt x="0" y="14325"/>
                    <a:pt x="14325" y="0"/>
                    <a:pt x="31969" y="0"/>
                  </a:cubicBezTo>
                  <a:close/>
                </a:path>
              </a:pathLst>
            </a:custGeom>
            <a:solidFill>
              <a:srgbClr val="C59F5E"/>
            </a:solidFill>
          </p:spPr>
        </p:sp>
        <p:sp>
          <p:nvSpPr>
            <p:cNvPr id="67" name="Text 60"/>
            <p:cNvSpPr/>
            <p:nvPr/>
          </p:nvSpPr>
          <p:spPr>
            <a:xfrm>
              <a:off x="1455" y="11999"/>
              <a:ext cx="5060" cy="378"/>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免押金</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68" name="Text 61"/>
            <p:cNvSpPr/>
            <p:nvPr/>
          </p:nvSpPr>
          <p:spPr>
            <a:xfrm>
              <a:off x="1455" y="12452"/>
              <a:ext cx="5097" cy="529"/>
            </a:xfrm>
            <a:prstGeom prst="rect">
              <a:avLst/>
            </a:prstGeom>
            <a:noFill/>
          </p:spPr>
          <p:txBody>
            <a:bodyPr wrap="square" lIns="0" tIns="0" rIns="0" bIns="0" rtlCol="0" anchor="ctr"/>
            <a:lstStyle/>
            <a:p>
              <a:pPr>
                <a:lnSpc>
                  <a:spcPct val="130000"/>
                </a:lnSpc>
              </a:pPr>
              <a:r>
                <a:rPr lang="en-US" sz="1700" b="1" dirty="0">
                  <a:solidFill>
                    <a:schemeClr val="tx1"/>
                  </a:solidFill>
                  <a:latin typeface="微软雅黑" panose="020B0503020204020204" charset="-122"/>
                  <a:ea typeface="微软雅黑" panose="020B0503020204020204" charset="-122"/>
                  <a:cs typeface="MiSans Semibold" panose="00000700000000000000" charset="-122"/>
                </a:rPr>
                <a:t>使用共享仓库</a:t>
              </a:r>
              <a:endParaRPr lang="en-US" sz="17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69" name="Shape 62"/>
            <p:cNvSpPr/>
            <p:nvPr/>
          </p:nvSpPr>
          <p:spPr>
            <a:xfrm>
              <a:off x="6869" y="11772"/>
              <a:ext cx="5406" cy="1435"/>
            </a:xfrm>
            <a:custGeom>
              <a:avLst/>
              <a:gdLst/>
              <a:ahLst/>
              <a:cxnLst/>
              <a:rect l="l" t="t" r="r" b="b"/>
              <a:pathLst>
                <a:path w="3432621" h="911103">
                  <a:moveTo>
                    <a:pt x="31969" y="0"/>
                  </a:moveTo>
                  <a:lnTo>
                    <a:pt x="3336719" y="0"/>
                  </a:lnTo>
                  <a:cubicBezTo>
                    <a:pt x="3389684" y="0"/>
                    <a:pt x="3432621" y="42937"/>
                    <a:pt x="3432621" y="95903"/>
                  </a:cubicBezTo>
                  <a:lnTo>
                    <a:pt x="3432621" y="815201"/>
                  </a:lnTo>
                  <a:cubicBezTo>
                    <a:pt x="3432621" y="868166"/>
                    <a:pt x="3389684" y="911103"/>
                    <a:pt x="3336719" y="911103"/>
                  </a:cubicBezTo>
                  <a:lnTo>
                    <a:pt x="31969" y="911103"/>
                  </a:lnTo>
                  <a:cubicBezTo>
                    <a:pt x="14313" y="911103"/>
                    <a:pt x="0" y="896790"/>
                    <a:pt x="0" y="879135"/>
                  </a:cubicBezTo>
                  <a:lnTo>
                    <a:pt x="0" y="31969"/>
                  </a:lnTo>
                  <a:cubicBezTo>
                    <a:pt x="0" y="14325"/>
                    <a:pt x="14325" y="0"/>
                    <a:pt x="31969" y="0"/>
                  </a:cubicBezTo>
                  <a:close/>
                </a:path>
              </a:pathLst>
            </a:custGeom>
            <a:solidFill>
              <a:srgbClr val="F9F5EE"/>
            </a:solidFill>
          </p:spPr>
        </p:sp>
        <p:sp>
          <p:nvSpPr>
            <p:cNvPr id="70" name="Shape 63"/>
            <p:cNvSpPr/>
            <p:nvPr/>
          </p:nvSpPr>
          <p:spPr>
            <a:xfrm>
              <a:off x="6869" y="11772"/>
              <a:ext cx="50" cy="1435"/>
            </a:xfrm>
            <a:custGeom>
              <a:avLst/>
              <a:gdLst/>
              <a:ahLst/>
              <a:cxnLst/>
              <a:rect l="l" t="t" r="r" b="b"/>
              <a:pathLst>
                <a:path w="31969" h="911103">
                  <a:moveTo>
                    <a:pt x="31969" y="0"/>
                  </a:moveTo>
                  <a:lnTo>
                    <a:pt x="31969" y="0"/>
                  </a:lnTo>
                  <a:lnTo>
                    <a:pt x="31969" y="911103"/>
                  </a:lnTo>
                  <a:lnTo>
                    <a:pt x="31969" y="911103"/>
                  </a:lnTo>
                  <a:cubicBezTo>
                    <a:pt x="14313" y="911103"/>
                    <a:pt x="0" y="896790"/>
                    <a:pt x="0" y="879135"/>
                  </a:cubicBezTo>
                  <a:lnTo>
                    <a:pt x="0" y="31969"/>
                  </a:lnTo>
                  <a:cubicBezTo>
                    <a:pt x="0" y="14325"/>
                    <a:pt x="14325" y="0"/>
                    <a:pt x="31969" y="0"/>
                  </a:cubicBezTo>
                  <a:close/>
                </a:path>
              </a:pathLst>
            </a:custGeom>
            <a:solidFill>
              <a:srgbClr val="C59F5E"/>
            </a:solidFill>
          </p:spPr>
        </p:sp>
        <p:sp>
          <p:nvSpPr>
            <p:cNvPr id="71" name="Text 64"/>
            <p:cNvSpPr/>
            <p:nvPr/>
          </p:nvSpPr>
          <p:spPr>
            <a:xfrm>
              <a:off x="7120" y="11999"/>
              <a:ext cx="5060" cy="378"/>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补贴支持</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72" name="Text 65"/>
            <p:cNvSpPr/>
            <p:nvPr/>
          </p:nvSpPr>
          <p:spPr>
            <a:xfrm>
              <a:off x="7120" y="12452"/>
              <a:ext cx="5097" cy="529"/>
            </a:xfrm>
            <a:prstGeom prst="rect">
              <a:avLst/>
            </a:prstGeom>
            <a:noFill/>
          </p:spPr>
          <p:txBody>
            <a:bodyPr wrap="square" lIns="0" tIns="0" rIns="0" bIns="0" rtlCol="0" anchor="ctr"/>
            <a:lstStyle/>
            <a:p>
              <a:pPr>
                <a:lnSpc>
                  <a:spcPct val="130000"/>
                </a:lnSpc>
              </a:pPr>
              <a:r>
                <a:rPr lang="en-US" sz="1700" b="1" dirty="0">
                  <a:solidFill>
                    <a:schemeClr val="tx1"/>
                  </a:solidFill>
                  <a:latin typeface="微软雅黑" panose="020B0503020204020204" charset="-122"/>
                  <a:ea typeface="微软雅黑" panose="020B0503020204020204" charset="-122"/>
                  <a:cs typeface="微软雅黑" panose="020B0503020204020204" charset="-122"/>
                </a:rPr>
                <a:t>最高500万元</a:t>
              </a:r>
              <a:endParaRPr lang="en-US" sz="1700" b="1" dirty="0">
                <a:solidFill>
                  <a:schemeClr val="tx1"/>
                </a:solidFill>
                <a:latin typeface="微软雅黑" panose="020B0503020204020204" charset="-122"/>
                <a:ea typeface="微软雅黑" panose="020B0503020204020204" charset="-122"/>
                <a:cs typeface="微软雅黑" panose="020B0503020204020204" charset="-122"/>
              </a:endParaRPr>
            </a:p>
          </p:txBody>
        </p:sp>
      </p:grpSp>
      <p:grpSp>
        <p:nvGrpSpPr>
          <p:cNvPr id="91" name="组合 90"/>
          <p:cNvGrpSpPr/>
          <p:nvPr/>
        </p:nvGrpSpPr>
        <p:grpSpPr>
          <a:xfrm>
            <a:off x="8339455" y="5334000"/>
            <a:ext cx="7508914" cy="3168000"/>
            <a:chOff x="12993" y="8480"/>
            <a:chExt cx="11825" cy="4989"/>
          </a:xfrm>
        </p:grpSpPr>
        <p:sp>
          <p:nvSpPr>
            <p:cNvPr id="73" name="Shape 66"/>
            <p:cNvSpPr/>
            <p:nvPr/>
          </p:nvSpPr>
          <p:spPr>
            <a:xfrm>
              <a:off x="12993" y="8480"/>
              <a:ext cx="11622" cy="4989"/>
            </a:xfrm>
            <a:custGeom>
              <a:avLst/>
              <a:gdLst/>
              <a:ahLst/>
              <a:cxnLst/>
              <a:rect l="l" t="t" r="r" b="b"/>
              <a:pathLst>
                <a:path w="7528590" h="3428625">
                  <a:moveTo>
                    <a:pt x="143865" y="0"/>
                  </a:moveTo>
                  <a:lnTo>
                    <a:pt x="7384725" y="0"/>
                  </a:lnTo>
                  <a:cubicBezTo>
                    <a:pt x="7464179" y="0"/>
                    <a:pt x="7528590" y="64411"/>
                    <a:pt x="7528590" y="143865"/>
                  </a:cubicBezTo>
                  <a:lnTo>
                    <a:pt x="7528590" y="3284760"/>
                  </a:lnTo>
                  <a:cubicBezTo>
                    <a:pt x="7528590" y="3364215"/>
                    <a:pt x="7464179" y="3428625"/>
                    <a:pt x="7384725" y="3428625"/>
                  </a:cubicBezTo>
                  <a:lnTo>
                    <a:pt x="143865" y="3428625"/>
                  </a:lnTo>
                  <a:cubicBezTo>
                    <a:pt x="64411" y="3428625"/>
                    <a:pt x="0" y="3364215"/>
                    <a:pt x="0" y="3284760"/>
                  </a:cubicBezTo>
                  <a:lnTo>
                    <a:pt x="0" y="143865"/>
                  </a:lnTo>
                  <a:cubicBezTo>
                    <a:pt x="0" y="64464"/>
                    <a:pt x="64464" y="0"/>
                    <a:pt x="143865" y="0"/>
                  </a:cubicBezTo>
                  <a:close/>
                </a:path>
              </a:pathLst>
            </a:custGeom>
            <a:solidFill>
              <a:srgbClr val="FFFFFF"/>
            </a:solidFill>
            <a:ln>
              <a:solidFill>
                <a:srgbClr val="F0EEEA"/>
              </a:solidFill>
            </a:ln>
            <a:effectLst>
              <a:outerShdw blurRad="179823" dist="119882" dir="5400000" algn="bl" rotWithShape="0">
                <a:srgbClr val="000000">
                  <a:alpha val="10196"/>
                </a:srgbClr>
              </a:outerShdw>
            </a:effectLst>
          </p:spPr>
        </p:sp>
        <p:sp>
          <p:nvSpPr>
            <p:cNvPr id="74" name="Shape 67"/>
            <p:cNvSpPr/>
            <p:nvPr/>
          </p:nvSpPr>
          <p:spPr>
            <a:xfrm>
              <a:off x="13399" y="8813"/>
              <a:ext cx="510" cy="453"/>
            </a:xfrm>
            <a:custGeom>
              <a:avLst/>
              <a:gdLst/>
              <a:ahLst/>
              <a:cxnLst/>
              <a:rect l="l" t="t" r="r" b="b"/>
              <a:pathLst>
                <a:path w="323681" h="287717">
                  <a:moveTo>
                    <a:pt x="287942" y="134867"/>
                  </a:moveTo>
                  <a:lnTo>
                    <a:pt x="189039" y="134867"/>
                  </a:lnTo>
                  <a:cubicBezTo>
                    <a:pt x="179092" y="134867"/>
                    <a:pt x="171057" y="126831"/>
                    <a:pt x="171057" y="116885"/>
                  </a:cubicBezTo>
                  <a:lnTo>
                    <a:pt x="171057" y="17982"/>
                  </a:lnTo>
                  <a:cubicBezTo>
                    <a:pt x="171057" y="8036"/>
                    <a:pt x="179149" y="-112"/>
                    <a:pt x="188983" y="1180"/>
                  </a:cubicBezTo>
                  <a:cubicBezTo>
                    <a:pt x="249111" y="9160"/>
                    <a:pt x="296764" y="56813"/>
                    <a:pt x="304744" y="116941"/>
                  </a:cubicBezTo>
                  <a:cubicBezTo>
                    <a:pt x="306036" y="126775"/>
                    <a:pt x="297888" y="134867"/>
                    <a:pt x="287942" y="134867"/>
                  </a:cubicBezTo>
                  <a:close/>
                  <a:moveTo>
                    <a:pt x="125089" y="20904"/>
                  </a:moveTo>
                  <a:cubicBezTo>
                    <a:pt x="135261" y="18769"/>
                    <a:pt x="144083" y="27086"/>
                    <a:pt x="144083" y="37482"/>
                  </a:cubicBezTo>
                  <a:lnTo>
                    <a:pt x="144083" y="148354"/>
                  </a:lnTo>
                  <a:cubicBezTo>
                    <a:pt x="144083" y="151501"/>
                    <a:pt x="145207" y="154535"/>
                    <a:pt x="147174" y="156952"/>
                  </a:cubicBezTo>
                  <a:lnTo>
                    <a:pt x="221407" y="246526"/>
                  </a:lnTo>
                  <a:cubicBezTo>
                    <a:pt x="227982" y="254450"/>
                    <a:pt x="226577" y="266419"/>
                    <a:pt x="217530" y="271308"/>
                  </a:cubicBezTo>
                  <a:cubicBezTo>
                    <a:pt x="198367" y="281760"/>
                    <a:pt x="176395" y="287717"/>
                    <a:pt x="153074" y="287717"/>
                  </a:cubicBezTo>
                  <a:cubicBezTo>
                    <a:pt x="78616" y="287717"/>
                    <a:pt x="18207" y="227308"/>
                    <a:pt x="18207" y="152850"/>
                  </a:cubicBezTo>
                  <a:cubicBezTo>
                    <a:pt x="18207" y="87945"/>
                    <a:pt x="64006" y="33773"/>
                    <a:pt x="125089" y="20904"/>
                  </a:cubicBezTo>
                  <a:close/>
                  <a:moveTo>
                    <a:pt x="268498" y="161841"/>
                  </a:moveTo>
                  <a:lnTo>
                    <a:pt x="304463" y="161841"/>
                  </a:lnTo>
                  <a:cubicBezTo>
                    <a:pt x="314859" y="161841"/>
                    <a:pt x="323176" y="170663"/>
                    <a:pt x="321040" y="180835"/>
                  </a:cubicBezTo>
                  <a:cubicBezTo>
                    <a:pt x="315308" y="208033"/>
                    <a:pt x="301372" y="232196"/>
                    <a:pt x="281929" y="250628"/>
                  </a:cubicBezTo>
                  <a:cubicBezTo>
                    <a:pt x="275017" y="257203"/>
                    <a:pt x="264171" y="255798"/>
                    <a:pt x="258102" y="248437"/>
                  </a:cubicBezTo>
                  <a:lnTo>
                    <a:pt x="210674" y="191287"/>
                  </a:lnTo>
                  <a:cubicBezTo>
                    <a:pt x="200952" y="179542"/>
                    <a:pt x="209325" y="161841"/>
                    <a:pt x="224498" y="161841"/>
                  </a:cubicBezTo>
                  <a:lnTo>
                    <a:pt x="268442" y="161841"/>
                  </a:lnTo>
                  <a:close/>
                </a:path>
              </a:pathLst>
            </a:custGeom>
            <a:solidFill>
              <a:srgbClr val="C5A06D"/>
            </a:solidFill>
          </p:spPr>
        </p:sp>
        <p:sp>
          <p:nvSpPr>
            <p:cNvPr id="75" name="Text 68"/>
            <p:cNvSpPr/>
            <p:nvPr/>
          </p:nvSpPr>
          <p:spPr>
            <a:xfrm>
              <a:off x="14057" y="8737"/>
              <a:ext cx="10761" cy="604"/>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业务模式选择策略</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76" name="Shape 69"/>
            <p:cNvSpPr/>
            <p:nvPr/>
          </p:nvSpPr>
          <p:spPr>
            <a:xfrm>
              <a:off x="13371" y="9643"/>
              <a:ext cx="604" cy="604"/>
            </a:xfrm>
            <a:custGeom>
              <a:avLst/>
              <a:gdLst/>
              <a:ahLst/>
              <a:cxnLst/>
              <a:rect l="l" t="t" r="r" b="b"/>
              <a:pathLst>
                <a:path w="383622" h="383622">
                  <a:moveTo>
                    <a:pt x="191811" y="0"/>
                  </a:moveTo>
                  <a:lnTo>
                    <a:pt x="191811" y="0"/>
                  </a:lnTo>
                  <a:cubicBezTo>
                    <a:pt x="297746" y="0"/>
                    <a:pt x="383622" y="85877"/>
                    <a:pt x="383622" y="191811"/>
                  </a:cubicBezTo>
                  <a:lnTo>
                    <a:pt x="383622" y="191811"/>
                  </a:lnTo>
                  <a:cubicBezTo>
                    <a:pt x="383622" y="297746"/>
                    <a:pt x="297746" y="383622"/>
                    <a:pt x="191811" y="383622"/>
                  </a:cubicBezTo>
                  <a:lnTo>
                    <a:pt x="191811" y="383622"/>
                  </a:lnTo>
                  <a:cubicBezTo>
                    <a:pt x="85877" y="383622"/>
                    <a:pt x="0" y="297746"/>
                    <a:pt x="0" y="191811"/>
                  </a:cubicBezTo>
                  <a:lnTo>
                    <a:pt x="0" y="191811"/>
                  </a:lnTo>
                  <a:cubicBezTo>
                    <a:pt x="0" y="85877"/>
                    <a:pt x="85877" y="0"/>
                    <a:pt x="191811" y="0"/>
                  </a:cubicBezTo>
                  <a:close/>
                </a:path>
              </a:pathLst>
            </a:custGeom>
            <a:solidFill>
              <a:srgbClr val="C59F5E"/>
            </a:solidFill>
          </p:spPr>
        </p:sp>
        <p:sp>
          <p:nvSpPr>
            <p:cNvPr id="77" name="Text 70"/>
            <p:cNvSpPr/>
            <p:nvPr/>
          </p:nvSpPr>
          <p:spPr>
            <a:xfrm>
              <a:off x="13304" y="9643"/>
              <a:ext cx="736" cy="604"/>
            </a:xfrm>
            <a:prstGeom prst="rect">
              <a:avLst/>
            </a:prstGeom>
            <a:noFill/>
          </p:spPr>
          <p:txBody>
            <a:bodyPr wrap="square" lIns="0" tIns="0" rIns="0" bIns="0" rtlCol="0" anchor="ctr"/>
            <a:lstStyle/>
            <a:p>
              <a:pPr algn="ctr">
                <a:lnSpc>
                  <a:spcPct val="120000"/>
                </a:lnSpc>
              </a:pPr>
              <a:r>
                <a:rPr lang="en-US" sz="1320" b="1" dirty="0">
                  <a:solidFill>
                    <a:srgbClr val="FFFFFF"/>
                  </a:solidFill>
                  <a:latin typeface="微软雅黑" panose="020B0503020204020204" charset="-122"/>
                  <a:ea typeface="微软雅黑" panose="020B0503020204020204" charset="-122"/>
                  <a:cs typeface="MiSans Semibold" panose="00000700000000000000" charset="-122"/>
                </a:rPr>
                <a:t>1</a:t>
              </a:r>
              <a:endParaRPr lang="en-US" sz="132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78" name="Text 71"/>
            <p:cNvSpPr/>
            <p:nvPr/>
          </p:nvSpPr>
          <p:spPr>
            <a:xfrm>
              <a:off x="14201" y="9643"/>
              <a:ext cx="7891" cy="453"/>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根据商品特性选择</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79" name="Text 72"/>
            <p:cNvSpPr/>
            <p:nvPr/>
          </p:nvSpPr>
          <p:spPr>
            <a:xfrm>
              <a:off x="14201" y="10172"/>
              <a:ext cx="8780" cy="451"/>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标准化、销量大的商品适合保税BBC</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个性化、高价值商品适合直邮</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80" name="Shape 73"/>
            <p:cNvSpPr/>
            <p:nvPr/>
          </p:nvSpPr>
          <p:spPr>
            <a:xfrm>
              <a:off x="13371" y="10821"/>
              <a:ext cx="604" cy="604"/>
            </a:xfrm>
            <a:custGeom>
              <a:avLst/>
              <a:gdLst/>
              <a:ahLst/>
              <a:cxnLst/>
              <a:rect l="l" t="t" r="r" b="b"/>
              <a:pathLst>
                <a:path w="383622" h="383622">
                  <a:moveTo>
                    <a:pt x="191811" y="0"/>
                  </a:moveTo>
                  <a:lnTo>
                    <a:pt x="191811" y="0"/>
                  </a:lnTo>
                  <a:cubicBezTo>
                    <a:pt x="297746" y="0"/>
                    <a:pt x="383622" y="85877"/>
                    <a:pt x="383622" y="191811"/>
                  </a:cubicBezTo>
                  <a:lnTo>
                    <a:pt x="383622" y="191811"/>
                  </a:lnTo>
                  <a:cubicBezTo>
                    <a:pt x="383622" y="297746"/>
                    <a:pt x="297746" y="383622"/>
                    <a:pt x="191811" y="383622"/>
                  </a:cubicBezTo>
                  <a:lnTo>
                    <a:pt x="191811" y="383622"/>
                  </a:lnTo>
                  <a:cubicBezTo>
                    <a:pt x="85877" y="383622"/>
                    <a:pt x="0" y="297746"/>
                    <a:pt x="0" y="191811"/>
                  </a:cubicBezTo>
                  <a:lnTo>
                    <a:pt x="0" y="191811"/>
                  </a:lnTo>
                  <a:cubicBezTo>
                    <a:pt x="0" y="85877"/>
                    <a:pt x="85877" y="0"/>
                    <a:pt x="191811" y="0"/>
                  </a:cubicBezTo>
                  <a:close/>
                </a:path>
              </a:pathLst>
            </a:custGeom>
            <a:solidFill>
              <a:srgbClr val="C59F5E"/>
            </a:solidFill>
          </p:spPr>
        </p:sp>
        <p:sp>
          <p:nvSpPr>
            <p:cNvPr id="81" name="Text 74"/>
            <p:cNvSpPr/>
            <p:nvPr/>
          </p:nvSpPr>
          <p:spPr>
            <a:xfrm>
              <a:off x="13304" y="10776"/>
              <a:ext cx="736" cy="604"/>
            </a:xfrm>
            <a:prstGeom prst="rect">
              <a:avLst/>
            </a:prstGeom>
            <a:noFill/>
          </p:spPr>
          <p:txBody>
            <a:bodyPr wrap="square" lIns="0" tIns="0" rIns="0" bIns="0" rtlCol="0" anchor="ctr"/>
            <a:lstStyle/>
            <a:p>
              <a:pPr algn="ctr">
                <a:lnSpc>
                  <a:spcPct val="120000"/>
                </a:lnSpc>
              </a:pPr>
              <a:r>
                <a:rPr lang="en-US" sz="1320" b="1" dirty="0">
                  <a:solidFill>
                    <a:srgbClr val="FFFFFF"/>
                  </a:solidFill>
                  <a:latin typeface="微软雅黑" panose="020B0503020204020204" charset="-122"/>
                  <a:ea typeface="微软雅黑" panose="020B0503020204020204" charset="-122"/>
                  <a:cs typeface="MiSans Semibold" panose="00000700000000000000" charset="-122"/>
                </a:rPr>
                <a:t>2</a:t>
              </a:r>
              <a:endParaRPr lang="en-US" sz="132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82" name="Text 75"/>
            <p:cNvSpPr/>
            <p:nvPr/>
          </p:nvSpPr>
          <p:spPr>
            <a:xfrm>
              <a:off x="14201" y="10821"/>
              <a:ext cx="5513" cy="453"/>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根据目标市场选择</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83" name="Text 76"/>
            <p:cNvSpPr/>
            <p:nvPr/>
          </p:nvSpPr>
          <p:spPr>
            <a:xfrm>
              <a:off x="14201" y="11350"/>
              <a:ext cx="6755" cy="484"/>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成熟市场可布局海外仓</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新兴市场可先试水直邮</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nvGrpSpPr>
            <p:cNvPr id="84" name="组合 83"/>
            <p:cNvGrpSpPr/>
            <p:nvPr/>
          </p:nvGrpSpPr>
          <p:grpSpPr>
            <a:xfrm>
              <a:off x="13371" y="12023"/>
              <a:ext cx="604" cy="604"/>
              <a:chOff x="13371" y="11809"/>
              <a:chExt cx="604" cy="604"/>
            </a:xfrm>
          </p:grpSpPr>
          <p:sp>
            <p:nvSpPr>
              <p:cNvPr id="85" name="Shape 77"/>
              <p:cNvSpPr/>
              <p:nvPr/>
            </p:nvSpPr>
            <p:spPr>
              <a:xfrm>
                <a:off x="13371" y="11809"/>
                <a:ext cx="604" cy="604"/>
              </a:xfrm>
              <a:custGeom>
                <a:avLst/>
                <a:gdLst/>
                <a:ahLst/>
                <a:cxnLst/>
                <a:rect l="l" t="t" r="r" b="b"/>
                <a:pathLst>
                  <a:path w="383622" h="383622">
                    <a:moveTo>
                      <a:pt x="191811" y="0"/>
                    </a:moveTo>
                    <a:lnTo>
                      <a:pt x="191811" y="0"/>
                    </a:lnTo>
                    <a:cubicBezTo>
                      <a:pt x="297746" y="0"/>
                      <a:pt x="383622" y="85877"/>
                      <a:pt x="383622" y="191811"/>
                    </a:cubicBezTo>
                    <a:lnTo>
                      <a:pt x="383622" y="191811"/>
                    </a:lnTo>
                    <a:cubicBezTo>
                      <a:pt x="383622" y="297746"/>
                      <a:pt x="297746" y="383622"/>
                      <a:pt x="191811" y="383622"/>
                    </a:cubicBezTo>
                    <a:lnTo>
                      <a:pt x="191811" y="383622"/>
                    </a:lnTo>
                    <a:cubicBezTo>
                      <a:pt x="85877" y="383622"/>
                      <a:pt x="0" y="297746"/>
                      <a:pt x="0" y="191811"/>
                    </a:cubicBezTo>
                    <a:lnTo>
                      <a:pt x="0" y="191811"/>
                    </a:lnTo>
                    <a:cubicBezTo>
                      <a:pt x="0" y="85877"/>
                      <a:pt x="85877" y="0"/>
                      <a:pt x="191811" y="0"/>
                    </a:cubicBezTo>
                    <a:close/>
                  </a:path>
                </a:pathLst>
              </a:custGeom>
              <a:solidFill>
                <a:srgbClr val="C5A06D"/>
              </a:solidFill>
            </p:spPr>
          </p:sp>
          <p:sp>
            <p:nvSpPr>
              <p:cNvPr id="86" name="Text 78"/>
              <p:cNvSpPr/>
              <p:nvPr/>
            </p:nvSpPr>
            <p:spPr>
              <a:xfrm>
                <a:off x="13500" y="11908"/>
                <a:ext cx="345" cy="405"/>
              </a:xfrm>
              <a:prstGeom prst="rect">
                <a:avLst/>
              </a:prstGeom>
              <a:solidFill>
                <a:srgbClr val="C59F5E"/>
              </a:solidFill>
            </p:spPr>
            <p:txBody>
              <a:bodyPr wrap="square" lIns="0" tIns="0" rIns="0" bIns="0" rtlCol="0" anchor="ctr"/>
              <a:lstStyle/>
              <a:p>
                <a:pPr algn="ctr">
                  <a:lnSpc>
                    <a:spcPct val="120000"/>
                  </a:lnSpc>
                </a:pPr>
                <a:r>
                  <a:rPr lang="en-US" sz="1320" b="1" dirty="0">
                    <a:solidFill>
                      <a:srgbClr val="FFFFFF"/>
                    </a:solidFill>
                    <a:latin typeface="微软雅黑" panose="020B0503020204020204" charset="-122"/>
                    <a:ea typeface="微软雅黑" panose="020B0503020204020204" charset="-122"/>
                    <a:cs typeface="MiSans Semibold" panose="00000700000000000000" charset="-122"/>
                  </a:rPr>
                  <a:t>3</a:t>
                </a:r>
                <a:endParaRPr lang="en-US" sz="1320" b="1" dirty="0">
                  <a:solidFill>
                    <a:srgbClr val="FFFFFF"/>
                  </a:solidFill>
                  <a:latin typeface="微软雅黑" panose="020B0503020204020204" charset="-122"/>
                  <a:ea typeface="微软雅黑" panose="020B0503020204020204" charset="-122"/>
                  <a:cs typeface="MiSans Semibold" panose="00000700000000000000" charset="-122"/>
                </a:endParaRPr>
              </a:p>
            </p:txBody>
          </p:sp>
        </p:grpSp>
        <p:sp>
          <p:nvSpPr>
            <p:cNvPr id="87" name="Text 79"/>
            <p:cNvSpPr/>
            <p:nvPr/>
          </p:nvSpPr>
          <p:spPr>
            <a:xfrm>
              <a:off x="14201" y="12062"/>
              <a:ext cx="6041" cy="453"/>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组合使用多种模式</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88" name="Text 80"/>
            <p:cNvSpPr/>
            <p:nvPr/>
          </p:nvSpPr>
          <p:spPr>
            <a:xfrm>
              <a:off x="14201" y="12590"/>
              <a:ext cx="7225" cy="453"/>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大型企业可组合使用多种模式</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实现风险和收益平衡</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8" name="组合 7"/>
          <p:cNvGrpSpPr/>
          <p:nvPr/>
        </p:nvGrpSpPr>
        <p:grpSpPr>
          <a:xfrm rot="0">
            <a:off x="545465" y="260350"/>
            <a:ext cx="15386685" cy="8771890"/>
            <a:chOff x="859" y="410"/>
            <a:chExt cx="24231" cy="13814"/>
          </a:xfrm>
        </p:grpSpPr>
        <p:pic>
          <p:nvPicPr>
            <p:cNvPr id="89" name="图片 88" descr="C:/Users/LENOVO/Desktop/企业合作伙伴logo拼图商务感横版海报_banner.png企业合作伙伴logo拼图商务感横版海报_banner"/>
            <p:cNvPicPr>
              <a:picLocks noChangeAspect="1"/>
            </p:cNvPicPr>
            <p:nvPr/>
          </p:nvPicPr>
          <p:blipFill>
            <a:blip r:embed="rId3"/>
            <a:srcRect l="-41" t="41" r="41" b="41"/>
            <a:stretch>
              <a:fillRect/>
            </a:stretch>
          </p:blipFill>
          <p:spPr>
            <a:xfrm>
              <a:off x="859" y="478"/>
              <a:ext cx="1208" cy="1208"/>
            </a:xfrm>
            <a:prstGeom prst="rect">
              <a:avLst/>
            </a:prstGeom>
          </p:spPr>
        </p:pic>
        <p:grpSp>
          <p:nvGrpSpPr>
            <p:cNvPr id="92" name="组合 91"/>
            <p:cNvGrpSpPr/>
            <p:nvPr/>
          </p:nvGrpSpPr>
          <p:grpSpPr>
            <a:xfrm rot="0">
              <a:off x="21095" y="410"/>
              <a:ext cx="3995" cy="1345"/>
              <a:chOff x="2704" y="1289"/>
              <a:chExt cx="3995" cy="1345"/>
            </a:xfrm>
          </p:grpSpPr>
          <p:sp>
            <p:nvSpPr>
              <p:cNvPr id="93"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94"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95" name="直接连接符 94"/>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96" name="组合 95"/>
            <p:cNvGrpSpPr/>
            <p:nvPr/>
          </p:nvGrpSpPr>
          <p:grpSpPr>
            <a:xfrm>
              <a:off x="19334" y="13732"/>
              <a:ext cx="5686" cy="492"/>
              <a:chOff x="19278" y="13732"/>
              <a:chExt cx="5686" cy="492"/>
            </a:xfrm>
          </p:grpSpPr>
          <p:sp>
            <p:nvSpPr>
              <p:cNvPr id="97" name="文本框 96"/>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98" name="图片 97" descr="版权"/>
              <p:cNvPicPr>
                <a:picLocks noChangeAspect="1"/>
              </p:cNvPicPr>
              <p:nvPr/>
            </p:nvPicPr>
            <p:blipFill>
              <a:blip r:embed="rId1">
                <a:extLst>
                  <a:ext uri="{96DAC541-7B7A-43D3-8B79-37D633B846F1}">
                    <asvg:svgBlip xmlns:asvg="http://schemas.microsoft.com/office/drawing/2016/SVG/main" r:embed="rId4"/>
                  </a:ext>
                </a:extLst>
              </a:blip>
              <a:stretch>
                <a:fillRect/>
              </a:stretch>
            </p:blipFill>
            <p:spPr>
              <a:xfrm>
                <a:off x="19348" y="13826"/>
                <a:ext cx="304" cy="304"/>
              </a:xfrm>
              <a:prstGeom prst="rect">
                <a:avLst/>
              </a:prstGeom>
            </p:spPr>
          </p:pic>
        </p:grpSp>
      </p:grpSp>
    </p:spTree>
    <p:custDataLst>
      <p:tags r:id="rId5"/>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方正大黑体_GBK" panose="02010600010101010101" charset="-122"/>
                  <a:sym typeface="+mn-ea"/>
                </a:rPr>
                <a:t>如何利用海南优势开展跨境电商</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从注册到运营,全流程实操指南</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9" name="Shape 3"/>
          <p:cNvSpPr/>
          <p:nvPr/>
        </p:nvSpPr>
        <p:spPr>
          <a:xfrm>
            <a:off x="535940" y="1464310"/>
            <a:ext cx="2882900" cy="3385820"/>
          </a:xfrm>
          <a:custGeom>
            <a:avLst/>
            <a:gdLst/>
            <a:ahLst/>
            <a:cxnLst/>
            <a:rect l="l" t="t" r="r" b="b"/>
            <a:pathLst>
              <a:path w="2882900" h="3225800">
                <a:moveTo>
                  <a:pt x="152390" y="0"/>
                </a:moveTo>
                <a:lnTo>
                  <a:pt x="2730510" y="0"/>
                </a:lnTo>
                <a:cubicBezTo>
                  <a:pt x="2814673" y="0"/>
                  <a:pt x="2882900" y="68227"/>
                  <a:pt x="2882900" y="152390"/>
                </a:cubicBezTo>
                <a:lnTo>
                  <a:pt x="2882900" y="3073410"/>
                </a:lnTo>
                <a:cubicBezTo>
                  <a:pt x="2882900" y="3157573"/>
                  <a:pt x="2814673" y="3225800"/>
                  <a:pt x="2730510" y="3225800"/>
                </a:cubicBezTo>
                <a:lnTo>
                  <a:pt x="152390" y="3225800"/>
                </a:lnTo>
                <a:cubicBezTo>
                  <a:pt x="68227" y="3225800"/>
                  <a:pt x="0" y="3157573"/>
                  <a:pt x="0" y="3073410"/>
                </a:cubicBezTo>
                <a:lnTo>
                  <a:pt x="0" y="152390"/>
                </a:lnTo>
                <a:cubicBezTo>
                  <a:pt x="0" y="68284"/>
                  <a:pt x="68284" y="0"/>
                  <a:pt x="152390"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10" name="Shape 4"/>
          <p:cNvSpPr/>
          <p:nvPr/>
        </p:nvSpPr>
        <p:spPr>
          <a:xfrm>
            <a:off x="1623060" y="1667510"/>
            <a:ext cx="711200" cy="746125"/>
          </a:xfrm>
          <a:custGeom>
            <a:avLst/>
            <a:gdLst/>
            <a:ahLst/>
            <a:cxnLst/>
            <a:rect l="l" t="t" r="r" b="b"/>
            <a:pathLst>
              <a:path w="711200" h="711200">
                <a:moveTo>
                  <a:pt x="355600" y="0"/>
                </a:moveTo>
                <a:lnTo>
                  <a:pt x="355600" y="0"/>
                </a:lnTo>
                <a:cubicBezTo>
                  <a:pt x="551861" y="0"/>
                  <a:pt x="711200" y="159339"/>
                  <a:pt x="711200" y="355600"/>
                </a:cubicBezTo>
                <a:lnTo>
                  <a:pt x="711200" y="355600"/>
                </a:lnTo>
                <a:cubicBezTo>
                  <a:pt x="711200" y="551861"/>
                  <a:pt x="551861" y="711200"/>
                  <a:pt x="355600" y="711200"/>
                </a:cubicBezTo>
                <a:lnTo>
                  <a:pt x="355600" y="711200"/>
                </a:lnTo>
                <a:cubicBezTo>
                  <a:pt x="159339" y="711200"/>
                  <a:pt x="0" y="551861"/>
                  <a:pt x="0" y="355600"/>
                </a:cubicBezTo>
                <a:lnTo>
                  <a:pt x="0" y="355600"/>
                </a:lnTo>
                <a:cubicBezTo>
                  <a:pt x="0" y="159339"/>
                  <a:pt x="159339" y="0"/>
                  <a:pt x="355600" y="0"/>
                </a:cubicBezTo>
                <a:close/>
              </a:path>
            </a:pathLst>
          </a:custGeom>
          <a:solidFill>
            <a:srgbClr val="C59F5E"/>
          </a:solidFill>
        </p:spPr>
      </p:sp>
      <p:sp>
        <p:nvSpPr>
          <p:cNvPr id="11" name="Shape 5"/>
          <p:cNvSpPr/>
          <p:nvPr/>
        </p:nvSpPr>
        <p:spPr>
          <a:xfrm>
            <a:off x="1864360" y="1870710"/>
            <a:ext cx="228600" cy="319405"/>
          </a:xfrm>
          <a:custGeom>
            <a:avLst/>
            <a:gdLst/>
            <a:ahLst/>
            <a:cxnLst/>
            <a:rect l="l" t="t" r="r" b="b"/>
            <a:pathLst>
              <a:path w="228600" h="304800">
                <a:moveTo>
                  <a:pt x="0" y="38100"/>
                </a:moveTo>
                <a:cubicBezTo>
                  <a:pt x="0" y="17085"/>
                  <a:pt x="17085" y="0"/>
                  <a:pt x="38100" y="0"/>
                </a:cubicBezTo>
                <a:lnTo>
                  <a:pt x="127099" y="0"/>
                </a:lnTo>
                <a:cubicBezTo>
                  <a:pt x="137220" y="0"/>
                  <a:pt x="146923" y="3989"/>
                  <a:pt x="154067" y="11132"/>
                </a:cubicBezTo>
                <a:lnTo>
                  <a:pt x="217468" y="74593"/>
                </a:lnTo>
                <a:cubicBezTo>
                  <a:pt x="224611" y="81736"/>
                  <a:pt x="228600" y="91440"/>
                  <a:pt x="228600" y="101560"/>
                </a:cubicBezTo>
                <a:lnTo>
                  <a:pt x="228600" y="266700"/>
                </a:lnTo>
                <a:cubicBezTo>
                  <a:pt x="228600" y="287715"/>
                  <a:pt x="211515" y="304800"/>
                  <a:pt x="190500" y="304800"/>
                </a:cubicBezTo>
                <a:lnTo>
                  <a:pt x="38100" y="304800"/>
                </a:lnTo>
                <a:cubicBezTo>
                  <a:pt x="17085" y="304800"/>
                  <a:pt x="0" y="287715"/>
                  <a:pt x="0" y="266700"/>
                </a:cubicBezTo>
                <a:lnTo>
                  <a:pt x="0" y="38100"/>
                </a:lnTo>
                <a:close/>
                <a:moveTo>
                  <a:pt x="123825" y="34826"/>
                </a:moveTo>
                <a:lnTo>
                  <a:pt x="123825" y="90488"/>
                </a:lnTo>
                <a:cubicBezTo>
                  <a:pt x="123825" y="98405"/>
                  <a:pt x="130195" y="104775"/>
                  <a:pt x="138113" y="104775"/>
                </a:cubicBezTo>
                <a:lnTo>
                  <a:pt x="193774" y="104775"/>
                </a:lnTo>
                <a:lnTo>
                  <a:pt x="123825" y="34826"/>
                </a:lnTo>
                <a:close/>
                <a:moveTo>
                  <a:pt x="71438" y="152400"/>
                </a:moveTo>
                <a:cubicBezTo>
                  <a:pt x="63520" y="152400"/>
                  <a:pt x="57150" y="158770"/>
                  <a:pt x="57150" y="166688"/>
                </a:cubicBezTo>
                <a:cubicBezTo>
                  <a:pt x="57150" y="174605"/>
                  <a:pt x="63520" y="180975"/>
                  <a:pt x="71438" y="180975"/>
                </a:cubicBezTo>
                <a:lnTo>
                  <a:pt x="157163" y="180975"/>
                </a:lnTo>
                <a:cubicBezTo>
                  <a:pt x="165080" y="180975"/>
                  <a:pt x="171450" y="174605"/>
                  <a:pt x="171450" y="166688"/>
                </a:cubicBezTo>
                <a:cubicBezTo>
                  <a:pt x="171450" y="158770"/>
                  <a:pt x="165080" y="152400"/>
                  <a:pt x="157163" y="152400"/>
                </a:cubicBezTo>
                <a:lnTo>
                  <a:pt x="71438" y="152400"/>
                </a:lnTo>
                <a:close/>
                <a:moveTo>
                  <a:pt x="71438" y="209550"/>
                </a:moveTo>
                <a:cubicBezTo>
                  <a:pt x="63520" y="209550"/>
                  <a:pt x="57150" y="215920"/>
                  <a:pt x="57150" y="223838"/>
                </a:cubicBezTo>
                <a:cubicBezTo>
                  <a:pt x="57150" y="231755"/>
                  <a:pt x="63520" y="238125"/>
                  <a:pt x="71438" y="238125"/>
                </a:cubicBezTo>
                <a:lnTo>
                  <a:pt x="157163" y="238125"/>
                </a:lnTo>
                <a:cubicBezTo>
                  <a:pt x="165080" y="238125"/>
                  <a:pt x="171450" y="231755"/>
                  <a:pt x="171450" y="223838"/>
                </a:cubicBezTo>
                <a:cubicBezTo>
                  <a:pt x="171450" y="215920"/>
                  <a:pt x="165080" y="209550"/>
                  <a:pt x="157163" y="209550"/>
                </a:cubicBezTo>
                <a:lnTo>
                  <a:pt x="71438" y="209550"/>
                </a:lnTo>
                <a:close/>
              </a:path>
            </a:pathLst>
          </a:custGeom>
          <a:solidFill>
            <a:srgbClr val="FFFFFF"/>
          </a:solidFill>
        </p:spPr>
      </p:sp>
      <p:sp>
        <p:nvSpPr>
          <p:cNvPr id="12" name="Text 6"/>
          <p:cNvSpPr/>
          <p:nvPr/>
        </p:nvSpPr>
        <p:spPr>
          <a:xfrm>
            <a:off x="681990" y="2531110"/>
            <a:ext cx="2590800" cy="372745"/>
          </a:xfrm>
          <a:prstGeom prst="rect">
            <a:avLst/>
          </a:prstGeom>
          <a:noFill/>
        </p:spPr>
        <p:txBody>
          <a:bodyPr wrap="square" lIns="0" tIns="0" rIns="0" bIns="0" rtlCol="0" anchor="ctr"/>
          <a:lstStyle/>
          <a:p>
            <a:pPr algn="ct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注册公司</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3" name="Text 7"/>
          <p:cNvSpPr/>
          <p:nvPr/>
        </p:nvSpPr>
        <p:spPr>
          <a:xfrm>
            <a:off x="694690" y="2988310"/>
            <a:ext cx="2565400" cy="612775"/>
          </a:xfrm>
          <a:prstGeom prst="rect">
            <a:avLst/>
          </a:prstGeom>
          <a:noFill/>
        </p:spPr>
        <p:txBody>
          <a:bodyPr wrap="square" lIns="0" tIns="0" rIns="0" bIns="0" rtlCol="0" anchor="ctr"/>
          <a:lstStyle/>
          <a:p>
            <a:pPr algn="ct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通过海南e登记平台</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3天内完成注册</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4" name="Shape 8"/>
          <p:cNvSpPr/>
          <p:nvPr/>
        </p:nvSpPr>
        <p:spPr>
          <a:xfrm>
            <a:off x="739140" y="3667760"/>
            <a:ext cx="2476500" cy="1008000"/>
          </a:xfrm>
          <a:custGeom>
            <a:avLst/>
            <a:gdLst/>
            <a:ahLst/>
            <a:cxnLst/>
            <a:rect l="l" t="t" r="r" b="b"/>
            <a:pathLst>
              <a:path w="2476500" h="812800">
                <a:moveTo>
                  <a:pt x="101600" y="0"/>
                </a:moveTo>
                <a:lnTo>
                  <a:pt x="2374900" y="0"/>
                </a:lnTo>
                <a:cubicBezTo>
                  <a:pt x="2430975" y="0"/>
                  <a:pt x="2476500" y="45525"/>
                  <a:pt x="2476500" y="101600"/>
                </a:cubicBezTo>
                <a:lnTo>
                  <a:pt x="2476500" y="711200"/>
                </a:lnTo>
                <a:cubicBezTo>
                  <a:pt x="2476500" y="767275"/>
                  <a:pt x="2430975" y="812800"/>
                  <a:pt x="2374900" y="812800"/>
                </a:cubicBezTo>
                <a:lnTo>
                  <a:pt x="101600" y="812800"/>
                </a:lnTo>
                <a:cubicBezTo>
                  <a:pt x="45525" y="812800"/>
                  <a:pt x="0" y="767275"/>
                  <a:pt x="0" y="711200"/>
                </a:cubicBezTo>
                <a:lnTo>
                  <a:pt x="0" y="101600"/>
                </a:lnTo>
                <a:cubicBezTo>
                  <a:pt x="0" y="45525"/>
                  <a:pt x="45525" y="0"/>
                  <a:pt x="101600" y="0"/>
                </a:cubicBezTo>
                <a:close/>
              </a:path>
            </a:pathLst>
          </a:custGeom>
          <a:solidFill>
            <a:srgbClr val="F9F5EE"/>
          </a:solidFill>
        </p:spPr>
      </p:sp>
      <p:sp>
        <p:nvSpPr>
          <p:cNvPr id="15" name="Text 9"/>
          <p:cNvSpPr/>
          <p:nvPr/>
        </p:nvSpPr>
        <p:spPr>
          <a:xfrm>
            <a:off x="802640" y="3769360"/>
            <a:ext cx="2349500" cy="212090"/>
          </a:xfrm>
          <a:prstGeom prst="rect">
            <a:avLst/>
          </a:prstGeom>
          <a:noFill/>
        </p:spPr>
        <p:txBody>
          <a:bodyPr wrap="square" lIns="0" tIns="0" rIns="0" bIns="0" rtlCol="0" anchor="ctr"/>
          <a:lstStyle/>
          <a:p>
            <a:pPr algn="ctr">
              <a:lnSpc>
                <a:spcPct val="110000"/>
              </a:lnSpc>
            </a:pPr>
            <a:r>
              <a:rPr lang="en-US" sz="2000" dirty="0">
                <a:solidFill>
                  <a:schemeClr val="tx1">
                    <a:alpha val="60000"/>
                  </a:schemeClr>
                </a:solidFill>
                <a:latin typeface="微软雅黑" panose="020B0503020204020204" charset="-122"/>
                <a:ea typeface="微软雅黑" panose="020B0503020204020204" charset="-122"/>
                <a:cs typeface="MiSans Semibold" panose="00000700000000000000" charset="-122"/>
              </a:rPr>
              <a:t>时间</a:t>
            </a:r>
            <a:endParaRPr lang="en-US" sz="2000" dirty="0">
              <a:solidFill>
                <a:schemeClr val="tx1">
                  <a:alpha val="60000"/>
                </a:schemeClr>
              </a:solidFill>
              <a:latin typeface="微软雅黑" panose="020B0503020204020204" charset="-122"/>
              <a:ea typeface="微软雅黑" panose="020B0503020204020204" charset="-122"/>
              <a:cs typeface="MiSans Semibold" panose="00000700000000000000" charset="-122"/>
            </a:endParaRPr>
          </a:p>
        </p:txBody>
      </p:sp>
      <p:sp>
        <p:nvSpPr>
          <p:cNvPr id="16" name="Text 10"/>
          <p:cNvSpPr/>
          <p:nvPr/>
        </p:nvSpPr>
        <p:spPr>
          <a:xfrm>
            <a:off x="777240" y="4171950"/>
            <a:ext cx="2400300" cy="372745"/>
          </a:xfrm>
          <a:prstGeom prst="rect">
            <a:avLst/>
          </a:prstGeom>
          <a:noFill/>
        </p:spPr>
        <p:txBody>
          <a:bodyPr wrap="square" lIns="0" tIns="0" rIns="0" bIns="0" rtlCol="0" anchor="ctr"/>
          <a:lstStyle/>
          <a:p>
            <a:pPr algn="ctr">
              <a:lnSpc>
                <a:spcPct val="120000"/>
              </a:lnSpc>
            </a:pPr>
            <a:r>
              <a:rPr lang="en-US" sz="3200" b="1" dirty="0">
                <a:solidFill>
                  <a:srgbClr val="C5A06D"/>
                </a:solidFill>
                <a:latin typeface="微软雅黑" panose="020B0503020204020204" charset="-122"/>
                <a:ea typeface="微软雅黑" panose="020B0503020204020204" charset="-122"/>
                <a:cs typeface="微软雅黑" panose="020B0503020204020204" charset="-122"/>
              </a:rPr>
              <a:t>≤3天</a:t>
            </a:r>
            <a:endParaRPr lang="en-US" sz="32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17" name="Shape 11"/>
          <p:cNvSpPr/>
          <p:nvPr/>
        </p:nvSpPr>
        <p:spPr>
          <a:xfrm>
            <a:off x="3596640" y="1464310"/>
            <a:ext cx="2882900" cy="3385820"/>
          </a:xfrm>
          <a:custGeom>
            <a:avLst/>
            <a:gdLst/>
            <a:ahLst/>
            <a:cxnLst/>
            <a:rect l="l" t="t" r="r" b="b"/>
            <a:pathLst>
              <a:path w="2882900" h="3225800">
                <a:moveTo>
                  <a:pt x="152390" y="0"/>
                </a:moveTo>
                <a:lnTo>
                  <a:pt x="2730510" y="0"/>
                </a:lnTo>
                <a:cubicBezTo>
                  <a:pt x="2814673" y="0"/>
                  <a:pt x="2882900" y="68227"/>
                  <a:pt x="2882900" y="152390"/>
                </a:cubicBezTo>
                <a:lnTo>
                  <a:pt x="2882900" y="3073410"/>
                </a:lnTo>
                <a:cubicBezTo>
                  <a:pt x="2882900" y="3157573"/>
                  <a:pt x="2814673" y="3225800"/>
                  <a:pt x="2730510" y="3225800"/>
                </a:cubicBezTo>
                <a:lnTo>
                  <a:pt x="152390" y="3225800"/>
                </a:lnTo>
                <a:cubicBezTo>
                  <a:pt x="68227" y="3225800"/>
                  <a:pt x="0" y="3157573"/>
                  <a:pt x="0" y="3073410"/>
                </a:cubicBezTo>
                <a:lnTo>
                  <a:pt x="0" y="152390"/>
                </a:lnTo>
                <a:cubicBezTo>
                  <a:pt x="0" y="68284"/>
                  <a:pt x="68284" y="0"/>
                  <a:pt x="152390"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18" name="Shape 12"/>
          <p:cNvSpPr/>
          <p:nvPr/>
        </p:nvSpPr>
        <p:spPr>
          <a:xfrm>
            <a:off x="4683760" y="1667510"/>
            <a:ext cx="711200" cy="746125"/>
          </a:xfrm>
          <a:custGeom>
            <a:avLst/>
            <a:gdLst/>
            <a:ahLst/>
            <a:cxnLst/>
            <a:rect l="l" t="t" r="r" b="b"/>
            <a:pathLst>
              <a:path w="711200" h="711200">
                <a:moveTo>
                  <a:pt x="355600" y="0"/>
                </a:moveTo>
                <a:lnTo>
                  <a:pt x="355600" y="0"/>
                </a:lnTo>
                <a:cubicBezTo>
                  <a:pt x="551861" y="0"/>
                  <a:pt x="711200" y="159339"/>
                  <a:pt x="711200" y="355600"/>
                </a:cubicBezTo>
                <a:lnTo>
                  <a:pt x="711200" y="355600"/>
                </a:lnTo>
                <a:cubicBezTo>
                  <a:pt x="711200" y="551861"/>
                  <a:pt x="551861" y="711200"/>
                  <a:pt x="355600" y="711200"/>
                </a:cubicBezTo>
                <a:lnTo>
                  <a:pt x="355600" y="711200"/>
                </a:lnTo>
                <a:cubicBezTo>
                  <a:pt x="159339" y="711200"/>
                  <a:pt x="0" y="551861"/>
                  <a:pt x="0" y="355600"/>
                </a:cubicBezTo>
                <a:lnTo>
                  <a:pt x="0" y="355600"/>
                </a:lnTo>
                <a:cubicBezTo>
                  <a:pt x="0" y="159339"/>
                  <a:pt x="159339" y="0"/>
                  <a:pt x="355600" y="0"/>
                </a:cubicBezTo>
                <a:close/>
              </a:path>
            </a:pathLst>
          </a:custGeom>
          <a:solidFill>
            <a:srgbClr val="C59F5E"/>
          </a:solidFill>
        </p:spPr>
      </p:sp>
      <p:sp>
        <p:nvSpPr>
          <p:cNvPr id="19" name="Shape 13"/>
          <p:cNvSpPr/>
          <p:nvPr/>
        </p:nvSpPr>
        <p:spPr>
          <a:xfrm>
            <a:off x="4886960" y="1870710"/>
            <a:ext cx="304800" cy="319405"/>
          </a:xfrm>
          <a:custGeom>
            <a:avLst/>
            <a:gdLst/>
            <a:ahLst/>
            <a:cxnLst/>
            <a:rect l="l" t="t" r="r" b="b"/>
            <a:pathLst>
              <a:path w="304800" h="304800">
                <a:moveTo>
                  <a:pt x="38100" y="19050"/>
                </a:moveTo>
                <a:cubicBezTo>
                  <a:pt x="17085" y="19050"/>
                  <a:pt x="0" y="36135"/>
                  <a:pt x="0" y="57150"/>
                </a:cubicBezTo>
                <a:lnTo>
                  <a:pt x="0" y="228600"/>
                </a:lnTo>
                <a:cubicBezTo>
                  <a:pt x="0" y="249615"/>
                  <a:pt x="17085" y="266700"/>
                  <a:pt x="38100" y="266700"/>
                </a:cubicBezTo>
                <a:lnTo>
                  <a:pt x="266700" y="266700"/>
                </a:lnTo>
                <a:cubicBezTo>
                  <a:pt x="287715" y="266700"/>
                  <a:pt x="304800" y="249615"/>
                  <a:pt x="304800" y="228600"/>
                </a:cubicBezTo>
                <a:lnTo>
                  <a:pt x="304800" y="114300"/>
                </a:lnTo>
                <a:cubicBezTo>
                  <a:pt x="304800" y="93285"/>
                  <a:pt x="287715" y="76200"/>
                  <a:pt x="266700" y="76200"/>
                </a:cubicBezTo>
                <a:lnTo>
                  <a:pt x="42863" y="76200"/>
                </a:lnTo>
                <a:cubicBezTo>
                  <a:pt x="34945" y="76200"/>
                  <a:pt x="28575" y="69830"/>
                  <a:pt x="28575" y="61912"/>
                </a:cubicBezTo>
                <a:cubicBezTo>
                  <a:pt x="28575" y="53995"/>
                  <a:pt x="34945" y="47625"/>
                  <a:pt x="42863" y="47625"/>
                </a:cubicBezTo>
                <a:lnTo>
                  <a:pt x="271463" y="47625"/>
                </a:lnTo>
                <a:cubicBezTo>
                  <a:pt x="279380" y="47625"/>
                  <a:pt x="285750" y="41255"/>
                  <a:pt x="285750" y="33338"/>
                </a:cubicBezTo>
                <a:cubicBezTo>
                  <a:pt x="285750" y="25420"/>
                  <a:pt x="279380" y="19050"/>
                  <a:pt x="271463" y="19050"/>
                </a:cubicBezTo>
                <a:lnTo>
                  <a:pt x="38100" y="19050"/>
                </a:lnTo>
                <a:close/>
                <a:moveTo>
                  <a:pt x="247650" y="152400"/>
                </a:moveTo>
                <a:cubicBezTo>
                  <a:pt x="258164" y="152400"/>
                  <a:pt x="266700" y="160936"/>
                  <a:pt x="266700" y="171450"/>
                </a:cubicBezTo>
                <a:cubicBezTo>
                  <a:pt x="266700" y="181964"/>
                  <a:pt x="258164" y="190500"/>
                  <a:pt x="247650" y="190500"/>
                </a:cubicBezTo>
                <a:cubicBezTo>
                  <a:pt x="237136" y="190500"/>
                  <a:pt x="228600" y="181964"/>
                  <a:pt x="228600" y="171450"/>
                </a:cubicBezTo>
                <a:cubicBezTo>
                  <a:pt x="228600" y="160936"/>
                  <a:pt x="237136" y="152400"/>
                  <a:pt x="247650" y="152400"/>
                </a:cubicBezTo>
                <a:close/>
              </a:path>
            </a:pathLst>
          </a:custGeom>
          <a:solidFill>
            <a:srgbClr val="FFFFFF"/>
          </a:solidFill>
        </p:spPr>
      </p:sp>
      <p:sp>
        <p:nvSpPr>
          <p:cNvPr id="20" name="Text 14"/>
          <p:cNvSpPr/>
          <p:nvPr/>
        </p:nvSpPr>
        <p:spPr>
          <a:xfrm>
            <a:off x="3742690" y="2531110"/>
            <a:ext cx="2590800" cy="372745"/>
          </a:xfrm>
          <a:prstGeom prst="rect">
            <a:avLst/>
          </a:prstGeom>
          <a:noFill/>
        </p:spPr>
        <p:txBody>
          <a:bodyPr wrap="square" lIns="0" tIns="0" rIns="0" bIns="0" rtlCol="0" anchor="ctr"/>
          <a:lstStyle/>
          <a:p>
            <a:pPr algn="ct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开设EF账户</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1" name="Text 15"/>
          <p:cNvSpPr/>
          <p:nvPr/>
        </p:nvSpPr>
        <p:spPr>
          <a:xfrm>
            <a:off x="3755390" y="2988310"/>
            <a:ext cx="2565400" cy="306070"/>
          </a:xfrm>
          <a:prstGeom prst="rect">
            <a:avLst/>
          </a:prstGeom>
          <a:noFill/>
        </p:spPr>
        <p:txBody>
          <a:bodyPr wrap="square" lIns="0" tIns="0" rIns="0" bIns="0" rtlCol="0" anchor="ctr"/>
          <a:lstStyle/>
          <a:p>
            <a:pPr algn="ct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开设自由贸易账户</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支持多币种</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22" name="Shape 16"/>
          <p:cNvSpPr/>
          <p:nvPr/>
        </p:nvSpPr>
        <p:spPr>
          <a:xfrm>
            <a:off x="3837940" y="3667760"/>
            <a:ext cx="2476500" cy="1008000"/>
          </a:xfrm>
          <a:custGeom>
            <a:avLst/>
            <a:gdLst/>
            <a:ahLst/>
            <a:cxnLst/>
            <a:rect l="l" t="t" r="r" b="b"/>
            <a:pathLst>
              <a:path w="2476500" h="812800">
                <a:moveTo>
                  <a:pt x="101600" y="0"/>
                </a:moveTo>
                <a:lnTo>
                  <a:pt x="2374900" y="0"/>
                </a:lnTo>
                <a:cubicBezTo>
                  <a:pt x="2430975" y="0"/>
                  <a:pt x="2476500" y="45525"/>
                  <a:pt x="2476500" y="101600"/>
                </a:cubicBezTo>
                <a:lnTo>
                  <a:pt x="2476500" y="711200"/>
                </a:lnTo>
                <a:cubicBezTo>
                  <a:pt x="2476500" y="767275"/>
                  <a:pt x="2430975" y="812800"/>
                  <a:pt x="2374900" y="812800"/>
                </a:cubicBezTo>
                <a:lnTo>
                  <a:pt x="101600" y="812800"/>
                </a:lnTo>
                <a:cubicBezTo>
                  <a:pt x="45525" y="812800"/>
                  <a:pt x="0" y="767275"/>
                  <a:pt x="0" y="711200"/>
                </a:cubicBezTo>
                <a:lnTo>
                  <a:pt x="0" y="101600"/>
                </a:lnTo>
                <a:cubicBezTo>
                  <a:pt x="0" y="45525"/>
                  <a:pt x="45525" y="0"/>
                  <a:pt x="101600" y="0"/>
                </a:cubicBezTo>
                <a:close/>
              </a:path>
            </a:pathLst>
          </a:custGeom>
          <a:solidFill>
            <a:srgbClr val="F9F5EE"/>
          </a:solidFill>
        </p:spPr>
      </p:sp>
      <p:sp>
        <p:nvSpPr>
          <p:cNvPr id="23" name="Text 17"/>
          <p:cNvSpPr/>
          <p:nvPr/>
        </p:nvSpPr>
        <p:spPr>
          <a:xfrm>
            <a:off x="3837940" y="3769360"/>
            <a:ext cx="2349500" cy="212090"/>
          </a:xfrm>
          <a:prstGeom prst="rect">
            <a:avLst/>
          </a:prstGeom>
          <a:noFill/>
        </p:spPr>
        <p:txBody>
          <a:bodyPr wrap="square" lIns="0" tIns="0" rIns="0" bIns="0" rtlCol="0" anchor="ctr"/>
          <a:lstStyle/>
          <a:p>
            <a:pPr algn="ctr">
              <a:lnSpc>
                <a:spcPct val="110000"/>
              </a:lnSpc>
            </a:pPr>
            <a:r>
              <a:rPr lang="en-US" sz="2000" dirty="0">
                <a:solidFill>
                  <a:schemeClr val="tx1">
                    <a:alpha val="60000"/>
                  </a:schemeClr>
                </a:solidFill>
                <a:latin typeface="微软雅黑" panose="020B0503020204020204" charset="-122"/>
                <a:ea typeface="微软雅黑" panose="020B0503020204020204" charset="-122"/>
                <a:cs typeface="MiSans Semibold" panose="00000700000000000000" charset="-122"/>
              </a:rPr>
              <a:t>优势</a:t>
            </a:r>
            <a:endParaRPr lang="en-US" sz="2000" dirty="0">
              <a:solidFill>
                <a:schemeClr val="tx1">
                  <a:alpha val="60000"/>
                </a:schemeClr>
              </a:solidFill>
              <a:latin typeface="微软雅黑" panose="020B0503020204020204" charset="-122"/>
              <a:ea typeface="微软雅黑" panose="020B0503020204020204" charset="-122"/>
              <a:cs typeface="MiSans Semibold" panose="00000700000000000000" charset="-122"/>
            </a:endParaRPr>
          </a:p>
        </p:txBody>
      </p:sp>
      <p:sp>
        <p:nvSpPr>
          <p:cNvPr id="24" name="Text 18"/>
          <p:cNvSpPr/>
          <p:nvPr/>
        </p:nvSpPr>
        <p:spPr>
          <a:xfrm>
            <a:off x="3837940" y="4121150"/>
            <a:ext cx="2400300" cy="372745"/>
          </a:xfrm>
          <a:prstGeom prst="rect">
            <a:avLst/>
          </a:prstGeom>
          <a:noFill/>
        </p:spPr>
        <p:txBody>
          <a:bodyPr wrap="square" lIns="0" tIns="0" rIns="0" bIns="0" rtlCol="0" anchor="ctr"/>
          <a:lstStyle/>
          <a:p>
            <a:pPr algn="ctr">
              <a:lnSpc>
                <a:spcPct val="120000"/>
              </a:lnSpc>
            </a:pPr>
            <a:r>
              <a:rPr lang="en-US" sz="3200" b="1" dirty="0">
                <a:solidFill>
                  <a:srgbClr val="C5A06D"/>
                </a:solidFill>
                <a:latin typeface="微软雅黑" panose="020B0503020204020204" charset="-122"/>
                <a:ea typeface="微软雅黑" panose="020B0503020204020204" charset="-122"/>
                <a:cs typeface="Noto Sans SC" panose="020B0200000000000000" pitchFamily="34" charset="-120"/>
              </a:rPr>
              <a:t>自由兑换</a:t>
            </a:r>
            <a:endParaRPr lang="en-US" sz="3200" b="1" dirty="0">
              <a:solidFill>
                <a:srgbClr val="C5A06D"/>
              </a:solidFill>
              <a:latin typeface="微软雅黑" panose="020B0503020204020204" charset="-122"/>
              <a:ea typeface="微软雅黑" panose="020B0503020204020204" charset="-122"/>
              <a:cs typeface="Noto Sans SC" panose="020B0200000000000000" pitchFamily="34" charset="-120"/>
            </a:endParaRPr>
          </a:p>
        </p:txBody>
      </p:sp>
      <p:sp>
        <p:nvSpPr>
          <p:cNvPr id="25" name="Shape 19"/>
          <p:cNvSpPr/>
          <p:nvPr/>
        </p:nvSpPr>
        <p:spPr>
          <a:xfrm>
            <a:off x="6685280" y="1464310"/>
            <a:ext cx="2882900" cy="3385820"/>
          </a:xfrm>
          <a:custGeom>
            <a:avLst/>
            <a:gdLst/>
            <a:ahLst/>
            <a:cxnLst/>
            <a:rect l="l" t="t" r="r" b="b"/>
            <a:pathLst>
              <a:path w="2882900" h="3225800">
                <a:moveTo>
                  <a:pt x="152390" y="0"/>
                </a:moveTo>
                <a:lnTo>
                  <a:pt x="2730510" y="0"/>
                </a:lnTo>
                <a:cubicBezTo>
                  <a:pt x="2814673" y="0"/>
                  <a:pt x="2882900" y="68227"/>
                  <a:pt x="2882900" y="152390"/>
                </a:cubicBezTo>
                <a:lnTo>
                  <a:pt x="2882900" y="3073410"/>
                </a:lnTo>
                <a:cubicBezTo>
                  <a:pt x="2882900" y="3157573"/>
                  <a:pt x="2814673" y="3225800"/>
                  <a:pt x="2730510" y="3225800"/>
                </a:cubicBezTo>
                <a:lnTo>
                  <a:pt x="152390" y="3225800"/>
                </a:lnTo>
                <a:cubicBezTo>
                  <a:pt x="68227" y="3225800"/>
                  <a:pt x="0" y="3157573"/>
                  <a:pt x="0" y="3073410"/>
                </a:cubicBezTo>
                <a:lnTo>
                  <a:pt x="0" y="152390"/>
                </a:lnTo>
                <a:cubicBezTo>
                  <a:pt x="0" y="68284"/>
                  <a:pt x="68284" y="0"/>
                  <a:pt x="152390"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26" name="Shape 20"/>
          <p:cNvSpPr/>
          <p:nvPr/>
        </p:nvSpPr>
        <p:spPr>
          <a:xfrm>
            <a:off x="7772400" y="1667510"/>
            <a:ext cx="711200" cy="746125"/>
          </a:xfrm>
          <a:custGeom>
            <a:avLst/>
            <a:gdLst/>
            <a:ahLst/>
            <a:cxnLst/>
            <a:rect l="l" t="t" r="r" b="b"/>
            <a:pathLst>
              <a:path w="711200" h="711200">
                <a:moveTo>
                  <a:pt x="355600" y="0"/>
                </a:moveTo>
                <a:lnTo>
                  <a:pt x="355600" y="0"/>
                </a:lnTo>
                <a:cubicBezTo>
                  <a:pt x="551861" y="0"/>
                  <a:pt x="711200" y="159339"/>
                  <a:pt x="711200" y="355600"/>
                </a:cubicBezTo>
                <a:lnTo>
                  <a:pt x="711200" y="355600"/>
                </a:lnTo>
                <a:cubicBezTo>
                  <a:pt x="711200" y="551861"/>
                  <a:pt x="551861" y="711200"/>
                  <a:pt x="355600" y="711200"/>
                </a:cubicBezTo>
                <a:lnTo>
                  <a:pt x="355600" y="711200"/>
                </a:lnTo>
                <a:cubicBezTo>
                  <a:pt x="159339" y="711200"/>
                  <a:pt x="0" y="551861"/>
                  <a:pt x="0" y="355600"/>
                </a:cubicBezTo>
                <a:lnTo>
                  <a:pt x="0" y="355600"/>
                </a:lnTo>
                <a:cubicBezTo>
                  <a:pt x="0" y="159339"/>
                  <a:pt x="159339" y="0"/>
                  <a:pt x="355600" y="0"/>
                </a:cubicBezTo>
                <a:close/>
              </a:path>
            </a:pathLst>
          </a:custGeom>
          <a:solidFill>
            <a:srgbClr val="C5A06D"/>
          </a:solidFill>
        </p:spPr>
      </p:sp>
      <p:sp>
        <p:nvSpPr>
          <p:cNvPr id="27" name="Shape 21"/>
          <p:cNvSpPr/>
          <p:nvPr/>
        </p:nvSpPr>
        <p:spPr>
          <a:xfrm>
            <a:off x="7956550" y="1870710"/>
            <a:ext cx="342900" cy="319405"/>
          </a:xfrm>
          <a:custGeom>
            <a:avLst/>
            <a:gdLst/>
            <a:ahLst/>
            <a:cxnLst/>
            <a:rect l="l" t="t" r="r" b="b"/>
            <a:pathLst>
              <a:path w="342900" h="304800">
                <a:moveTo>
                  <a:pt x="147638" y="52388"/>
                </a:moveTo>
                <a:lnTo>
                  <a:pt x="195263" y="52388"/>
                </a:lnTo>
                <a:lnTo>
                  <a:pt x="195263" y="80962"/>
                </a:lnTo>
                <a:lnTo>
                  <a:pt x="147638" y="80962"/>
                </a:lnTo>
                <a:lnTo>
                  <a:pt x="147638" y="52388"/>
                </a:lnTo>
                <a:close/>
                <a:moveTo>
                  <a:pt x="142875" y="19050"/>
                </a:moveTo>
                <a:cubicBezTo>
                  <a:pt x="127099" y="19050"/>
                  <a:pt x="114300" y="31849"/>
                  <a:pt x="114300" y="47625"/>
                </a:cubicBezTo>
                <a:lnTo>
                  <a:pt x="114300" y="85725"/>
                </a:lnTo>
                <a:cubicBezTo>
                  <a:pt x="114300" y="101501"/>
                  <a:pt x="127099" y="114300"/>
                  <a:pt x="142875" y="114300"/>
                </a:cubicBezTo>
                <a:lnTo>
                  <a:pt x="152400" y="114300"/>
                </a:lnTo>
                <a:lnTo>
                  <a:pt x="152400" y="133350"/>
                </a:lnTo>
                <a:lnTo>
                  <a:pt x="19050" y="133350"/>
                </a:lnTo>
                <a:cubicBezTo>
                  <a:pt x="8513" y="133350"/>
                  <a:pt x="0" y="141863"/>
                  <a:pt x="0" y="152400"/>
                </a:cubicBezTo>
                <a:cubicBezTo>
                  <a:pt x="0" y="162937"/>
                  <a:pt x="8513" y="171450"/>
                  <a:pt x="19050" y="171450"/>
                </a:cubicBezTo>
                <a:lnTo>
                  <a:pt x="76200" y="171450"/>
                </a:lnTo>
                <a:lnTo>
                  <a:pt x="76200" y="190500"/>
                </a:lnTo>
                <a:lnTo>
                  <a:pt x="66675" y="190500"/>
                </a:lnTo>
                <a:cubicBezTo>
                  <a:pt x="50899" y="190500"/>
                  <a:pt x="38100" y="203299"/>
                  <a:pt x="38100" y="219075"/>
                </a:cubicBezTo>
                <a:lnTo>
                  <a:pt x="38100" y="257175"/>
                </a:lnTo>
                <a:cubicBezTo>
                  <a:pt x="38100" y="272951"/>
                  <a:pt x="50899" y="285750"/>
                  <a:pt x="66675" y="285750"/>
                </a:cubicBezTo>
                <a:lnTo>
                  <a:pt x="123825" y="285750"/>
                </a:lnTo>
                <a:cubicBezTo>
                  <a:pt x="139601" y="285750"/>
                  <a:pt x="152400" y="272951"/>
                  <a:pt x="152400" y="257175"/>
                </a:cubicBezTo>
                <a:lnTo>
                  <a:pt x="152400" y="219075"/>
                </a:lnTo>
                <a:cubicBezTo>
                  <a:pt x="152400" y="203299"/>
                  <a:pt x="139601" y="190500"/>
                  <a:pt x="123825" y="190500"/>
                </a:cubicBezTo>
                <a:lnTo>
                  <a:pt x="114300" y="190500"/>
                </a:lnTo>
                <a:lnTo>
                  <a:pt x="114300" y="171450"/>
                </a:lnTo>
                <a:lnTo>
                  <a:pt x="228600" y="171450"/>
                </a:lnTo>
                <a:lnTo>
                  <a:pt x="228600" y="190500"/>
                </a:lnTo>
                <a:lnTo>
                  <a:pt x="219075" y="190500"/>
                </a:lnTo>
                <a:cubicBezTo>
                  <a:pt x="203299" y="190500"/>
                  <a:pt x="190500" y="203299"/>
                  <a:pt x="190500" y="219075"/>
                </a:cubicBezTo>
                <a:lnTo>
                  <a:pt x="190500" y="257175"/>
                </a:lnTo>
                <a:cubicBezTo>
                  <a:pt x="190500" y="272951"/>
                  <a:pt x="203299" y="285750"/>
                  <a:pt x="219075" y="285750"/>
                </a:cubicBezTo>
                <a:lnTo>
                  <a:pt x="276225" y="285750"/>
                </a:lnTo>
                <a:cubicBezTo>
                  <a:pt x="292001" y="285750"/>
                  <a:pt x="304800" y="272951"/>
                  <a:pt x="304800" y="257175"/>
                </a:cubicBezTo>
                <a:lnTo>
                  <a:pt x="304800" y="219075"/>
                </a:lnTo>
                <a:cubicBezTo>
                  <a:pt x="304800" y="203299"/>
                  <a:pt x="292001" y="190500"/>
                  <a:pt x="276225" y="190500"/>
                </a:cubicBezTo>
                <a:lnTo>
                  <a:pt x="266700" y="190500"/>
                </a:lnTo>
                <a:lnTo>
                  <a:pt x="266700" y="171450"/>
                </a:lnTo>
                <a:lnTo>
                  <a:pt x="323850" y="171450"/>
                </a:lnTo>
                <a:cubicBezTo>
                  <a:pt x="334387" y="171450"/>
                  <a:pt x="342900" y="162937"/>
                  <a:pt x="342900" y="152400"/>
                </a:cubicBezTo>
                <a:cubicBezTo>
                  <a:pt x="342900" y="141863"/>
                  <a:pt x="334387" y="133350"/>
                  <a:pt x="323850" y="133350"/>
                </a:cubicBezTo>
                <a:lnTo>
                  <a:pt x="190500" y="133350"/>
                </a:lnTo>
                <a:lnTo>
                  <a:pt x="190500" y="114300"/>
                </a:lnTo>
                <a:lnTo>
                  <a:pt x="200025" y="114300"/>
                </a:lnTo>
                <a:cubicBezTo>
                  <a:pt x="215801" y="114300"/>
                  <a:pt x="228600" y="101501"/>
                  <a:pt x="228600" y="85725"/>
                </a:cubicBezTo>
                <a:lnTo>
                  <a:pt x="228600" y="47625"/>
                </a:lnTo>
                <a:cubicBezTo>
                  <a:pt x="228600" y="31849"/>
                  <a:pt x="215801" y="19050"/>
                  <a:pt x="200025" y="19050"/>
                </a:cubicBezTo>
                <a:lnTo>
                  <a:pt x="142875" y="19050"/>
                </a:lnTo>
                <a:close/>
                <a:moveTo>
                  <a:pt x="266700" y="223838"/>
                </a:moveTo>
                <a:lnTo>
                  <a:pt x="271463" y="223838"/>
                </a:lnTo>
                <a:lnTo>
                  <a:pt x="271463" y="252413"/>
                </a:lnTo>
                <a:lnTo>
                  <a:pt x="223838" y="252413"/>
                </a:lnTo>
                <a:lnTo>
                  <a:pt x="223838" y="223838"/>
                </a:lnTo>
                <a:lnTo>
                  <a:pt x="266700" y="223838"/>
                </a:lnTo>
                <a:close/>
                <a:moveTo>
                  <a:pt x="114300" y="223838"/>
                </a:moveTo>
                <a:lnTo>
                  <a:pt x="119062" y="223838"/>
                </a:lnTo>
                <a:lnTo>
                  <a:pt x="119062" y="252413"/>
                </a:lnTo>
                <a:lnTo>
                  <a:pt x="71438" y="252413"/>
                </a:lnTo>
                <a:lnTo>
                  <a:pt x="71438" y="223838"/>
                </a:lnTo>
                <a:lnTo>
                  <a:pt x="114300" y="223838"/>
                </a:lnTo>
                <a:close/>
              </a:path>
            </a:pathLst>
          </a:custGeom>
          <a:solidFill>
            <a:srgbClr val="FFFFFF"/>
          </a:solidFill>
        </p:spPr>
      </p:sp>
      <p:sp>
        <p:nvSpPr>
          <p:cNvPr id="28" name="Text 22"/>
          <p:cNvSpPr/>
          <p:nvPr/>
        </p:nvSpPr>
        <p:spPr>
          <a:xfrm>
            <a:off x="6831330" y="2531110"/>
            <a:ext cx="2590800" cy="372745"/>
          </a:xfrm>
          <a:prstGeom prst="rect">
            <a:avLst/>
          </a:prstGeom>
          <a:noFill/>
        </p:spPr>
        <p:txBody>
          <a:bodyPr wrap="square" lIns="0" tIns="0" rIns="0" bIns="0" rtlCol="0" anchor="ctr"/>
          <a:lstStyle/>
          <a:p>
            <a:pPr algn="ct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供应链布局</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29" name="Text 23"/>
          <p:cNvSpPr/>
          <p:nvPr/>
        </p:nvSpPr>
        <p:spPr>
          <a:xfrm>
            <a:off x="6844030" y="2988310"/>
            <a:ext cx="2565400" cy="306070"/>
          </a:xfrm>
          <a:prstGeom prst="rect">
            <a:avLst/>
          </a:prstGeom>
          <a:noFill/>
        </p:spPr>
        <p:txBody>
          <a:bodyPr wrap="square" lIns="0" tIns="0" rIns="0" bIns="0" rtlCol="0" anchor="ctr"/>
          <a:lstStyle/>
          <a:p>
            <a:pPr algn="ctr">
              <a:lnSpc>
                <a:spcPct val="14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利用零关税政策采购全球商品</a:t>
            </a:r>
            <a:r>
              <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30" name="Shape 24"/>
          <p:cNvSpPr/>
          <p:nvPr/>
        </p:nvSpPr>
        <p:spPr>
          <a:xfrm>
            <a:off x="6926580" y="3667760"/>
            <a:ext cx="2476500" cy="1008000"/>
          </a:xfrm>
          <a:custGeom>
            <a:avLst/>
            <a:gdLst/>
            <a:ahLst/>
            <a:cxnLst/>
            <a:rect l="l" t="t" r="r" b="b"/>
            <a:pathLst>
              <a:path w="2476500" h="812800">
                <a:moveTo>
                  <a:pt x="101600" y="0"/>
                </a:moveTo>
                <a:lnTo>
                  <a:pt x="2374900" y="0"/>
                </a:lnTo>
                <a:cubicBezTo>
                  <a:pt x="2430975" y="0"/>
                  <a:pt x="2476500" y="45525"/>
                  <a:pt x="2476500" y="101600"/>
                </a:cubicBezTo>
                <a:lnTo>
                  <a:pt x="2476500" y="711200"/>
                </a:lnTo>
                <a:cubicBezTo>
                  <a:pt x="2476500" y="767275"/>
                  <a:pt x="2430975" y="812800"/>
                  <a:pt x="2374900" y="812800"/>
                </a:cubicBezTo>
                <a:lnTo>
                  <a:pt x="101600" y="812800"/>
                </a:lnTo>
                <a:cubicBezTo>
                  <a:pt x="45525" y="812800"/>
                  <a:pt x="0" y="767275"/>
                  <a:pt x="0" y="711200"/>
                </a:cubicBezTo>
                <a:lnTo>
                  <a:pt x="0" y="101600"/>
                </a:lnTo>
                <a:cubicBezTo>
                  <a:pt x="0" y="45525"/>
                  <a:pt x="45525" y="0"/>
                  <a:pt x="101600" y="0"/>
                </a:cubicBezTo>
                <a:close/>
              </a:path>
            </a:pathLst>
          </a:custGeom>
          <a:solidFill>
            <a:srgbClr val="F9F5EE"/>
          </a:solidFill>
        </p:spPr>
      </p:sp>
      <p:sp>
        <p:nvSpPr>
          <p:cNvPr id="31" name="Text 25"/>
          <p:cNvSpPr/>
          <p:nvPr/>
        </p:nvSpPr>
        <p:spPr>
          <a:xfrm>
            <a:off x="6926580" y="3769360"/>
            <a:ext cx="2349500" cy="212090"/>
          </a:xfrm>
          <a:prstGeom prst="rect">
            <a:avLst/>
          </a:prstGeom>
          <a:noFill/>
        </p:spPr>
        <p:txBody>
          <a:bodyPr wrap="square" lIns="0" tIns="0" rIns="0" bIns="0" rtlCol="0" anchor="ctr"/>
          <a:lstStyle/>
          <a:p>
            <a:pPr algn="ctr">
              <a:lnSpc>
                <a:spcPct val="110000"/>
              </a:lnSpc>
            </a:pPr>
            <a:r>
              <a:rPr lang="en-US" sz="2000" dirty="0">
                <a:solidFill>
                  <a:schemeClr val="tx1">
                    <a:alpha val="60000"/>
                  </a:schemeClr>
                </a:solidFill>
                <a:latin typeface="微软雅黑" panose="020B0503020204020204" charset="-122"/>
                <a:ea typeface="微软雅黑" panose="020B0503020204020204" charset="-122"/>
                <a:cs typeface="MiSans Semibold" panose="00000700000000000000" charset="-122"/>
              </a:rPr>
              <a:t>优势</a:t>
            </a:r>
            <a:endParaRPr lang="en-US" sz="2000" dirty="0">
              <a:solidFill>
                <a:schemeClr val="tx1">
                  <a:alpha val="60000"/>
                </a:schemeClr>
              </a:solidFill>
              <a:latin typeface="微软雅黑" panose="020B0503020204020204" charset="-122"/>
              <a:ea typeface="微软雅黑" panose="020B0503020204020204" charset="-122"/>
              <a:cs typeface="MiSans Semibold" panose="00000700000000000000" charset="-122"/>
            </a:endParaRPr>
          </a:p>
        </p:txBody>
      </p:sp>
      <p:sp>
        <p:nvSpPr>
          <p:cNvPr id="32" name="Text 26"/>
          <p:cNvSpPr/>
          <p:nvPr/>
        </p:nvSpPr>
        <p:spPr>
          <a:xfrm>
            <a:off x="6926580" y="4121150"/>
            <a:ext cx="2400300" cy="372745"/>
          </a:xfrm>
          <a:prstGeom prst="rect">
            <a:avLst/>
          </a:prstGeom>
          <a:noFill/>
        </p:spPr>
        <p:txBody>
          <a:bodyPr wrap="square" lIns="0" tIns="0" rIns="0" bIns="0" rtlCol="0" anchor="ctr"/>
          <a:lstStyle/>
          <a:p>
            <a:pPr algn="ctr">
              <a:lnSpc>
                <a:spcPct val="120000"/>
              </a:lnSpc>
            </a:pPr>
            <a:r>
              <a:rPr lang="en-US" sz="3200" b="1" dirty="0">
                <a:solidFill>
                  <a:srgbClr val="C5A06D"/>
                </a:solidFill>
                <a:latin typeface="微软雅黑" panose="020B0503020204020204" charset="-122"/>
                <a:ea typeface="微软雅黑" panose="020B0503020204020204" charset="-122"/>
                <a:cs typeface="微软雅黑" panose="020B0503020204020204" charset="-122"/>
              </a:rPr>
              <a:t>0关税</a:t>
            </a:r>
            <a:endParaRPr lang="en-US" sz="32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33" name="Shape 27"/>
          <p:cNvSpPr/>
          <p:nvPr/>
        </p:nvSpPr>
        <p:spPr>
          <a:xfrm>
            <a:off x="9773920" y="1464310"/>
            <a:ext cx="2882900" cy="3385820"/>
          </a:xfrm>
          <a:custGeom>
            <a:avLst/>
            <a:gdLst/>
            <a:ahLst/>
            <a:cxnLst/>
            <a:rect l="l" t="t" r="r" b="b"/>
            <a:pathLst>
              <a:path w="2882900" h="3225800">
                <a:moveTo>
                  <a:pt x="152390" y="0"/>
                </a:moveTo>
                <a:lnTo>
                  <a:pt x="2730510" y="0"/>
                </a:lnTo>
                <a:cubicBezTo>
                  <a:pt x="2814673" y="0"/>
                  <a:pt x="2882900" y="68227"/>
                  <a:pt x="2882900" y="152390"/>
                </a:cubicBezTo>
                <a:lnTo>
                  <a:pt x="2882900" y="3073410"/>
                </a:lnTo>
                <a:cubicBezTo>
                  <a:pt x="2882900" y="3157573"/>
                  <a:pt x="2814673" y="3225800"/>
                  <a:pt x="2730510" y="3225800"/>
                </a:cubicBezTo>
                <a:lnTo>
                  <a:pt x="152390" y="3225800"/>
                </a:lnTo>
                <a:cubicBezTo>
                  <a:pt x="68227" y="3225800"/>
                  <a:pt x="0" y="3157573"/>
                  <a:pt x="0" y="3073410"/>
                </a:cubicBezTo>
                <a:lnTo>
                  <a:pt x="0" y="152390"/>
                </a:lnTo>
                <a:cubicBezTo>
                  <a:pt x="0" y="68284"/>
                  <a:pt x="68284" y="0"/>
                  <a:pt x="152390"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34" name="Shape 28"/>
          <p:cNvSpPr/>
          <p:nvPr/>
        </p:nvSpPr>
        <p:spPr>
          <a:xfrm>
            <a:off x="10861040" y="1667510"/>
            <a:ext cx="711200" cy="746125"/>
          </a:xfrm>
          <a:custGeom>
            <a:avLst/>
            <a:gdLst/>
            <a:ahLst/>
            <a:cxnLst/>
            <a:rect l="l" t="t" r="r" b="b"/>
            <a:pathLst>
              <a:path w="711200" h="711200">
                <a:moveTo>
                  <a:pt x="355600" y="0"/>
                </a:moveTo>
                <a:lnTo>
                  <a:pt x="355600" y="0"/>
                </a:lnTo>
                <a:cubicBezTo>
                  <a:pt x="551861" y="0"/>
                  <a:pt x="711200" y="159339"/>
                  <a:pt x="711200" y="355600"/>
                </a:cubicBezTo>
                <a:lnTo>
                  <a:pt x="711200" y="355600"/>
                </a:lnTo>
                <a:cubicBezTo>
                  <a:pt x="711200" y="551861"/>
                  <a:pt x="551861" y="711200"/>
                  <a:pt x="355600" y="711200"/>
                </a:cubicBezTo>
                <a:lnTo>
                  <a:pt x="355600" y="711200"/>
                </a:lnTo>
                <a:cubicBezTo>
                  <a:pt x="159339" y="711200"/>
                  <a:pt x="0" y="551861"/>
                  <a:pt x="0" y="355600"/>
                </a:cubicBezTo>
                <a:lnTo>
                  <a:pt x="0" y="355600"/>
                </a:lnTo>
                <a:cubicBezTo>
                  <a:pt x="0" y="159339"/>
                  <a:pt x="159339" y="0"/>
                  <a:pt x="355600" y="0"/>
                </a:cubicBezTo>
                <a:close/>
              </a:path>
            </a:pathLst>
          </a:custGeom>
          <a:solidFill>
            <a:srgbClr val="C59F5E"/>
          </a:solidFill>
        </p:spPr>
      </p:sp>
      <p:sp>
        <p:nvSpPr>
          <p:cNvPr id="35" name="Shape 29"/>
          <p:cNvSpPr/>
          <p:nvPr/>
        </p:nvSpPr>
        <p:spPr>
          <a:xfrm>
            <a:off x="11045190" y="1870710"/>
            <a:ext cx="342900" cy="319405"/>
          </a:xfrm>
          <a:custGeom>
            <a:avLst/>
            <a:gdLst/>
            <a:ahLst/>
            <a:cxnLst/>
            <a:rect l="l" t="t" r="r" b="b"/>
            <a:pathLst>
              <a:path w="342900" h="304800">
                <a:moveTo>
                  <a:pt x="0" y="57150"/>
                </a:moveTo>
                <a:cubicBezTo>
                  <a:pt x="0" y="36135"/>
                  <a:pt x="17085" y="19050"/>
                  <a:pt x="38100" y="19050"/>
                </a:cubicBezTo>
                <a:lnTo>
                  <a:pt x="209550" y="19050"/>
                </a:lnTo>
                <a:cubicBezTo>
                  <a:pt x="230565" y="19050"/>
                  <a:pt x="247650" y="36135"/>
                  <a:pt x="247650" y="57150"/>
                </a:cubicBezTo>
                <a:lnTo>
                  <a:pt x="247650" y="76200"/>
                </a:lnTo>
                <a:lnTo>
                  <a:pt x="277832" y="76200"/>
                </a:lnTo>
                <a:cubicBezTo>
                  <a:pt x="287953" y="76200"/>
                  <a:pt x="297656" y="80189"/>
                  <a:pt x="304800" y="87332"/>
                </a:cubicBezTo>
                <a:lnTo>
                  <a:pt x="331768" y="114300"/>
                </a:lnTo>
                <a:cubicBezTo>
                  <a:pt x="338911" y="121444"/>
                  <a:pt x="342900" y="131147"/>
                  <a:pt x="342900" y="141268"/>
                </a:cubicBezTo>
                <a:lnTo>
                  <a:pt x="342900" y="228600"/>
                </a:lnTo>
                <a:cubicBezTo>
                  <a:pt x="342900" y="249615"/>
                  <a:pt x="325815" y="266700"/>
                  <a:pt x="304800" y="266700"/>
                </a:cubicBezTo>
                <a:lnTo>
                  <a:pt x="302835" y="266700"/>
                </a:lnTo>
                <a:cubicBezTo>
                  <a:pt x="296644" y="288667"/>
                  <a:pt x="276404" y="304800"/>
                  <a:pt x="252413" y="304800"/>
                </a:cubicBezTo>
                <a:cubicBezTo>
                  <a:pt x="228421" y="304800"/>
                  <a:pt x="208240" y="288667"/>
                  <a:pt x="201990" y="266700"/>
                </a:cubicBezTo>
                <a:lnTo>
                  <a:pt x="140910" y="266700"/>
                </a:lnTo>
                <a:cubicBezTo>
                  <a:pt x="134719" y="288667"/>
                  <a:pt x="114479" y="304800"/>
                  <a:pt x="90488" y="304800"/>
                </a:cubicBezTo>
                <a:cubicBezTo>
                  <a:pt x="66496" y="304800"/>
                  <a:pt x="46315" y="288667"/>
                  <a:pt x="40065" y="266700"/>
                </a:cubicBezTo>
                <a:lnTo>
                  <a:pt x="38100" y="266700"/>
                </a:lnTo>
                <a:cubicBezTo>
                  <a:pt x="17085" y="266700"/>
                  <a:pt x="0" y="249615"/>
                  <a:pt x="0" y="228600"/>
                </a:cubicBezTo>
                <a:lnTo>
                  <a:pt x="0" y="57150"/>
                </a:lnTo>
                <a:close/>
                <a:moveTo>
                  <a:pt x="304800" y="171450"/>
                </a:moveTo>
                <a:lnTo>
                  <a:pt x="304800" y="141268"/>
                </a:lnTo>
                <a:lnTo>
                  <a:pt x="277832" y="114300"/>
                </a:lnTo>
                <a:lnTo>
                  <a:pt x="247650" y="114300"/>
                </a:lnTo>
                <a:lnTo>
                  <a:pt x="247650" y="171450"/>
                </a:lnTo>
                <a:lnTo>
                  <a:pt x="304800" y="171450"/>
                </a:lnTo>
                <a:close/>
                <a:moveTo>
                  <a:pt x="114300" y="252413"/>
                </a:moveTo>
                <a:cubicBezTo>
                  <a:pt x="114300" y="239270"/>
                  <a:pt x="103630" y="228600"/>
                  <a:pt x="90488" y="228600"/>
                </a:cubicBezTo>
                <a:cubicBezTo>
                  <a:pt x="77345" y="228600"/>
                  <a:pt x="66675" y="239270"/>
                  <a:pt x="66675" y="252413"/>
                </a:cubicBezTo>
                <a:cubicBezTo>
                  <a:pt x="66675" y="265555"/>
                  <a:pt x="77345" y="276225"/>
                  <a:pt x="90488" y="276225"/>
                </a:cubicBezTo>
                <a:cubicBezTo>
                  <a:pt x="103630" y="276225"/>
                  <a:pt x="114300" y="265555"/>
                  <a:pt x="114300" y="252413"/>
                </a:cubicBezTo>
                <a:close/>
                <a:moveTo>
                  <a:pt x="252413" y="276225"/>
                </a:moveTo>
                <a:cubicBezTo>
                  <a:pt x="265555" y="276225"/>
                  <a:pt x="276225" y="265555"/>
                  <a:pt x="276225" y="252413"/>
                </a:cubicBezTo>
                <a:cubicBezTo>
                  <a:pt x="276225" y="239270"/>
                  <a:pt x="265555" y="228600"/>
                  <a:pt x="252413" y="228600"/>
                </a:cubicBezTo>
                <a:cubicBezTo>
                  <a:pt x="239270" y="228600"/>
                  <a:pt x="228600" y="239270"/>
                  <a:pt x="228600" y="252413"/>
                </a:cubicBezTo>
                <a:cubicBezTo>
                  <a:pt x="228600" y="265555"/>
                  <a:pt x="239270" y="276225"/>
                  <a:pt x="252413" y="276225"/>
                </a:cubicBezTo>
                <a:close/>
              </a:path>
            </a:pathLst>
          </a:custGeom>
          <a:solidFill>
            <a:srgbClr val="FFFFFF"/>
          </a:solidFill>
        </p:spPr>
      </p:sp>
      <p:sp>
        <p:nvSpPr>
          <p:cNvPr id="36" name="Text 30"/>
          <p:cNvSpPr/>
          <p:nvPr/>
        </p:nvSpPr>
        <p:spPr>
          <a:xfrm>
            <a:off x="9919970" y="2531110"/>
            <a:ext cx="2590800" cy="372745"/>
          </a:xfrm>
          <a:prstGeom prst="rect">
            <a:avLst/>
          </a:prstGeom>
          <a:noFill/>
        </p:spPr>
        <p:txBody>
          <a:bodyPr wrap="square" lIns="0" tIns="0" rIns="0" bIns="0" rtlCol="0" anchor="ctr"/>
          <a:lstStyle/>
          <a:p>
            <a:pPr algn="ct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物流体系搭建</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37" name="Text 31"/>
          <p:cNvSpPr/>
          <p:nvPr/>
        </p:nvSpPr>
        <p:spPr>
          <a:xfrm>
            <a:off x="9932670" y="2988310"/>
            <a:ext cx="2565400" cy="306070"/>
          </a:xfrm>
          <a:prstGeom prst="rect">
            <a:avLst/>
          </a:prstGeom>
          <a:noFill/>
        </p:spPr>
        <p:txBody>
          <a:bodyPr wrap="square" lIns="0" tIns="0" rIns="0" bIns="0" rtlCol="0" anchor="ctr"/>
          <a:lstStyle/>
          <a:p>
            <a:pPr algn="ct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国际快递+航空货运+中欧班列</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38" name="Shape 32"/>
          <p:cNvSpPr/>
          <p:nvPr/>
        </p:nvSpPr>
        <p:spPr>
          <a:xfrm>
            <a:off x="9977120" y="3667760"/>
            <a:ext cx="2476500" cy="1008000"/>
          </a:xfrm>
          <a:custGeom>
            <a:avLst/>
            <a:gdLst/>
            <a:ahLst/>
            <a:cxnLst/>
            <a:rect l="l" t="t" r="r" b="b"/>
            <a:pathLst>
              <a:path w="2476500" h="812800">
                <a:moveTo>
                  <a:pt x="101600" y="0"/>
                </a:moveTo>
                <a:lnTo>
                  <a:pt x="2374900" y="0"/>
                </a:lnTo>
                <a:cubicBezTo>
                  <a:pt x="2430975" y="0"/>
                  <a:pt x="2476500" y="45525"/>
                  <a:pt x="2476500" y="101600"/>
                </a:cubicBezTo>
                <a:lnTo>
                  <a:pt x="2476500" y="711200"/>
                </a:lnTo>
                <a:cubicBezTo>
                  <a:pt x="2476500" y="767275"/>
                  <a:pt x="2430975" y="812800"/>
                  <a:pt x="2374900" y="812800"/>
                </a:cubicBezTo>
                <a:lnTo>
                  <a:pt x="101600" y="812800"/>
                </a:lnTo>
                <a:cubicBezTo>
                  <a:pt x="45525" y="812800"/>
                  <a:pt x="0" y="767275"/>
                  <a:pt x="0" y="711200"/>
                </a:cubicBezTo>
                <a:lnTo>
                  <a:pt x="0" y="101600"/>
                </a:lnTo>
                <a:cubicBezTo>
                  <a:pt x="0" y="45525"/>
                  <a:pt x="45525" y="0"/>
                  <a:pt x="101600" y="0"/>
                </a:cubicBezTo>
                <a:close/>
              </a:path>
            </a:pathLst>
          </a:custGeom>
          <a:solidFill>
            <a:srgbClr val="F9F5EE"/>
          </a:solidFill>
        </p:spPr>
      </p:sp>
      <p:sp>
        <p:nvSpPr>
          <p:cNvPr id="39" name="Text 33"/>
          <p:cNvSpPr/>
          <p:nvPr/>
        </p:nvSpPr>
        <p:spPr>
          <a:xfrm>
            <a:off x="10040620" y="3769360"/>
            <a:ext cx="2349500" cy="212090"/>
          </a:xfrm>
          <a:prstGeom prst="rect">
            <a:avLst/>
          </a:prstGeom>
          <a:noFill/>
        </p:spPr>
        <p:txBody>
          <a:bodyPr wrap="square" lIns="0" tIns="0" rIns="0" bIns="0" rtlCol="0" anchor="ctr"/>
          <a:lstStyle/>
          <a:p>
            <a:pPr algn="ctr">
              <a:lnSpc>
                <a:spcPct val="110000"/>
              </a:lnSpc>
            </a:pPr>
            <a:r>
              <a:rPr lang="en-US" sz="2000" dirty="0">
                <a:solidFill>
                  <a:schemeClr val="tx1">
                    <a:alpha val="60000"/>
                  </a:schemeClr>
                </a:solidFill>
                <a:latin typeface="微软雅黑" panose="020B0503020204020204" charset="-122"/>
                <a:ea typeface="微软雅黑" panose="020B0503020204020204" charset="-122"/>
                <a:cs typeface="MiSans Semibold" panose="00000700000000000000" charset="-122"/>
              </a:rPr>
              <a:t>补贴</a:t>
            </a:r>
            <a:endParaRPr lang="en-US" sz="2000" dirty="0">
              <a:solidFill>
                <a:schemeClr val="tx1">
                  <a:alpha val="60000"/>
                </a:schemeClr>
              </a:solidFill>
              <a:latin typeface="微软雅黑" panose="020B0503020204020204" charset="-122"/>
              <a:ea typeface="微软雅黑" panose="020B0503020204020204" charset="-122"/>
              <a:cs typeface="MiSans Semibold" panose="00000700000000000000" charset="-122"/>
            </a:endParaRPr>
          </a:p>
        </p:txBody>
      </p:sp>
      <p:sp>
        <p:nvSpPr>
          <p:cNvPr id="40" name="Text 34"/>
          <p:cNvSpPr/>
          <p:nvPr/>
        </p:nvSpPr>
        <p:spPr>
          <a:xfrm>
            <a:off x="9989820" y="4121150"/>
            <a:ext cx="2400300" cy="372745"/>
          </a:xfrm>
          <a:prstGeom prst="rect">
            <a:avLst/>
          </a:prstGeom>
          <a:noFill/>
        </p:spPr>
        <p:txBody>
          <a:bodyPr wrap="square" lIns="0" tIns="0" rIns="0" bIns="0" rtlCol="0" anchor="ctr"/>
          <a:lstStyle/>
          <a:p>
            <a:pPr algn="ctr">
              <a:lnSpc>
                <a:spcPct val="120000"/>
              </a:lnSpc>
            </a:pPr>
            <a:r>
              <a:rPr lang="en-US" sz="3200" b="1" dirty="0">
                <a:solidFill>
                  <a:srgbClr val="C5A06D"/>
                </a:solidFill>
                <a:latin typeface="微软雅黑" panose="020B0503020204020204" charset="-122"/>
                <a:ea typeface="微软雅黑" panose="020B0503020204020204" charset="-122"/>
                <a:cs typeface="Noto Sans SC" panose="020B0200000000000000" pitchFamily="34" charset="-120"/>
              </a:rPr>
              <a:t>多项补贴</a:t>
            </a:r>
            <a:endParaRPr lang="en-US" sz="3200" b="1" dirty="0">
              <a:solidFill>
                <a:srgbClr val="C5A06D"/>
              </a:solidFill>
              <a:latin typeface="微软雅黑" panose="020B0503020204020204" charset="-122"/>
              <a:ea typeface="微软雅黑" panose="020B0503020204020204" charset="-122"/>
              <a:cs typeface="Noto Sans SC" panose="020B0200000000000000" pitchFamily="34" charset="-120"/>
            </a:endParaRPr>
          </a:p>
        </p:txBody>
      </p:sp>
      <p:sp>
        <p:nvSpPr>
          <p:cNvPr id="41" name="Shape 35"/>
          <p:cNvSpPr/>
          <p:nvPr/>
        </p:nvSpPr>
        <p:spPr>
          <a:xfrm>
            <a:off x="12834620" y="1464310"/>
            <a:ext cx="2882900" cy="3385820"/>
          </a:xfrm>
          <a:custGeom>
            <a:avLst/>
            <a:gdLst/>
            <a:ahLst/>
            <a:cxnLst/>
            <a:rect l="l" t="t" r="r" b="b"/>
            <a:pathLst>
              <a:path w="2882900" h="3225800">
                <a:moveTo>
                  <a:pt x="152390" y="0"/>
                </a:moveTo>
                <a:lnTo>
                  <a:pt x="2730510" y="0"/>
                </a:lnTo>
                <a:cubicBezTo>
                  <a:pt x="2814673" y="0"/>
                  <a:pt x="2882900" y="68227"/>
                  <a:pt x="2882900" y="152390"/>
                </a:cubicBezTo>
                <a:lnTo>
                  <a:pt x="2882900" y="3073410"/>
                </a:lnTo>
                <a:cubicBezTo>
                  <a:pt x="2882900" y="3157573"/>
                  <a:pt x="2814673" y="3225800"/>
                  <a:pt x="2730510" y="3225800"/>
                </a:cubicBezTo>
                <a:lnTo>
                  <a:pt x="152390" y="3225800"/>
                </a:lnTo>
                <a:cubicBezTo>
                  <a:pt x="68227" y="3225800"/>
                  <a:pt x="0" y="3157573"/>
                  <a:pt x="0" y="3073410"/>
                </a:cubicBezTo>
                <a:lnTo>
                  <a:pt x="0" y="152390"/>
                </a:lnTo>
                <a:cubicBezTo>
                  <a:pt x="0" y="68284"/>
                  <a:pt x="68284" y="0"/>
                  <a:pt x="152390"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42" name="Shape 36"/>
          <p:cNvSpPr/>
          <p:nvPr/>
        </p:nvSpPr>
        <p:spPr>
          <a:xfrm>
            <a:off x="13921740" y="1667510"/>
            <a:ext cx="711200" cy="746125"/>
          </a:xfrm>
          <a:custGeom>
            <a:avLst/>
            <a:gdLst/>
            <a:ahLst/>
            <a:cxnLst/>
            <a:rect l="l" t="t" r="r" b="b"/>
            <a:pathLst>
              <a:path w="711200" h="711200">
                <a:moveTo>
                  <a:pt x="355600" y="0"/>
                </a:moveTo>
                <a:lnTo>
                  <a:pt x="355600" y="0"/>
                </a:lnTo>
                <a:cubicBezTo>
                  <a:pt x="551861" y="0"/>
                  <a:pt x="711200" y="159339"/>
                  <a:pt x="711200" y="355600"/>
                </a:cubicBezTo>
                <a:lnTo>
                  <a:pt x="711200" y="355600"/>
                </a:lnTo>
                <a:cubicBezTo>
                  <a:pt x="711200" y="551861"/>
                  <a:pt x="551861" y="711200"/>
                  <a:pt x="355600" y="711200"/>
                </a:cubicBezTo>
                <a:lnTo>
                  <a:pt x="355600" y="711200"/>
                </a:lnTo>
                <a:cubicBezTo>
                  <a:pt x="159339" y="711200"/>
                  <a:pt x="0" y="551861"/>
                  <a:pt x="0" y="355600"/>
                </a:cubicBezTo>
                <a:lnTo>
                  <a:pt x="0" y="355600"/>
                </a:lnTo>
                <a:cubicBezTo>
                  <a:pt x="0" y="159339"/>
                  <a:pt x="159339" y="0"/>
                  <a:pt x="355600" y="0"/>
                </a:cubicBezTo>
                <a:close/>
              </a:path>
            </a:pathLst>
          </a:custGeom>
          <a:solidFill>
            <a:srgbClr val="C59F5E"/>
          </a:solidFill>
        </p:spPr>
      </p:sp>
      <p:sp>
        <p:nvSpPr>
          <p:cNvPr id="43" name="Shape 37"/>
          <p:cNvSpPr/>
          <p:nvPr/>
        </p:nvSpPr>
        <p:spPr>
          <a:xfrm>
            <a:off x="14143990" y="1870710"/>
            <a:ext cx="266700" cy="319405"/>
          </a:xfrm>
          <a:custGeom>
            <a:avLst/>
            <a:gdLst/>
            <a:ahLst/>
            <a:cxnLst/>
            <a:rect l="l" t="t" r="r" b="b"/>
            <a:pathLst>
              <a:path w="266700" h="304800">
                <a:moveTo>
                  <a:pt x="38100" y="19050"/>
                </a:moveTo>
                <a:cubicBezTo>
                  <a:pt x="17085" y="19050"/>
                  <a:pt x="0" y="36135"/>
                  <a:pt x="0" y="57150"/>
                </a:cubicBezTo>
                <a:lnTo>
                  <a:pt x="0" y="95250"/>
                </a:lnTo>
                <a:cubicBezTo>
                  <a:pt x="0" y="116265"/>
                  <a:pt x="17085" y="133350"/>
                  <a:pt x="38100" y="133350"/>
                </a:cubicBezTo>
                <a:lnTo>
                  <a:pt x="228600" y="133350"/>
                </a:lnTo>
                <a:cubicBezTo>
                  <a:pt x="249615" y="133350"/>
                  <a:pt x="266700" y="116265"/>
                  <a:pt x="266700" y="95250"/>
                </a:cubicBezTo>
                <a:lnTo>
                  <a:pt x="266700" y="57150"/>
                </a:lnTo>
                <a:cubicBezTo>
                  <a:pt x="266700" y="36135"/>
                  <a:pt x="249615" y="19050"/>
                  <a:pt x="228600" y="19050"/>
                </a:cubicBezTo>
                <a:lnTo>
                  <a:pt x="38100" y="19050"/>
                </a:lnTo>
                <a:close/>
                <a:moveTo>
                  <a:pt x="166688" y="61912"/>
                </a:moveTo>
                <a:cubicBezTo>
                  <a:pt x="174573" y="61912"/>
                  <a:pt x="180975" y="68315"/>
                  <a:pt x="180975" y="76200"/>
                </a:cubicBezTo>
                <a:cubicBezTo>
                  <a:pt x="180975" y="84085"/>
                  <a:pt x="174573" y="90488"/>
                  <a:pt x="166688" y="90488"/>
                </a:cubicBezTo>
                <a:cubicBezTo>
                  <a:pt x="158802" y="90488"/>
                  <a:pt x="152400" y="84085"/>
                  <a:pt x="152400" y="76200"/>
                </a:cubicBezTo>
                <a:cubicBezTo>
                  <a:pt x="152400" y="68315"/>
                  <a:pt x="158802" y="61912"/>
                  <a:pt x="166688" y="61912"/>
                </a:cubicBezTo>
                <a:close/>
                <a:moveTo>
                  <a:pt x="200025" y="76200"/>
                </a:moveTo>
                <a:cubicBezTo>
                  <a:pt x="200025" y="68315"/>
                  <a:pt x="206427" y="61912"/>
                  <a:pt x="214313" y="61912"/>
                </a:cubicBezTo>
                <a:cubicBezTo>
                  <a:pt x="222198" y="61912"/>
                  <a:pt x="228600" y="68315"/>
                  <a:pt x="228600" y="76200"/>
                </a:cubicBezTo>
                <a:cubicBezTo>
                  <a:pt x="228600" y="84085"/>
                  <a:pt x="222198" y="90488"/>
                  <a:pt x="214313" y="90488"/>
                </a:cubicBezTo>
                <a:cubicBezTo>
                  <a:pt x="206427" y="90488"/>
                  <a:pt x="200025" y="84085"/>
                  <a:pt x="200025" y="76200"/>
                </a:cubicBezTo>
                <a:close/>
                <a:moveTo>
                  <a:pt x="38100" y="171450"/>
                </a:moveTo>
                <a:cubicBezTo>
                  <a:pt x="17085" y="171450"/>
                  <a:pt x="0" y="188535"/>
                  <a:pt x="0" y="209550"/>
                </a:cubicBezTo>
                <a:lnTo>
                  <a:pt x="0" y="247650"/>
                </a:lnTo>
                <a:cubicBezTo>
                  <a:pt x="0" y="268665"/>
                  <a:pt x="17085" y="285750"/>
                  <a:pt x="38100" y="285750"/>
                </a:cubicBezTo>
                <a:lnTo>
                  <a:pt x="228600" y="285750"/>
                </a:lnTo>
                <a:cubicBezTo>
                  <a:pt x="249615" y="285750"/>
                  <a:pt x="266700" y="268665"/>
                  <a:pt x="266700" y="247650"/>
                </a:cubicBezTo>
                <a:lnTo>
                  <a:pt x="266700" y="209550"/>
                </a:lnTo>
                <a:cubicBezTo>
                  <a:pt x="266700" y="188535"/>
                  <a:pt x="249615" y="171450"/>
                  <a:pt x="228600" y="171450"/>
                </a:cubicBezTo>
                <a:lnTo>
                  <a:pt x="38100" y="171450"/>
                </a:lnTo>
                <a:close/>
                <a:moveTo>
                  <a:pt x="166688" y="214313"/>
                </a:moveTo>
                <a:cubicBezTo>
                  <a:pt x="174573" y="214313"/>
                  <a:pt x="180975" y="220715"/>
                  <a:pt x="180975" y="228600"/>
                </a:cubicBezTo>
                <a:cubicBezTo>
                  <a:pt x="180975" y="236485"/>
                  <a:pt x="174573" y="242888"/>
                  <a:pt x="166688" y="242888"/>
                </a:cubicBezTo>
                <a:cubicBezTo>
                  <a:pt x="158802" y="242888"/>
                  <a:pt x="152400" y="236485"/>
                  <a:pt x="152400" y="228600"/>
                </a:cubicBezTo>
                <a:cubicBezTo>
                  <a:pt x="152400" y="220715"/>
                  <a:pt x="158802" y="214313"/>
                  <a:pt x="166688" y="214313"/>
                </a:cubicBezTo>
                <a:close/>
                <a:moveTo>
                  <a:pt x="200025" y="228600"/>
                </a:moveTo>
                <a:cubicBezTo>
                  <a:pt x="200025" y="220715"/>
                  <a:pt x="206427" y="214313"/>
                  <a:pt x="214313" y="214313"/>
                </a:cubicBezTo>
                <a:cubicBezTo>
                  <a:pt x="222198" y="214313"/>
                  <a:pt x="228600" y="220715"/>
                  <a:pt x="228600" y="228600"/>
                </a:cubicBezTo>
                <a:cubicBezTo>
                  <a:pt x="228600" y="236485"/>
                  <a:pt x="222198" y="242888"/>
                  <a:pt x="214313" y="242888"/>
                </a:cubicBezTo>
                <a:cubicBezTo>
                  <a:pt x="206427" y="242888"/>
                  <a:pt x="200025" y="236485"/>
                  <a:pt x="200025" y="228600"/>
                </a:cubicBezTo>
                <a:close/>
              </a:path>
            </a:pathLst>
          </a:custGeom>
          <a:solidFill>
            <a:srgbClr val="FFFFFF"/>
          </a:solidFill>
        </p:spPr>
      </p:sp>
      <p:sp>
        <p:nvSpPr>
          <p:cNvPr id="44" name="Text 38"/>
          <p:cNvSpPr/>
          <p:nvPr/>
        </p:nvSpPr>
        <p:spPr>
          <a:xfrm>
            <a:off x="12980670" y="2531110"/>
            <a:ext cx="2590800" cy="372745"/>
          </a:xfrm>
          <a:prstGeom prst="rect">
            <a:avLst/>
          </a:prstGeom>
          <a:noFill/>
        </p:spPr>
        <p:txBody>
          <a:bodyPr wrap="square" lIns="0" tIns="0" rIns="0" bIns="0" rtlCol="0" anchor="ctr"/>
          <a:lstStyle/>
          <a:p>
            <a:pPr algn="ctr">
              <a:lnSpc>
                <a:spcPct val="13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数据跨境流动</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45" name="Text 39"/>
          <p:cNvSpPr/>
          <p:nvPr/>
        </p:nvSpPr>
        <p:spPr>
          <a:xfrm>
            <a:off x="12993370" y="2988310"/>
            <a:ext cx="2565400" cy="612775"/>
          </a:xfrm>
          <a:prstGeom prst="rect">
            <a:avLst/>
          </a:prstGeom>
          <a:noFill/>
        </p:spPr>
        <p:txBody>
          <a:bodyPr wrap="square" lIns="0" tIns="0" rIns="0" bIns="0" rtlCol="0" anchor="ctr"/>
          <a:lstStyle/>
          <a:p>
            <a:pPr algn="ctr">
              <a:lnSpc>
                <a:spcPct val="14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优先接入国际互联网数据专用通道</a:t>
            </a:r>
            <a:r>
              <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46" name="Shape 40"/>
          <p:cNvSpPr/>
          <p:nvPr/>
        </p:nvSpPr>
        <p:spPr>
          <a:xfrm>
            <a:off x="13037820" y="3667760"/>
            <a:ext cx="2476500" cy="1008000"/>
          </a:xfrm>
          <a:custGeom>
            <a:avLst/>
            <a:gdLst/>
            <a:ahLst/>
            <a:cxnLst/>
            <a:rect l="l" t="t" r="r" b="b"/>
            <a:pathLst>
              <a:path w="2476500" h="812800">
                <a:moveTo>
                  <a:pt x="101600" y="0"/>
                </a:moveTo>
                <a:lnTo>
                  <a:pt x="2374900" y="0"/>
                </a:lnTo>
                <a:cubicBezTo>
                  <a:pt x="2430975" y="0"/>
                  <a:pt x="2476500" y="45525"/>
                  <a:pt x="2476500" y="101600"/>
                </a:cubicBezTo>
                <a:lnTo>
                  <a:pt x="2476500" y="711200"/>
                </a:lnTo>
                <a:cubicBezTo>
                  <a:pt x="2476500" y="767275"/>
                  <a:pt x="2430975" y="812800"/>
                  <a:pt x="2374900" y="812800"/>
                </a:cubicBezTo>
                <a:lnTo>
                  <a:pt x="101600" y="812800"/>
                </a:lnTo>
                <a:cubicBezTo>
                  <a:pt x="45525" y="812800"/>
                  <a:pt x="0" y="767275"/>
                  <a:pt x="0" y="711200"/>
                </a:cubicBezTo>
                <a:lnTo>
                  <a:pt x="0" y="101600"/>
                </a:lnTo>
                <a:cubicBezTo>
                  <a:pt x="0" y="45525"/>
                  <a:pt x="45525" y="0"/>
                  <a:pt x="101600" y="0"/>
                </a:cubicBezTo>
                <a:close/>
              </a:path>
            </a:pathLst>
          </a:custGeom>
          <a:solidFill>
            <a:srgbClr val="F9F5EE"/>
          </a:solidFill>
        </p:spPr>
      </p:sp>
      <p:sp>
        <p:nvSpPr>
          <p:cNvPr id="47" name="Text 41"/>
          <p:cNvSpPr/>
          <p:nvPr/>
        </p:nvSpPr>
        <p:spPr>
          <a:xfrm>
            <a:off x="13050520" y="3769360"/>
            <a:ext cx="2349500" cy="212090"/>
          </a:xfrm>
          <a:prstGeom prst="rect">
            <a:avLst/>
          </a:prstGeom>
          <a:noFill/>
        </p:spPr>
        <p:txBody>
          <a:bodyPr wrap="square" lIns="0" tIns="0" rIns="0" bIns="0" rtlCol="0" anchor="ctr"/>
          <a:lstStyle/>
          <a:p>
            <a:pPr algn="ctr">
              <a:lnSpc>
                <a:spcPct val="110000"/>
              </a:lnSpc>
            </a:pPr>
            <a:r>
              <a:rPr lang="en-US" sz="2000" dirty="0">
                <a:solidFill>
                  <a:schemeClr val="tx1">
                    <a:alpha val="60000"/>
                  </a:schemeClr>
                </a:solidFill>
                <a:latin typeface="微软雅黑" panose="020B0503020204020204" charset="-122"/>
                <a:ea typeface="微软雅黑" panose="020B0503020204020204" charset="-122"/>
                <a:cs typeface="MiSans Semibold" panose="00000700000000000000" charset="-122"/>
              </a:rPr>
              <a:t>优势</a:t>
            </a:r>
            <a:endParaRPr lang="en-US" sz="2000" dirty="0">
              <a:solidFill>
                <a:schemeClr val="tx1">
                  <a:alpha val="60000"/>
                </a:schemeClr>
              </a:solidFill>
              <a:latin typeface="微软雅黑" panose="020B0503020204020204" charset="-122"/>
              <a:ea typeface="微软雅黑" panose="020B0503020204020204" charset="-122"/>
              <a:cs typeface="MiSans Semibold" panose="00000700000000000000" charset="-122"/>
            </a:endParaRPr>
          </a:p>
        </p:txBody>
      </p:sp>
      <p:sp>
        <p:nvSpPr>
          <p:cNvPr id="48" name="Text 42"/>
          <p:cNvSpPr/>
          <p:nvPr/>
        </p:nvSpPr>
        <p:spPr>
          <a:xfrm>
            <a:off x="13050520" y="4121150"/>
            <a:ext cx="2400300" cy="372745"/>
          </a:xfrm>
          <a:prstGeom prst="rect">
            <a:avLst/>
          </a:prstGeom>
          <a:noFill/>
        </p:spPr>
        <p:txBody>
          <a:bodyPr wrap="square" lIns="0" tIns="0" rIns="0" bIns="0" rtlCol="0" anchor="ctr"/>
          <a:lstStyle/>
          <a:p>
            <a:pPr algn="ctr">
              <a:lnSpc>
                <a:spcPct val="120000"/>
              </a:lnSpc>
            </a:pPr>
            <a:r>
              <a:rPr lang="en-US" sz="3200" b="1" dirty="0">
                <a:solidFill>
                  <a:srgbClr val="C5A06D"/>
                </a:solidFill>
                <a:latin typeface="微软雅黑" panose="020B0503020204020204" charset="-122"/>
                <a:ea typeface="微软雅黑" panose="020B0503020204020204" charset="-122"/>
                <a:cs typeface="微软雅黑" panose="020B0503020204020204" charset="-122"/>
              </a:rPr>
              <a:t>3倍提速</a:t>
            </a:r>
            <a:endParaRPr lang="en-US" sz="32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49" name="Shape 43"/>
          <p:cNvSpPr/>
          <p:nvPr/>
        </p:nvSpPr>
        <p:spPr>
          <a:xfrm>
            <a:off x="535940" y="5272405"/>
            <a:ext cx="7380000" cy="3240000"/>
          </a:xfrm>
          <a:custGeom>
            <a:avLst/>
            <a:gdLst/>
            <a:ahLst/>
            <a:cxnLst/>
            <a:rect l="l" t="t" r="r" b="b"/>
            <a:pathLst>
              <a:path w="7493000" h="3251200">
                <a:moveTo>
                  <a:pt x="152416" y="0"/>
                </a:moveTo>
                <a:lnTo>
                  <a:pt x="7340584" y="0"/>
                </a:lnTo>
                <a:cubicBezTo>
                  <a:pt x="7424761" y="0"/>
                  <a:pt x="7493000" y="68239"/>
                  <a:pt x="7493000" y="152416"/>
                </a:cubicBezTo>
                <a:lnTo>
                  <a:pt x="7493000" y="3098784"/>
                </a:lnTo>
                <a:cubicBezTo>
                  <a:pt x="7493000" y="3182961"/>
                  <a:pt x="7424761" y="3251200"/>
                  <a:pt x="7340584" y="3251200"/>
                </a:cubicBezTo>
                <a:lnTo>
                  <a:pt x="152416" y="3251200"/>
                </a:lnTo>
                <a:cubicBezTo>
                  <a:pt x="68239" y="3251200"/>
                  <a:pt x="0" y="3182961"/>
                  <a:pt x="0" y="3098784"/>
                </a:cubicBezTo>
                <a:lnTo>
                  <a:pt x="0" y="152416"/>
                </a:lnTo>
                <a:cubicBezTo>
                  <a:pt x="0" y="68295"/>
                  <a:pt x="68295" y="0"/>
                  <a:pt x="152416"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50" name="Shape 44"/>
          <p:cNvSpPr/>
          <p:nvPr/>
        </p:nvSpPr>
        <p:spPr>
          <a:xfrm>
            <a:off x="866140" y="5545455"/>
            <a:ext cx="228600" cy="315595"/>
          </a:xfrm>
          <a:custGeom>
            <a:avLst/>
            <a:gdLst/>
            <a:ahLst/>
            <a:cxnLst/>
            <a:rect l="l" t="t" r="r" b="b"/>
            <a:pathLst>
              <a:path w="228600" h="304800">
                <a:moveTo>
                  <a:pt x="185380" y="19050"/>
                </a:moveTo>
                <a:lnTo>
                  <a:pt x="190500" y="19050"/>
                </a:lnTo>
                <a:cubicBezTo>
                  <a:pt x="211515" y="19050"/>
                  <a:pt x="228600" y="36135"/>
                  <a:pt x="228600" y="57150"/>
                </a:cubicBezTo>
                <a:lnTo>
                  <a:pt x="228600" y="266700"/>
                </a:lnTo>
                <a:cubicBezTo>
                  <a:pt x="228600" y="287715"/>
                  <a:pt x="211515" y="304800"/>
                  <a:pt x="190500" y="304800"/>
                </a:cubicBezTo>
                <a:lnTo>
                  <a:pt x="38100" y="304800"/>
                </a:lnTo>
                <a:cubicBezTo>
                  <a:pt x="17085" y="304800"/>
                  <a:pt x="0" y="287715"/>
                  <a:pt x="0" y="266700"/>
                </a:cubicBezTo>
                <a:lnTo>
                  <a:pt x="0" y="57150"/>
                </a:lnTo>
                <a:cubicBezTo>
                  <a:pt x="0" y="36135"/>
                  <a:pt x="17085" y="19050"/>
                  <a:pt x="38100" y="19050"/>
                </a:cubicBezTo>
                <a:lnTo>
                  <a:pt x="43220" y="19050"/>
                </a:lnTo>
                <a:cubicBezTo>
                  <a:pt x="49768" y="7680"/>
                  <a:pt x="62091" y="0"/>
                  <a:pt x="76200" y="0"/>
                </a:cubicBezTo>
                <a:lnTo>
                  <a:pt x="152400" y="0"/>
                </a:lnTo>
                <a:cubicBezTo>
                  <a:pt x="166509" y="0"/>
                  <a:pt x="178832" y="7680"/>
                  <a:pt x="185380" y="19050"/>
                </a:cubicBezTo>
                <a:close/>
                <a:moveTo>
                  <a:pt x="147638" y="66675"/>
                </a:moveTo>
                <a:cubicBezTo>
                  <a:pt x="155555" y="66675"/>
                  <a:pt x="161925" y="60305"/>
                  <a:pt x="161925" y="52388"/>
                </a:cubicBezTo>
                <a:cubicBezTo>
                  <a:pt x="161925" y="44470"/>
                  <a:pt x="155555" y="38100"/>
                  <a:pt x="147638" y="38100"/>
                </a:cubicBezTo>
                <a:lnTo>
                  <a:pt x="80962" y="38100"/>
                </a:lnTo>
                <a:cubicBezTo>
                  <a:pt x="73045" y="38100"/>
                  <a:pt x="66675" y="44470"/>
                  <a:pt x="66675" y="52388"/>
                </a:cubicBezTo>
                <a:cubicBezTo>
                  <a:pt x="66675" y="60305"/>
                  <a:pt x="73045" y="66675"/>
                  <a:pt x="80962" y="66675"/>
                </a:cubicBezTo>
                <a:lnTo>
                  <a:pt x="147638" y="66675"/>
                </a:lnTo>
                <a:close/>
                <a:moveTo>
                  <a:pt x="164544" y="155198"/>
                </a:moveTo>
                <a:cubicBezTo>
                  <a:pt x="168712" y="148530"/>
                  <a:pt x="166688" y="139720"/>
                  <a:pt x="160020" y="135493"/>
                </a:cubicBezTo>
                <a:cubicBezTo>
                  <a:pt x="153352" y="131266"/>
                  <a:pt x="144542" y="133350"/>
                  <a:pt x="140315" y="140018"/>
                </a:cubicBezTo>
                <a:lnTo>
                  <a:pt x="103763" y="198537"/>
                </a:lnTo>
                <a:lnTo>
                  <a:pt x="87690" y="177105"/>
                </a:lnTo>
                <a:cubicBezTo>
                  <a:pt x="82927" y="170795"/>
                  <a:pt x="73997" y="169485"/>
                  <a:pt x="67687" y="174248"/>
                </a:cubicBezTo>
                <a:cubicBezTo>
                  <a:pt x="61377" y="179010"/>
                  <a:pt x="60067" y="187940"/>
                  <a:pt x="64830" y="194250"/>
                </a:cubicBezTo>
                <a:lnTo>
                  <a:pt x="93405" y="232350"/>
                </a:lnTo>
                <a:cubicBezTo>
                  <a:pt x="96202" y="236101"/>
                  <a:pt x="100727" y="238244"/>
                  <a:pt x="105430" y="238065"/>
                </a:cubicBezTo>
                <a:cubicBezTo>
                  <a:pt x="110133" y="237887"/>
                  <a:pt x="114419" y="235387"/>
                  <a:pt x="116919" y="231338"/>
                </a:cubicBezTo>
                <a:lnTo>
                  <a:pt x="164544" y="155138"/>
                </a:lnTo>
                <a:close/>
              </a:path>
            </a:pathLst>
          </a:custGeom>
          <a:solidFill>
            <a:srgbClr val="C5A06D"/>
          </a:solidFill>
        </p:spPr>
      </p:sp>
      <p:sp>
        <p:nvSpPr>
          <p:cNvPr id="51" name="Text 45"/>
          <p:cNvSpPr/>
          <p:nvPr/>
        </p:nvSpPr>
        <p:spPr>
          <a:xfrm>
            <a:off x="1170940" y="5490845"/>
            <a:ext cx="6756400" cy="42100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实质性运营要求</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52" name="Shape 46"/>
          <p:cNvSpPr/>
          <p:nvPr/>
        </p:nvSpPr>
        <p:spPr>
          <a:xfrm>
            <a:off x="789940" y="6169025"/>
            <a:ext cx="406400" cy="421005"/>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C59F5E"/>
          </a:solidFill>
        </p:spPr>
      </p:sp>
      <p:sp>
        <p:nvSpPr>
          <p:cNvPr id="53" name="Text 47"/>
          <p:cNvSpPr/>
          <p:nvPr/>
        </p:nvSpPr>
        <p:spPr>
          <a:xfrm>
            <a:off x="745490" y="6169025"/>
            <a:ext cx="495300" cy="421005"/>
          </a:xfrm>
          <a:prstGeom prst="rect">
            <a:avLst/>
          </a:prstGeom>
          <a:noFill/>
        </p:spPr>
        <p:txBody>
          <a:bodyPr wrap="square" lIns="0" tIns="0" rIns="0" bIns="0" rtlCol="0" anchor="ctr"/>
          <a:lstStyle/>
          <a:p>
            <a:pPr algn="ctr">
              <a:lnSpc>
                <a:spcPct val="120000"/>
              </a:lnSpc>
            </a:pPr>
            <a:r>
              <a:rPr lang="en-US" sz="1400" b="1" dirty="0">
                <a:solidFill>
                  <a:srgbClr val="FFFFFF"/>
                </a:solidFill>
                <a:latin typeface="微软雅黑" panose="020B0503020204020204" charset="-122"/>
                <a:ea typeface="微软雅黑" panose="020B0503020204020204" charset="-122"/>
                <a:cs typeface="MiSans Semibold" panose="00000700000000000000" charset="-122"/>
              </a:rPr>
              <a:t>1</a:t>
            </a:r>
            <a:endParaRPr lang="en-US" sz="140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54" name="Text 48"/>
          <p:cNvSpPr/>
          <p:nvPr/>
        </p:nvSpPr>
        <p:spPr>
          <a:xfrm>
            <a:off x="1348740" y="6172835"/>
            <a:ext cx="3352800" cy="315595"/>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真实办公场地</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55" name="Text 49"/>
          <p:cNvSpPr/>
          <p:nvPr/>
        </p:nvSpPr>
        <p:spPr>
          <a:xfrm>
            <a:off x="1348740" y="6530340"/>
            <a:ext cx="3686810" cy="26289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在海南有真实的办公场所</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不能是虚拟地址</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56" name="Shape 50"/>
          <p:cNvSpPr/>
          <p:nvPr/>
        </p:nvSpPr>
        <p:spPr>
          <a:xfrm>
            <a:off x="789940" y="6931025"/>
            <a:ext cx="406400" cy="421005"/>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C59F5E"/>
          </a:solidFill>
        </p:spPr>
      </p:sp>
      <p:sp>
        <p:nvSpPr>
          <p:cNvPr id="57" name="Text 51"/>
          <p:cNvSpPr/>
          <p:nvPr/>
        </p:nvSpPr>
        <p:spPr>
          <a:xfrm>
            <a:off x="745490" y="6931025"/>
            <a:ext cx="495300" cy="421005"/>
          </a:xfrm>
          <a:prstGeom prst="rect">
            <a:avLst/>
          </a:prstGeom>
          <a:noFill/>
        </p:spPr>
        <p:txBody>
          <a:bodyPr wrap="square" lIns="0" tIns="0" rIns="0" bIns="0" rtlCol="0" anchor="ctr"/>
          <a:lstStyle/>
          <a:p>
            <a:pPr algn="ctr">
              <a:lnSpc>
                <a:spcPct val="120000"/>
              </a:lnSpc>
            </a:pPr>
            <a:r>
              <a:rPr lang="en-US" sz="1400" b="1" dirty="0">
                <a:solidFill>
                  <a:srgbClr val="FFFFFF"/>
                </a:solidFill>
                <a:latin typeface="微软雅黑" panose="020B0503020204020204" charset="-122"/>
                <a:ea typeface="微软雅黑" panose="020B0503020204020204" charset="-122"/>
                <a:cs typeface="MiSans Semibold" panose="00000700000000000000" charset="-122"/>
              </a:rPr>
              <a:t>2</a:t>
            </a:r>
            <a:endParaRPr lang="en-US" sz="140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58" name="Text 52"/>
          <p:cNvSpPr/>
          <p:nvPr/>
        </p:nvSpPr>
        <p:spPr>
          <a:xfrm>
            <a:off x="1348740" y="6934835"/>
            <a:ext cx="3810000" cy="315595"/>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本地团队组建</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59" name="Text 53"/>
          <p:cNvSpPr/>
          <p:nvPr/>
        </p:nvSpPr>
        <p:spPr>
          <a:xfrm>
            <a:off x="1348740" y="7292340"/>
            <a:ext cx="4062095" cy="26289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至少3名本地参保员工</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核心业务环节在海南进行</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60" name="Shape 54"/>
          <p:cNvSpPr/>
          <p:nvPr/>
        </p:nvSpPr>
        <p:spPr>
          <a:xfrm>
            <a:off x="789940" y="7693025"/>
            <a:ext cx="406400" cy="421005"/>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C5A06D"/>
          </a:solidFill>
        </p:spPr>
      </p:sp>
      <p:sp>
        <p:nvSpPr>
          <p:cNvPr id="61" name="Text 55"/>
          <p:cNvSpPr/>
          <p:nvPr/>
        </p:nvSpPr>
        <p:spPr>
          <a:xfrm>
            <a:off x="745490" y="7704455"/>
            <a:ext cx="495300" cy="421005"/>
          </a:xfrm>
          <a:prstGeom prst="rect">
            <a:avLst/>
          </a:prstGeom>
          <a:noFill/>
        </p:spPr>
        <p:txBody>
          <a:bodyPr wrap="square" lIns="0" tIns="0" rIns="0" bIns="0" rtlCol="0" anchor="ctr"/>
          <a:lstStyle/>
          <a:p>
            <a:pPr algn="ctr">
              <a:lnSpc>
                <a:spcPct val="120000"/>
              </a:lnSpc>
            </a:pPr>
            <a:r>
              <a:rPr lang="en-US" sz="1400" b="1" dirty="0">
                <a:solidFill>
                  <a:srgbClr val="FFFFFF"/>
                </a:solidFill>
                <a:latin typeface="微软雅黑" panose="020B0503020204020204" charset="-122"/>
                <a:ea typeface="微软雅黑" panose="020B0503020204020204" charset="-122"/>
                <a:cs typeface="MiSans Semibold" panose="00000700000000000000" charset="-122"/>
              </a:rPr>
              <a:t>3</a:t>
            </a:r>
            <a:endParaRPr lang="en-US" sz="140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62" name="Text 56"/>
          <p:cNvSpPr/>
          <p:nvPr/>
        </p:nvSpPr>
        <p:spPr>
          <a:xfrm>
            <a:off x="1348740" y="7708265"/>
            <a:ext cx="3657600" cy="315595"/>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财务业务决策</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63" name="Text 57"/>
          <p:cNvSpPr/>
          <p:nvPr/>
        </p:nvSpPr>
        <p:spPr>
          <a:xfrm>
            <a:off x="1348740" y="8065770"/>
            <a:ext cx="3691890" cy="26289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财务核算、税务申报、业务决策均在海南进行</a:t>
            </a:r>
            <a:r>
              <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64" name="Shape 58"/>
          <p:cNvSpPr/>
          <p:nvPr/>
        </p:nvSpPr>
        <p:spPr>
          <a:xfrm>
            <a:off x="8338820" y="5272405"/>
            <a:ext cx="7380000" cy="3240000"/>
          </a:xfrm>
          <a:custGeom>
            <a:avLst/>
            <a:gdLst/>
            <a:ahLst/>
            <a:cxnLst/>
            <a:rect l="l" t="t" r="r" b="b"/>
            <a:pathLst>
              <a:path w="7493000" h="3251200">
                <a:moveTo>
                  <a:pt x="152416" y="0"/>
                </a:moveTo>
                <a:lnTo>
                  <a:pt x="7340584" y="0"/>
                </a:lnTo>
                <a:cubicBezTo>
                  <a:pt x="7424761" y="0"/>
                  <a:pt x="7493000" y="68239"/>
                  <a:pt x="7493000" y="152416"/>
                </a:cubicBezTo>
                <a:lnTo>
                  <a:pt x="7493000" y="3098784"/>
                </a:lnTo>
                <a:cubicBezTo>
                  <a:pt x="7493000" y="3182961"/>
                  <a:pt x="7424761" y="3251200"/>
                  <a:pt x="7340584" y="3251200"/>
                </a:cubicBezTo>
                <a:lnTo>
                  <a:pt x="152416" y="3251200"/>
                </a:lnTo>
                <a:cubicBezTo>
                  <a:pt x="68239" y="3251200"/>
                  <a:pt x="0" y="3182961"/>
                  <a:pt x="0" y="3098784"/>
                </a:cubicBezTo>
                <a:lnTo>
                  <a:pt x="0" y="152416"/>
                </a:lnTo>
                <a:cubicBezTo>
                  <a:pt x="0" y="68295"/>
                  <a:pt x="68295" y="0"/>
                  <a:pt x="152416"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65" name="Shape 59"/>
          <p:cNvSpPr/>
          <p:nvPr/>
        </p:nvSpPr>
        <p:spPr>
          <a:xfrm>
            <a:off x="8669020" y="5545455"/>
            <a:ext cx="228600" cy="315595"/>
          </a:xfrm>
          <a:custGeom>
            <a:avLst/>
            <a:gdLst/>
            <a:ahLst/>
            <a:cxnLst/>
            <a:rect l="l" t="t" r="r" b="b"/>
            <a:pathLst>
              <a:path w="228600" h="304800">
                <a:moveTo>
                  <a:pt x="174367" y="228600"/>
                </a:moveTo>
                <a:cubicBezTo>
                  <a:pt x="178713" y="215325"/>
                  <a:pt x="187404" y="203299"/>
                  <a:pt x="197227" y="192941"/>
                </a:cubicBezTo>
                <a:cubicBezTo>
                  <a:pt x="216694" y="172462"/>
                  <a:pt x="228600" y="144780"/>
                  <a:pt x="228600" y="114300"/>
                </a:cubicBezTo>
                <a:cubicBezTo>
                  <a:pt x="228600" y="51197"/>
                  <a:pt x="177403" y="0"/>
                  <a:pt x="114300" y="0"/>
                </a:cubicBezTo>
                <a:cubicBezTo>
                  <a:pt x="51197" y="0"/>
                  <a:pt x="0" y="51197"/>
                  <a:pt x="0" y="114300"/>
                </a:cubicBezTo>
                <a:cubicBezTo>
                  <a:pt x="0" y="144780"/>
                  <a:pt x="11906" y="172462"/>
                  <a:pt x="31373" y="192941"/>
                </a:cubicBezTo>
                <a:cubicBezTo>
                  <a:pt x="41196" y="203299"/>
                  <a:pt x="49947" y="215325"/>
                  <a:pt x="54233" y="228600"/>
                </a:cubicBezTo>
                <a:lnTo>
                  <a:pt x="174308" y="228600"/>
                </a:lnTo>
                <a:close/>
                <a:moveTo>
                  <a:pt x="171450" y="257175"/>
                </a:moveTo>
                <a:lnTo>
                  <a:pt x="57150" y="257175"/>
                </a:lnTo>
                <a:lnTo>
                  <a:pt x="57150" y="266700"/>
                </a:lnTo>
                <a:cubicBezTo>
                  <a:pt x="57150" y="293013"/>
                  <a:pt x="78462" y="314325"/>
                  <a:pt x="104775" y="314325"/>
                </a:cubicBezTo>
                <a:lnTo>
                  <a:pt x="123825" y="314325"/>
                </a:lnTo>
                <a:cubicBezTo>
                  <a:pt x="150138" y="314325"/>
                  <a:pt x="171450" y="293013"/>
                  <a:pt x="171450" y="266700"/>
                </a:cubicBezTo>
                <a:lnTo>
                  <a:pt x="171450" y="257175"/>
                </a:lnTo>
                <a:close/>
                <a:moveTo>
                  <a:pt x="109537" y="66675"/>
                </a:moveTo>
                <a:cubicBezTo>
                  <a:pt x="85844" y="66675"/>
                  <a:pt x="66675" y="85844"/>
                  <a:pt x="66675" y="109537"/>
                </a:cubicBezTo>
                <a:cubicBezTo>
                  <a:pt x="66675" y="117455"/>
                  <a:pt x="60305" y="123825"/>
                  <a:pt x="52388" y="123825"/>
                </a:cubicBezTo>
                <a:cubicBezTo>
                  <a:pt x="44470" y="123825"/>
                  <a:pt x="38100" y="117455"/>
                  <a:pt x="38100" y="109537"/>
                </a:cubicBezTo>
                <a:cubicBezTo>
                  <a:pt x="38100" y="70068"/>
                  <a:pt x="70068" y="38100"/>
                  <a:pt x="109537" y="38100"/>
                </a:cubicBezTo>
                <a:cubicBezTo>
                  <a:pt x="117455" y="38100"/>
                  <a:pt x="123825" y="44470"/>
                  <a:pt x="123825" y="52388"/>
                </a:cubicBezTo>
                <a:cubicBezTo>
                  <a:pt x="123825" y="60305"/>
                  <a:pt x="117455" y="66675"/>
                  <a:pt x="109537" y="66675"/>
                </a:cubicBezTo>
                <a:close/>
              </a:path>
            </a:pathLst>
          </a:custGeom>
          <a:solidFill>
            <a:srgbClr val="C5A06D"/>
          </a:solidFill>
        </p:spPr>
      </p:sp>
      <p:sp>
        <p:nvSpPr>
          <p:cNvPr id="66" name="Text 60"/>
          <p:cNvSpPr/>
          <p:nvPr/>
        </p:nvSpPr>
        <p:spPr>
          <a:xfrm>
            <a:off x="8973820" y="5490845"/>
            <a:ext cx="6756400" cy="42100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运营优化建议</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67" name="Shape 61"/>
          <p:cNvSpPr/>
          <p:nvPr/>
        </p:nvSpPr>
        <p:spPr>
          <a:xfrm>
            <a:off x="8592820" y="6169025"/>
            <a:ext cx="406400" cy="421005"/>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C59F5E"/>
          </a:solidFill>
        </p:spPr>
      </p:sp>
      <p:sp>
        <p:nvSpPr>
          <p:cNvPr id="68" name="Text 62"/>
          <p:cNvSpPr/>
          <p:nvPr/>
        </p:nvSpPr>
        <p:spPr>
          <a:xfrm>
            <a:off x="8548370" y="6169025"/>
            <a:ext cx="495300" cy="421005"/>
          </a:xfrm>
          <a:prstGeom prst="rect">
            <a:avLst/>
          </a:prstGeom>
          <a:noFill/>
        </p:spPr>
        <p:txBody>
          <a:bodyPr wrap="square" lIns="0" tIns="0" rIns="0" bIns="0" rtlCol="0" anchor="ctr"/>
          <a:lstStyle/>
          <a:p>
            <a:pPr algn="ctr">
              <a:lnSpc>
                <a:spcPct val="120000"/>
              </a:lnSpc>
            </a:pPr>
            <a:r>
              <a:rPr lang="en-US" sz="1400" b="1" dirty="0">
                <a:solidFill>
                  <a:srgbClr val="FFFFFF"/>
                </a:solidFill>
                <a:latin typeface="微软雅黑" panose="020B0503020204020204" charset="-122"/>
                <a:ea typeface="微软雅黑" panose="020B0503020204020204" charset="-122"/>
                <a:cs typeface="MiSans Semibold" panose="00000700000000000000" charset="-122"/>
              </a:rPr>
              <a:t>1</a:t>
            </a:r>
            <a:endParaRPr lang="en-US" sz="140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69" name="Text 63"/>
          <p:cNvSpPr/>
          <p:nvPr/>
        </p:nvSpPr>
        <p:spPr>
          <a:xfrm>
            <a:off x="9151620" y="6172835"/>
            <a:ext cx="3657600" cy="315595"/>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充分利用政策红利</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70" name="Text 64"/>
          <p:cNvSpPr/>
          <p:nvPr/>
        </p:nvSpPr>
        <p:spPr>
          <a:xfrm>
            <a:off x="9151620" y="6530340"/>
            <a:ext cx="3644900" cy="26289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组合使用零关税、加工增值、物流补贴等政策</a:t>
            </a:r>
            <a:r>
              <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71" name="Shape 65"/>
          <p:cNvSpPr/>
          <p:nvPr/>
        </p:nvSpPr>
        <p:spPr>
          <a:xfrm>
            <a:off x="8592820" y="6931025"/>
            <a:ext cx="406400" cy="421005"/>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C59F5E"/>
          </a:solidFill>
        </p:spPr>
      </p:sp>
      <p:sp>
        <p:nvSpPr>
          <p:cNvPr id="72" name="Text 66"/>
          <p:cNvSpPr/>
          <p:nvPr/>
        </p:nvSpPr>
        <p:spPr>
          <a:xfrm>
            <a:off x="8711565" y="7029450"/>
            <a:ext cx="169545" cy="231140"/>
          </a:xfrm>
          <a:prstGeom prst="rect">
            <a:avLst/>
          </a:prstGeom>
          <a:solidFill>
            <a:srgbClr val="C59F5E"/>
          </a:solidFill>
        </p:spPr>
        <p:txBody>
          <a:bodyPr wrap="square" lIns="0" tIns="0" rIns="0" bIns="0" rtlCol="0" anchor="ctr"/>
          <a:lstStyle/>
          <a:p>
            <a:pPr algn="ctr">
              <a:lnSpc>
                <a:spcPct val="120000"/>
              </a:lnSpc>
            </a:pPr>
            <a:r>
              <a:rPr lang="en-US" sz="1400" b="1" dirty="0">
                <a:solidFill>
                  <a:srgbClr val="FFFFFF"/>
                </a:solidFill>
                <a:latin typeface="微软雅黑" panose="020B0503020204020204" charset="-122"/>
                <a:ea typeface="微软雅黑" panose="020B0503020204020204" charset="-122"/>
                <a:cs typeface="MiSans Semibold" panose="00000700000000000000" charset="-122"/>
              </a:rPr>
              <a:t>2</a:t>
            </a:r>
            <a:endParaRPr lang="en-US" sz="140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73" name="Text 67"/>
          <p:cNvSpPr/>
          <p:nvPr/>
        </p:nvSpPr>
        <p:spPr>
          <a:xfrm>
            <a:off x="9151620" y="6934835"/>
            <a:ext cx="3302000" cy="315595"/>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建立多元化供应链</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74" name="Text 68"/>
          <p:cNvSpPr/>
          <p:nvPr/>
        </p:nvSpPr>
        <p:spPr>
          <a:xfrm>
            <a:off x="9151620" y="7292340"/>
            <a:ext cx="3289300" cy="26289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利用海南背靠中国、面向东盟的区位优势</a:t>
            </a:r>
            <a:r>
              <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75" name="Shape 69"/>
          <p:cNvSpPr/>
          <p:nvPr/>
        </p:nvSpPr>
        <p:spPr>
          <a:xfrm>
            <a:off x="8592820" y="7704455"/>
            <a:ext cx="406400" cy="421005"/>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C5A06D"/>
          </a:solidFill>
        </p:spPr>
      </p:sp>
      <p:sp>
        <p:nvSpPr>
          <p:cNvPr id="76" name="Text 70"/>
          <p:cNvSpPr/>
          <p:nvPr/>
        </p:nvSpPr>
        <p:spPr>
          <a:xfrm>
            <a:off x="8548370" y="7693025"/>
            <a:ext cx="495300" cy="421005"/>
          </a:xfrm>
          <a:prstGeom prst="rect">
            <a:avLst/>
          </a:prstGeom>
          <a:noFill/>
        </p:spPr>
        <p:txBody>
          <a:bodyPr wrap="square" lIns="0" tIns="0" rIns="0" bIns="0" rtlCol="0" anchor="ctr"/>
          <a:lstStyle/>
          <a:p>
            <a:pPr algn="ctr">
              <a:lnSpc>
                <a:spcPct val="120000"/>
              </a:lnSpc>
            </a:pPr>
            <a:r>
              <a:rPr lang="en-US" sz="1400" b="1" dirty="0">
                <a:solidFill>
                  <a:srgbClr val="FFFFFF"/>
                </a:solidFill>
                <a:latin typeface="微软雅黑" panose="020B0503020204020204" charset="-122"/>
                <a:ea typeface="微软雅黑" panose="020B0503020204020204" charset="-122"/>
                <a:cs typeface="MiSans Semibold" panose="00000700000000000000" charset="-122"/>
              </a:rPr>
              <a:t>3</a:t>
            </a:r>
            <a:endParaRPr lang="en-US" sz="140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77" name="Text 71"/>
          <p:cNvSpPr/>
          <p:nvPr/>
        </p:nvSpPr>
        <p:spPr>
          <a:xfrm>
            <a:off x="9151620" y="7708265"/>
            <a:ext cx="3111500" cy="315595"/>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注重合规经营</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78" name="Text 72"/>
          <p:cNvSpPr/>
          <p:nvPr/>
        </p:nvSpPr>
        <p:spPr>
          <a:xfrm>
            <a:off x="9151620" y="8065770"/>
            <a:ext cx="3505200" cy="26289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符合三张清单要求</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避免“空壳公司”陷阱</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nvGrpSpPr>
          <p:cNvPr id="8" name="组合 7"/>
          <p:cNvGrpSpPr/>
          <p:nvPr/>
        </p:nvGrpSpPr>
        <p:grpSpPr>
          <a:xfrm rot="0">
            <a:off x="545465" y="260350"/>
            <a:ext cx="15386685" cy="8771890"/>
            <a:chOff x="859" y="410"/>
            <a:chExt cx="24231" cy="13814"/>
          </a:xfrm>
        </p:grpSpPr>
        <p:pic>
          <p:nvPicPr>
            <p:cNvPr id="79" name="图片 78"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80" name="组合 79"/>
            <p:cNvGrpSpPr/>
            <p:nvPr/>
          </p:nvGrpSpPr>
          <p:grpSpPr>
            <a:xfrm rot="0">
              <a:off x="21095" y="410"/>
              <a:ext cx="3995" cy="1345"/>
              <a:chOff x="2704" y="1289"/>
              <a:chExt cx="3995" cy="1345"/>
            </a:xfrm>
          </p:grpSpPr>
          <p:sp>
            <p:nvSpPr>
              <p:cNvPr id="81"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82"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83" name="直接连接符 82"/>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84" name="组合 83"/>
            <p:cNvGrpSpPr/>
            <p:nvPr/>
          </p:nvGrpSpPr>
          <p:grpSpPr>
            <a:xfrm>
              <a:off x="19334" y="13732"/>
              <a:ext cx="5686" cy="492"/>
              <a:chOff x="19278" y="13732"/>
              <a:chExt cx="5686" cy="492"/>
            </a:xfrm>
          </p:grpSpPr>
          <p:sp>
            <p:nvSpPr>
              <p:cNvPr id="85" name="文本框 84"/>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86" name="图片 85"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Shape 27"/>
          <p:cNvSpPr/>
          <p:nvPr/>
        </p:nvSpPr>
        <p:spPr>
          <a:xfrm>
            <a:off x="10829290" y="1472565"/>
            <a:ext cx="4896000" cy="2880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152" name="Shape 27"/>
          <p:cNvSpPr/>
          <p:nvPr/>
        </p:nvSpPr>
        <p:spPr>
          <a:xfrm>
            <a:off x="545465" y="1474470"/>
            <a:ext cx="9970135" cy="287972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海南跨境电商综合试验区:全岛覆盖的战略布局</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统筹全省优质资源，实现全域联动发展</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81" name="Shape 3"/>
          <p:cNvSpPr/>
          <p:nvPr/>
        </p:nvSpPr>
        <p:spPr>
          <a:xfrm>
            <a:off x="778510" y="1641475"/>
            <a:ext cx="264795" cy="212090"/>
          </a:xfrm>
          <a:custGeom>
            <a:avLst/>
            <a:gdLst/>
            <a:ahLst/>
            <a:cxnLst/>
            <a:rect l="l" t="t" r="r" b="b"/>
            <a:pathLst>
              <a:path w="264928" h="211943">
                <a:moveTo>
                  <a:pt x="238435" y="19870"/>
                </a:moveTo>
                <a:cubicBezTo>
                  <a:pt x="238435" y="15275"/>
                  <a:pt x="236076" y="11011"/>
                  <a:pt x="232143" y="8610"/>
                </a:cubicBezTo>
                <a:cubicBezTo>
                  <a:pt x="228211" y="6209"/>
                  <a:pt x="223368" y="5961"/>
                  <a:pt x="219270" y="8031"/>
                </a:cubicBezTo>
                <a:lnTo>
                  <a:pt x="171169" y="32081"/>
                </a:lnTo>
                <a:lnTo>
                  <a:pt x="96906" y="7286"/>
                </a:lnTo>
                <a:cubicBezTo>
                  <a:pt x="93553" y="6168"/>
                  <a:pt x="89951" y="6416"/>
                  <a:pt x="86805" y="7989"/>
                </a:cubicBezTo>
                <a:lnTo>
                  <a:pt x="33820" y="34482"/>
                </a:lnTo>
                <a:cubicBezTo>
                  <a:pt x="29308" y="36759"/>
                  <a:pt x="26493" y="41354"/>
                  <a:pt x="26493" y="46362"/>
                </a:cubicBezTo>
                <a:lnTo>
                  <a:pt x="26493" y="192073"/>
                </a:lnTo>
                <a:cubicBezTo>
                  <a:pt x="26493" y="196668"/>
                  <a:pt x="28852" y="200932"/>
                  <a:pt x="32785" y="203332"/>
                </a:cubicBezTo>
                <a:cubicBezTo>
                  <a:pt x="36717" y="205733"/>
                  <a:pt x="41561" y="205982"/>
                  <a:pt x="45659" y="203912"/>
                </a:cubicBezTo>
                <a:lnTo>
                  <a:pt x="93718" y="179861"/>
                </a:lnTo>
                <a:lnTo>
                  <a:pt x="165456" y="203788"/>
                </a:lnTo>
                <a:cubicBezTo>
                  <a:pt x="163676" y="201139"/>
                  <a:pt x="161937" y="198365"/>
                  <a:pt x="160240" y="195550"/>
                </a:cubicBezTo>
                <a:cubicBezTo>
                  <a:pt x="155687" y="187975"/>
                  <a:pt x="151175" y="179282"/>
                  <a:pt x="147822" y="169968"/>
                </a:cubicBezTo>
                <a:lnTo>
                  <a:pt x="105930" y="156018"/>
                </a:lnTo>
                <a:lnTo>
                  <a:pt x="105930" y="38249"/>
                </a:lnTo>
                <a:lnTo>
                  <a:pt x="158916" y="55925"/>
                </a:lnTo>
                <a:lnTo>
                  <a:pt x="158916" y="97030"/>
                </a:lnTo>
                <a:cubicBezTo>
                  <a:pt x="171748" y="82211"/>
                  <a:pt x="190790" y="72855"/>
                  <a:pt x="211901" y="72855"/>
                </a:cubicBezTo>
                <a:cubicBezTo>
                  <a:pt x="221257" y="72855"/>
                  <a:pt x="230198" y="74677"/>
                  <a:pt x="238394" y="78030"/>
                </a:cubicBezTo>
                <a:lnTo>
                  <a:pt x="238435" y="19870"/>
                </a:lnTo>
                <a:close/>
                <a:moveTo>
                  <a:pt x="211943" y="92725"/>
                </a:moveTo>
                <a:cubicBezTo>
                  <a:pt x="184498" y="92725"/>
                  <a:pt x="162269" y="114581"/>
                  <a:pt x="162269" y="141530"/>
                </a:cubicBezTo>
                <a:cubicBezTo>
                  <a:pt x="162269" y="170051"/>
                  <a:pt x="188803" y="203788"/>
                  <a:pt x="203084" y="219890"/>
                </a:cubicBezTo>
                <a:cubicBezTo>
                  <a:pt x="207886" y="225272"/>
                  <a:pt x="216041" y="225272"/>
                  <a:pt x="220843" y="219890"/>
                </a:cubicBezTo>
                <a:cubicBezTo>
                  <a:pt x="235124" y="203788"/>
                  <a:pt x="261658" y="170051"/>
                  <a:pt x="261658" y="141530"/>
                </a:cubicBezTo>
                <a:cubicBezTo>
                  <a:pt x="261658" y="114581"/>
                  <a:pt x="239429" y="92725"/>
                  <a:pt x="211984" y="92725"/>
                </a:cubicBezTo>
                <a:close/>
                <a:moveTo>
                  <a:pt x="195385" y="142399"/>
                </a:moveTo>
                <a:cubicBezTo>
                  <a:pt x="195385" y="133260"/>
                  <a:pt x="202804" y="125841"/>
                  <a:pt x="211943" y="125841"/>
                </a:cubicBezTo>
                <a:cubicBezTo>
                  <a:pt x="221081" y="125841"/>
                  <a:pt x="228501" y="133260"/>
                  <a:pt x="228501" y="142399"/>
                </a:cubicBezTo>
                <a:cubicBezTo>
                  <a:pt x="228501" y="151538"/>
                  <a:pt x="221081" y="158957"/>
                  <a:pt x="211943" y="158957"/>
                </a:cubicBezTo>
                <a:cubicBezTo>
                  <a:pt x="202804" y="158957"/>
                  <a:pt x="195385" y="151538"/>
                  <a:pt x="195385" y="142399"/>
                </a:cubicBezTo>
                <a:close/>
              </a:path>
            </a:pathLst>
          </a:custGeom>
          <a:solidFill>
            <a:srgbClr val="C59F5E"/>
          </a:solidFill>
        </p:spPr>
      </p:sp>
      <p:sp>
        <p:nvSpPr>
          <p:cNvPr id="82" name="Text 4"/>
          <p:cNvSpPr/>
          <p:nvPr/>
        </p:nvSpPr>
        <p:spPr>
          <a:xfrm>
            <a:off x="1127760" y="1570990"/>
            <a:ext cx="9178290" cy="300990"/>
          </a:xfrm>
          <a:prstGeom prst="rect">
            <a:avLst/>
          </a:prstGeom>
          <a:solidFill>
            <a:srgbClr val="F9F5EE"/>
          </a:solid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全岛设立跨境电商综合试验区</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83" name="Text 5"/>
          <p:cNvSpPr/>
          <p:nvPr/>
        </p:nvSpPr>
        <p:spPr>
          <a:xfrm>
            <a:off x="792480" y="2177415"/>
            <a:ext cx="9250680" cy="551180"/>
          </a:xfrm>
          <a:prstGeom prst="rect">
            <a:avLst/>
          </a:prstGeom>
          <a:solidFill>
            <a:srgbClr val="F9F5EE"/>
          </a:solid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2025年4月</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国务院正式批复在海南</a:t>
            </a:r>
            <a:r>
              <a:rPr lang="en-US" sz="1400" dirty="0">
                <a:solidFill>
                  <a:srgbClr val="C59F5E"/>
                </a:solidFill>
                <a:latin typeface="微软雅黑" panose="020B0503020204020204" charset="-122"/>
                <a:ea typeface="微软雅黑" panose="020B0503020204020204" charset="-122"/>
                <a:cs typeface="微软雅黑" panose="020B0503020204020204" charset="-122"/>
              </a:rPr>
              <a:t>全岛</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设立跨境电商综合试验区</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这标志着海南自贸港的建设迈入“</a:t>
            </a:r>
            <a:r>
              <a:rPr lang="en-US" sz="1400" dirty="0">
                <a:solidFill>
                  <a:srgbClr val="C59F5E"/>
                </a:solidFill>
                <a:latin typeface="微软雅黑" panose="020B0503020204020204" charset="-122"/>
                <a:ea typeface="微软雅黑" panose="020B0503020204020204" charset="-122"/>
                <a:cs typeface="微软雅黑" panose="020B0503020204020204" charset="-122"/>
              </a:rPr>
              <a:t>全域开放、制度集成</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”新阶段。海南全岛被纳入跨境电商零售进口试点范围</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会增设海关特殊监管区域</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可以大范围开展跨境电商网购保税进口(1210)模式。</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13" name="组合 12"/>
          <p:cNvGrpSpPr/>
          <p:nvPr/>
        </p:nvGrpSpPr>
        <p:grpSpPr>
          <a:xfrm>
            <a:off x="792480" y="2974340"/>
            <a:ext cx="2879090" cy="863600"/>
            <a:chOff x="1248" y="4684"/>
            <a:chExt cx="4534" cy="1360"/>
          </a:xfrm>
        </p:grpSpPr>
        <p:sp>
          <p:nvSpPr>
            <p:cNvPr id="84" name="Shape 6"/>
            <p:cNvSpPr/>
            <p:nvPr/>
          </p:nvSpPr>
          <p:spPr>
            <a:xfrm>
              <a:off x="1248" y="4684"/>
              <a:ext cx="4535" cy="1361"/>
            </a:xfrm>
            <a:custGeom>
              <a:avLst/>
              <a:gdLst/>
              <a:ahLst/>
              <a:cxnLst/>
              <a:rect l="l" t="t" r="r" b="b"/>
              <a:pathLst>
                <a:path w="3179140" h="890159">
                  <a:moveTo>
                    <a:pt x="42389" y="0"/>
                  </a:moveTo>
                  <a:lnTo>
                    <a:pt x="3136750" y="0"/>
                  </a:lnTo>
                  <a:cubicBezTo>
                    <a:pt x="3160161" y="0"/>
                    <a:pt x="3179140" y="18978"/>
                    <a:pt x="3179140" y="42389"/>
                  </a:cubicBezTo>
                  <a:lnTo>
                    <a:pt x="3179140" y="847770"/>
                  </a:lnTo>
                  <a:cubicBezTo>
                    <a:pt x="3179140" y="871181"/>
                    <a:pt x="3160161" y="890159"/>
                    <a:pt x="3136750" y="890159"/>
                  </a:cubicBezTo>
                  <a:lnTo>
                    <a:pt x="42389" y="890159"/>
                  </a:lnTo>
                  <a:cubicBezTo>
                    <a:pt x="18978" y="890159"/>
                    <a:pt x="0" y="871181"/>
                    <a:pt x="0" y="847770"/>
                  </a:cubicBezTo>
                  <a:lnTo>
                    <a:pt x="0" y="42389"/>
                  </a:lnTo>
                  <a:cubicBezTo>
                    <a:pt x="0" y="18994"/>
                    <a:pt x="18994" y="0"/>
                    <a:pt x="42389" y="0"/>
                  </a:cubicBezTo>
                  <a:close/>
                </a:path>
              </a:pathLst>
            </a:custGeom>
            <a:solidFill>
              <a:srgbClr val="FFFFFF"/>
            </a:solidFill>
          </p:spPr>
        </p:sp>
        <p:sp>
          <p:nvSpPr>
            <p:cNvPr id="85" name="Text 7"/>
            <p:cNvSpPr/>
            <p:nvPr/>
          </p:nvSpPr>
          <p:spPr>
            <a:xfrm>
              <a:off x="1287" y="4885"/>
              <a:ext cx="4458" cy="601"/>
            </a:xfrm>
            <a:prstGeom prst="rect">
              <a:avLst/>
            </a:prstGeom>
            <a:solidFill>
              <a:srgbClr val="FFFFFF"/>
            </a:solidFill>
          </p:spPr>
          <p:txBody>
            <a:bodyPr wrap="square" lIns="0" tIns="0" rIns="0" bIns="0" rtlCol="0" anchor="ctr"/>
            <a:lstStyle/>
            <a:p>
              <a:pPr algn="ctr">
                <a:lnSpc>
                  <a:spcPct val="100000"/>
                </a:lnSpc>
              </a:pPr>
              <a:r>
                <a:rPr lang="en-US" sz="2505" b="1" dirty="0">
                  <a:solidFill>
                    <a:srgbClr val="C59F5E"/>
                  </a:solidFill>
                  <a:latin typeface="微软雅黑" panose="020B0503020204020204" charset="-122"/>
                  <a:ea typeface="微软雅黑" panose="020B0503020204020204" charset="-122"/>
                  <a:cs typeface="MiSans" pitchFamily="34" charset="-120"/>
                </a:rPr>
                <a:t>全岛</a:t>
              </a:r>
              <a:endParaRPr lang="en-US" sz="2505" b="1" dirty="0">
                <a:solidFill>
                  <a:srgbClr val="C59F5E"/>
                </a:solidFill>
                <a:latin typeface="微软雅黑" panose="020B0503020204020204" charset="-122"/>
                <a:ea typeface="微软雅黑" panose="020B0503020204020204" charset="-122"/>
                <a:cs typeface="MiSans" pitchFamily="34" charset="-120"/>
              </a:endParaRPr>
            </a:p>
          </p:txBody>
        </p:sp>
        <p:sp>
          <p:nvSpPr>
            <p:cNvPr id="86" name="Text 8"/>
            <p:cNvSpPr/>
            <p:nvPr/>
          </p:nvSpPr>
          <p:spPr>
            <a:xfrm>
              <a:off x="1319" y="5552"/>
              <a:ext cx="4394" cy="335"/>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覆盖范围</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12" name="组合 11"/>
          <p:cNvGrpSpPr/>
          <p:nvPr/>
        </p:nvGrpSpPr>
        <p:grpSpPr>
          <a:xfrm>
            <a:off x="4062095" y="2974340"/>
            <a:ext cx="2879090" cy="863600"/>
            <a:chOff x="6273" y="4684"/>
            <a:chExt cx="4534" cy="1360"/>
          </a:xfrm>
        </p:grpSpPr>
        <p:sp>
          <p:nvSpPr>
            <p:cNvPr id="87" name="Shape 9"/>
            <p:cNvSpPr/>
            <p:nvPr/>
          </p:nvSpPr>
          <p:spPr>
            <a:xfrm>
              <a:off x="6273" y="4684"/>
              <a:ext cx="4535" cy="1361"/>
            </a:xfrm>
            <a:custGeom>
              <a:avLst/>
              <a:gdLst/>
              <a:ahLst/>
              <a:cxnLst/>
              <a:rect l="l" t="t" r="r" b="b"/>
              <a:pathLst>
                <a:path w="3179140" h="890159">
                  <a:moveTo>
                    <a:pt x="42389" y="0"/>
                  </a:moveTo>
                  <a:lnTo>
                    <a:pt x="3136750" y="0"/>
                  </a:lnTo>
                  <a:cubicBezTo>
                    <a:pt x="3160161" y="0"/>
                    <a:pt x="3179140" y="18978"/>
                    <a:pt x="3179140" y="42389"/>
                  </a:cubicBezTo>
                  <a:lnTo>
                    <a:pt x="3179140" y="847770"/>
                  </a:lnTo>
                  <a:cubicBezTo>
                    <a:pt x="3179140" y="871181"/>
                    <a:pt x="3160161" y="890159"/>
                    <a:pt x="3136750" y="890159"/>
                  </a:cubicBezTo>
                  <a:lnTo>
                    <a:pt x="42389" y="890159"/>
                  </a:lnTo>
                  <a:cubicBezTo>
                    <a:pt x="18978" y="890159"/>
                    <a:pt x="0" y="871181"/>
                    <a:pt x="0" y="847770"/>
                  </a:cubicBezTo>
                  <a:lnTo>
                    <a:pt x="0" y="42389"/>
                  </a:lnTo>
                  <a:cubicBezTo>
                    <a:pt x="0" y="18994"/>
                    <a:pt x="18994" y="0"/>
                    <a:pt x="42389" y="0"/>
                  </a:cubicBezTo>
                  <a:close/>
                </a:path>
              </a:pathLst>
            </a:custGeom>
            <a:solidFill>
              <a:srgbClr val="FFFFFF"/>
            </a:solidFill>
          </p:spPr>
        </p:sp>
        <p:sp>
          <p:nvSpPr>
            <p:cNvPr id="88" name="Text 10"/>
            <p:cNvSpPr/>
            <p:nvPr/>
          </p:nvSpPr>
          <p:spPr>
            <a:xfrm>
              <a:off x="6311" y="4885"/>
              <a:ext cx="4460" cy="601"/>
            </a:xfrm>
            <a:prstGeom prst="rect">
              <a:avLst/>
            </a:prstGeom>
            <a:solidFill>
              <a:srgbClr val="FFFFFF"/>
            </a:solidFill>
          </p:spPr>
          <p:txBody>
            <a:bodyPr wrap="square" lIns="0" tIns="0" rIns="0" bIns="0" rtlCol="0" anchor="ctr"/>
            <a:lstStyle/>
            <a:p>
              <a:pPr algn="ctr">
                <a:lnSpc>
                  <a:spcPct val="100000"/>
                </a:lnSpc>
              </a:pPr>
              <a:r>
                <a:rPr lang="en-US" sz="2505" b="1" dirty="0">
                  <a:solidFill>
                    <a:srgbClr val="C59F5E"/>
                  </a:solidFill>
                  <a:latin typeface="微软雅黑" panose="020B0503020204020204" charset="-122"/>
                  <a:ea typeface="微软雅黑" panose="020B0503020204020204" charset="-122"/>
                  <a:cs typeface="MiSans" pitchFamily="34" charset="-120"/>
                </a:rPr>
                <a:t>1210</a:t>
              </a:r>
              <a:endParaRPr lang="en-US" sz="2505" b="1" dirty="0">
                <a:solidFill>
                  <a:srgbClr val="C59F5E"/>
                </a:solidFill>
                <a:latin typeface="微软雅黑" panose="020B0503020204020204" charset="-122"/>
                <a:ea typeface="微软雅黑" panose="020B0503020204020204" charset="-122"/>
                <a:cs typeface="MiSans" pitchFamily="34" charset="-120"/>
              </a:endParaRPr>
            </a:p>
          </p:txBody>
        </p:sp>
        <p:sp>
          <p:nvSpPr>
            <p:cNvPr id="89" name="Text 11"/>
            <p:cNvSpPr/>
            <p:nvPr/>
          </p:nvSpPr>
          <p:spPr>
            <a:xfrm>
              <a:off x="6344" y="5552"/>
              <a:ext cx="4394" cy="315"/>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保税进口模式</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11" name="组合 10"/>
          <p:cNvGrpSpPr/>
          <p:nvPr/>
        </p:nvGrpSpPr>
        <p:grpSpPr>
          <a:xfrm>
            <a:off x="7331710" y="2974340"/>
            <a:ext cx="2879090" cy="863600"/>
            <a:chOff x="11259" y="4684"/>
            <a:chExt cx="4534" cy="1360"/>
          </a:xfrm>
        </p:grpSpPr>
        <p:sp>
          <p:nvSpPr>
            <p:cNvPr id="90" name="Shape 12"/>
            <p:cNvSpPr/>
            <p:nvPr/>
          </p:nvSpPr>
          <p:spPr>
            <a:xfrm>
              <a:off x="11259" y="4684"/>
              <a:ext cx="4535" cy="1361"/>
            </a:xfrm>
            <a:custGeom>
              <a:avLst/>
              <a:gdLst/>
              <a:ahLst/>
              <a:cxnLst/>
              <a:rect l="l" t="t" r="r" b="b"/>
              <a:pathLst>
                <a:path w="3179140" h="890159">
                  <a:moveTo>
                    <a:pt x="42389" y="0"/>
                  </a:moveTo>
                  <a:lnTo>
                    <a:pt x="3136750" y="0"/>
                  </a:lnTo>
                  <a:cubicBezTo>
                    <a:pt x="3160161" y="0"/>
                    <a:pt x="3179140" y="18978"/>
                    <a:pt x="3179140" y="42389"/>
                  </a:cubicBezTo>
                  <a:lnTo>
                    <a:pt x="3179140" y="847770"/>
                  </a:lnTo>
                  <a:cubicBezTo>
                    <a:pt x="3179140" y="871181"/>
                    <a:pt x="3160161" y="890159"/>
                    <a:pt x="3136750" y="890159"/>
                  </a:cubicBezTo>
                  <a:lnTo>
                    <a:pt x="42389" y="890159"/>
                  </a:lnTo>
                  <a:cubicBezTo>
                    <a:pt x="18978" y="890159"/>
                    <a:pt x="0" y="871181"/>
                    <a:pt x="0" y="847770"/>
                  </a:cubicBezTo>
                  <a:lnTo>
                    <a:pt x="0" y="42389"/>
                  </a:lnTo>
                  <a:cubicBezTo>
                    <a:pt x="0" y="18994"/>
                    <a:pt x="18994" y="0"/>
                    <a:pt x="42389" y="0"/>
                  </a:cubicBezTo>
                  <a:close/>
                </a:path>
              </a:pathLst>
            </a:custGeom>
            <a:solidFill>
              <a:srgbClr val="FFFFFF"/>
            </a:solidFill>
          </p:spPr>
        </p:sp>
        <p:sp>
          <p:nvSpPr>
            <p:cNvPr id="91" name="Text 13"/>
            <p:cNvSpPr/>
            <p:nvPr/>
          </p:nvSpPr>
          <p:spPr>
            <a:xfrm>
              <a:off x="11297" y="4885"/>
              <a:ext cx="4460" cy="601"/>
            </a:xfrm>
            <a:prstGeom prst="rect">
              <a:avLst/>
            </a:prstGeom>
            <a:solidFill>
              <a:srgbClr val="FFFFFF"/>
            </a:solidFill>
          </p:spPr>
          <p:txBody>
            <a:bodyPr wrap="square" lIns="0" tIns="0" rIns="0" bIns="0" rtlCol="0" anchor="ctr"/>
            <a:lstStyle/>
            <a:p>
              <a:pPr algn="ctr">
                <a:lnSpc>
                  <a:spcPct val="100000"/>
                </a:lnSpc>
              </a:pPr>
              <a:r>
                <a:rPr lang="en-US" sz="2505" b="1" dirty="0">
                  <a:solidFill>
                    <a:srgbClr val="C59F5E"/>
                  </a:solidFill>
                  <a:latin typeface="微软雅黑" panose="020B0503020204020204" charset="-122"/>
                  <a:ea typeface="微软雅黑" panose="020B0503020204020204" charset="-122"/>
                  <a:cs typeface="MiSans" pitchFamily="34" charset="-120"/>
                </a:rPr>
                <a:t>无限制</a:t>
              </a:r>
              <a:endParaRPr lang="en-US" sz="2505" b="1" dirty="0">
                <a:solidFill>
                  <a:srgbClr val="C59F5E"/>
                </a:solidFill>
                <a:latin typeface="微软雅黑" panose="020B0503020204020204" charset="-122"/>
                <a:ea typeface="微软雅黑" panose="020B0503020204020204" charset="-122"/>
                <a:cs typeface="MiSans" pitchFamily="34" charset="-120"/>
              </a:endParaRPr>
            </a:p>
          </p:txBody>
        </p:sp>
        <p:sp>
          <p:nvSpPr>
            <p:cNvPr id="92" name="Text 14"/>
            <p:cNvSpPr/>
            <p:nvPr/>
          </p:nvSpPr>
          <p:spPr>
            <a:xfrm>
              <a:off x="11341" y="5552"/>
              <a:ext cx="4372" cy="304"/>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区域限制</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sp>
        <p:nvSpPr>
          <p:cNvPr id="94" name="Shape 16"/>
          <p:cNvSpPr/>
          <p:nvPr/>
        </p:nvSpPr>
        <p:spPr>
          <a:xfrm>
            <a:off x="11055985" y="1629410"/>
            <a:ext cx="190500" cy="180340"/>
          </a:xfrm>
          <a:custGeom>
            <a:avLst/>
            <a:gdLst/>
            <a:ahLst/>
            <a:cxnLst/>
            <a:rect l="l" t="t" r="r" b="b"/>
            <a:pathLst>
              <a:path w="190748" h="190748">
                <a:moveTo>
                  <a:pt x="29804" y="59609"/>
                </a:moveTo>
                <a:cubicBezTo>
                  <a:pt x="36399" y="59609"/>
                  <a:pt x="41726" y="64936"/>
                  <a:pt x="41726" y="71531"/>
                </a:cubicBezTo>
                <a:lnTo>
                  <a:pt x="41726" y="166905"/>
                </a:lnTo>
                <a:cubicBezTo>
                  <a:pt x="41726" y="173499"/>
                  <a:pt x="36399" y="178827"/>
                  <a:pt x="29804" y="178827"/>
                </a:cubicBezTo>
                <a:lnTo>
                  <a:pt x="11922" y="178827"/>
                </a:lnTo>
                <a:cubicBezTo>
                  <a:pt x="5328" y="178827"/>
                  <a:pt x="0" y="173499"/>
                  <a:pt x="0" y="166905"/>
                </a:cubicBezTo>
                <a:lnTo>
                  <a:pt x="0" y="71531"/>
                </a:lnTo>
                <a:cubicBezTo>
                  <a:pt x="0" y="64936"/>
                  <a:pt x="5328" y="59609"/>
                  <a:pt x="11922" y="59609"/>
                </a:cubicBezTo>
                <a:lnTo>
                  <a:pt x="29804" y="59609"/>
                </a:lnTo>
                <a:close/>
                <a:moveTo>
                  <a:pt x="100813" y="5961"/>
                </a:moveTo>
                <a:cubicBezTo>
                  <a:pt x="110984" y="5961"/>
                  <a:pt x="119218" y="14194"/>
                  <a:pt x="119218" y="24365"/>
                </a:cubicBezTo>
                <a:lnTo>
                  <a:pt x="119218" y="25930"/>
                </a:lnTo>
                <a:cubicBezTo>
                  <a:pt x="119218" y="28463"/>
                  <a:pt x="118733" y="30997"/>
                  <a:pt x="117802" y="33344"/>
                </a:cubicBezTo>
                <a:lnTo>
                  <a:pt x="107296" y="59609"/>
                </a:lnTo>
                <a:lnTo>
                  <a:pt x="166905" y="59609"/>
                </a:lnTo>
                <a:cubicBezTo>
                  <a:pt x="176778" y="59609"/>
                  <a:pt x="184787" y="67619"/>
                  <a:pt x="184787" y="77492"/>
                </a:cubicBezTo>
                <a:cubicBezTo>
                  <a:pt x="184787" y="84831"/>
                  <a:pt x="180354" y="91127"/>
                  <a:pt x="174021" y="93884"/>
                </a:cubicBezTo>
                <a:cubicBezTo>
                  <a:pt x="180354" y="96641"/>
                  <a:pt x="184787" y="102937"/>
                  <a:pt x="184787" y="110276"/>
                </a:cubicBezTo>
                <a:cubicBezTo>
                  <a:pt x="184787" y="118994"/>
                  <a:pt x="178529" y="126259"/>
                  <a:pt x="170258" y="127824"/>
                </a:cubicBezTo>
                <a:cubicBezTo>
                  <a:pt x="171897" y="130543"/>
                  <a:pt x="172866" y="133710"/>
                  <a:pt x="172866" y="137100"/>
                </a:cubicBezTo>
                <a:cubicBezTo>
                  <a:pt x="172866" y="145371"/>
                  <a:pt x="167277" y="152301"/>
                  <a:pt x="159677" y="154350"/>
                </a:cubicBezTo>
                <a:cubicBezTo>
                  <a:pt x="160497" y="156399"/>
                  <a:pt x="160944" y="158634"/>
                  <a:pt x="160944" y="160944"/>
                </a:cubicBezTo>
                <a:cubicBezTo>
                  <a:pt x="160944" y="170817"/>
                  <a:pt x="152934" y="178827"/>
                  <a:pt x="143061" y="178827"/>
                </a:cubicBezTo>
                <a:lnTo>
                  <a:pt x="110314" y="178827"/>
                </a:lnTo>
                <a:cubicBezTo>
                  <a:pt x="96790" y="178827"/>
                  <a:pt x="83639" y="174207"/>
                  <a:pt x="73095" y="165750"/>
                </a:cubicBezTo>
                <a:lnTo>
                  <a:pt x="68550" y="162136"/>
                </a:lnTo>
                <a:cubicBezTo>
                  <a:pt x="62887" y="157628"/>
                  <a:pt x="59609" y="150773"/>
                  <a:pt x="59609" y="143508"/>
                </a:cubicBezTo>
                <a:lnTo>
                  <a:pt x="59609" y="73990"/>
                </a:lnTo>
                <a:cubicBezTo>
                  <a:pt x="59609" y="68438"/>
                  <a:pt x="60913" y="62962"/>
                  <a:pt x="63372" y="58007"/>
                </a:cubicBezTo>
                <a:lnTo>
                  <a:pt x="84309" y="16132"/>
                </a:lnTo>
                <a:cubicBezTo>
                  <a:pt x="87439" y="9910"/>
                  <a:pt x="93809" y="5961"/>
                  <a:pt x="100813" y="5961"/>
                </a:cubicBezTo>
                <a:close/>
              </a:path>
            </a:pathLst>
          </a:custGeom>
          <a:solidFill>
            <a:srgbClr val="C59F5E"/>
          </a:solidFill>
        </p:spPr>
      </p:sp>
      <p:sp>
        <p:nvSpPr>
          <p:cNvPr id="95" name="Text 17"/>
          <p:cNvSpPr/>
          <p:nvPr/>
        </p:nvSpPr>
        <p:spPr>
          <a:xfrm>
            <a:off x="11384915" y="1534795"/>
            <a:ext cx="4081780" cy="280670"/>
          </a:xfrm>
          <a:prstGeom prst="rect">
            <a:avLst/>
          </a:prstGeom>
          <a:solidFill>
            <a:srgbClr val="F9F5EE"/>
          </a:solid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四大独特优势</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96" name="Shape 18"/>
          <p:cNvSpPr/>
          <p:nvPr/>
        </p:nvSpPr>
        <p:spPr>
          <a:xfrm>
            <a:off x="11050905" y="2066290"/>
            <a:ext cx="169545" cy="160655"/>
          </a:xfrm>
          <a:custGeom>
            <a:avLst/>
            <a:gdLst/>
            <a:ahLst/>
            <a:cxnLst/>
            <a:rect l="l" t="t" r="r" b="b"/>
            <a:pathLst>
              <a:path w="169554" h="169554">
                <a:moveTo>
                  <a:pt x="84777" y="169554"/>
                </a:moveTo>
                <a:cubicBezTo>
                  <a:pt x="131567" y="169554"/>
                  <a:pt x="169554" y="131567"/>
                  <a:pt x="169554" y="84777"/>
                </a:cubicBezTo>
                <a:cubicBezTo>
                  <a:pt x="169554" y="37987"/>
                  <a:pt x="131567" y="0"/>
                  <a:pt x="84777" y="0"/>
                </a:cubicBezTo>
                <a:cubicBezTo>
                  <a:pt x="37987" y="0"/>
                  <a:pt x="0" y="37987"/>
                  <a:pt x="0" y="84777"/>
                </a:cubicBezTo>
                <a:cubicBezTo>
                  <a:pt x="0" y="131567"/>
                  <a:pt x="37987" y="169554"/>
                  <a:pt x="84777" y="169554"/>
                </a:cubicBezTo>
                <a:close/>
                <a:moveTo>
                  <a:pt x="112727" y="70438"/>
                </a:moveTo>
                <a:lnTo>
                  <a:pt x="86234" y="112826"/>
                </a:lnTo>
                <a:cubicBezTo>
                  <a:pt x="84843" y="115045"/>
                  <a:pt x="82459" y="116436"/>
                  <a:pt x="79843" y="116568"/>
                </a:cubicBezTo>
                <a:cubicBezTo>
                  <a:pt x="77227" y="116701"/>
                  <a:pt x="74710" y="115509"/>
                  <a:pt x="73153" y="113389"/>
                </a:cubicBezTo>
                <a:lnTo>
                  <a:pt x="57258" y="92195"/>
                </a:lnTo>
                <a:cubicBezTo>
                  <a:pt x="54608" y="88685"/>
                  <a:pt x="55337" y="83717"/>
                  <a:pt x="58847" y="81068"/>
                </a:cubicBezTo>
                <a:cubicBezTo>
                  <a:pt x="62357" y="78419"/>
                  <a:pt x="67325" y="79147"/>
                  <a:pt x="69974" y="82658"/>
                </a:cubicBezTo>
                <a:lnTo>
                  <a:pt x="78916" y="94579"/>
                </a:lnTo>
                <a:lnTo>
                  <a:pt x="99249" y="62026"/>
                </a:lnTo>
                <a:cubicBezTo>
                  <a:pt x="101567" y="58317"/>
                  <a:pt x="106468" y="57158"/>
                  <a:pt x="110210" y="59510"/>
                </a:cubicBezTo>
                <a:cubicBezTo>
                  <a:pt x="113952" y="61861"/>
                  <a:pt x="115078" y="66729"/>
                  <a:pt x="112727" y="70471"/>
                </a:cubicBezTo>
                <a:close/>
              </a:path>
            </a:pathLst>
          </a:custGeom>
          <a:solidFill>
            <a:srgbClr val="C59F5E"/>
          </a:solidFill>
        </p:spPr>
      </p:sp>
      <p:sp>
        <p:nvSpPr>
          <p:cNvPr id="97" name="Text 19"/>
          <p:cNvSpPr/>
          <p:nvPr/>
        </p:nvSpPr>
        <p:spPr>
          <a:xfrm>
            <a:off x="11326495" y="2012950"/>
            <a:ext cx="2068195" cy="175260"/>
          </a:xfrm>
          <a:prstGeom prst="rect">
            <a:avLst/>
          </a:prstGeom>
          <a:solidFill>
            <a:srgbClr val="F9F5EE"/>
          </a:solid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政策叠加</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98" name="Text 20"/>
          <p:cNvSpPr/>
          <p:nvPr/>
        </p:nvSpPr>
        <p:spPr>
          <a:xfrm>
            <a:off x="11326495" y="2278380"/>
            <a:ext cx="2054860" cy="146685"/>
          </a:xfrm>
          <a:prstGeom prst="rect">
            <a:avLst/>
          </a:prstGeom>
          <a:solidFill>
            <a:srgbClr val="F9F5EE"/>
          </a:solid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零关税+低税率+简税制</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99" name="Shape 21"/>
          <p:cNvSpPr/>
          <p:nvPr/>
        </p:nvSpPr>
        <p:spPr>
          <a:xfrm>
            <a:off x="11050905" y="2647950"/>
            <a:ext cx="169545" cy="160655"/>
          </a:xfrm>
          <a:custGeom>
            <a:avLst/>
            <a:gdLst/>
            <a:ahLst/>
            <a:cxnLst/>
            <a:rect l="l" t="t" r="r" b="b"/>
            <a:pathLst>
              <a:path w="169554" h="169554">
                <a:moveTo>
                  <a:pt x="84777" y="169554"/>
                </a:moveTo>
                <a:cubicBezTo>
                  <a:pt x="131567" y="169554"/>
                  <a:pt x="169554" y="131567"/>
                  <a:pt x="169554" y="84777"/>
                </a:cubicBezTo>
                <a:cubicBezTo>
                  <a:pt x="169554" y="37987"/>
                  <a:pt x="131567" y="0"/>
                  <a:pt x="84777" y="0"/>
                </a:cubicBezTo>
                <a:cubicBezTo>
                  <a:pt x="37987" y="0"/>
                  <a:pt x="0" y="37987"/>
                  <a:pt x="0" y="84777"/>
                </a:cubicBezTo>
                <a:cubicBezTo>
                  <a:pt x="0" y="131567"/>
                  <a:pt x="37987" y="169554"/>
                  <a:pt x="84777" y="169554"/>
                </a:cubicBezTo>
                <a:close/>
                <a:moveTo>
                  <a:pt x="112727" y="70438"/>
                </a:moveTo>
                <a:lnTo>
                  <a:pt x="86234" y="112826"/>
                </a:lnTo>
                <a:cubicBezTo>
                  <a:pt x="84843" y="115045"/>
                  <a:pt x="82459" y="116436"/>
                  <a:pt x="79843" y="116568"/>
                </a:cubicBezTo>
                <a:cubicBezTo>
                  <a:pt x="77227" y="116701"/>
                  <a:pt x="74710" y="115509"/>
                  <a:pt x="73153" y="113389"/>
                </a:cubicBezTo>
                <a:lnTo>
                  <a:pt x="57258" y="92195"/>
                </a:lnTo>
                <a:cubicBezTo>
                  <a:pt x="54608" y="88685"/>
                  <a:pt x="55337" y="83717"/>
                  <a:pt x="58847" y="81068"/>
                </a:cubicBezTo>
                <a:cubicBezTo>
                  <a:pt x="62357" y="78419"/>
                  <a:pt x="67325" y="79147"/>
                  <a:pt x="69974" y="82658"/>
                </a:cubicBezTo>
                <a:lnTo>
                  <a:pt x="78916" y="94579"/>
                </a:lnTo>
                <a:lnTo>
                  <a:pt x="99249" y="62026"/>
                </a:lnTo>
                <a:cubicBezTo>
                  <a:pt x="101567" y="58317"/>
                  <a:pt x="106468" y="57158"/>
                  <a:pt x="110210" y="59510"/>
                </a:cubicBezTo>
                <a:cubicBezTo>
                  <a:pt x="113952" y="61861"/>
                  <a:pt x="115078" y="66729"/>
                  <a:pt x="112727" y="70471"/>
                </a:cubicBezTo>
                <a:close/>
              </a:path>
            </a:pathLst>
          </a:custGeom>
          <a:solidFill>
            <a:srgbClr val="C59F5E"/>
          </a:solidFill>
        </p:spPr>
      </p:sp>
      <p:sp>
        <p:nvSpPr>
          <p:cNvPr id="100" name="Text 22"/>
          <p:cNvSpPr/>
          <p:nvPr/>
        </p:nvSpPr>
        <p:spPr>
          <a:xfrm>
            <a:off x="11326495" y="2606040"/>
            <a:ext cx="1835150" cy="175260"/>
          </a:xfrm>
          <a:prstGeom prst="rect">
            <a:avLst/>
          </a:prstGeom>
          <a:solidFill>
            <a:srgbClr val="F9F5EE"/>
          </a:solid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桥梁作用</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107" name="Text 23"/>
          <p:cNvSpPr/>
          <p:nvPr/>
        </p:nvSpPr>
        <p:spPr>
          <a:xfrm>
            <a:off x="11326495" y="2860040"/>
            <a:ext cx="1822450" cy="146685"/>
          </a:xfrm>
          <a:prstGeom prst="rect">
            <a:avLst/>
          </a:prstGeom>
          <a:solidFill>
            <a:srgbClr val="F9F5EE"/>
          </a:solid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连接东南亚黄金节点</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108" name="Shape 24"/>
          <p:cNvSpPr/>
          <p:nvPr/>
        </p:nvSpPr>
        <p:spPr>
          <a:xfrm>
            <a:off x="11050905" y="3265170"/>
            <a:ext cx="169545" cy="160655"/>
          </a:xfrm>
          <a:custGeom>
            <a:avLst/>
            <a:gdLst/>
            <a:ahLst/>
            <a:cxnLst/>
            <a:rect l="l" t="t" r="r" b="b"/>
            <a:pathLst>
              <a:path w="169554" h="169554">
                <a:moveTo>
                  <a:pt x="84777" y="169554"/>
                </a:moveTo>
                <a:cubicBezTo>
                  <a:pt x="131567" y="169554"/>
                  <a:pt x="169554" y="131567"/>
                  <a:pt x="169554" y="84777"/>
                </a:cubicBezTo>
                <a:cubicBezTo>
                  <a:pt x="169554" y="37987"/>
                  <a:pt x="131567" y="0"/>
                  <a:pt x="84777" y="0"/>
                </a:cubicBezTo>
                <a:cubicBezTo>
                  <a:pt x="37987" y="0"/>
                  <a:pt x="0" y="37987"/>
                  <a:pt x="0" y="84777"/>
                </a:cubicBezTo>
                <a:cubicBezTo>
                  <a:pt x="0" y="131567"/>
                  <a:pt x="37987" y="169554"/>
                  <a:pt x="84777" y="169554"/>
                </a:cubicBezTo>
                <a:close/>
                <a:moveTo>
                  <a:pt x="112727" y="70438"/>
                </a:moveTo>
                <a:lnTo>
                  <a:pt x="86234" y="112826"/>
                </a:lnTo>
                <a:cubicBezTo>
                  <a:pt x="84843" y="115045"/>
                  <a:pt x="82459" y="116436"/>
                  <a:pt x="79843" y="116568"/>
                </a:cubicBezTo>
                <a:cubicBezTo>
                  <a:pt x="77227" y="116701"/>
                  <a:pt x="74710" y="115509"/>
                  <a:pt x="73153" y="113389"/>
                </a:cubicBezTo>
                <a:lnTo>
                  <a:pt x="57258" y="92195"/>
                </a:lnTo>
                <a:cubicBezTo>
                  <a:pt x="54608" y="88685"/>
                  <a:pt x="55337" y="83717"/>
                  <a:pt x="58847" y="81068"/>
                </a:cubicBezTo>
                <a:cubicBezTo>
                  <a:pt x="62357" y="78419"/>
                  <a:pt x="67325" y="79147"/>
                  <a:pt x="69974" y="82658"/>
                </a:cubicBezTo>
                <a:lnTo>
                  <a:pt x="78916" y="94579"/>
                </a:lnTo>
                <a:lnTo>
                  <a:pt x="99249" y="62026"/>
                </a:lnTo>
                <a:cubicBezTo>
                  <a:pt x="101567" y="58317"/>
                  <a:pt x="106468" y="57158"/>
                  <a:pt x="110210" y="59510"/>
                </a:cubicBezTo>
                <a:cubicBezTo>
                  <a:pt x="113952" y="61861"/>
                  <a:pt x="115078" y="66729"/>
                  <a:pt x="112727" y="70471"/>
                </a:cubicBezTo>
                <a:close/>
              </a:path>
            </a:pathLst>
          </a:custGeom>
          <a:solidFill>
            <a:srgbClr val="C59F5E"/>
          </a:solidFill>
        </p:spPr>
      </p:sp>
      <p:sp>
        <p:nvSpPr>
          <p:cNvPr id="109" name="Text 25"/>
          <p:cNvSpPr/>
          <p:nvPr/>
        </p:nvSpPr>
        <p:spPr>
          <a:xfrm>
            <a:off x="11326495" y="3223895"/>
            <a:ext cx="1452245" cy="175260"/>
          </a:xfrm>
          <a:prstGeom prst="rect">
            <a:avLst/>
          </a:prstGeom>
          <a:solidFill>
            <a:srgbClr val="F9F5EE"/>
          </a:solid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创新空间</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110" name="Text 26"/>
          <p:cNvSpPr/>
          <p:nvPr/>
        </p:nvSpPr>
        <p:spPr>
          <a:xfrm>
            <a:off x="11326495" y="3477260"/>
            <a:ext cx="1438275" cy="146685"/>
          </a:xfrm>
          <a:prstGeom prst="rect">
            <a:avLst/>
          </a:prstGeom>
          <a:solidFill>
            <a:srgbClr val="F9F5EE"/>
          </a:solid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多维度自由便利</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111" name="Shape 27"/>
          <p:cNvSpPr/>
          <p:nvPr/>
        </p:nvSpPr>
        <p:spPr>
          <a:xfrm>
            <a:off x="11050905" y="3834765"/>
            <a:ext cx="169545" cy="160655"/>
          </a:xfrm>
          <a:custGeom>
            <a:avLst/>
            <a:gdLst/>
            <a:ahLst/>
            <a:cxnLst/>
            <a:rect l="l" t="t" r="r" b="b"/>
            <a:pathLst>
              <a:path w="169554" h="169554">
                <a:moveTo>
                  <a:pt x="84777" y="169554"/>
                </a:moveTo>
                <a:cubicBezTo>
                  <a:pt x="131567" y="169554"/>
                  <a:pt x="169554" y="131567"/>
                  <a:pt x="169554" y="84777"/>
                </a:cubicBezTo>
                <a:cubicBezTo>
                  <a:pt x="169554" y="37987"/>
                  <a:pt x="131567" y="0"/>
                  <a:pt x="84777" y="0"/>
                </a:cubicBezTo>
                <a:cubicBezTo>
                  <a:pt x="37987" y="0"/>
                  <a:pt x="0" y="37987"/>
                  <a:pt x="0" y="84777"/>
                </a:cubicBezTo>
                <a:cubicBezTo>
                  <a:pt x="0" y="131567"/>
                  <a:pt x="37987" y="169554"/>
                  <a:pt x="84777" y="169554"/>
                </a:cubicBezTo>
                <a:close/>
                <a:moveTo>
                  <a:pt x="112727" y="70438"/>
                </a:moveTo>
                <a:lnTo>
                  <a:pt x="86234" y="112826"/>
                </a:lnTo>
                <a:cubicBezTo>
                  <a:pt x="84843" y="115045"/>
                  <a:pt x="82459" y="116436"/>
                  <a:pt x="79843" y="116568"/>
                </a:cubicBezTo>
                <a:cubicBezTo>
                  <a:pt x="77227" y="116701"/>
                  <a:pt x="74710" y="115509"/>
                  <a:pt x="73153" y="113389"/>
                </a:cubicBezTo>
                <a:lnTo>
                  <a:pt x="57258" y="92195"/>
                </a:lnTo>
                <a:cubicBezTo>
                  <a:pt x="54608" y="88685"/>
                  <a:pt x="55337" y="83717"/>
                  <a:pt x="58847" y="81068"/>
                </a:cubicBezTo>
                <a:cubicBezTo>
                  <a:pt x="62357" y="78419"/>
                  <a:pt x="67325" y="79147"/>
                  <a:pt x="69974" y="82658"/>
                </a:cubicBezTo>
                <a:lnTo>
                  <a:pt x="78916" y="94579"/>
                </a:lnTo>
                <a:lnTo>
                  <a:pt x="99249" y="62026"/>
                </a:lnTo>
                <a:cubicBezTo>
                  <a:pt x="101567" y="58317"/>
                  <a:pt x="106468" y="57158"/>
                  <a:pt x="110210" y="59510"/>
                </a:cubicBezTo>
                <a:cubicBezTo>
                  <a:pt x="113952" y="61861"/>
                  <a:pt x="115078" y="66729"/>
                  <a:pt x="112727" y="70471"/>
                </a:cubicBezTo>
                <a:close/>
              </a:path>
            </a:pathLst>
          </a:custGeom>
          <a:solidFill>
            <a:srgbClr val="C59F5E"/>
          </a:solidFill>
        </p:spPr>
      </p:sp>
      <p:sp>
        <p:nvSpPr>
          <p:cNvPr id="112" name="Text 28"/>
          <p:cNvSpPr/>
          <p:nvPr/>
        </p:nvSpPr>
        <p:spPr>
          <a:xfrm>
            <a:off x="11326495" y="3792855"/>
            <a:ext cx="1561465" cy="175260"/>
          </a:xfrm>
          <a:prstGeom prst="rect">
            <a:avLst/>
          </a:prstGeom>
          <a:solidFill>
            <a:srgbClr val="F9F5EE"/>
          </a:solid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平台优势</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113" name="Text 29"/>
          <p:cNvSpPr/>
          <p:nvPr/>
        </p:nvSpPr>
        <p:spPr>
          <a:xfrm>
            <a:off x="11326495" y="4046855"/>
            <a:ext cx="1548130" cy="146685"/>
          </a:xfrm>
          <a:prstGeom prst="rect">
            <a:avLst/>
          </a:prstGeom>
          <a:solidFill>
            <a:srgbClr val="F9F5EE"/>
          </a:solid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消博会+博鳌论坛</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51" name="Shape 27"/>
          <p:cNvSpPr/>
          <p:nvPr/>
        </p:nvSpPr>
        <p:spPr>
          <a:xfrm>
            <a:off x="511810" y="4616450"/>
            <a:ext cx="15191740" cy="219583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116" name="Shape 31"/>
          <p:cNvSpPr/>
          <p:nvPr/>
        </p:nvSpPr>
        <p:spPr>
          <a:xfrm>
            <a:off x="762000" y="4838700"/>
            <a:ext cx="209550" cy="212090"/>
          </a:xfrm>
          <a:custGeom>
            <a:avLst/>
            <a:gdLst/>
            <a:ahLst/>
            <a:cxnLst/>
            <a:rect l="l" t="t" r="r" b="b"/>
            <a:pathLst>
              <a:path w="211943" h="211943">
                <a:moveTo>
                  <a:pt x="79478" y="26493"/>
                </a:moveTo>
                <a:cubicBezTo>
                  <a:pt x="79478" y="19166"/>
                  <a:pt x="85398" y="13246"/>
                  <a:pt x="92725" y="13246"/>
                </a:cubicBezTo>
                <a:lnTo>
                  <a:pt x="119218" y="13246"/>
                </a:lnTo>
                <a:cubicBezTo>
                  <a:pt x="126545" y="13246"/>
                  <a:pt x="132464" y="19166"/>
                  <a:pt x="132464" y="26493"/>
                </a:cubicBezTo>
                <a:lnTo>
                  <a:pt x="132464" y="52986"/>
                </a:lnTo>
                <a:cubicBezTo>
                  <a:pt x="132464" y="60313"/>
                  <a:pt x="126545" y="66232"/>
                  <a:pt x="119218" y="66232"/>
                </a:cubicBezTo>
                <a:lnTo>
                  <a:pt x="115906" y="66232"/>
                </a:lnTo>
                <a:lnTo>
                  <a:pt x="115906" y="92725"/>
                </a:lnTo>
                <a:lnTo>
                  <a:pt x="165580" y="92725"/>
                </a:lnTo>
                <a:cubicBezTo>
                  <a:pt x="182055" y="92725"/>
                  <a:pt x="195385" y="106054"/>
                  <a:pt x="195385" y="122529"/>
                </a:cubicBezTo>
                <a:lnTo>
                  <a:pt x="195385" y="145711"/>
                </a:lnTo>
                <a:lnTo>
                  <a:pt x="198696" y="145711"/>
                </a:lnTo>
                <a:cubicBezTo>
                  <a:pt x="206023" y="145711"/>
                  <a:pt x="211943" y="151630"/>
                  <a:pt x="211943" y="158957"/>
                </a:cubicBezTo>
                <a:lnTo>
                  <a:pt x="211943" y="185450"/>
                </a:lnTo>
                <a:cubicBezTo>
                  <a:pt x="211943" y="192777"/>
                  <a:pt x="206023" y="198696"/>
                  <a:pt x="198696" y="198696"/>
                </a:cubicBezTo>
                <a:lnTo>
                  <a:pt x="172203" y="198696"/>
                </a:lnTo>
                <a:cubicBezTo>
                  <a:pt x="164876" y="198696"/>
                  <a:pt x="158957" y="192777"/>
                  <a:pt x="158957" y="185450"/>
                </a:cubicBezTo>
                <a:lnTo>
                  <a:pt x="158957" y="158957"/>
                </a:lnTo>
                <a:cubicBezTo>
                  <a:pt x="158957" y="151630"/>
                  <a:pt x="164876" y="145711"/>
                  <a:pt x="172203" y="145711"/>
                </a:cubicBezTo>
                <a:lnTo>
                  <a:pt x="175515" y="145711"/>
                </a:lnTo>
                <a:lnTo>
                  <a:pt x="175515" y="122529"/>
                </a:lnTo>
                <a:cubicBezTo>
                  <a:pt x="175515" y="117024"/>
                  <a:pt x="171086" y="112595"/>
                  <a:pt x="165580" y="112595"/>
                </a:cubicBezTo>
                <a:lnTo>
                  <a:pt x="115906" y="112595"/>
                </a:lnTo>
                <a:lnTo>
                  <a:pt x="115906" y="145711"/>
                </a:lnTo>
                <a:lnTo>
                  <a:pt x="119218" y="145711"/>
                </a:lnTo>
                <a:cubicBezTo>
                  <a:pt x="126545" y="145711"/>
                  <a:pt x="132464" y="151630"/>
                  <a:pt x="132464" y="158957"/>
                </a:cubicBezTo>
                <a:lnTo>
                  <a:pt x="132464" y="185450"/>
                </a:lnTo>
                <a:cubicBezTo>
                  <a:pt x="132464" y="192777"/>
                  <a:pt x="126545" y="198696"/>
                  <a:pt x="119218" y="198696"/>
                </a:cubicBezTo>
                <a:lnTo>
                  <a:pt x="92725" y="198696"/>
                </a:lnTo>
                <a:cubicBezTo>
                  <a:pt x="85398" y="198696"/>
                  <a:pt x="79478" y="192777"/>
                  <a:pt x="79478" y="185450"/>
                </a:cubicBezTo>
                <a:lnTo>
                  <a:pt x="79478" y="158957"/>
                </a:lnTo>
                <a:cubicBezTo>
                  <a:pt x="79478" y="151630"/>
                  <a:pt x="85398" y="145711"/>
                  <a:pt x="92725" y="145711"/>
                </a:cubicBezTo>
                <a:lnTo>
                  <a:pt x="96037" y="145711"/>
                </a:lnTo>
                <a:lnTo>
                  <a:pt x="96037" y="112595"/>
                </a:lnTo>
                <a:lnTo>
                  <a:pt x="46362" y="112595"/>
                </a:lnTo>
                <a:cubicBezTo>
                  <a:pt x="40857" y="112595"/>
                  <a:pt x="36428" y="117024"/>
                  <a:pt x="36428" y="122529"/>
                </a:cubicBezTo>
                <a:lnTo>
                  <a:pt x="36428" y="145711"/>
                </a:lnTo>
                <a:lnTo>
                  <a:pt x="39739" y="145711"/>
                </a:lnTo>
                <a:cubicBezTo>
                  <a:pt x="47066" y="145711"/>
                  <a:pt x="52986" y="151630"/>
                  <a:pt x="52986" y="158957"/>
                </a:cubicBezTo>
                <a:lnTo>
                  <a:pt x="52986" y="185450"/>
                </a:lnTo>
                <a:cubicBezTo>
                  <a:pt x="52986" y="192777"/>
                  <a:pt x="47066" y="198696"/>
                  <a:pt x="39739" y="198696"/>
                </a:cubicBezTo>
                <a:lnTo>
                  <a:pt x="13246" y="198696"/>
                </a:lnTo>
                <a:cubicBezTo>
                  <a:pt x="5919" y="198696"/>
                  <a:pt x="0" y="192777"/>
                  <a:pt x="0" y="185450"/>
                </a:cubicBezTo>
                <a:lnTo>
                  <a:pt x="0" y="158957"/>
                </a:lnTo>
                <a:cubicBezTo>
                  <a:pt x="0" y="151630"/>
                  <a:pt x="5919" y="145711"/>
                  <a:pt x="13246" y="145711"/>
                </a:cubicBezTo>
                <a:lnTo>
                  <a:pt x="16558" y="145711"/>
                </a:lnTo>
                <a:lnTo>
                  <a:pt x="16558" y="122529"/>
                </a:lnTo>
                <a:cubicBezTo>
                  <a:pt x="16558" y="106054"/>
                  <a:pt x="29887" y="92725"/>
                  <a:pt x="46362" y="92725"/>
                </a:cubicBezTo>
                <a:lnTo>
                  <a:pt x="96037" y="92725"/>
                </a:lnTo>
                <a:lnTo>
                  <a:pt x="96037" y="66232"/>
                </a:lnTo>
                <a:lnTo>
                  <a:pt x="92725" y="66232"/>
                </a:lnTo>
                <a:cubicBezTo>
                  <a:pt x="85398" y="66232"/>
                  <a:pt x="79478" y="60313"/>
                  <a:pt x="79478" y="52986"/>
                </a:cubicBezTo>
                <a:lnTo>
                  <a:pt x="79478" y="26493"/>
                </a:lnTo>
                <a:close/>
              </a:path>
            </a:pathLst>
          </a:custGeom>
          <a:solidFill>
            <a:srgbClr val="C29B5C"/>
          </a:solidFill>
        </p:spPr>
      </p:sp>
      <p:sp>
        <p:nvSpPr>
          <p:cNvPr id="117" name="Text 32"/>
          <p:cNvSpPr/>
          <p:nvPr/>
        </p:nvSpPr>
        <p:spPr>
          <a:xfrm>
            <a:off x="1125855" y="4796790"/>
            <a:ext cx="14474825" cy="296545"/>
          </a:xfrm>
          <a:prstGeom prst="rect">
            <a:avLst/>
          </a:prstGeom>
          <a:solidFill>
            <a:srgbClr val="F9F5EE"/>
          </a:solid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"示范引领、重点突破、全域协同"发展格局</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14" name="组合 13"/>
          <p:cNvGrpSpPr/>
          <p:nvPr/>
        </p:nvGrpSpPr>
        <p:grpSpPr>
          <a:xfrm>
            <a:off x="758825" y="5262880"/>
            <a:ext cx="4680671" cy="1367790"/>
            <a:chOff x="1195" y="8288"/>
            <a:chExt cx="6973" cy="2154"/>
          </a:xfrm>
        </p:grpSpPr>
        <p:sp>
          <p:nvSpPr>
            <p:cNvPr id="118" name="Shape 33"/>
            <p:cNvSpPr/>
            <p:nvPr/>
          </p:nvSpPr>
          <p:spPr>
            <a:xfrm>
              <a:off x="1195" y="8288"/>
              <a:ext cx="6973" cy="2154"/>
            </a:xfrm>
            <a:custGeom>
              <a:avLst/>
              <a:gdLst/>
              <a:ahLst/>
              <a:cxnLst/>
              <a:rect l="l" t="t" r="r" b="b"/>
              <a:pathLst>
                <a:path w="4938263" h="1229267">
                  <a:moveTo>
                    <a:pt x="42385" y="0"/>
                  </a:moveTo>
                  <a:lnTo>
                    <a:pt x="4895878" y="0"/>
                  </a:lnTo>
                  <a:cubicBezTo>
                    <a:pt x="4919287" y="0"/>
                    <a:pt x="4938263" y="18976"/>
                    <a:pt x="4938263" y="42385"/>
                  </a:cubicBezTo>
                  <a:lnTo>
                    <a:pt x="4938263" y="1186882"/>
                  </a:lnTo>
                  <a:cubicBezTo>
                    <a:pt x="4938263" y="1210291"/>
                    <a:pt x="4919287" y="1229267"/>
                    <a:pt x="4895878" y="1229267"/>
                  </a:cubicBezTo>
                  <a:lnTo>
                    <a:pt x="42385" y="1229267"/>
                  </a:lnTo>
                  <a:cubicBezTo>
                    <a:pt x="18976" y="1229267"/>
                    <a:pt x="0" y="1210291"/>
                    <a:pt x="0" y="1186882"/>
                  </a:cubicBezTo>
                  <a:lnTo>
                    <a:pt x="0" y="42385"/>
                  </a:lnTo>
                  <a:cubicBezTo>
                    <a:pt x="0" y="18992"/>
                    <a:pt x="18992" y="0"/>
                    <a:pt x="42385" y="0"/>
                  </a:cubicBezTo>
                  <a:close/>
                </a:path>
              </a:pathLst>
            </a:custGeom>
            <a:solidFill>
              <a:srgbClr val="FFFFFF"/>
            </a:solidFill>
          </p:spPr>
        </p:sp>
        <p:sp>
          <p:nvSpPr>
            <p:cNvPr id="119" name="Shape 34"/>
            <p:cNvSpPr/>
            <p:nvPr/>
          </p:nvSpPr>
          <p:spPr>
            <a:xfrm>
              <a:off x="1340" y="8413"/>
              <a:ext cx="527" cy="534"/>
            </a:xfrm>
            <a:custGeom>
              <a:avLst/>
              <a:gdLst/>
              <a:ahLst/>
              <a:cxnLst/>
              <a:rect l="l" t="t" r="r" b="b"/>
              <a:pathLst>
                <a:path w="339108" h="339108">
                  <a:moveTo>
                    <a:pt x="42389" y="0"/>
                  </a:moveTo>
                  <a:lnTo>
                    <a:pt x="296720" y="0"/>
                  </a:lnTo>
                  <a:cubicBezTo>
                    <a:pt x="320115" y="0"/>
                    <a:pt x="339108" y="18994"/>
                    <a:pt x="339108" y="42389"/>
                  </a:cubicBezTo>
                  <a:lnTo>
                    <a:pt x="339108" y="296720"/>
                  </a:lnTo>
                  <a:cubicBezTo>
                    <a:pt x="339108" y="320115"/>
                    <a:pt x="320115" y="339108"/>
                    <a:pt x="296720" y="339108"/>
                  </a:cubicBezTo>
                  <a:lnTo>
                    <a:pt x="42389" y="339108"/>
                  </a:lnTo>
                  <a:cubicBezTo>
                    <a:pt x="18994" y="339108"/>
                    <a:pt x="0" y="320115"/>
                    <a:pt x="0" y="296720"/>
                  </a:cubicBezTo>
                  <a:lnTo>
                    <a:pt x="0" y="42389"/>
                  </a:lnTo>
                  <a:cubicBezTo>
                    <a:pt x="0" y="18994"/>
                    <a:pt x="18994" y="0"/>
                    <a:pt x="42389" y="0"/>
                  </a:cubicBezTo>
                  <a:close/>
                </a:path>
              </a:pathLst>
            </a:custGeom>
            <a:solidFill>
              <a:srgbClr val="C59F5E"/>
            </a:solidFill>
          </p:spPr>
        </p:sp>
        <p:sp>
          <p:nvSpPr>
            <p:cNvPr id="120" name="Shape 35"/>
            <p:cNvSpPr/>
            <p:nvPr/>
          </p:nvSpPr>
          <p:spPr>
            <a:xfrm>
              <a:off x="1455" y="8547"/>
              <a:ext cx="296" cy="267"/>
            </a:xfrm>
            <a:custGeom>
              <a:avLst/>
              <a:gdLst/>
              <a:ahLst/>
              <a:cxnLst/>
              <a:rect l="l" t="t" r="r" b="b"/>
              <a:pathLst>
                <a:path w="190748" h="169554">
                  <a:moveTo>
                    <a:pt x="102494" y="-6259"/>
                  </a:moveTo>
                  <a:cubicBezTo>
                    <a:pt x="101136" y="-8908"/>
                    <a:pt x="98388" y="-10597"/>
                    <a:pt x="95407" y="-10597"/>
                  </a:cubicBezTo>
                  <a:cubicBezTo>
                    <a:pt x="92427" y="-10597"/>
                    <a:pt x="89678" y="-8908"/>
                    <a:pt x="88320" y="-6259"/>
                  </a:cubicBezTo>
                  <a:lnTo>
                    <a:pt x="63947" y="41494"/>
                  </a:lnTo>
                  <a:lnTo>
                    <a:pt x="10995" y="49906"/>
                  </a:lnTo>
                  <a:cubicBezTo>
                    <a:pt x="8047" y="50369"/>
                    <a:pt x="5597" y="52456"/>
                    <a:pt x="4669" y="55304"/>
                  </a:cubicBezTo>
                  <a:cubicBezTo>
                    <a:pt x="3742" y="58152"/>
                    <a:pt x="4504" y="61265"/>
                    <a:pt x="6590" y="63384"/>
                  </a:cubicBezTo>
                  <a:lnTo>
                    <a:pt x="44475" y="101302"/>
                  </a:lnTo>
                  <a:lnTo>
                    <a:pt x="36130" y="154254"/>
                  </a:lnTo>
                  <a:cubicBezTo>
                    <a:pt x="35666" y="157202"/>
                    <a:pt x="36891" y="160182"/>
                    <a:pt x="39309" y="161937"/>
                  </a:cubicBezTo>
                  <a:cubicBezTo>
                    <a:pt x="41726" y="163693"/>
                    <a:pt x="44905" y="163957"/>
                    <a:pt x="47588" y="162600"/>
                  </a:cubicBezTo>
                  <a:lnTo>
                    <a:pt x="95407" y="138293"/>
                  </a:lnTo>
                  <a:lnTo>
                    <a:pt x="143194" y="162600"/>
                  </a:lnTo>
                  <a:cubicBezTo>
                    <a:pt x="145843" y="163957"/>
                    <a:pt x="149055" y="163693"/>
                    <a:pt x="151473" y="161937"/>
                  </a:cubicBezTo>
                  <a:cubicBezTo>
                    <a:pt x="153890" y="160182"/>
                    <a:pt x="155116" y="157235"/>
                    <a:pt x="154652" y="154254"/>
                  </a:cubicBezTo>
                  <a:lnTo>
                    <a:pt x="146274" y="101302"/>
                  </a:lnTo>
                  <a:lnTo>
                    <a:pt x="184158" y="63384"/>
                  </a:lnTo>
                  <a:cubicBezTo>
                    <a:pt x="186278" y="61265"/>
                    <a:pt x="187006" y="58152"/>
                    <a:pt x="186079" y="55304"/>
                  </a:cubicBezTo>
                  <a:cubicBezTo>
                    <a:pt x="185152" y="52456"/>
                    <a:pt x="182734" y="50369"/>
                    <a:pt x="179754" y="49906"/>
                  </a:cubicBezTo>
                  <a:lnTo>
                    <a:pt x="126834" y="41494"/>
                  </a:lnTo>
                  <a:lnTo>
                    <a:pt x="102494" y="-6259"/>
                  </a:lnTo>
                  <a:close/>
                </a:path>
              </a:pathLst>
            </a:custGeom>
            <a:solidFill>
              <a:srgbClr val="FFFFFF"/>
            </a:solidFill>
          </p:spPr>
        </p:sp>
        <p:sp>
          <p:nvSpPr>
            <p:cNvPr id="121" name="Text 36"/>
            <p:cNvSpPr/>
            <p:nvPr/>
          </p:nvSpPr>
          <p:spPr>
            <a:xfrm>
              <a:off x="2014" y="8480"/>
              <a:ext cx="1448" cy="401"/>
            </a:xfrm>
            <a:prstGeom prst="rect">
              <a:avLst/>
            </a:prstGeom>
            <a:solidFill>
              <a:srgbClr val="FFFFFF"/>
            </a:solid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示范引领区</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122" name="Text 37"/>
            <p:cNvSpPr/>
            <p:nvPr/>
          </p:nvSpPr>
          <p:spPr>
            <a:xfrm>
              <a:off x="1351" y="9030"/>
              <a:ext cx="3161" cy="366"/>
            </a:xfrm>
            <a:prstGeom prst="rect">
              <a:avLst/>
            </a:prstGeom>
            <a:solidFill>
              <a:srgbClr val="FFFFFF"/>
            </a:solidFill>
          </p:spPr>
          <p:txBody>
            <a:bodyPr wrap="square" lIns="0" tIns="0" rIns="0" bIns="0" rtlCol="0" anchor="ctr"/>
            <a:lstStyle/>
            <a:p>
              <a:pPr>
                <a:lnSpc>
                  <a:spcPct val="120000"/>
                </a:lnSpc>
              </a:pPr>
              <a:r>
                <a:rPr lang="en-US" sz="1400" dirty="0">
                  <a:solidFill>
                    <a:srgbClr val="C59F5E"/>
                  </a:solidFill>
                  <a:latin typeface="微软雅黑" panose="020B0503020204020204" charset="-122"/>
                  <a:ea typeface="微软雅黑" panose="020B0503020204020204" charset="-122"/>
                  <a:cs typeface="MiSans" pitchFamily="34" charset="-120"/>
                </a:rPr>
                <a:t>海口、三亚、儋州</a:t>
              </a:r>
              <a:endParaRPr lang="en-US" sz="1400" dirty="0">
                <a:solidFill>
                  <a:srgbClr val="C59F5E"/>
                </a:solidFill>
                <a:latin typeface="微软雅黑" panose="020B0503020204020204" charset="-122"/>
                <a:ea typeface="微软雅黑" panose="020B0503020204020204" charset="-122"/>
                <a:cs typeface="MiSans" pitchFamily="34" charset="-120"/>
              </a:endParaRPr>
            </a:p>
          </p:txBody>
        </p:sp>
        <p:sp>
          <p:nvSpPr>
            <p:cNvPr id="123" name="Text 38"/>
            <p:cNvSpPr/>
            <p:nvPr/>
          </p:nvSpPr>
          <p:spPr>
            <a:xfrm>
              <a:off x="1355" y="9755"/>
              <a:ext cx="6470" cy="335"/>
            </a:xfrm>
            <a:prstGeom prst="rect">
              <a:avLst/>
            </a:prstGeom>
            <a:solidFill>
              <a:srgbClr val="FFFFFF"/>
            </a:solidFill>
          </p:spPr>
          <p:txBody>
            <a:bodyPr wrap="square" lIns="0" tIns="0" rIns="0" bIns="0" rtlCol="0" anchor="ctr"/>
            <a:lstStyle/>
            <a:p>
              <a:pPr>
                <a:lnSpc>
                  <a:spcPct val="10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侧重制度创新与要素集聚</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承担制度创新任务</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开展重点载体建设</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5" name="组合 14"/>
          <p:cNvGrpSpPr/>
          <p:nvPr/>
        </p:nvGrpSpPr>
        <p:grpSpPr>
          <a:xfrm>
            <a:off x="5716356" y="5262880"/>
            <a:ext cx="4676775" cy="1367790"/>
            <a:chOff x="9013" y="8288"/>
            <a:chExt cx="7540" cy="2154"/>
          </a:xfrm>
        </p:grpSpPr>
        <p:sp>
          <p:nvSpPr>
            <p:cNvPr id="124" name="Shape 39"/>
            <p:cNvSpPr/>
            <p:nvPr/>
          </p:nvSpPr>
          <p:spPr>
            <a:xfrm>
              <a:off x="9013" y="8288"/>
              <a:ext cx="7540" cy="2154"/>
            </a:xfrm>
            <a:custGeom>
              <a:avLst/>
              <a:gdLst/>
              <a:ahLst/>
              <a:cxnLst/>
              <a:rect l="l" t="t" r="r" b="b"/>
              <a:pathLst>
                <a:path w="4938263" h="1229267">
                  <a:moveTo>
                    <a:pt x="42385" y="0"/>
                  </a:moveTo>
                  <a:lnTo>
                    <a:pt x="4895878" y="0"/>
                  </a:lnTo>
                  <a:cubicBezTo>
                    <a:pt x="4919287" y="0"/>
                    <a:pt x="4938263" y="18976"/>
                    <a:pt x="4938263" y="42385"/>
                  </a:cubicBezTo>
                  <a:lnTo>
                    <a:pt x="4938263" y="1186882"/>
                  </a:lnTo>
                  <a:cubicBezTo>
                    <a:pt x="4938263" y="1210291"/>
                    <a:pt x="4919287" y="1229267"/>
                    <a:pt x="4895878" y="1229267"/>
                  </a:cubicBezTo>
                  <a:lnTo>
                    <a:pt x="42385" y="1229267"/>
                  </a:lnTo>
                  <a:cubicBezTo>
                    <a:pt x="18976" y="1229267"/>
                    <a:pt x="0" y="1210291"/>
                    <a:pt x="0" y="1186882"/>
                  </a:cubicBezTo>
                  <a:lnTo>
                    <a:pt x="0" y="42385"/>
                  </a:lnTo>
                  <a:cubicBezTo>
                    <a:pt x="0" y="18992"/>
                    <a:pt x="18992" y="0"/>
                    <a:pt x="42385" y="0"/>
                  </a:cubicBezTo>
                  <a:close/>
                </a:path>
              </a:pathLst>
            </a:custGeom>
            <a:solidFill>
              <a:srgbClr val="FFFFFF"/>
            </a:solidFill>
          </p:spPr>
        </p:sp>
        <p:sp>
          <p:nvSpPr>
            <p:cNvPr id="125" name="Shape 40"/>
            <p:cNvSpPr/>
            <p:nvPr/>
          </p:nvSpPr>
          <p:spPr>
            <a:xfrm>
              <a:off x="9159" y="8413"/>
              <a:ext cx="527" cy="534"/>
            </a:xfrm>
            <a:custGeom>
              <a:avLst/>
              <a:gdLst/>
              <a:ahLst/>
              <a:cxnLst/>
              <a:rect l="l" t="t" r="r" b="b"/>
              <a:pathLst>
                <a:path w="339108" h="339108">
                  <a:moveTo>
                    <a:pt x="42389" y="0"/>
                  </a:moveTo>
                  <a:lnTo>
                    <a:pt x="296720" y="0"/>
                  </a:lnTo>
                  <a:cubicBezTo>
                    <a:pt x="320115" y="0"/>
                    <a:pt x="339108" y="18994"/>
                    <a:pt x="339108" y="42389"/>
                  </a:cubicBezTo>
                  <a:lnTo>
                    <a:pt x="339108" y="296720"/>
                  </a:lnTo>
                  <a:cubicBezTo>
                    <a:pt x="339108" y="320115"/>
                    <a:pt x="320115" y="339108"/>
                    <a:pt x="296720" y="339108"/>
                  </a:cubicBezTo>
                  <a:lnTo>
                    <a:pt x="42389" y="339108"/>
                  </a:lnTo>
                  <a:cubicBezTo>
                    <a:pt x="18994" y="339108"/>
                    <a:pt x="0" y="320115"/>
                    <a:pt x="0" y="296720"/>
                  </a:cubicBezTo>
                  <a:lnTo>
                    <a:pt x="0" y="42389"/>
                  </a:lnTo>
                  <a:cubicBezTo>
                    <a:pt x="0" y="18994"/>
                    <a:pt x="18994" y="0"/>
                    <a:pt x="42389" y="0"/>
                  </a:cubicBezTo>
                  <a:close/>
                </a:path>
              </a:pathLst>
            </a:custGeom>
            <a:solidFill>
              <a:srgbClr val="C59F5E"/>
            </a:solidFill>
          </p:spPr>
        </p:sp>
        <p:sp>
          <p:nvSpPr>
            <p:cNvPr id="126" name="Shape 41"/>
            <p:cNvSpPr/>
            <p:nvPr/>
          </p:nvSpPr>
          <p:spPr>
            <a:xfrm>
              <a:off x="9290" y="8547"/>
              <a:ext cx="264" cy="267"/>
            </a:xfrm>
            <a:custGeom>
              <a:avLst/>
              <a:gdLst/>
              <a:ahLst/>
              <a:cxnLst/>
              <a:rect l="l" t="t" r="r" b="b"/>
              <a:pathLst>
                <a:path w="169554" h="169554">
                  <a:moveTo>
                    <a:pt x="148360" y="84777"/>
                  </a:moveTo>
                  <a:cubicBezTo>
                    <a:pt x="148360" y="49685"/>
                    <a:pt x="119869" y="21194"/>
                    <a:pt x="84777" y="21194"/>
                  </a:cubicBezTo>
                  <a:cubicBezTo>
                    <a:pt x="49685" y="21194"/>
                    <a:pt x="21194" y="49685"/>
                    <a:pt x="21194" y="84777"/>
                  </a:cubicBezTo>
                  <a:cubicBezTo>
                    <a:pt x="21194" y="119869"/>
                    <a:pt x="49685" y="148360"/>
                    <a:pt x="84777" y="148360"/>
                  </a:cubicBezTo>
                  <a:cubicBezTo>
                    <a:pt x="119869" y="148360"/>
                    <a:pt x="148360" y="119869"/>
                    <a:pt x="148360" y="84777"/>
                  </a:cubicBezTo>
                  <a:close/>
                  <a:moveTo>
                    <a:pt x="0" y="84777"/>
                  </a:moveTo>
                  <a:cubicBezTo>
                    <a:pt x="0" y="37987"/>
                    <a:pt x="37987" y="0"/>
                    <a:pt x="84777" y="0"/>
                  </a:cubicBezTo>
                  <a:cubicBezTo>
                    <a:pt x="131567" y="0"/>
                    <a:pt x="169554" y="37987"/>
                    <a:pt x="169554" y="84777"/>
                  </a:cubicBezTo>
                  <a:cubicBezTo>
                    <a:pt x="169554" y="131567"/>
                    <a:pt x="131567" y="169554"/>
                    <a:pt x="84777" y="169554"/>
                  </a:cubicBezTo>
                  <a:cubicBezTo>
                    <a:pt x="37987" y="169554"/>
                    <a:pt x="0" y="131567"/>
                    <a:pt x="0" y="84777"/>
                  </a:cubicBezTo>
                  <a:close/>
                  <a:moveTo>
                    <a:pt x="84777" y="111270"/>
                  </a:moveTo>
                  <a:cubicBezTo>
                    <a:pt x="99399" y="111270"/>
                    <a:pt x="111270" y="99399"/>
                    <a:pt x="111270" y="84777"/>
                  </a:cubicBezTo>
                  <a:cubicBezTo>
                    <a:pt x="111270" y="70155"/>
                    <a:pt x="99399" y="58284"/>
                    <a:pt x="84777" y="58284"/>
                  </a:cubicBezTo>
                  <a:cubicBezTo>
                    <a:pt x="70155" y="58284"/>
                    <a:pt x="58284" y="70155"/>
                    <a:pt x="58284" y="84777"/>
                  </a:cubicBezTo>
                  <a:cubicBezTo>
                    <a:pt x="58284" y="99399"/>
                    <a:pt x="70155" y="111270"/>
                    <a:pt x="84777" y="111270"/>
                  </a:cubicBezTo>
                  <a:close/>
                  <a:moveTo>
                    <a:pt x="84777" y="37090"/>
                  </a:moveTo>
                  <a:cubicBezTo>
                    <a:pt x="111096" y="37090"/>
                    <a:pt x="132464" y="58458"/>
                    <a:pt x="132464" y="84777"/>
                  </a:cubicBezTo>
                  <a:cubicBezTo>
                    <a:pt x="132464" y="111096"/>
                    <a:pt x="111096" y="132464"/>
                    <a:pt x="84777" y="132464"/>
                  </a:cubicBezTo>
                  <a:cubicBezTo>
                    <a:pt x="58458" y="132464"/>
                    <a:pt x="37090" y="111096"/>
                    <a:pt x="37090" y="84777"/>
                  </a:cubicBezTo>
                  <a:cubicBezTo>
                    <a:pt x="37090" y="58458"/>
                    <a:pt x="58458" y="37090"/>
                    <a:pt x="84777" y="37090"/>
                  </a:cubicBezTo>
                  <a:close/>
                  <a:moveTo>
                    <a:pt x="74180" y="84777"/>
                  </a:moveTo>
                  <a:cubicBezTo>
                    <a:pt x="74180" y="78928"/>
                    <a:pt x="78928" y="74180"/>
                    <a:pt x="84777" y="74180"/>
                  </a:cubicBezTo>
                  <a:cubicBezTo>
                    <a:pt x="90626" y="74180"/>
                    <a:pt x="95374" y="78928"/>
                    <a:pt x="95374" y="84777"/>
                  </a:cubicBezTo>
                  <a:cubicBezTo>
                    <a:pt x="95374" y="90626"/>
                    <a:pt x="90626" y="95374"/>
                    <a:pt x="84777" y="95374"/>
                  </a:cubicBezTo>
                  <a:cubicBezTo>
                    <a:pt x="78928" y="95374"/>
                    <a:pt x="74180" y="90626"/>
                    <a:pt x="74180" y="84777"/>
                  </a:cubicBezTo>
                  <a:close/>
                </a:path>
              </a:pathLst>
            </a:custGeom>
            <a:solidFill>
              <a:srgbClr val="F0EEEA"/>
            </a:solidFill>
          </p:spPr>
        </p:sp>
        <p:sp>
          <p:nvSpPr>
            <p:cNvPr id="127" name="Text 42"/>
            <p:cNvSpPr/>
            <p:nvPr/>
          </p:nvSpPr>
          <p:spPr>
            <a:xfrm>
              <a:off x="9833" y="8480"/>
              <a:ext cx="1448" cy="401"/>
            </a:xfrm>
            <a:prstGeom prst="rect">
              <a:avLst/>
            </a:prstGeom>
            <a:solidFill>
              <a:srgbClr val="FFFFFF"/>
            </a:solid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重点突破区</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128" name="Text 43"/>
            <p:cNvSpPr/>
            <p:nvPr/>
          </p:nvSpPr>
          <p:spPr>
            <a:xfrm>
              <a:off x="9172" y="8976"/>
              <a:ext cx="3171" cy="456"/>
            </a:xfrm>
            <a:prstGeom prst="rect">
              <a:avLst/>
            </a:prstGeom>
            <a:solidFill>
              <a:srgbClr val="FFFFFF"/>
            </a:solidFill>
          </p:spPr>
          <p:txBody>
            <a:bodyPr wrap="square" lIns="0" tIns="0" rIns="0" bIns="0" rtlCol="0" anchor="ctr"/>
            <a:lstStyle/>
            <a:p>
              <a:pPr>
                <a:lnSpc>
                  <a:spcPct val="120000"/>
                </a:lnSpc>
              </a:pPr>
              <a:r>
                <a:rPr lang="en-US" sz="1400" dirty="0">
                  <a:solidFill>
                    <a:srgbClr val="C59F5E"/>
                  </a:solidFill>
                  <a:latin typeface="微软雅黑" panose="020B0503020204020204" charset="-122"/>
                  <a:ea typeface="微软雅黑" panose="020B0503020204020204" charset="-122"/>
                  <a:cs typeface="MiSans" pitchFamily="34" charset="-120"/>
                </a:rPr>
                <a:t>琼海、东方、五指山</a:t>
              </a:r>
              <a:endParaRPr lang="en-US" sz="1400" dirty="0">
                <a:solidFill>
                  <a:srgbClr val="C59F5E"/>
                </a:solidFill>
                <a:latin typeface="微软雅黑" panose="020B0503020204020204" charset="-122"/>
                <a:ea typeface="微软雅黑" panose="020B0503020204020204" charset="-122"/>
                <a:cs typeface="MiSans" pitchFamily="34" charset="-120"/>
              </a:endParaRPr>
            </a:p>
          </p:txBody>
        </p:sp>
        <p:sp>
          <p:nvSpPr>
            <p:cNvPr id="129" name="Text 44"/>
            <p:cNvSpPr/>
            <p:nvPr/>
          </p:nvSpPr>
          <p:spPr>
            <a:xfrm>
              <a:off x="9174" y="9755"/>
              <a:ext cx="7105" cy="334"/>
            </a:xfrm>
            <a:prstGeom prst="rect">
              <a:avLst/>
            </a:prstGeom>
            <a:solidFill>
              <a:srgbClr val="FFFFFF"/>
            </a:solidFill>
          </p:spPr>
          <p:txBody>
            <a:bodyPr wrap="square" lIns="0" tIns="0" rIns="0" bIns="0" rtlCol="0" anchor="ctr"/>
            <a:lstStyle/>
            <a:p>
              <a:pPr>
                <a:lnSpc>
                  <a:spcPct val="10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专注产业垂直深化</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打造医疗健康、冷链物流、特色产品加工等特色园区</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6" name="组合 15"/>
          <p:cNvGrpSpPr/>
          <p:nvPr/>
        </p:nvGrpSpPr>
        <p:grpSpPr>
          <a:xfrm>
            <a:off x="10669991" y="5262880"/>
            <a:ext cx="4676775" cy="1367790"/>
            <a:chOff x="16984" y="8288"/>
            <a:chExt cx="7540" cy="2154"/>
          </a:xfrm>
        </p:grpSpPr>
        <p:sp>
          <p:nvSpPr>
            <p:cNvPr id="130" name="Shape 45"/>
            <p:cNvSpPr/>
            <p:nvPr/>
          </p:nvSpPr>
          <p:spPr>
            <a:xfrm>
              <a:off x="16984" y="8288"/>
              <a:ext cx="7540" cy="2154"/>
            </a:xfrm>
            <a:custGeom>
              <a:avLst/>
              <a:gdLst/>
              <a:ahLst/>
              <a:cxnLst/>
              <a:rect l="l" t="t" r="r" b="b"/>
              <a:pathLst>
                <a:path w="4938263" h="1229267">
                  <a:moveTo>
                    <a:pt x="42385" y="0"/>
                  </a:moveTo>
                  <a:lnTo>
                    <a:pt x="4895878" y="0"/>
                  </a:lnTo>
                  <a:cubicBezTo>
                    <a:pt x="4919287" y="0"/>
                    <a:pt x="4938263" y="18976"/>
                    <a:pt x="4938263" y="42385"/>
                  </a:cubicBezTo>
                  <a:lnTo>
                    <a:pt x="4938263" y="1186882"/>
                  </a:lnTo>
                  <a:cubicBezTo>
                    <a:pt x="4938263" y="1210291"/>
                    <a:pt x="4919287" y="1229267"/>
                    <a:pt x="4895878" y="1229267"/>
                  </a:cubicBezTo>
                  <a:lnTo>
                    <a:pt x="42385" y="1229267"/>
                  </a:lnTo>
                  <a:cubicBezTo>
                    <a:pt x="18976" y="1229267"/>
                    <a:pt x="0" y="1210291"/>
                    <a:pt x="0" y="1186882"/>
                  </a:cubicBezTo>
                  <a:lnTo>
                    <a:pt x="0" y="42385"/>
                  </a:lnTo>
                  <a:cubicBezTo>
                    <a:pt x="0" y="18992"/>
                    <a:pt x="18992" y="0"/>
                    <a:pt x="42385" y="0"/>
                  </a:cubicBezTo>
                  <a:close/>
                </a:path>
              </a:pathLst>
            </a:custGeom>
            <a:solidFill>
              <a:srgbClr val="FFFFFF"/>
            </a:solidFill>
          </p:spPr>
        </p:sp>
        <p:sp>
          <p:nvSpPr>
            <p:cNvPr id="131" name="Shape 46"/>
            <p:cNvSpPr/>
            <p:nvPr/>
          </p:nvSpPr>
          <p:spPr>
            <a:xfrm>
              <a:off x="17130" y="8413"/>
              <a:ext cx="527" cy="534"/>
            </a:xfrm>
            <a:custGeom>
              <a:avLst/>
              <a:gdLst/>
              <a:ahLst/>
              <a:cxnLst/>
              <a:rect l="l" t="t" r="r" b="b"/>
              <a:pathLst>
                <a:path w="339108" h="339108">
                  <a:moveTo>
                    <a:pt x="42389" y="0"/>
                  </a:moveTo>
                  <a:lnTo>
                    <a:pt x="296720" y="0"/>
                  </a:lnTo>
                  <a:cubicBezTo>
                    <a:pt x="320115" y="0"/>
                    <a:pt x="339108" y="18994"/>
                    <a:pt x="339108" y="42389"/>
                  </a:cubicBezTo>
                  <a:lnTo>
                    <a:pt x="339108" y="296720"/>
                  </a:lnTo>
                  <a:cubicBezTo>
                    <a:pt x="339108" y="320115"/>
                    <a:pt x="320115" y="339108"/>
                    <a:pt x="296720" y="339108"/>
                  </a:cubicBezTo>
                  <a:lnTo>
                    <a:pt x="42389" y="339108"/>
                  </a:lnTo>
                  <a:cubicBezTo>
                    <a:pt x="18994" y="339108"/>
                    <a:pt x="0" y="320115"/>
                    <a:pt x="0" y="296720"/>
                  </a:cubicBezTo>
                  <a:lnTo>
                    <a:pt x="0" y="42389"/>
                  </a:lnTo>
                  <a:cubicBezTo>
                    <a:pt x="0" y="18994"/>
                    <a:pt x="18994" y="0"/>
                    <a:pt x="42389" y="0"/>
                  </a:cubicBezTo>
                  <a:close/>
                </a:path>
              </a:pathLst>
            </a:custGeom>
            <a:solidFill>
              <a:srgbClr val="C59F5E"/>
            </a:solidFill>
          </p:spPr>
        </p:sp>
        <p:sp>
          <p:nvSpPr>
            <p:cNvPr id="132" name="Shape 47"/>
            <p:cNvSpPr/>
            <p:nvPr/>
          </p:nvSpPr>
          <p:spPr>
            <a:xfrm>
              <a:off x="17244" y="8547"/>
              <a:ext cx="296" cy="267"/>
            </a:xfrm>
            <a:custGeom>
              <a:avLst/>
              <a:gdLst/>
              <a:ahLst/>
              <a:cxnLst/>
              <a:rect l="l" t="t" r="r" b="b"/>
              <a:pathLst>
                <a:path w="190748" h="169554">
                  <a:moveTo>
                    <a:pt x="89049" y="28215"/>
                  </a:moveTo>
                  <a:lnTo>
                    <a:pt x="50436" y="71133"/>
                  </a:lnTo>
                  <a:cubicBezTo>
                    <a:pt x="48912" y="72822"/>
                    <a:pt x="48979" y="75438"/>
                    <a:pt x="50601" y="77061"/>
                  </a:cubicBezTo>
                  <a:cubicBezTo>
                    <a:pt x="60702" y="87161"/>
                    <a:pt x="77094" y="87161"/>
                    <a:pt x="87195" y="77061"/>
                  </a:cubicBezTo>
                  <a:lnTo>
                    <a:pt x="97725" y="66530"/>
                  </a:lnTo>
                  <a:cubicBezTo>
                    <a:pt x="99116" y="65139"/>
                    <a:pt x="100871" y="64378"/>
                    <a:pt x="102660" y="64245"/>
                  </a:cubicBezTo>
                  <a:cubicBezTo>
                    <a:pt x="104912" y="64046"/>
                    <a:pt x="107230" y="64808"/>
                    <a:pt x="108952" y="66530"/>
                  </a:cubicBezTo>
                  <a:lnTo>
                    <a:pt x="167435" y="124516"/>
                  </a:lnTo>
                  <a:lnTo>
                    <a:pt x="190748" y="105971"/>
                  </a:lnTo>
                  <a:lnTo>
                    <a:pt x="190748" y="10597"/>
                  </a:lnTo>
                  <a:lnTo>
                    <a:pt x="153658" y="31791"/>
                  </a:lnTo>
                  <a:lnTo>
                    <a:pt x="145777" y="26526"/>
                  </a:lnTo>
                  <a:cubicBezTo>
                    <a:pt x="140544" y="23049"/>
                    <a:pt x="134418" y="21194"/>
                    <a:pt x="128126" y="21194"/>
                  </a:cubicBezTo>
                  <a:lnTo>
                    <a:pt x="104812" y="21194"/>
                  </a:lnTo>
                  <a:cubicBezTo>
                    <a:pt x="104448" y="21194"/>
                    <a:pt x="104051" y="21194"/>
                    <a:pt x="103686" y="21227"/>
                  </a:cubicBezTo>
                  <a:cubicBezTo>
                    <a:pt x="98090" y="21525"/>
                    <a:pt x="92824" y="24042"/>
                    <a:pt x="89049" y="28215"/>
                  </a:cubicBezTo>
                  <a:close/>
                  <a:moveTo>
                    <a:pt x="38613" y="60503"/>
                  </a:moveTo>
                  <a:lnTo>
                    <a:pt x="73981" y="21194"/>
                  </a:lnTo>
                  <a:lnTo>
                    <a:pt x="60867" y="21194"/>
                  </a:lnTo>
                  <a:cubicBezTo>
                    <a:pt x="52423" y="21194"/>
                    <a:pt x="44342" y="24539"/>
                    <a:pt x="38381" y="30500"/>
                  </a:cubicBezTo>
                  <a:lnTo>
                    <a:pt x="37090" y="31791"/>
                  </a:lnTo>
                  <a:lnTo>
                    <a:pt x="0" y="10597"/>
                  </a:lnTo>
                  <a:lnTo>
                    <a:pt x="0" y="105971"/>
                  </a:lnTo>
                  <a:lnTo>
                    <a:pt x="51793" y="149122"/>
                  </a:lnTo>
                  <a:cubicBezTo>
                    <a:pt x="59410" y="155480"/>
                    <a:pt x="69014" y="158957"/>
                    <a:pt x="78916" y="158957"/>
                  </a:cubicBezTo>
                  <a:lnTo>
                    <a:pt x="84115" y="158957"/>
                  </a:lnTo>
                  <a:lnTo>
                    <a:pt x="81797" y="156639"/>
                  </a:lnTo>
                  <a:cubicBezTo>
                    <a:pt x="78684" y="153526"/>
                    <a:pt x="78684" y="148492"/>
                    <a:pt x="81797" y="145413"/>
                  </a:cubicBezTo>
                  <a:cubicBezTo>
                    <a:pt x="84910" y="142333"/>
                    <a:pt x="89943" y="142300"/>
                    <a:pt x="93023" y="145413"/>
                  </a:cubicBezTo>
                  <a:lnTo>
                    <a:pt x="106601" y="158990"/>
                  </a:lnTo>
                  <a:lnTo>
                    <a:pt x="109581" y="158990"/>
                  </a:lnTo>
                  <a:cubicBezTo>
                    <a:pt x="115906" y="158990"/>
                    <a:pt x="122099" y="157566"/>
                    <a:pt x="127729" y="154917"/>
                  </a:cubicBezTo>
                  <a:lnTo>
                    <a:pt x="118887" y="146042"/>
                  </a:lnTo>
                  <a:cubicBezTo>
                    <a:pt x="115774" y="142929"/>
                    <a:pt x="115774" y="137895"/>
                    <a:pt x="118887" y="134815"/>
                  </a:cubicBezTo>
                  <a:cubicBezTo>
                    <a:pt x="121999" y="131736"/>
                    <a:pt x="127033" y="131702"/>
                    <a:pt x="130113" y="134815"/>
                  </a:cubicBezTo>
                  <a:lnTo>
                    <a:pt x="140710" y="145413"/>
                  </a:lnTo>
                  <a:lnTo>
                    <a:pt x="146505" y="139617"/>
                  </a:lnTo>
                  <a:cubicBezTo>
                    <a:pt x="149453" y="136670"/>
                    <a:pt x="150314" y="132398"/>
                    <a:pt x="149022" y="128656"/>
                  </a:cubicBezTo>
                  <a:lnTo>
                    <a:pt x="103355" y="83353"/>
                  </a:lnTo>
                  <a:lnTo>
                    <a:pt x="98421" y="88287"/>
                  </a:lnTo>
                  <a:cubicBezTo>
                    <a:pt x="82095" y="104614"/>
                    <a:pt x="55668" y="104614"/>
                    <a:pt x="39342" y="88287"/>
                  </a:cubicBezTo>
                  <a:cubicBezTo>
                    <a:pt x="31725" y="80671"/>
                    <a:pt x="31427" y="68451"/>
                    <a:pt x="38613" y="60470"/>
                  </a:cubicBezTo>
                  <a:close/>
                </a:path>
              </a:pathLst>
            </a:custGeom>
            <a:solidFill>
              <a:srgbClr val="F0EEEA"/>
            </a:solidFill>
          </p:spPr>
        </p:sp>
        <p:sp>
          <p:nvSpPr>
            <p:cNvPr id="133" name="Text 48"/>
            <p:cNvSpPr/>
            <p:nvPr/>
          </p:nvSpPr>
          <p:spPr>
            <a:xfrm>
              <a:off x="17804" y="8480"/>
              <a:ext cx="1448" cy="401"/>
            </a:xfrm>
            <a:prstGeom prst="rect">
              <a:avLst/>
            </a:prstGeom>
            <a:solidFill>
              <a:srgbClr val="FFFFFF"/>
            </a:solid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全域协同区</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134" name="Text 49"/>
            <p:cNvSpPr/>
            <p:nvPr/>
          </p:nvSpPr>
          <p:spPr>
            <a:xfrm>
              <a:off x="17141" y="9012"/>
              <a:ext cx="2984" cy="456"/>
            </a:xfrm>
            <a:prstGeom prst="rect">
              <a:avLst/>
            </a:prstGeom>
            <a:solidFill>
              <a:srgbClr val="FFFFFF"/>
            </a:solidFill>
          </p:spPr>
          <p:txBody>
            <a:bodyPr wrap="square" lIns="0" tIns="0" rIns="0" bIns="0" rtlCol="0" anchor="ctr"/>
            <a:lstStyle/>
            <a:p>
              <a:pPr>
                <a:lnSpc>
                  <a:spcPct val="120000"/>
                </a:lnSpc>
              </a:pPr>
              <a:r>
                <a:rPr lang="en-US" sz="1400" dirty="0">
                  <a:solidFill>
                    <a:srgbClr val="C59F5E"/>
                  </a:solidFill>
                  <a:latin typeface="微软雅黑" panose="020B0503020204020204" charset="-122"/>
                  <a:ea typeface="微软雅黑" panose="020B0503020204020204" charset="-122"/>
                  <a:cs typeface="MiSans" pitchFamily="34" charset="-120"/>
                </a:rPr>
                <a:t>文昌、万宁、乐东</a:t>
              </a:r>
              <a:endParaRPr lang="en-US" sz="1400" dirty="0">
                <a:solidFill>
                  <a:srgbClr val="C59F5E"/>
                </a:solidFill>
                <a:latin typeface="微软雅黑" panose="020B0503020204020204" charset="-122"/>
                <a:ea typeface="微软雅黑" panose="020B0503020204020204" charset="-122"/>
                <a:cs typeface="MiSans" pitchFamily="34" charset="-120"/>
              </a:endParaRPr>
            </a:p>
          </p:txBody>
        </p:sp>
        <p:sp>
          <p:nvSpPr>
            <p:cNvPr id="135" name="Text 50"/>
            <p:cNvSpPr/>
            <p:nvPr/>
          </p:nvSpPr>
          <p:spPr>
            <a:xfrm>
              <a:off x="17145" y="9755"/>
              <a:ext cx="6967" cy="334"/>
            </a:xfrm>
            <a:prstGeom prst="rect">
              <a:avLst/>
            </a:prstGeom>
            <a:solidFill>
              <a:srgbClr val="FFFFFF"/>
            </a:solidFill>
          </p:spPr>
          <p:txBody>
            <a:bodyPr wrap="square" lIns="0" tIns="0" rIns="0" bIns="0" rtlCol="0" anchor="ctr"/>
            <a:lstStyle/>
            <a:p>
              <a:pPr>
                <a:lnSpc>
                  <a:spcPct val="10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重点发展“特色农产品+跨境电商”</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建立市县间特色产品联合协作出海</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45" name="组合 144"/>
          <p:cNvGrpSpPr/>
          <p:nvPr/>
        </p:nvGrpSpPr>
        <p:grpSpPr>
          <a:xfrm rot="0">
            <a:off x="529590" y="7052945"/>
            <a:ext cx="7547610" cy="1443990"/>
            <a:chOff x="922" y="10975"/>
            <a:chExt cx="11766" cy="2415"/>
          </a:xfrm>
        </p:grpSpPr>
        <p:sp>
          <p:nvSpPr>
            <p:cNvPr id="146"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47"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138" name="Shape 52"/>
          <p:cNvSpPr/>
          <p:nvPr/>
        </p:nvSpPr>
        <p:spPr>
          <a:xfrm>
            <a:off x="541655" y="7021195"/>
            <a:ext cx="53975" cy="1423670"/>
          </a:xfrm>
          <a:custGeom>
            <a:avLst/>
            <a:gdLst/>
            <a:ahLst/>
            <a:cxnLst/>
            <a:rect l="l" t="t" r="r" b="b"/>
            <a:pathLst>
              <a:path w="42389" h="1420016">
                <a:moveTo>
                  <a:pt x="42389" y="0"/>
                </a:moveTo>
                <a:lnTo>
                  <a:pt x="42389" y="0"/>
                </a:lnTo>
                <a:lnTo>
                  <a:pt x="42389" y="1420016"/>
                </a:lnTo>
                <a:lnTo>
                  <a:pt x="42389" y="1420016"/>
                </a:lnTo>
                <a:cubicBezTo>
                  <a:pt x="18978" y="1420016"/>
                  <a:pt x="0" y="1401038"/>
                  <a:pt x="0" y="1377627"/>
                </a:cubicBezTo>
                <a:lnTo>
                  <a:pt x="0" y="42389"/>
                </a:lnTo>
                <a:cubicBezTo>
                  <a:pt x="0" y="18994"/>
                  <a:pt x="18994" y="0"/>
                  <a:pt x="42389" y="0"/>
                </a:cubicBezTo>
                <a:close/>
              </a:path>
            </a:pathLst>
          </a:custGeom>
          <a:solidFill>
            <a:srgbClr val="C09B5A"/>
          </a:solidFill>
        </p:spPr>
      </p:sp>
      <p:sp>
        <p:nvSpPr>
          <p:cNvPr id="139" name="Text 53"/>
          <p:cNvSpPr/>
          <p:nvPr/>
        </p:nvSpPr>
        <p:spPr>
          <a:xfrm>
            <a:off x="690880" y="7163435"/>
            <a:ext cx="6574790" cy="25527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区位优势:连接东南亚的黄金节点</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40" name="Text 54"/>
          <p:cNvSpPr/>
          <p:nvPr/>
        </p:nvSpPr>
        <p:spPr>
          <a:xfrm>
            <a:off x="690880" y="7560310"/>
            <a:ext cx="7218680" cy="829310"/>
          </a:xfrm>
          <a:prstGeom prst="rect">
            <a:avLst/>
          </a:prstGeom>
          <a:noFill/>
        </p:spPr>
        <p:txBody>
          <a:bodyPr wrap="square" lIns="0" tIns="0" rIns="0" bIns="0" rtlCol="0" anchor="ctr"/>
          <a:lstStyle/>
          <a:p>
            <a:pPr algn="just">
              <a:lnSpc>
                <a:spcPct val="12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海南是中国连接东南沿海和东南亚的区域航运枢纽</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是面向太平洋和印度洋的重要对外开放门户</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拥有以</a:t>
            </a:r>
            <a:r>
              <a:rPr lang="en-US" sz="1400" dirty="0">
                <a:solidFill>
                  <a:srgbClr val="C59F5E"/>
                </a:solidFill>
                <a:latin typeface="微软雅黑" panose="020B0503020204020204" charset="-122"/>
                <a:ea typeface="微软雅黑" panose="020B0503020204020204" charset="-122"/>
                <a:cs typeface="微软雅黑" panose="020B0503020204020204" charset="-122"/>
              </a:rPr>
              <a:t>海口美兰、三亚凤凰、琼海博鳌国际机场和洋浦国际枢纽港</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为核心的立体国际交通网络。“连接内外”的桥梁作用显著,将成为跨境电商链接国内国际两个市场的黄金节点。</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148" name="组合 147"/>
          <p:cNvGrpSpPr/>
          <p:nvPr/>
        </p:nvGrpSpPr>
        <p:grpSpPr>
          <a:xfrm rot="0">
            <a:off x="8382000" y="7042150"/>
            <a:ext cx="7343775" cy="1456055"/>
            <a:chOff x="922" y="10975"/>
            <a:chExt cx="11766" cy="2415"/>
          </a:xfrm>
        </p:grpSpPr>
        <p:sp>
          <p:nvSpPr>
            <p:cNvPr id="149"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50"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142" name="Shape 56"/>
          <p:cNvSpPr/>
          <p:nvPr/>
        </p:nvSpPr>
        <p:spPr>
          <a:xfrm>
            <a:off x="8382000" y="7022465"/>
            <a:ext cx="53975" cy="1435735"/>
          </a:xfrm>
          <a:custGeom>
            <a:avLst/>
            <a:gdLst/>
            <a:ahLst/>
            <a:cxnLst/>
            <a:rect l="l" t="t" r="r" b="b"/>
            <a:pathLst>
              <a:path w="42389" h="1420016">
                <a:moveTo>
                  <a:pt x="42389" y="0"/>
                </a:moveTo>
                <a:lnTo>
                  <a:pt x="42389" y="0"/>
                </a:lnTo>
                <a:lnTo>
                  <a:pt x="42389" y="1420016"/>
                </a:lnTo>
                <a:lnTo>
                  <a:pt x="42389" y="1420016"/>
                </a:lnTo>
                <a:cubicBezTo>
                  <a:pt x="18978" y="1420016"/>
                  <a:pt x="0" y="1401038"/>
                  <a:pt x="0" y="1377627"/>
                </a:cubicBezTo>
                <a:lnTo>
                  <a:pt x="0" y="42389"/>
                </a:lnTo>
                <a:cubicBezTo>
                  <a:pt x="0" y="18994"/>
                  <a:pt x="18994" y="0"/>
                  <a:pt x="42389" y="0"/>
                </a:cubicBezTo>
                <a:close/>
              </a:path>
            </a:pathLst>
          </a:custGeom>
          <a:solidFill>
            <a:srgbClr val="C09B5A"/>
          </a:solidFill>
        </p:spPr>
      </p:sp>
      <p:sp>
        <p:nvSpPr>
          <p:cNvPr id="143" name="Text 57"/>
          <p:cNvSpPr/>
          <p:nvPr/>
        </p:nvSpPr>
        <p:spPr>
          <a:xfrm>
            <a:off x="8530590" y="7165975"/>
            <a:ext cx="7118350" cy="25717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平台优势:消博会+博鳌论坛双驱动</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44" name="Text 58"/>
          <p:cNvSpPr/>
          <p:nvPr/>
        </p:nvSpPr>
        <p:spPr>
          <a:xfrm>
            <a:off x="8530590" y="7553960"/>
            <a:ext cx="6909435" cy="835660"/>
          </a:xfrm>
          <a:prstGeom prst="rect">
            <a:avLst/>
          </a:prstGeom>
          <a:noFill/>
        </p:spPr>
        <p:txBody>
          <a:bodyPr wrap="square" lIns="0" tIns="0" rIns="0" bIns="0" rtlCol="0" anchor="ctr"/>
          <a:lstStyle/>
          <a:p>
            <a:pPr algn="just">
              <a:lnSpc>
                <a:spcPct val="12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rPr>
              <a:t>中国国际消费品博览会</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汇聚全球优质消费品资源</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能提升跨境电商企业选品能力</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打造“展品变商品”的销售模式。</a:t>
            </a:r>
            <a:r>
              <a:rPr lang="en-US" sz="1400" dirty="0">
                <a:solidFill>
                  <a:srgbClr val="C59F5E"/>
                </a:solidFill>
                <a:latin typeface="微软雅黑" panose="020B0503020204020204" charset="-122"/>
                <a:ea typeface="微软雅黑" panose="020B0503020204020204" charset="-122"/>
                <a:cs typeface="微软雅黑" panose="020B0503020204020204" charset="-122"/>
              </a:rPr>
              <a:t>博鳌亚洲论坛</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助力跨境电商企业拓展海外合作伙伴</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快速建立国际品牌认知</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搭建更广阔的国际业务网络。</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方正大黑体_GBK" panose="02010600010101010101" charset="-122"/>
                  <a:sym typeface="+mn-ea"/>
                </a:rPr>
                <a:t>跨境电商补贴全景图</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五大类补贴政策,覆盖运营全流程</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9" name="Shape 3"/>
          <p:cNvSpPr/>
          <p:nvPr/>
        </p:nvSpPr>
        <p:spPr>
          <a:xfrm>
            <a:off x="606425" y="1475105"/>
            <a:ext cx="7380000" cy="2520000"/>
          </a:xfrm>
          <a:custGeom>
            <a:avLst/>
            <a:gdLst/>
            <a:ahLst/>
            <a:cxnLst/>
            <a:rect l="l" t="t" r="r" b="b"/>
            <a:pathLst>
              <a:path w="7542147" h="2548176">
                <a:moveTo>
                  <a:pt x="45503" y="0"/>
                </a:moveTo>
                <a:lnTo>
                  <a:pt x="7405641" y="0"/>
                </a:lnTo>
                <a:cubicBezTo>
                  <a:pt x="7481031" y="0"/>
                  <a:pt x="7542147" y="61116"/>
                  <a:pt x="7542147" y="136506"/>
                </a:cubicBezTo>
                <a:lnTo>
                  <a:pt x="7542147" y="2411671"/>
                </a:lnTo>
                <a:cubicBezTo>
                  <a:pt x="7542147" y="2487061"/>
                  <a:pt x="7481031" y="2548176"/>
                  <a:pt x="7405641" y="2548176"/>
                </a:cubicBezTo>
                <a:lnTo>
                  <a:pt x="45503" y="2548176"/>
                </a:lnTo>
                <a:cubicBezTo>
                  <a:pt x="20372" y="2548176"/>
                  <a:pt x="0" y="2527804"/>
                  <a:pt x="0" y="2502673"/>
                </a:cubicBezTo>
                <a:lnTo>
                  <a:pt x="0" y="45503"/>
                </a:lnTo>
                <a:cubicBezTo>
                  <a:pt x="0" y="20372"/>
                  <a:pt x="20372" y="0"/>
                  <a:pt x="45503" y="0"/>
                </a:cubicBezTo>
                <a:close/>
              </a:path>
            </a:pathLst>
          </a:custGeom>
          <a:solidFill>
            <a:schemeClr val="bg1"/>
          </a:solidFill>
          <a:ln>
            <a:solidFill>
              <a:srgbClr val="F0EEEA"/>
            </a:solidFill>
          </a:ln>
          <a:effectLst>
            <a:outerShdw blurRad="170637" dist="113758" dir="5400000" algn="bl" rotWithShape="0">
              <a:srgbClr val="000000">
                <a:alpha val="10196"/>
              </a:srgbClr>
            </a:outerShdw>
          </a:effectLst>
        </p:spPr>
      </p:sp>
      <p:sp>
        <p:nvSpPr>
          <p:cNvPr id="10" name="Shape 4"/>
          <p:cNvSpPr/>
          <p:nvPr/>
        </p:nvSpPr>
        <p:spPr>
          <a:xfrm>
            <a:off x="553348" y="1467314"/>
            <a:ext cx="45503" cy="2548176"/>
          </a:xfrm>
          <a:custGeom>
            <a:avLst/>
            <a:gdLst/>
            <a:ahLst/>
            <a:cxnLst/>
            <a:rect l="l" t="t" r="r" b="b"/>
            <a:pathLst>
              <a:path w="45503" h="2548176">
                <a:moveTo>
                  <a:pt x="45503" y="0"/>
                </a:moveTo>
                <a:lnTo>
                  <a:pt x="45503" y="0"/>
                </a:lnTo>
                <a:lnTo>
                  <a:pt x="45503" y="2548176"/>
                </a:lnTo>
                <a:lnTo>
                  <a:pt x="45503" y="2548176"/>
                </a:lnTo>
                <a:cubicBezTo>
                  <a:pt x="20372" y="2548176"/>
                  <a:pt x="0" y="2527804"/>
                  <a:pt x="0" y="2502673"/>
                </a:cubicBezTo>
                <a:lnTo>
                  <a:pt x="0" y="45503"/>
                </a:lnTo>
                <a:cubicBezTo>
                  <a:pt x="0" y="20372"/>
                  <a:pt x="20372" y="0"/>
                  <a:pt x="45503" y="0"/>
                </a:cubicBezTo>
                <a:close/>
              </a:path>
            </a:pathLst>
          </a:custGeom>
          <a:solidFill>
            <a:srgbClr val="C59F5E"/>
          </a:solidFill>
        </p:spPr>
      </p:sp>
      <p:sp>
        <p:nvSpPr>
          <p:cNvPr id="11" name="Shape 5"/>
          <p:cNvSpPr/>
          <p:nvPr/>
        </p:nvSpPr>
        <p:spPr>
          <a:xfrm>
            <a:off x="788375" y="1702450"/>
            <a:ext cx="546038" cy="546038"/>
          </a:xfrm>
          <a:custGeom>
            <a:avLst/>
            <a:gdLst/>
            <a:ahLst/>
            <a:cxnLst/>
            <a:rect l="l" t="t" r="r" b="b"/>
            <a:pathLst>
              <a:path w="546038" h="546038">
                <a:moveTo>
                  <a:pt x="273019" y="0"/>
                </a:moveTo>
                <a:lnTo>
                  <a:pt x="273019" y="0"/>
                </a:lnTo>
                <a:cubicBezTo>
                  <a:pt x="423803" y="0"/>
                  <a:pt x="546038" y="122235"/>
                  <a:pt x="546038" y="273019"/>
                </a:cubicBezTo>
                <a:lnTo>
                  <a:pt x="546038" y="273019"/>
                </a:lnTo>
                <a:cubicBezTo>
                  <a:pt x="546038" y="423803"/>
                  <a:pt x="423803" y="546038"/>
                  <a:pt x="273019" y="546038"/>
                </a:cubicBezTo>
                <a:lnTo>
                  <a:pt x="273019" y="546038"/>
                </a:lnTo>
                <a:cubicBezTo>
                  <a:pt x="122235" y="546038"/>
                  <a:pt x="0" y="423803"/>
                  <a:pt x="0" y="273019"/>
                </a:cubicBezTo>
                <a:lnTo>
                  <a:pt x="0" y="273019"/>
                </a:lnTo>
                <a:cubicBezTo>
                  <a:pt x="0" y="122235"/>
                  <a:pt x="122235" y="0"/>
                  <a:pt x="273019" y="0"/>
                </a:cubicBezTo>
                <a:close/>
              </a:path>
            </a:pathLst>
          </a:custGeom>
          <a:solidFill>
            <a:srgbClr val="C59F5E"/>
          </a:solidFill>
        </p:spPr>
      </p:sp>
      <p:sp>
        <p:nvSpPr>
          <p:cNvPr id="12" name="Shape 6"/>
          <p:cNvSpPr/>
          <p:nvPr/>
        </p:nvSpPr>
        <p:spPr>
          <a:xfrm>
            <a:off x="933417" y="1861711"/>
            <a:ext cx="255955" cy="227516"/>
          </a:xfrm>
          <a:custGeom>
            <a:avLst/>
            <a:gdLst/>
            <a:ahLst/>
            <a:cxnLst/>
            <a:rect l="l" t="t" r="r" b="b"/>
            <a:pathLst>
              <a:path w="255955" h="227516">
                <a:moveTo>
                  <a:pt x="0" y="42659"/>
                </a:moveTo>
                <a:cubicBezTo>
                  <a:pt x="0" y="26973"/>
                  <a:pt x="12753" y="14220"/>
                  <a:pt x="28439" y="14220"/>
                </a:cubicBezTo>
                <a:lnTo>
                  <a:pt x="156417" y="14220"/>
                </a:lnTo>
                <a:cubicBezTo>
                  <a:pt x="172103" y="14220"/>
                  <a:pt x="184857" y="26973"/>
                  <a:pt x="184857" y="42659"/>
                </a:cubicBezTo>
                <a:lnTo>
                  <a:pt x="184857" y="56879"/>
                </a:lnTo>
                <a:lnTo>
                  <a:pt x="207386" y="56879"/>
                </a:lnTo>
                <a:cubicBezTo>
                  <a:pt x="214940" y="56879"/>
                  <a:pt x="222183" y="59856"/>
                  <a:pt x="227516" y="65189"/>
                </a:cubicBezTo>
                <a:lnTo>
                  <a:pt x="247646" y="85318"/>
                </a:lnTo>
                <a:cubicBezTo>
                  <a:pt x="252978" y="90651"/>
                  <a:pt x="255955" y="97894"/>
                  <a:pt x="255955" y="105448"/>
                </a:cubicBezTo>
                <a:lnTo>
                  <a:pt x="255955" y="170637"/>
                </a:lnTo>
                <a:cubicBezTo>
                  <a:pt x="255955" y="186323"/>
                  <a:pt x="243202" y="199076"/>
                  <a:pt x="227516" y="199076"/>
                </a:cubicBezTo>
                <a:lnTo>
                  <a:pt x="226049" y="199076"/>
                </a:lnTo>
                <a:cubicBezTo>
                  <a:pt x="221428" y="215473"/>
                  <a:pt x="206319" y="227516"/>
                  <a:pt x="188411" y="227516"/>
                </a:cubicBezTo>
                <a:cubicBezTo>
                  <a:pt x="170503" y="227516"/>
                  <a:pt x="155439" y="215473"/>
                  <a:pt x="150774" y="199076"/>
                </a:cubicBezTo>
                <a:lnTo>
                  <a:pt x="105182" y="199076"/>
                </a:lnTo>
                <a:cubicBezTo>
                  <a:pt x="100560" y="215473"/>
                  <a:pt x="85452" y="227516"/>
                  <a:pt x="67544" y="227516"/>
                </a:cubicBezTo>
                <a:cubicBezTo>
                  <a:pt x="49636" y="227516"/>
                  <a:pt x="34572" y="215473"/>
                  <a:pt x="29906" y="199076"/>
                </a:cubicBezTo>
                <a:lnTo>
                  <a:pt x="28439" y="199076"/>
                </a:lnTo>
                <a:cubicBezTo>
                  <a:pt x="12753" y="199076"/>
                  <a:pt x="0" y="186323"/>
                  <a:pt x="0" y="170637"/>
                </a:cubicBezTo>
                <a:lnTo>
                  <a:pt x="0" y="42659"/>
                </a:lnTo>
                <a:close/>
                <a:moveTo>
                  <a:pt x="227516" y="127978"/>
                </a:moveTo>
                <a:lnTo>
                  <a:pt x="227516" y="105448"/>
                </a:lnTo>
                <a:lnTo>
                  <a:pt x="207386" y="85318"/>
                </a:lnTo>
                <a:lnTo>
                  <a:pt x="184857" y="85318"/>
                </a:lnTo>
                <a:lnTo>
                  <a:pt x="184857" y="127978"/>
                </a:lnTo>
                <a:lnTo>
                  <a:pt x="227516" y="127978"/>
                </a:lnTo>
                <a:close/>
                <a:moveTo>
                  <a:pt x="85318" y="188411"/>
                </a:moveTo>
                <a:cubicBezTo>
                  <a:pt x="85318" y="178601"/>
                  <a:pt x="77354" y="170637"/>
                  <a:pt x="67544" y="170637"/>
                </a:cubicBezTo>
                <a:cubicBezTo>
                  <a:pt x="57734" y="170637"/>
                  <a:pt x="49769" y="178601"/>
                  <a:pt x="49769" y="188411"/>
                </a:cubicBezTo>
                <a:cubicBezTo>
                  <a:pt x="49769" y="198222"/>
                  <a:pt x="57734" y="206186"/>
                  <a:pt x="67544" y="206186"/>
                </a:cubicBezTo>
                <a:cubicBezTo>
                  <a:pt x="77354" y="206186"/>
                  <a:pt x="85318" y="198222"/>
                  <a:pt x="85318" y="188411"/>
                </a:cubicBezTo>
                <a:close/>
                <a:moveTo>
                  <a:pt x="188411" y="206186"/>
                </a:moveTo>
                <a:cubicBezTo>
                  <a:pt x="198222" y="206186"/>
                  <a:pt x="206186" y="198222"/>
                  <a:pt x="206186" y="188411"/>
                </a:cubicBezTo>
                <a:cubicBezTo>
                  <a:pt x="206186" y="178601"/>
                  <a:pt x="198222" y="170637"/>
                  <a:pt x="188411" y="170637"/>
                </a:cubicBezTo>
                <a:cubicBezTo>
                  <a:pt x="178601" y="170637"/>
                  <a:pt x="170637" y="178601"/>
                  <a:pt x="170637" y="188411"/>
                </a:cubicBezTo>
                <a:cubicBezTo>
                  <a:pt x="170637" y="198222"/>
                  <a:pt x="178601" y="206186"/>
                  <a:pt x="188411" y="206186"/>
                </a:cubicBezTo>
                <a:close/>
              </a:path>
            </a:pathLst>
          </a:custGeom>
          <a:solidFill>
            <a:srgbClr val="FFFFFF"/>
          </a:solidFill>
        </p:spPr>
      </p:sp>
      <p:sp>
        <p:nvSpPr>
          <p:cNvPr id="13" name="Text 7"/>
          <p:cNvSpPr/>
          <p:nvPr/>
        </p:nvSpPr>
        <p:spPr>
          <a:xfrm>
            <a:off x="1470660" y="1816100"/>
            <a:ext cx="1861820" cy="318770"/>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物流补贴</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4" name="Shape 8"/>
          <p:cNvSpPr/>
          <p:nvPr/>
        </p:nvSpPr>
        <p:spPr>
          <a:xfrm>
            <a:off x="788375" y="2384997"/>
            <a:ext cx="7064364" cy="409528"/>
          </a:xfrm>
          <a:custGeom>
            <a:avLst/>
            <a:gdLst/>
            <a:ahLst/>
            <a:cxnLst/>
            <a:rect l="l" t="t" r="r" b="b"/>
            <a:pathLst>
              <a:path w="7064364" h="409528">
                <a:moveTo>
                  <a:pt x="45503" y="0"/>
                </a:moveTo>
                <a:lnTo>
                  <a:pt x="7018861" y="0"/>
                </a:lnTo>
                <a:cubicBezTo>
                  <a:pt x="7043992" y="0"/>
                  <a:pt x="7064364" y="20372"/>
                  <a:pt x="7064364" y="45503"/>
                </a:cubicBezTo>
                <a:lnTo>
                  <a:pt x="7064364" y="364026"/>
                </a:lnTo>
                <a:cubicBezTo>
                  <a:pt x="7064364" y="389156"/>
                  <a:pt x="7043992" y="409528"/>
                  <a:pt x="7018861" y="409528"/>
                </a:cubicBezTo>
                <a:lnTo>
                  <a:pt x="45503" y="409528"/>
                </a:lnTo>
                <a:cubicBezTo>
                  <a:pt x="20372" y="409528"/>
                  <a:pt x="0" y="389156"/>
                  <a:pt x="0" y="364026"/>
                </a:cubicBezTo>
                <a:lnTo>
                  <a:pt x="0" y="45503"/>
                </a:lnTo>
                <a:cubicBezTo>
                  <a:pt x="0" y="20372"/>
                  <a:pt x="20372" y="0"/>
                  <a:pt x="45503" y="0"/>
                </a:cubicBezTo>
                <a:close/>
              </a:path>
            </a:pathLst>
          </a:custGeom>
          <a:solidFill>
            <a:srgbClr val="F9F5EE"/>
          </a:solidFill>
        </p:spPr>
      </p:sp>
      <p:sp>
        <p:nvSpPr>
          <p:cNvPr id="15" name="Text 9"/>
          <p:cNvSpPr/>
          <p:nvPr/>
        </p:nvSpPr>
        <p:spPr>
          <a:xfrm>
            <a:off x="879475" y="2500630"/>
            <a:ext cx="1301115" cy="202565"/>
          </a:xfrm>
          <a:prstGeom prst="rect">
            <a:avLst/>
          </a:prstGeom>
          <a:noFill/>
        </p:spPr>
        <p:txBody>
          <a:bodyPr wrap="square" lIns="0" tIns="0" rIns="0" bIns="0" rtlCol="0" anchor="ctr"/>
          <a:lstStyle/>
          <a:p>
            <a:pPr>
              <a:lnSpc>
                <a:spcPct val="12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国际快递补贴</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16" name="Text 10"/>
          <p:cNvSpPr/>
          <p:nvPr/>
        </p:nvSpPr>
        <p:spPr>
          <a:xfrm>
            <a:off x="7207250" y="2500630"/>
            <a:ext cx="701040" cy="202565"/>
          </a:xfrm>
          <a:prstGeom prst="rect">
            <a:avLst/>
          </a:prstGeom>
          <a:noFill/>
        </p:spPr>
        <p:txBody>
          <a:bodyPr wrap="square" lIns="0" tIns="0" rIns="0" bIns="0" rtlCol="0" anchor="ctr"/>
          <a:lstStyle/>
          <a:p>
            <a:pPr>
              <a:lnSpc>
                <a:spcPct val="120000"/>
              </a:lnSpc>
            </a:pPr>
            <a:r>
              <a:rPr lang="en-US" sz="1400" b="1" dirty="0">
                <a:solidFill>
                  <a:srgbClr val="C5A06D"/>
                </a:solidFill>
                <a:latin typeface="微软雅黑" panose="020B0503020204020204" charset="-122"/>
                <a:ea typeface="微软雅黑" panose="020B0503020204020204" charset="-122"/>
                <a:cs typeface="微软雅黑" panose="020B0503020204020204" charset="-122"/>
              </a:rPr>
              <a:t>3元/单</a:t>
            </a:r>
            <a:endParaRPr lang="en-US" sz="14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17" name="Shape 11"/>
          <p:cNvSpPr/>
          <p:nvPr/>
        </p:nvSpPr>
        <p:spPr>
          <a:xfrm>
            <a:off x="788375" y="2885532"/>
            <a:ext cx="7064364" cy="409528"/>
          </a:xfrm>
          <a:custGeom>
            <a:avLst/>
            <a:gdLst/>
            <a:ahLst/>
            <a:cxnLst/>
            <a:rect l="l" t="t" r="r" b="b"/>
            <a:pathLst>
              <a:path w="7064364" h="409528">
                <a:moveTo>
                  <a:pt x="45503" y="0"/>
                </a:moveTo>
                <a:lnTo>
                  <a:pt x="7018861" y="0"/>
                </a:lnTo>
                <a:cubicBezTo>
                  <a:pt x="7043992" y="0"/>
                  <a:pt x="7064364" y="20372"/>
                  <a:pt x="7064364" y="45503"/>
                </a:cubicBezTo>
                <a:lnTo>
                  <a:pt x="7064364" y="364026"/>
                </a:lnTo>
                <a:cubicBezTo>
                  <a:pt x="7064364" y="389156"/>
                  <a:pt x="7043992" y="409528"/>
                  <a:pt x="7018861" y="409528"/>
                </a:cubicBezTo>
                <a:lnTo>
                  <a:pt x="45503" y="409528"/>
                </a:lnTo>
                <a:cubicBezTo>
                  <a:pt x="20372" y="409528"/>
                  <a:pt x="0" y="389156"/>
                  <a:pt x="0" y="364026"/>
                </a:cubicBezTo>
                <a:lnTo>
                  <a:pt x="0" y="45503"/>
                </a:lnTo>
                <a:cubicBezTo>
                  <a:pt x="0" y="20372"/>
                  <a:pt x="20372" y="0"/>
                  <a:pt x="45503" y="0"/>
                </a:cubicBezTo>
                <a:close/>
              </a:path>
            </a:pathLst>
          </a:custGeom>
          <a:solidFill>
            <a:srgbClr val="F9F5EE"/>
          </a:solidFill>
        </p:spPr>
      </p:sp>
      <p:sp>
        <p:nvSpPr>
          <p:cNvPr id="18" name="Text 12"/>
          <p:cNvSpPr/>
          <p:nvPr/>
        </p:nvSpPr>
        <p:spPr>
          <a:xfrm>
            <a:off x="879475" y="3001010"/>
            <a:ext cx="1301115" cy="202565"/>
          </a:xfrm>
          <a:prstGeom prst="rect">
            <a:avLst/>
          </a:prstGeom>
          <a:noFill/>
        </p:spPr>
        <p:txBody>
          <a:bodyPr wrap="square" lIns="0" tIns="0" rIns="0" bIns="0" rtlCol="0" anchor="ctr"/>
          <a:lstStyle/>
          <a:p>
            <a:pPr>
              <a:lnSpc>
                <a:spcPct val="12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航空货运补贴</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19" name="Text 13"/>
          <p:cNvSpPr/>
          <p:nvPr/>
        </p:nvSpPr>
        <p:spPr>
          <a:xfrm>
            <a:off x="7046595" y="3001010"/>
            <a:ext cx="901065" cy="202565"/>
          </a:xfrm>
          <a:prstGeom prst="rect">
            <a:avLst/>
          </a:prstGeom>
          <a:noFill/>
        </p:spPr>
        <p:txBody>
          <a:bodyPr wrap="square" lIns="0" tIns="0" rIns="0" bIns="0" rtlCol="0" anchor="ctr"/>
          <a:lstStyle/>
          <a:p>
            <a:pPr>
              <a:lnSpc>
                <a:spcPct val="120000"/>
              </a:lnSpc>
            </a:pPr>
            <a:r>
              <a:rPr lang="en-US" sz="1400" b="1" dirty="0">
                <a:solidFill>
                  <a:srgbClr val="C5A06D"/>
                </a:solidFill>
                <a:latin typeface="微软雅黑" panose="020B0503020204020204" charset="-122"/>
                <a:ea typeface="微软雅黑" panose="020B0503020204020204" charset="-122"/>
                <a:cs typeface="微软雅黑" panose="020B0503020204020204" charset="-122"/>
              </a:rPr>
              <a:t>5元/公斤</a:t>
            </a:r>
            <a:endParaRPr lang="en-US" sz="14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20" name="Shape 14"/>
          <p:cNvSpPr/>
          <p:nvPr/>
        </p:nvSpPr>
        <p:spPr>
          <a:xfrm>
            <a:off x="788375" y="3386066"/>
            <a:ext cx="7064364" cy="409528"/>
          </a:xfrm>
          <a:custGeom>
            <a:avLst/>
            <a:gdLst/>
            <a:ahLst/>
            <a:cxnLst/>
            <a:rect l="l" t="t" r="r" b="b"/>
            <a:pathLst>
              <a:path w="7064364" h="409528">
                <a:moveTo>
                  <a:pt x="45503" y="0"/>
                </a:moveTo>
                <a:lnTo>
                  <a:pt x="7018861" y="0"/>
                </a:lnTo>
                <a:cubicBezTo>
                  <a:pt x="7043992" y="0"/>
                  <a:pt x="7064364" y="20372"/>
                  <a:pt x="7064364" y="45503"/>
                </a:cubicBezTo>
                <a:lnTo>
                  <a:pt x="7064364" y="364026"/>
                </a:lnTo>
                <a:cubicBezTo>
                  <a:pt x="7064364" y="389156"/>
                  <a:pt x="7043992" y="409528"/>
                  <a:pt x="7018861" y="409528"/>
                </a:cubicBezTo>
                <a:lnTo>
                  <a:pt x="45503" y="409528"/>
                </a:lnTo>
                <a:cubicBezTo>
                  <a:pt x="20372" y="409528"/>
                  <a:pt x="0" y="389156"/>
                  <a:pt x="0" y="364026"/>
                </a:cubicBezTo>
                <a:lnTo>
                  <a:pt x="0" y="45503"/>
                </a:lnTo>
                <a:cubicBezTo>
                  <a:pt x="0" y="20372"/>
                  <a:pt x="20372" y="0"/>
                  <a:pt x="45503" y="0"/>
                </a:cubicBezTo>
                <a:close/>
              </a:path>
            </a:pathLst>
          </a:custGeom>
          <a:solidFill>
            <a:srgbClr val="F9F5EE"/>
          </a:solidFill>
        </p:spPr>
      </p:sp>
      <p:sp>
        <p:nvSpPr>
          <p:cNvPr id="21" name="Text 15"/>
          <p:cNvSpPr/>
          <p:nvPr/>
        </p:nvSpPr>
        <p:spPr>
          <a:xfrm>
            <a:off x="879475" y="3502025"/>
            <a:ext cx="1301115" cy="202565"/>
          </a:xfrm>
          <a:prstGeom prst="rect">
            <a:avLst/>
          </a:prstGeom>
          <a:noFill/>
        </p:spPr>
        <p:txBody>
          <a:bodyPr wrap="square" lIns="0" tIns="0" rIns="0" bIns="0" rtlCol="0" anchor="ctr"/>
          <a:lstStyle/>
          <a:p>
            <a:pPr>
              <a:lnSpc>
                <a:spcPct val="12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中欧班列补贴</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22" name="Text 16"/>
          <p:cNvSpPr/>
          <p:nvPr/>
        </p:nvSpPr>
        <p:spPr>
          <a:xfrm>
            <a:off x="6941820" y="3502025"/>
            <a:ext cx="1029970" cy="202565"/>
          </a:xfrm>
          <a:prstGeom prst="rect">
            <a:avLst/>
          </a:prstGeom>
          <a:noFill/>
        </p:spPr>
        <p:txBody>
          <a:bodyPr wrap="square" lIns="0" tIns="0" rIns="0" bIns="0" rtlCol="0" anchor="ctr"/>
          <a:lstStyle/>
          <a:p>
            <a:pPr>
              <a:lnSpc>
                <a:spcPct val="120000"/>
              </a:lnSpc>
            </a:pPr>
            <a:r>
              <a:rPr lang="en-US" sz="1400" b="1" dirty="0">
                <a:solidFill>
                  <a:srgbClr val="C5A06D"/>
                </a:solidFill>
                <a:latin typeface="微软雅黑" panose="020B0503020204020204" charset="-122"/>
                <a:ea typeface="微软雅黑" panose="020B0503020204020204" charset="-122"/>
                <a:cs typeface="微软雅黑" panose="020B0503020204020204" charset="-122"/>
              </a:rPr>
              <a:t>1.5万元/柜</a:t>
            </a:r>
            <a:endParaRPr lang="en-US" sz="14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23" name="Shape 17"/>
          <p:cNvSpPr/>
          <p:nvPr/>
        </p:nvSpPr>
        <p:spPr>
          <a:xfrm>
            <a:off x="8329930" y="1475105"/>
            <a:ext cx="7380000" cy="2520000"/>
          </a:xfrm>
          <a:custGeom>
            <a:avLst/>
            <a:gdLst/>
            <a:ahLst/>
            <a:cxnLst/>
            <a:rect l="l" t="t" r="r" b="b"/>
            <a:pathLst>
              <a:path w="7542147" h="2548176">
                <a:moveTo>
                  <a:pt x="45503" y="0"/>
                </a:moveTo>
                <a:lnTo>
                  <a:pt x="7405641" y="0"/>
                </a:lnTo>
                <a:cubicBezTo>
                  <a:pt x="7481031" y="0"/>
                  <a:pt x="7542147" y="61116"/>
                  <a:pt x="7542147" y="136506"/>
                </a:cubicBezTo>
                <a:lnTo>
                  <a:pt x="7542147" y="2411671"/>
                </a:lnTo>
                <a:cubicBezTo>
                  <a:pt x="7542147" y="2487061"/>
                  <a:pt x="7481031" y="2548176"/>
                  <a:pt x="7405641" y="2548176"/>
                </a:cubicBezTo>
                <a:lnTo>
                  <a:pt x="45503" y="2548176"/>
                </a:lnTo>
                <a:cubicBezTo>
                  <a:pt x="20372" y="2548176"/>
                  <a:pt x="0" y="2527804"/>
                  <a:pt x="0" y="2502673"/>
                </a:cubicBezTo>
                <a:lnTo>
                  <a:pt x="0" y="45503"/>
                </a:lnTo>
                <a:cubicBezTo>
                  <a:pt x="0" y="20372"/>
                  <a:pt x="20372" y="0"/>
                  <a:pt x="45503" y="0"/>
                </a:cubicBezTo>
                <a:close/>
              </a:path>
            </a:pathLst>
          </a:custGeom>
          <a:solidFill>
            <a:schemeClr val="bg1"/>
          </a:solidFill>
          <a:ln>
            <a:solidFill>
              <a:srgbClr val="F0EEEA"/>
            </a:solidFill>
          </a:ln>
          <a:effectLst>
            <a:outerShdw blurRad="170637" dist="113758" dir="5400000" algn="bl" rotWithShape="0">
              <a:srgbClr val="000000">
                <a:alpha val="10196"/>
              </a:srgbClr>
            </a:outerShdw>
          </a:effectLst>
        </p:spPr>
      </p:sp>
      <p:sp>
        <p:nvSpPr>
          <p:cNvPr id="24" name="Shape 18"/>
          <p:cNvSpPr/>
          <p:nvPr/>
        </p:nvSpPr>
        <p:spPr>
          <a:xfrm>
            <a:off x="8329906" y="1474934"/>
            <a:ext cx="45503" cy="2548176"/>
          </a:xfrm>
          <a:custGeom>
            <a:avLst/>
            <a:gdLst/>
            <a:ahLst/>
            <a:cxnLst/>
            <a:rect l="l" t="t" r="r" b="b"/>
            <a:pathLst>
              <a:path w="45503" h="2548176">
                <a:moveTo>
                  <a:pt x="45503" y="0"/>
                </a:moveTo>
                <a:lnTo>
                  <a:pt x="45503" y="0"/>
                </a:lnTo>
                <a:lnTo>
                  <a:pt x="45503" y="2548176"/>
                </a:lnTo>
                <a:lnTo>
                  <a:pt x="45503" y="2548176"/>
                </a:lnTo>
                <a:cubicBezTo>
                  <a:pt x="20372" y="2548176"/>
                  <a:pt x="0" y="2527804"/>
                  <a:pt x="0" y="2502673"/>
                </a:cubicBezTo>
                <a:lnTo>
                  <a:pt x="0" y="45503"/>
                </a:lnTo>
                <a:cubicBezTo>
                  <a:pt x="0" y="20372"/>
                  <a:pt x="20372" y="0"/>
                  <a:pt x="45503" y="0"/>
                </a:cubicBezTo>
                <a:close/>
              </a:path>
            </a:pathLst>
          </a:custGeom>
          <a:solidFill>
            <a:srgbClr val="C59F5E"/>
          </a:solidFill>
        </p:spPr>
      </p:sp>
      <p:sp>
        <p:nvSpPr>
          <p:cNvPr id="25" name="Shape 19"/>
          <p:cNvSpPr/>
          <p:nvPr/>
        </p:nvSpPr>
        <p:spPr>
          <a:xfrm>
            <a:off x="8580173" y="1702450"/>
            <a:ext cx="546038" cy="546038"/>
          </a:xfrm>
          <a:custGeom>
            <a:avLst/>
            <a:gdLst/>
            <a:ahLst/>
            <a:cxnLst/>
            <a:rect l="l" t="t" r="r" b="b"/>
            <a:pathLst>
              <a:path w="546038" h="546038">
                <a:moveTo>
                  <a:pt x="273019" y="0"/>
                </a:moveTo>
                <a:lnTo>
                  <a:pt x="273019" y="0"/>
                </a:lnTo>
                <a:cubicBezTo>
                  <a:pt x="423803" y="0"/>
                  <a:pt x="546038" y="122235"/>
                  <a:pt x="546038" y="273019"/>
                </a:cubicBezTo>
                <a:lnTo>
                  <a:pt x="546038" y="273019"/>
                </a:lnTo>
                <a:cubicBezTo>
                  <a:pt x="546038" y="423803"/>
                  <a:pt x="423803" y="546038"/>
                  <a:pt x="273019" y="546038"/>
                </a:cubicBezTo>
                <a:lnTo>
                  <a:pt x="273019" y="546038"/>
                </a:lnTo>
                <a:cubicBezTo>
                  <a:pt x="122235" y="546038"/>
                  <a:pt x="0" y="423803"/>
                  <a:pt x="0" y="273019"/>
                </a:cubicBezTo>
                <a:lnTo>
                  <a:pt x="0" y="273019"/>
                </a:lnTo>
                <a:cubicBezTo>
                  <a:pt x="0" y="122235"/>
                  <a:pt x="122235" y="0"/>
                  <a:pt x="273019" y="0"/>
                </a:cubicBezTo>
                <a:close/>
              </a:path>
            </a:pathLst>
          </a:custGeom>
          <a:solidFill>
            <a:srgbClr val="C59F5E"/>
          </a:solidFill>
        </p:spPr>
      </p:sp>
      <p:sp>
        <p:nvSpPr>
          <p:cNvPr id="26" name="Shape 20"/>
          <p:cNvSpPr/>
          <p:nvPr/>
        </p:nvSpPr>
        <p:spPr>
          <a:xfrm>
            <a:off x="8725214" y="1861711"/>
            <a:ext cx="255955" cy="227516"/>
          </a:xfrm>
          <a:custGeom>
            <a:avLst/>
            <a:gdLst/>
            <a:ahLst/>
            <a:cxnLst/>
            <a:rect l="l" t="t" r="r" b="b"/>
            <a:pathLst>
              <a:path w="255955" h="227516">
                <a:moveTo>
                  <a:pt x="0" y="63145"/>
                </a:moveTo>
                <a:lnTo>
                  <a:pt x="0" y="213296"/>
                </a:lnTo>
                <a:cubicBezTo>
                  <a:pt x="0" y="221161"/>
                  <a:pt x="6354" y="227516"/>
                  <a:pt x="14220" y="227516"/>
                </a:cubicBezTo>
                <a:cubicBezTo>
                  <a:pt x="22085" y="227516"/>
                  <a:pt x="28439" y="221161"/>
                  <a:pt x="28439" y="213296"/>
                </a:cubicBezTo>
                <a:lnTo>
                  <a:pt x="28439" y="106648"/>
                </a:lnTo>
                <a:cubicBezTo>
                  <a:pt x="28439" y="98783"/>
                  <a:pt x="34794" y="92428"/>
                  <a:pt x="42659" y="92428"/>
                </a:cubicBezTo>
                <a:lnTo>
                  <a:pt x="213296" y="92428"/>
                </a:lnTo>
                <a:cubicBezTo>
                  <a:pt x="221161" y="92428"/>
                  <a:pt x="227516" y="98783"/>
                  <a:pt x="227516" y="106648"/>
                </a:cubicBezTo>
                <a:lnTo>
                  <a:pt x="227516" y="213296"/>
                </a:lnTo>
                <a:cubicBezTo>
                  <a:pt x="227516" y="221161"/>
                  <a:pt x="233870" y="227516"/>
                  <a:pt x="241735" y="227516"/>
                </a:cubicBezTo>
                <a:cubicBezTo>
                  <a:pt x="249601" y="227516"/>
                  <a:pt x="255955" y="221161"/>
                  <a:pt x="255955" y="213296"/>
                </a:cubicBezTo>
                <a:lnTo>
                  <a:pt x="255955" y="63145"/>
                </a:lnTo>
                <a:cubicBezTo>
                  <a:pt x="255955" y="50924"/>
                  <a:pt x="248134" y="40037"/>
                  <a:pt x="236492" y="36171"/>
                </a:cubicBezTo>
                <a:lnTo>
                  <a:pt x="134732" y="2266"/>
                </a:lnTo>
                <a:cubicBezTo>
                  <a:pt x="130333" y="800"/>
                  <a:pt x="125622" y="800"/>
                  <a:pt x="121223" y="2266"/>
                </a:cubicBezTo>
                <a:lnTo>
                  <a:pt x="19463" y="36171"/>
                </a:lnTo>
                <a:cubicBezTo>
                  <a:pt x="7821" y="40037"/>
                  <a:pt x="0" y="50924"/>
                  <a:pt x="0" y="63145"/>
                </a:cubicBezTo>
                <a:close/>
                <a:moveTo>
                  <a:pt x="206186" y="113758"/>
                </a:moveTo>
                <a:lnTo>
                  <a:pt x="49769" y="113758"/>
                </a:lnTo>
                <a:lnTo>
                  <a:pt x="49769" y="142197"/>
                </a:lnTo>
                <a:lnTo>
                  <a:pt x="206186" y="142197"/>
                </a:lnTo>
                <a:lnTo>
                  <a:pt x="206186" y="113758"/>
                </a:lnTo>
                <a:close/>
                <a:moveTo>
                  <a:pt x="49769" y="184857"/>
                </a:moveTo>
                <a:lnTo>
                  <a:pt x="206186" y="184857"/>
                </a:lnTo>
                <a:lnTo>
                  <a:pt x="206186" y="156417"/>
                </a:lnTo>
                <a:lnTo>
                  <a:pt x="49769" y="156417"/>
                </a:lnTo>
                <a:lnTo>
                  <a:pt x="49769" y="184857"/>
                </a:lnTo>
                <a:close/>
                <a:moveTo>
                  <a:pt x="206186" y="199076"/>
                </a:moveTo>
                <a:lnTo>
                  <a:pt x="49769" y="199076"/>
                </a:lnTo>
                <a:lnTo>
                  <a:pt x="49769" y="227516"/>
                </a:lnTo>
                <a:lnTo>
                  <a:pt x="206186" y="227516"/>
                </a:lnTo>
                <a:lnTo>
                  <a:pt x="206186" y="199076"/>
                </a:lnTo>
                <a:close/>
              </a:path>
            </a:pathLst>
          </a:custGeom>
          <a:solidFill>
            <a:srgbClr val="FFFFFF"/>
          </a:solidFill>
        </p:spPr>
      </p:sp>
      <p:sp>
        <p:nvSpPr>
          <p:cNvPr id="27" name="Text 21"/>
          <p:cNvSpPr/>
          <p:nvPr/>
        </p:nvSpPr>
        <p:spPr>
          <a:xfrm>
            <a:off x="9262745" y="1816100"/>
            <a:ext cx="3103245" cy="318770"/>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海外仓建设补贴</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28" name="Shape 22"/>
          <p:cNvSpPr/>
          <p:nvPr/>
        </p:nvSpPr>
        <p:spPr>
          <a:xfrm>
            <a:off x="8580173" y="2384997"/>
            <a:ext cx="7064364" cy="409528"/>
          </a:xfrm>
          <a:custGeom>
            <a:avLst/>
            <a:gdLst/>
            <a:ahLst/>
            <a:cxnLst/>
            <a:rect l="l" t="t" r="r" b="b"/>
            <a:pathLst>
              <a:path w="7064364" h="409528">
                <a:moveTo>
                  <a:pt x="45503" y="0"/>
                </a:moveTo>
                <a:lnTo>
                  <a:pt x="7018861" y="0"/>
                </a:lnTo>
                <a:cubicBezTo>
                  <a:pt x="7043992" y="0"/>
                  <a:pt x="7064364" y="20372"/>
                  <a:pt x="7064364" y="45503"/>
                </a:cubicBezTo>
                <a:lnTo>
                  <a:pt x="7064364" y="364026"/>
                </a:lnTo>
                <a:cubicBezTo>
                  <a:pt x="7064364" y="389156"/>
                  <a:pt x="7043992" y="409528"/>
                  <a:pt x="7018861" y="409528"/>
                </a:cubicBezTo>
                <a:lnTo>
                  <a:pt x="45503" y="409528"/>
                </a:lnTo>
                <a:cubicBezTo>
                  <a:pt x="20372" y="409528"/>
                  <a:pt x="0" y="389156"/>
                  <a:pt x="0" y="364026"/>
                </a:cubicBezTo>
                <a:lnTo>
                  <a:pt x="0" y="45503"/>
                </a:lnTo>
                <a:cubicBezTo>
                  <a:pt x="0" y="20372"/>
                  <a:pt x="20372" y="0"/>
                  <a:pt x="45503" y="0"/>
                </a:cubicBezTo>
                <a:close/>
              </a:path>
            </a:pathLst>
          </a:custGeom>
          <a:solidFill>
            <a:srgbClr val="F9F5EE"/>
          </a:solidFill>
        </p:spPr>
      </p:sp>
      <p:sp>
        <p:nvSpPr>
          <p:cNvPr id="29" name="Text 23"/>
          <p:cNvSpPr/>
          <p:nvPr/>
        </p:nvSpPr>
        <p:spPr>
          <a:xfrm>
            <a:off x="8670925" y="2500630"/>
            <a:ext cx="901065" cy="202565"/>
          </a:xfrm>
          <a:prstGeom prst="rect">
            <a:avLst/>
          </a:prstGeom>
          <a:noFill/>
        </p:spPr>
        <p:txBody>
          <a:bodyPr wrap="square" lIns="0" tIns="0" rIns="0" bIns="0" rtlCol="0" anchor="ctr"/>
          <a:lstStyle/>
          <a:p>
            <a:pPr>
              <a:lnSpc>
                <a:spcPct val="12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补贴比例</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30" name="Text 24"/>
          <p:cNvSpPr/>
          <p:nvPr/>
        </p:nvSpPr>
        <p:spPr>
          <a:xfrm>
            <a:off x="14512290" y="2500630"/>
            <a:ext cx="1124585" cy="202565"/>
          </a:xfrm>
          <a:prstGeom prst="rect">
            <a:avLst/>
          </a:prstGeom>
          <a:noFill/>
        </p:spPr>
        <p:txBody>
          <a:bodyPr wrap="square" lIns="0" tIns="0" rIns="0" bIns="0" rtlCol="0" anchor="ctr"/>
          <a:lstStyle/>
          <a:p>
            <a:pPr>
              <a:lnSpc>
                <a:spcPct val="120000"/>
              </a:lnSpc>
            </a:pPr>
            <a:r>
              <a:rPr lang="en-US" sz="1400" b="1" dirty="0">
                <a:solidFill>
                  <a:srgbClr val="C5A06D"/>
                </a:solidFill>
                <a:latin typeface="微软雅黑" panose="020B0503020204020204" charset="-122"/>
                <a:ea typeface="微软雅黑" panose="020B0503020204020204" charset="-122"/>
                <a:cs typeface="微软雅黑" panose="020B0503020204020204" charset="-122"/>
              </a:rPr>
              <a:t>建设费用30%</a:t>
            </a:r>
            <a:endParaRPr lang="en-US" sz="14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31" name="Shape 25"/>
          <p:cNvSpPr/>
          <p:nvPr/>
        </p:nvSpPr>
        <p:spPr>
          <a:xfrm>
            <a:off x="8580173" y="2885532"/>
            <a:ext cx="7064364" cy="409528"/>
          </a:xfrm>
          <a:custGeom>
            <a:avLst/>
            <a:gdLst/>
            <a:ahLst/>
            <a:cxnLst/>
            <a:rect l="l" t="t" r="r" b="b"/>
            <a:pathLst>
              <a:path w="7064364" h="409528">
                <a:moveTo>
                  <a:pt x="45503" y="0"/>
                </a:moveTo>
                <a:lnTo>
                  <a:pt x="7018861" y="0"/>
                </a:lnTo>
                <a:cubicBezTo>
                  <a:pt x="7043992" y="0"/>
                  <a:pt x="7064364" y="20372"/>
                  <a:pt x="7064364" y="45503"/>
                </a:cubicBezTo>
                <a:lnTo>
                  <a:pt x="7064364" y="364026"/>
                </a:lnTo>
                <a:cubicBezTo>
                  <a:pt x="7064364" y="389156"/>
                  <a:pt x="7043992" y="409528"/>
                  <a:pt x="7018861" y="409528"/>
                </a:cubicBezTo>
                <a:lnTo>
                  <a:pt x="45503" y="409528"/>
                </a:lnTo>
                <a:cubicBezTo>
                  <a:pt x="20372" y="409528"/>
                  <a:pt x="0" y="389156"/>
                  <a:pt x="0" y="364026"/>
                </a:cubicBezTo>
                <a:lnTo>
                  <a:pt x="0" y="45503"/>
                </a:lnTo>
                <a:cubicBezTo>
                  <a:pt x="0" y="20372"/>
                  <a:pt x="20372" y="0"/>
                  <a:pt x="45503" y="0"/>
                </a:cubicBezTo>
                <a:close/>
              </a:path>
            </a:pathLst>
          </a:custGeom>
          <a:solidFill>
            <a:srgbClr val="F9F5EE"/>
          </a:solidFill>
        </p:spPr>
      </p:sp>
      <p:sp>
        <p:nvSpPr>
          <p:cNvPr id="32" name="Text 26"/>
          <p:cNvSpPr/>
          <p:nvPr/>
        </p:nvSpPr>
        <p:spPr>
          <a:xfrm>
            <a:off x="8670925" y="3001010"/>
            <a:ext cx="1301115" cy="202565"/>
          </a:xfrm>
          <a:prstGeom prst="rect">
            <a:avLst/>
          </a:prstGeom>
          <a:noFill/>
        </p:spPr>
        <p:txBody>
          <a:bodyPr wrap="square" lIns="0" tIns="0" rIns="0" bIns="0" rtlCol="0" anchor="ctr"/>
          <a:lstStyle/>
          <a:p>
            <a:pPr>
              <a:lnSpc>
                <a:spcPct val="12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单个项目上限</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33" name="Text 27"/>
          <p:cNvSpPr/>
          <p:nvPr/>
        </p:nvSpPr>
        <p:spPr>
          <a:xfrm>
            <a:off x="14860270" y="2947035"/>
            <a:ext cx="784225" cy="256540"/>
          </a:xfrm>
          <a:prstGeom prst="rect">
            <a:avLst/>
          </a:prstGeom>
          <a:noFill/>
        </p:spPr>
        <p:txBody>
          <a:bodyPr wrap="square" lIns="0" tIns="0" rIns="0" bIns="0" rtlCol="0" anchor="ctr"/>
          <a:lstStyle/>
          <a:p>
            <a:pPr>
              <a:lnSpc>
                <a:spcPct val="120000"/>
              </a:lnSpc>
            </a:pPr>
            <a:r>
              <a:rPr lang="en-US" sz="1400" b="1" dirty="0">
                <a:solidFill>
                  <a:srgbClr val="C5A06D"/>
                </a:solidFill>
                <a:latin typeface="微软雅黑" panose="020B0503020204020204" charset="-122"/>
                <a:ea typeface="微软雅黑" panose="020B0503020204020204" charset="-122"/>
                <a:cs typeface="微软雅黑" panose="020B0503020204020204" charset="-122"/>
              </a:rPr>
              <a:t>500万元</a:t>
            </a:r>
            <a:endParaRPr lang="en-US" sz="14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34" name="Shape 28"/>
          <p:cNvSpPr/>
          <p:nvPr/>
        </p:nvSpPr>
        <p:spPr>
          <a:xfrm>
            <a:off x="8580120" y="3431540"/>
            <a:ext cx="7064375" cy="363855"/>
          </a:xfrm>
          <a:custGeom>
            <a:avLst/>
            <a:gdLst/>
            <a:ahLst/>
            <a:cxnLst/>
            <a:rect l="l" t="t" r="r" b="b"/>
            <a:pathLst>
              <a:path w="7064364" h="409528">
                <a:moveTo>
                  <a:pt x="45503" y="0"/>
                </a:moveTo>
                <a:lnTo>
                  <a:pt x="7018861" y="0"/>
                </a:lnTo>
                <a:cubicBezTo>
                  <a:pt x="7043992" y="0"/>
                  <a:pt x="7064364" y="20372"/>
                  <a:pt x="7064364" y="45503"/>
                </a:cubicBezTo>
                <a:lnTo>
                  <a:pt x="7064364" y="364026"/>
                </a:lnTo>
                <a:cubicBezTo>
                  <a:pt x="7064364" y="389156"/>
                  <a:pt x="7043992" y="409528"/>
                  <a:pt x="7018861" y="409528"/>
                </a:cubicBezTo>
                <a:lnTo>
                  <a:pt x="45503" y="409528"/>
                </a:lnTo>
                <a:cubicBezTo>
                  <a:pt x="20372" y="409528"/>
                  <a:pt x="0" y="389156"/>
                  <a:pt x="0" y="364026"/>
                </a:cubicBezTo>
                <a:lnTo>
                  <a:pt x="0" y="45503"/>
                </a:lnTo>
                <a:cubicBezTo>
                  <a:pt x="0" y="20372"/>
                  <a:pt x="20372" y="0"/>
                  <a:pt x="45503" y="0"/>
                </a:cubicBezTo>
                <a:close/>
              </a:path>
            </a:pathLst>
          </a:custGeom>
          <a:solidFill>
            <a:srgbClr val="F9F5EE"/>
          </a:solidFill>
        </p:spPr>
      </p:sp>
      <p:sp>
        <p:nvSpPr>
          <p:cNvPr id="35" name="Text 29"/>
          <p:cNvSpPr/>
          <p:nvPr/>
        </p:nvSpPr>
        <p:spPr>
          <a:xfrm>
            <a:off x="8670925" y="3502025"/>
            <a:ext cx="901065" cy="202565"/>
          </a:xfrm>
          <a:prstGeom prst="rect">
            <a:avLst/>
          </a:prstGeom>
          <a:noFill/>
        </p:spPr>
        <p:txBody>
          <a:bodyPr wrap="square" lIns="0" tIns="0" rIns="0" bIns="0" rtlCol="0" anchor="ctr"/>
          <a:lstStyle/>
          <a:p>
            <a:pPr>
              <a:lnSpc>
                <a:spcPct val="12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适用地区</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36" name="Text 30"/>
          <p:cNvSpPr/>
          <p:nvPr/>
        </p:nvSpPr>
        <p:spPr>
          <a:xfrm>
            <a:off x="14358712" y="3477072"/>
            <a:ext cx="1194458" cy="227516"/>
          </a:xfrm>
          <a:prstGeom prst="rect">
            <a:avLst/>
          </a:prstGeom>
          <a:noFill/>
        </p:spPr>
        <p:txBody>
          <a:bodyPr wrap="square" lIns="0" tIns="0" rIns="0" bIns="0" rtlCol="0" anchor="ctr"/>
          <a:lstStyle/>
          <a:p>
            <a:pPr>
              <a:lnSpc>
                <a:spcPct val="120000"/>
              </a:lnSpc>
            </a:pPr>
            <a:r>
              <a:rPr lang="en-US" sz="1255" b="1" dirty="0">
                <a:solidFill>
                  <a:srgbClr val="C5A06D"/>
                </a:solidFill>
                <a:latin typeface="微软雅黑" panose="020B0503020204020204" charset="-122"/>
                <a:ea typeface="微软雅黑" panose="020B0503020204020204" charset="-122"/>
                <a:cs typeface="MiSans Semibold" panose="00000700000000000000" charset="-122"/>
              </a:rPr>
              <a:t>东南亚、欧美等</a:t>
            </a:r>
            <a:endParaRPr lang="en-US" sz="1255" b="1" dirty="0">
              <a:solidFill>
                <a:srgbClr val="C5A06D"/>
              </a:solidFill>
              <a:latin typeface="微软雅黑" panose="020B0503020204020204" charset="-122"/>
              <a:ea typeface="微软雅黑" panose="020B0503020204020204" charset="-122"/>
              <a:cs typeface="MiSans Semibold" panose="00000700000000000000" charset="-122"/>
            </a:endParaRPr>
          </a:p>
        </p:txBody>
      </p:sp>
      <p:sp>
        <p:nvSpPr>
          <p:cNvPr id="37" name="Shape 31"/>
          <p:cNvSpPr/>
          <p:nvPr/>
        </p:nvSpPr>
        <p:spPr>
          <a:xfrm>
            <a:off x="593725" y="4222115"/>
            <a:ext cx="7380000" cy="2520000"/>
          </a:xfrm>
          <a:custGeom>
            <a:avLst/>
            <a:gdLst/>
            <a:ahLst/>
            <a:cxnLst/>
            <a:rect l="l" t="t" r="r" b="b"/>
            <a:pathLst>
              <a:path w="7542147" h="2548176">
                <a:moveTo>
                  <a:pt x="45503" y="0"/>
                </a:moveTo>
                <a:lnTo>
                  <a:pt x="7405641" y="0"/>
                </a:lnTo>
                <a:cubicBezTo>
                  <a:pt x="7481031" y="0"/>
                  <a:pt x="7542147" y="61116"/>
                  <a:pt x="7542147" y="136506"/>
                </a:cubicBezTo>
                <a:lnTo>
                  <a:pt x="7542147" y="2411671"/>
                </a:lnTo>
                <a:cubicBezTo>
                  <a:pt x="7542147" y="2487061"/>
                  <a:pt x="7481031" y="2548176"/>
                  <a:pt x="7405641" y="2548176"/>
                </a:cubicBezTo>
                <a:lnTo>
                  <a:pt x="45503" y="2548176"/>
                </a:lnTo>
                <a:cubicBezTo>
                  <a:pt x="20372" y="2548176"/>
                  <a:pt x="0" y="2527804"/>
                  <a:pt x="0" y="2502673"/>
                </a:cubicBezTo>
                <a:lnTo>
                  <a:pt x="0" y="45503"/>
                </a:lnTo>
                <a:cubicBezTo>
                  <a:pt x="0" y="20372"/>
                  <a:pt x="20372" y="0"/>
                  <a:pt x="45503" y="0"/>
                </a:cubicBezTo>
                <a:close/>
              </a:path>
            </a:pathLst>
          </a:custGeom>
          <a:solidFill>
            <a:schemeClr val="bg1"/>
          </a:solidFill>
          <a:ln>
            <a:solidFill>
              <a:srgbClr val="F0EEEA"/>
            </a:solidFill>
          </a:ln>
          <a:effectLst>
            <a:outerShdw blurRad="170637" dist="113758" dir="5400000" algn="bl" rotWithShape="0">
              <a:srgbClr val="000000">
                <a:alpha val="10196"/>
              </a:srgbClr>
            </a:outerShdw>
          </a:effectLst>
        </p:spPr>
      </p:sp>
      <p:sp>
        <p:nvSpPr>
          <p:cNvPr id="38" name="Shape 32"/>
          <p:cNvSpPr/>
          <p:nvPr/>
        </p:nvSpPr>
        <p:spPr>
          <a:xfrm>
            <a:off x="553983" y="4222051"/>
            <a:ext cx="45503" cy="2548176"/>
          </a:xfrm>
          <a:custGeom>
            <a:avLst/>
            <a:gdLst/>
            <a:ahLst/>
            <a:cxnLst/>
            <a:rect l="l" t="t" r="r" b="b"/>
            <a:pathLst>
              <a:path w="45503" h="2548176">
                <a:moveTo>
                  <a:pt x="45503" y="0"/>
                </a:moveTo>
                <a:lnTo>
                  <a:pt x="45503" y="0"/>
                </a:lnTo>
                <a:lnTo>
                  <a:pt x="45503" y="2548176"/>
                </a:lnTo>
                <a:lnTo>
                  <a:pt x="45503" y="2548176"/>
                </a:lnTo>
                <a:cubicBezTo>
                  <a:pt x="20372" y="2548176"/>
                  <a:pt x="0" y="2527804"/>
                  <a:pt x="0" y="2502673"/>
                </a:cubicBezTo>
                <a:lnTo>
                  <a:pt x="0" y="45503"/>
                </a:lnTo>
                <a:cubicBezTo>
                  <a:pt x="0" y="20372"/>
                  <a:pt x="20372" y="0"/>
                  <a:pt x="45503" y="0"/>
                </a:cubicBezTo>
                <a:close/>
              </a:path>
            </a:pathLst>
          </a:custGeom>
          <a:solidFill>
            <a:srgbClr val="C5A06D"/>
          </a:solidFill>
        </p:spPr>
      </p:sp>
      <p:sp>
        <p:nvSpPr>
          <p:cNvPr id="39" name="Shape 33"/>
          <p:cNvSpPr/>
          <p:nvPr/>
        </p:nvSpPr>
        <p:spPr>
          <a:xfrm>
            <a:off x="775675" y="4449567"/>
            <a:ext cx="546038" cy="546038"/>
          </a:xfrm>
          <a:custGeom>
            <a:avLst/>
            <a:gdLst/>
            <a:ahLst/>
            <a:cxnLst/>
            <a:rect l="l" t="t" r="r" b="b"/>
            <a:pathLst>
              <a:path w="546038" h="546038">
                <a:moveTo>
                  <a:pt x="273019" y="0"/>
                </a:moveTo>
                <a:lnTo>
                  <a:pt x="273019" y="0"/>
                </a:lnTo>
                <a:cubicBezTo>
                  <a:pt x="423803" y="0"/>
                  <a:pt x="546038" y="122235"/>
                  <a:pt x="546038" y="273019"/>
                </a:cubicBezTo>
                <a:lnTo>
                  <a:pt x="546038" y="273019"/>
                </a:lnTo>
                <a:cubicBezTo>
                  <a:pt x="546038" y="423803"/>
                  <a:pt x="423803" y="546038"/>
                  <a:pt x="273019" y="546038"/>
                </a:cubicBezTo>
                <a:lnTo>
                  <a:pt x="273019" y="546038"/>
                </a:lnTo>
                <a:cubicBezTo>
                  <a:pt x="122235" y="546038"/>
                  <a:pt x="0" y="423803"/>
                  <a:pt x="0" y="273019"/>
                </a:cubicBezTo>
                <a:lnTo>
                  <a:pt x="0" y="273019"/>
                </a:lnTo>
                <a:cubicBezTo>
                  <a:pt x="0" y="122235"/>
                  <a:pt x="122235" y="0"/>
                  <a:pt x="273019" y="0"/>
                </a:cubicBezTo>
                <a:close/>
              </a:path>
            </a:pathLst>
          </a:custGeom>
          <a:solidFill>
            <a:srgbClr val="C5A06D"/>
          </a:solidFill>
        </p:spPr>
      </p:sp>
      <p:sp>
        <p:nvSpPr>
          <p:cNvPr id="40" name="Shape 34"/>
          <p:cNvSpPr/>
          <p:nvPr/>
        </p:nvSpPr>
        <p:spPr>
          <a:xfrm>
            <a:off x="934936" y="4608828"/>
            <a:ext cx="227516" cy="227516"/>
          </a:xfrm>
          <a:custGeom>
            <a:avLst/>
            <a:gdLst/>
            <a:ahLst/>
            <a:cxnLst/>
            <a:rect l="l" t="t" r="r" b="b"/>
            <a:pathLst>
              <a:path w="227516" h="227516">
                <a:moveTo>
                  <a:pt x="142864" y="30572"/>
                </a:moveTo>
                <a:cubicBezTo>
                  <a:pt x="146241" y="24840"/>
                  <a:pt x="152373" y="21330"/>
                  <a:pt x="158994" y="21330"/>
                </a:cubicBezTo>
                <a:lnTo>
                  <a:pt x="159972" y="21330"/>
                </a:lnTo>
                <a:cubicBezTo>
                  <a:pt x="169793" y="21330"/>
                  <a:pt x="177747" y="29284"/>
                  <a:pt x="177747" y="39104"/>
                </a:cubicBezTo>
                <a:cubicBezTo>
                  <a:pt x="177747" y="48925"/>
                  <a:pt x="169793" y="56879"/>
                  <a:pt x="159972" y="56879"/>
                </a:cubicBezTo>
                <a:lnTo>
                  <a:pt x="127400" y="56879"/>
                </a:lnTo>
                <a:lnTo>
                  <a:pt x="142864" y="30572"/>
                </a:lnTo>
                <a:close/>
                <a:moveTo>
                  <a:pt x="84652" y="30572"/>
                </a:moveTo>
                <a:lnTo>
                  <a:pt x="100116" y="56879"/>
                </a:lnTo>
                <a:lnTo>
                  <a:pt x="67544" y="56879"/>
                </a:lnTo>
                <a:cubicBezTo>
                  <a:pt x="57723" y="56879"/>
                  <a:pt x="49769" y="48925"/>
                  <a:pt x="49769" y="39104"/>
                </a:cubicBezTo>
                <a:cubicBezTo>
                  <a:pt x="49769" y="29284"/>
                  <a:pt x="57723" y="21330"/>
                  <a:pt x="67544" y="21330"/>
                </a:cubicBezTo>
                <a:lnTo>
                  <a:pt x="68521" y="21330"/>
                </a:lnTo>
                <a:cubicBezTo>
                  <a:pt x="75142" y="21330"/>
                  <a:pt x="81319" y="24840"/>
                  <a:pt x="84652" y="30572"/>
                </a:cubicBezTo>
                <a:close/>
                <a:moveTo>
                  <a:pt x="124467" y="19774"/>
                </a:moveTo>
                <a:lnTo>
                  <a:pt x="113758" y="37993"/>
                </a:lnTo>
                <a:lnTo>
                  <a:pt x="103049" y="19774"/>
                </a:lnTo>
                <a:cubicBezTo>
                  <a:pt x="95850" y="7510"/>
                  <a:pt x="82697" y="0"/>
                  <a:pt x="68521" y="0"/>
                </a:cubicBezTo>
                <a:lnTo>
                  <a:pt x="67544" y="0"/>
                </a:lnTo>
                <a:cubicBezTo>
                  <a:pt x="45948" y="0"/>
                  <a:pt x="28439" y="17508"/>
                  <a:pt x="28439" y="39104"/>
                </a:cubicBezTo>
                <a:cubicBezTo>
                  <a:pt x="28439" y="45503"/>
                  <a:pt x="29995" y="51547"/>
                  <a:pt x="32705" y="56879"/>
                </a:cubicBezTo>
                <a:lnTo>
                  <a:pt x="14220" y="56879"/>
                </a:lnTo>
                <a:cubicBezTo>
                  <a:pt x="6354" y="56879"/>
                  <a:pt x="0" y="63233"/>
                  <a:pt x="0" y="71099"/>
                </a:cubicBezTo>
                <a:lnTo>
                  <a:pt x="0" y="85318"/>
                </a:lnTo>
                <a:cubicBezTo>
                  <a:pt x="0" y="93184"/>
                  <a:pt x="6354" y="99538"/>
                  <a:pt x="14220" y="99538"/>
                </a:cubicBezTo>
                <a:lnTo>
                  <a:pt x="213296" y="99538"/>
                </a:lnTo>
                <a:cubicBezTo>
                  <a:pt x="221161" y="99538"/>
                  <a:pt x="227516" y="93184"/>
                  <a:pt x="227516" y="85318"/>
                </a:cubicBezTo>
                <a:lnTo>
                  <a:pt x="227516" y="71099"/>
                </a:lnTo>
                <a:cubicBezTo>
                  <a:pt x="227516" y="63233"/>
                  <a:pt x="221161" y="56879"/>
                  <a:pt x="213296" y="56879"/>
                </a:cubicBezTo>
                <a:lnTo>
                  <a:pt x="194810" y="56879"/>
                </a:lnTo>
                <a:cubicBezTo>
                  <a:pt x="197521" y="51547"/>
                  <a:pt x="199076" y="45503"/>
                  <a:pt x="199076" y="39104"/>
                </a:cubicBezTo>
                <a:cubicBezTo>
                  <a:pt x="199076" y="17508"/>
                  <a:pt x="181568" y="0"/>
                  <a:pt x="159972" y="0"/>
                </a:cubicBezTo>
                <a:lnTo>
                  <a:pt x="158994" y="0"/>
                </a:lnTo>
                <a:cubicBezTo>
                  <a:pt x="144819" y="0"/>
                  <a:pt x="131666" y="7510"/>
                  <a:pt x="124467" y="19730"/>
                </a:cubicBezTo>
                <a:close/>
                <a:moveTo>
                  <a:pt x="213296" y="120868"/>
                </a:moveTo>
                <a:lnTo>
                  <a:pt x="124423" y="120868"/>
                </a:lnTo>
                <a:lnTo>
                  <a:pt x="124423" y="213296"/>
                </a:lnTo>
                <a:lnTo>
                  <a:pt x="184857" y="213296"/>
                </a:lnTo>
                <a:cubicBezTo>
                  <a:pt x="200543" y="213296"/>
                  <a:pt x="213296" y="200543"/>
                  <a:pt x="213296" y="184857"/>
                </a:cubicBezTo>
                <a:lnTo>
                  <a:pt x="213296" y="120868"/>
                </a:lnTo>
                <a:close/>
                <a:moveTo>
                  <a:pt x="103093" y="120868"/>
                </a:moveTo>
                <a:lnTo>
                  <a:pt x="14220" y="120868"/>
                </a:lnTo>
                <a:lnTo>
                  <a:pt x="14220" y="184857"/>
                </a:lnTo>
                <a:cubicBezTo>
                  <a:pt x="14220" y="200543"/>
                  <a:pt x="26973" y="213296"/>
                  <a:pt x="42659" y="213296"/>
                </a:cubicBezTo>
                <a:lnTo>
                  <a:pt x="103093" y="213296"/>
                </a:lnTo>
                <a:lnTo>
                  <a:pt x="103093" y="120868"/>
                </a:lnTo>
                <a:close/>
              </a:path>
            </a:pathLst>
          </a:custGeom>
          <a:solidFill>
            <a:srgbClr val="FFFFFF"/>
          </a:solidFill>
        </p:spPr>
      </p:sp>
      <p:sp>
        <p:nvSpPr>
          <p:cNvPr id="41" name="Text 35"/>
          <p:cNvSpPr/>
          <p:nvPr/>
        </p:nvSpPr>
        <p:spPr>
          <a:xfrm>
            <a:off x="1457960" y="4563110"/>
            <a:ext cx="1861820" cy="318770"/>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落地奖励</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42" name="Shape 36"/>
          <p:cNvSpPr/>
          <p:nvPr/>
        </p:nvSpPr>
        <p:spPr>
          <a:xfrm>
            <a:off x="775675" y="5132114"/>
            <a:ext cx="7064364" cy="409528"/>
          </a:xfrm>
          <a:custGeom>
            <a:avLst/>
            <a:gdLst/>
            <a:ahLst/>
            <a:cxnLst/>
            <a:rect l="l" t="t" r="r" b="b"/>
            <a:pathLst>
              <a:path w="7064364" h="409528">
                <a:moveTo>
                  <a:pt x="45503" y="0"/>
                </a:moveTo>
                <a:lnTo>
                  <a:pt x="7018861" y="0"/>
                </a:lnTo>
                <a:cubicBezTo>
                  <a:pt x="7043992" y="0"/>
                  <a:pt x="7064364" y="20372"/>
                  <a:pt x="7064364" y="45503"/>
                </a:cubicBezTo>
                <a:lnTo>
                  <a:pt x="7064364" y="364026"/>
                </a:lnTo>
                <a:cubicBezTo>
                  <a:pt x="7064364" y="389156"/>
                  <a:pt x="7043992" y="409528"/>
                  <a:pt x="7018861" y="409528"/>
                </a:cubicBezTo>
                <a:lnTo>
                  <a:pt x="45503" y="409528"/>
                </a:lnTo>
                <a:cubicBezTo>
                  <a:pt x="20372" y="409528"/>
                  <a:pt x="0" y="389156"/>
                  <a:pt x="0" y="364026"/>
                </a:cubicBezTo>
                <a:lnTo>
                  <a:pt x="0" y="45503"/>
                </a:lnTo>
                <a:cubicBezTo>
                  <a:pt x="0" y="20372"/>
                  <a:pt x="20372" y="0"/>
                  <a:pt x="45503" y="0"/>
                </a:cubicBezTo>
                <a:close/>
              </a:path>
            </a:pathLst>
          </a:custGeom>
          <a:solidFill>
            <a:srgbClr val="F9F5EE"/>
          </a:solidFill>
        </p:spPr>
      </p:sp>
      <p:sp>
        <p:nvSpPr>
          <p:cNvPr id="43" name="Text 37"/>
          <p:cNvSpPr/>
          <p:nvPr/>
        </p:nvSpPr>
        <p:spPr>
          <a:xfrm>
            <a:off x="866775" y="5247640"/>
            <a:ext cx="1301115" cy="202565"/>
          </a:xfrm>
          <a:prstGeom prst="rect">
            <a:avLst/>
          </a:prstGeom>
          <a:noFill/>
        </p:spPr>
        <p:txBody>
          <a:bodyPr wrap="square" lIns="0" tIns="0" rIns="0" bIns="0" rtlCol="0" anchor="ctr"/>
          <a:lstStyle/>
          <a:p>
            <a:pPr>
              <a:lnSpc>
                <a:spcPct val="12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三亚跨境电商</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44" name="Text 38"/>
          <p:cNvSpPr/>
          <p:nvPr/>
        </p:nvSpPr>
        <p:spPr>
          <a:xfrm>
            <a:off x="6774180" y="5247640"/>
            <a:ext cx="1230630" cy="202565"/>
          </a:xfrm>
          <a:prstGeom prst="rect">
            <a:avLst/>
          </a:prstGeom>
          <a:noFill/>
        </p:spPr>
        <p:txBody>
          <a:bodyPr wrap="square" lIns="0" tIns="0" rIns="0" bIns="0" rtlCol="0" anchor="ctr"/>
          <a:lstStyle/>
          <a:p>
            <a:pPr>
              <a:lnSpc>
                <a:spcPct val="120000"/>
              </a:lnSpc>
            </a:pPr>
            <a:r>
              <a:rPr lang="en-US" sz="1400" b="1" dirty="0">
                <a:solidFill>
                  <a:srgbClr val="C5A06D"/>
                </a:solidFill>
                <a:latin typeface="微软雅黑" panose="020B0503020204020204" charset="-122"/>
                <a:ea typeface="微软雅黑" panose="020B0503020204020204" charset="-122"/>
                <a:cs typeface="微软雅黑" panose="020B0503020204020204" charset="-122"/>
              </a:rPr>
              <a:t>最高150万元</a:t>
            </a:r>
            <a:endParaRPr lang="en-US" sz="14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45" name="Shape 39"/>
          <p:cNvSpPr/>
          <p:nvPr/>
        </p:nvSpPr>
        <p:spPr>
          <a:xfrm>
            <a:off x="775675" y="5632649"/>
            <a:ext cx="7064364" cy="409528"/>
          </a:xfrm>
          <a:custGeom>
            <a:avLst/>
            <a:gdLst/>
            <a:ahLst/>
            <a:cxnLst/>
            <a:rect l="l" t="t" r="r" b="b"/>
            <a:pathLst>
              <a:path w="7064364" h="409528">
                <a:moveTo>
                  <a:pt x="45503" y="0"/>
                </a:moveTo>
                <a:lnTo>
                  <a:pt x="7018861" y="0"/>
                </a:lnTo>
                <a:cubicBezTo>
                  <a:pt x="7043992" y="0"/>
                  <a:pt x="7064364" y="20372"/>
                  <a:pt x="7064364" y="45503"/>
                </a:cubicBezTo>
                <a:lnTo>
                  <a:pt x="7064364" y="364026"/>
                </a:lnTo>
                <a:cubicBezTo>
                  <a:pt x="7064364" y="389156"/>
                  <a:pt x="7043992" y="409528"/>
                  <a:pt x="7018861" y="409528"/>
                </a:cubicBezTo>
                <a:lnTo>
                  <a:pt x="45503" y="409528"/>
                </a:lnTo>
                <a:cubicBezTo>
                  <a:pt x="20372" y="409528"/>
                  <a:pt x="0" y="389156"/>
                  <a:pt x="0" y="364026"/>
                </a:cubicBezTo>
                <a:lnTo>
                  <a:pt x="0" y="45503"/>
                </a:lnTo>
                <a:cubicBezTo>
                  <a:pt x="0" y="20372"/>
                  <a:pt x="20372" y="0"/>
                  <a:pt x="45503" y="0"/>
                </a:cubicBezTo>
                <a:close/>
              </a:path>
            </a:pathLst>
          </a:custGeom>
          <a:solidFill>
            <a:srgbClr val="F9F5EE"/>
          </a:solidFill>
        </p:spPr>
      </p:sp>
      <p:sp>
        <p:nvSpPr>
          <p:cNvPr id="46" name="Text 40"/>
          <p:cNvSpPr/>
          <p:nvPr/>
        </p:nvSpPr>
        <p:spPr>
          <a:xfrm>
            <a:off x="866775" y="5748655"/>
            <a:ext cx="1101090" cy="202565"/>
          </a:xfrm>
          <a:prstGeom prst="rect">
            <a:avLst/>
          </a:prstGeom>
          <a:noFill/>
        </p:spPr>
        <p:txBody>
          <a:bodyPr wrap="square" lIns="0" tIns="0" rIns="0" bIns="0" rtlCol="0" anchor="ctr"/>
          <a:lstStyle/>
          <a:p>
            <a:pPr>
              <a:lnSpc>
                <a:spcPct val="12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海口综保区</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47" name="Text 41"/>
          <p:cNvSpPr/>
          <p:nvPr/>
        </p:nvSpPr>
        <p:spPr>
          <a:xfrm>
            <a:off x="6872605" y="5748655"/>
            <a:ext cx="1101090" cy="202565"/>
          </a:xfrm>
          <a:prstGeom prst="rect">
            <a:avLst/>
          </a:prstGeom>
          <a:noFill/>
        </p:spPr>
        <p:txBody>
          <a:bodyPr wrap="square" lIns="0" tIns="0" rIns="0" bIns="0" rtlCol="0" anchor="ctr"/>
          <a:lstStyle/>
          <a:p>
            <a:pPr>
              <a:lnSpc>
                <a:spcPct val="120000"/>
              </a:lnSpc>
            </a:pPr>
            <a:r>
              <a:rPr lang="en-US" sz="1400" b="1" dirty="0">
                <a:solidFill>
                  <a:srgbClr val="C5A06D"/>
                </a:solidFill>
                <a:latin typeface="微软雅黑" panose="020B0503020204020204" charset="-122"/>
                <a:ea typeface="微软雅黑" panose="020B0503020204020204" charset="-122"/>
                <a:cs typeface="MiSans Semibold" panose="00000700000000000000" charset="-122"/>
              </a:rPr>
              <a:t>共享海外仓</a:t>
            </a:r>
            <a:endParaRPr lang="en-US" sz="1400" b="1" dirty="0">
              <a:solidFill>
                <a:srgbClr val="C5A06D"/>
              </a:solidFill>
              <a:latin typeface="微软雅黑" panose="020B0503020204020204" charset="-122"/>
              <a:ea typeface="微软雅黑" panose="020B0503020204020204" charset="-122"/>
              <a:cs typeface="MiSans Semibold" panose="00000700000000000000" charset="-122"/>
            </a:endParaRPr>
          </a:p>
        </p:txBody>
      </p:sp>
      <p:sp>
        <p:nvSpPr>
          <p:cNvPr id="48" name="Shape 42"/>
          <p:cNvSpPr/>
          <p:nvPr/>
        </p:nvSpPr>
        <p:spPr>
          <a:xfrm>
            <a:off x="775675" y="6133183"/>
            <a:ext cx="7064364" cy="409528"/>
          </a:xfrm>
          <a:custGeom>
            <a:avLst/>
            <a:gdLst/>
            <a:ahLst/>
            <a:cxnLst/>
            <a:rect l="l" t="t" r="r" b="b"/>
            <a:pathLst>
              <a:path w="7064364" h="409528">
                <a:moveTo>
                  <a:pt x="45503" y="0"/>
                </a:moveTo>
                <a:lnTo>
                  <a:pt x="7018861" y="0"/>
                </a:lnTo>
                <a:cubicBezTo>
                  <a:pt x="7043992" y="0"/>
                  <a:pt x="7064364" y="20372"/>
                  <a:pt x="7064364" y="45503"/>
                </a:cubicBezTo>
                <a:lnTo>
                  <a:pt x="7064364" y="364026"/>
                </a:lnTo>
                <a:cubicBezTo>
                  <a:pt x="7064364" y="389156"/>
                  <a:pt x="7043992" y="409528"/>
                  <a:pt x="7018861" y="409528"/>
                </a:cubicBezTo>
                <a:lnTo>
                  <a:pt x="45503" y="409528"/>
                </a:lnTo>
                <a:cubicBezTo>
                  <a:pt x="20372" y="409528"/>
                  <a:pt x="0" y="389156"/>
                  <a:pt x="0" y="364026"/>
                </a:cubicBezTo>
                <a:lnTo>
                  <a:pt x="0" y="45503"/>
                </a:lnTo>
                <a:cubicBezTo>
                  <a:pt x="0" y="20372"/>
                  <a:pt x="20372" y="0"/>
                  <a:pt x="45503" y="0"/>
                </a:cubicBezTo>
                <a:close/>
              </a:path>
            </a:pathLst>
          </a:custGeom>
          <a:solidFill>
            <a:srgbClr val="F9F5EE"/>
          </a:solidFill>
        </p:spPr>
      </p:sp>
      <p:sp>
        <p:nvSpPr>
          <p:cNvPr id="49" name="Text 43"/>
          <p:cNvSpPr/>
          <p:nvPr/>
        </p:nvSpPr>
        <p:spPr>
          <a:xfrm>
            <a:off x="866775" y="6249035"/>
            <a:ext cx="1101090" cy="202565"/>
          </a:xfrm>
          <a:prstGeom prst="rect">
            <a:avLst/>
          </a:prstGeom>
          <a:noFill/>
        </p:spPr>
        <p:txBody>
          <a:bodyPr wrap="square" lIns="0" tIns="0" rIns="0" bIns="0" rtlCol="0" anchor="ctr"/>
          <a:lstStyle/>
          <a:p>
            <a:pPr>
              <a:lnSpc>
                <a:spcPct val="12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交易额要求</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50" name="Text 44"/>
          <p:cNvSpPr/>
          <p:nvPr/>
        </p:nvSpPr>
        <p:spPr>
          <a:xfrm>
            <a:off x="7031990" y="6249035"/>
            <a:ext cx="901065" cy="202565"/>
          </a:xfrm>
          <a:prstGeom prst="rect">
            <a:avLst/>
          </a:prstGeom>
          <a:noFill/>
        </p:spPr>
        <p:txBody>
          <a:bodyPr wrap="square" lIns="0" tIns="0" rIns="0" bIns="0" rtlCol="0" anchor="ctr"/>
          <a:lstStyle/>
          <a:p>
            <a:pPr>
              <a:lnSpc>
                <a:spcPct val="120000"/>
              </a:lnSpc>
            </a:pPr>
            <a:r>
              <a:rPr lang="en-US" sz="1400" b="1" dirty="0">
                <a:solidFill>
                  <a:srgbClr val="C5A06D"/>
                </a:solidFill>
                <a:latin typeface="微软雅黑" panose="020B0503020204020204" charset="-122"/>
                <a:ea typeface="微软雅黑" panose="020B0503020204020204" charset="-122"/>
                <a:cs typeface="MiSans Semibold" panose="00000700000000000000" charset="-122"/>
              </a:rPr>
              <a:t>首年达标</a:t>
            </a:r>
            <a:endParaRPr lang="en-US" sz="1400" b="1" dirty="0">
              <a:solidFill>
                <a:srgbClr val="C5A06D"/>
              </a:solidFill>
              <a:latin typeface="微软雅黑" panose="020B0503020204020204" charset="-122"/>
              <a:ea typeface="微软雅黑" panose="020B0503020204020204" charset="-122"/>
              <a:cs typeface="MiSans Semibold" panose="00000700000000000000" charset="-122"/>
            </a:endParaRPr>
          </a:p>
        </p:txBody>
      </p:sp>
      <p:sp>
        <p:nvSpPr>
          <p:cNvPr id="51" name="Shape 45"/>
          <p:cNvSpPr/>
          <p:nvPr/>
        </p:nvSpPr>
        <p:spPr>
          <a:xfrm>
            <a:off x="8333105" y="4222115"/>
            <a:ext cx="7380000" cy="2520000"/>
          </a:xfrm>
          <a:custGeom>
            <a:avLst/>
            <a:gdLst/>
            <a:ahLst/>
            <a:cxnLst/>
            <a:rect l="l" t="t" r="r" b="b"/>
            <a:pathLst>
              <a:path w="7542147" h="2548176">
                <a:moveTo>
                  <a:pt x="45503" y="0"/>
                </a:moveTo>
                <a:lnTo>
                  <a:pt x="7405641" y="0"/>
                </a:lnTo>
                <a:cubicBezTo>
                  <a:pt x="7481031" y="0"/>
                  <a:pt x="7542147" y="61116"/>
                  <a:pt x="7542147" y="136506"/>
                </a:cubicBezTo>
                <a:lnTo>
                  <a:pt x="7542147" y="2411671"/>
                </a:lnTo>
                <a:cubicBezTo>
                  <a:pt x="7542147" y="2487061"/>
                  <a:pt x="7481031" y="2548176"/>
                  <a:pt x="7405641" y="2548176"/>
                </a:cubicBezTo>
                <a:lnTo>
                  <a:pt x="45503" y="2548176"/>
                </a:lnTo>
                <a:cubicBezTo>
                  <a:pt x="20372" y="2548176"/>
                  <a:pt x="0" y="2527804"/>
                  <a:pt x="0" y="2502673"/>
                </a:cubicBezTo>
                <a:lnTo>
                  <a:pt x="0" y="45503"/>
                </a:lnTo>
                <a:cubicBezTo>
                  <a:pt x="0" y="20372"/>
                  <a:pt x="20372" y="0"/>
                  <a:pt x="45503" y="0"/>
                </a:cubicBezTo>
                <a:close/>
              </a:path>
            </a:pathLst>
          </a:custGeom>
          <a:solidFill>
            <a:schemeClr val="bg1"/>
          </a:solidFill>
          <a:ln>
            <a:solidFill>
              <a:srgbClr val="F0EEEA"/>
            </a:solidFill>
          </a:ln>
          <a:effectLst>
            <a:outerShdw blurRad="170637" dist="113758" dir="5400000" algn="bl" rotWithShape="0">
              <a:srgbClr val="000000">
                <a:alpha val="10196"/>
              </a:srgbClr>
            </a:outerShdw>
          </a:effectLst>
        </p:spPr>
      </p:sp>
      <p:sp>
        <p:nvSpPr>
          <p:cNvPr id="52" name="Shape 46"/>
          <p:cNvSpPr/>
          <p:nvPr/>
        </p:nvSpPr>
        <p:spPr>
          <a:xfrm>
            <a:off x="8333081" y="4222051"/>
            <a:ext cx="45503" cy="2548176"/>
          </a:xfrm>
          <a:custGeom>
            <a:avLst/>
            <a:gdLst/>
            <a:ahLst/>
            <a:cxnLst/>
            <a:rect l="l" t="t" r="r" b="b"/>
            <a:pathLst>
              <a:path w="45503" h="2548176">
                <a:moveTo>
                  <a:pt x="45503" y="0"/>
                </a:moveTo>
                <a:lnTo>
                  <a:pt x="45503" y="0"/>
                </a:lnTo>
                <a:lnTo>
                  <a:pt x="45503" y="2548176"/>
                </a:lnTo>
                <a:lnTo>
                  <a:pt x="45503" y="2548176"/>
                </a:lnTo>
                <a:cubicBezTo>
                  <a:pt x="20372" y="2548176"/>
                  <a:pt x="0" y="2527804"/>
                  <a:pt x="0" y="2502673"/>
                </a:cubicBezTo>
                <a:lnTo>
                  <a:pt x="0" y="45503"/>
                </a:lnTo>
                <a:cubicBezTo>
                  <a:pt x="0" y="20372"/>
                  <a:pt x="20372" y="0"/>
                  <a:pt x="45503" y="0"/>
                </a:cubicBezTo>
                <a:close/>
              </a:path>
            </a:pathLst>
          </a:custGeom>
          <a:solidFill>
            <a:srgbClr val="C59F5E"/>
          </a:solidFill>
        </p:spPr>
      </p:sp>
      <p:sp>
        <p:nvSpPr>
          <p:cNvPr id="53" name="Shape 47"/>
          <p:cNvSpPr/>
          <p:nvPr/>
        </p:nvSpPr>
        <p:spPr>
          <a:xfrm>
            <a:off x="8583348" y="4449567"/>
            <a:ext cx="546038" cy="546038"/>
          </a:xfrm>
          <a:custGeom>
            <a:avLst/>
            <a:gdLst/>
            <a:ahLst/>
            <a:cxnLst/>
            <a:rect l="l" t="t" r="r" b="b"/>
            <a:pathLst>
              <a:path w="546038" h="546038">
                <a:moveTo>
                  <a:pt x="273019" y="0"/>
                </a:moveTo>
                <a:lnTo>
                  <a:pt x="273019" y="0"/>
                </a:lnTo>
                <a:cubicBezTo>
                  <a:pt x="423803" y="0"/>
                  <a:pt x="546038" y="122235"/>
                  <a:pt x="546038" y="273019"/>
                </a:cubicBezTo>
                <a:lnTo>
                  <a:pt x="546038" y="273019"/>
                </a:lnTo>
                <a:cubicBezTo>
                  <a:pt x="546038" y="423803"/>
                  <a:pt x="423803" y="546038"/>
                  <a:pt x="273019" y="546038"/>
                </a:cubicBezTo>
                <a:lnTo>
                  <a:pt x="273019" y="546038"/>
                </a:lnTo>
                <a:cubicBezTo>
                  <a:pt x="122235" y="546038"/>
                  <a:pt x="0" y="423803"/>
                  <a:pt x="0" y="273019"/>
                </a:cubicBezTo>
                <a:lnTo>
                  <a:pt x="0" y="273019"/>
                </a:lnTo>
                <a:cubicBezTo>
                  <a:pt x="0" y="122235"/>
                  <a:pt x="122235" y="0"/>
                  <a:pt x="273019" y="0"/>
                </a:cubicBezTo>
                <a:close/>
              </a:path>
            </a:pathLst>
          </a:custGeom>
          <a:solidFill>
            <a:srgbClr val="C59F5E"/>
          </a:solidFill>
        </p:spPr>
      </p:sp>
      <p:sp>
        <p:nvSpPr>
          <p:cNvPr id="54" name="Shape 48"/>
          <p:cNvSpPr/>
          <p:nvPr/>
        </p:nvSpPr>
        <p:spPr>
          <a:xfrm>
            <a:off x="8742609" y="4608828"/>
            <a:ext cx="227516" cy="227516"/>
          </a:xfrm>
          <a:custGeom>
            <a:avLst/>
            <a:gdLst/>
            <a:ahLst/>
            <a:cxnLst/>
            <a:rect l="l" t="t" r="r" b="b"/>
            <a:pathLst>
              <a:path w="227516" h="227516">
                <a:moveTo>
                  <a:pt x="123445" y="3822"/>
                </a:moveTo>
                <a:cubicBezTo>
                  <a:pt x="117979" y="-1244"/>
                  <a:pt x="109536" y="-1244"/>
                  <a:pt x="104115" y="3822"/>
                </a:cubicBezTo>
                <a:lnTo>
                  <a:pt x="4577" y="96250"/>
                </a:lnTo>
                <a:cubicBezTo>
                  <a:pt x="311" y="100249"/>
                  <a:pt x="-1111" y="106426"/>
                  <a:pt x="1022" y="111847"/>
                </a:cubicBezTo>
                <a:cubicBezTo>
                  <a:pt x="3155" y="117268"/>
                  <a:pt x="8354" y="120868"/>
                  <a:pt x="14220" y="120868"/>
                </a:cubicBezTo>
                <a:lnTo>
                  <a:pt x="21330" y="120868"/>
                </a:lnTo>
                <a:lnTo>
                  <a:pt x="21330" y="199076"/>
                </a:lnTo>
                <a:cubicBezTo>
                  <a:pt x="21330" y="214762"/>
                  <a:pt x="34083" y="227516"/>
                  <a:pt x="49769" y="227516"/>
                </a:cubicBezTo>
                <a:lnTo>
                  <a:pt x="177747" y="227516"/>
                </a:lnTo>
                <a:cubicBezTo>
                  <a:pt x="193433" y="227516"/>
                  <a:pt x="206186" y="214762"/>
                  <a:pt x="206186" y="199076"/>
                </a:cubicBezTo>
                <a:lnTo>
                  <a:pt x="206186" y="120868"/>
                </a:lnTo>
                <a:lnTo>
                  <a:pt x="213296" y="120868"/>
                </a:lnTo>
                <a:cubicBezTo>
                  <a:pt x="219162" y="120868"/>
                  <a:pt x="224405" y="117268"/>
                  <a:pt x="226538" y="111847"/>
                </a:cubicBezTo>
                <a:cubicBezTo>
                  <a:pt x="228671" y="106426"/>
                  <a:pt x="227249" y="100205"/>
                  <a:pt x="222983" y="96250"/>
                </a:cubicBezTo>
                <a:lnTo>
                  <a:pt x="123445" y="3822"/>
                </a:lnTo>
                <a:close/>
                <a:moveTo>
                  <a:pt x="106648" y="142197"/>
                </a:moveTo>
                <a:lnTo>
                  <a:pt x="120868" y="142197"/>
                </a:lnTo>
                <a:cubicBezTo>
                  <a:pt x="132643" y="142197"/>
                  <a:pt x="142197" y="151751"/>
                  <a:pt x="142197" y="163527"/>
                </a:cubicBezTo>
                <a:lnTo>
                  <a:pt x="142197" y="206186"/>
                </a:lnTo>
                <a:lnTo>
                  <a:pt x="85318" y="206186"/>
                </a:lnTo>
                <a:lnTo>
                  <a:pt x="85318" y="163527"/>
                </a:lnTo>
                <a:cubicBezTo>
                  <a:pt x="85318" y="151751"/>
                  <a:pt x="94872" y="142197"/>
                  <a:pt x="106648" y="142197"/>
                </a:cubicBezTo>
                <a:close/>
              </a:path>
            </a:pathLst>
          </a:custGeom>
          <a:solidFill>
            <a:srgbClr val="FFFFFF"/>
          </a:solidFill>
        </p:spPr>
      </p:sp>
      <p:sp>
        <p:nvSpPr>
          <p:cNvPr id="55" name="Text 49"/>
          <p:cNvSpPr/>
          <p:nvPr/>
        </p:nvSpPr>
        <p:spPr>
          <a:xfrm>
            <a:off x="9265920" y="4563110"/>
            <a:ext cx="1861820" cy="318770"/>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租金补贴</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56" name="Shape 50"/>
          <p:cNvSpPr/>
          <p:nvPr/>
        </p:nvSpPr>
        <p:spPr>
          <a:xfrm>
            <a:off x="8583348" y="5132114"/>
            <a:ext cx="7064364" cy="409528"/>
          </a:xfrm>
          <a:custGeom>
            <a:avLst/>
            <a:gdLst/>
            <a:ahLst/>
            <a:cxnLst/>
            <a:rect l="l" t="t" r="r" b="b"/>
            <a:pathLst>
              <a:path w="7064364" h="409528">
                <a:moveTo>
                  <a:pt x="45503" y="0"/>
                </a:moveTo>
                <a:lnTo>
                  <a:pt x="7018861" y="0"/>
                </a:lnTo>
                <a:cubicBezTo>
                  <a:pt x="7043992" y="0"/>
                  <a:pt x="7064364" y="20372"/>
                  <a:pt x="7064364" y="45503"/>
                </a:cubicBezTo>
                <a:lnTo>
                  <a:pt x="7064364" y="364026"/>
                </a:lnTo>
                <a:cubicBezTo>
                  <a:pt x="7064364" y="389156"/>
                  <a:pt x="7043992" y="409528"/>
                  <a:pt x="7018861" y="409528"/>
                </a:cubicBezTo>
                <a:lnTo>
                  <a:pt x="45503" y="409528"/>
                </a:lnTo>
                <a:cubicBezTo>
                  <a:pt x="20372" y="409528"/>
                  <a:pt x="0" y="389156"/>
                  <a:pt x="0" y="364026"/>
                </a:cubicBezTo>
                <a:lnTo>
                  <a:pt x="0" y="45503"/>
                </a:lnTo>
                <a:cubicBezTo>
                  <a:pt x="0" y="20372"/>
                  <a:pt x="20372" y="0"/>
                  <a:pt x="45503" y="0"/>
                </a:cubicBezTo>
                <a:close/>
              </a:path>
            </a:pathLst>
          </a:custGeom>
          <a:solidFill>
            <a:srgbClr val="F9F5EE"/>
          </a:solidFill>
        </p:spPr>
      </p:sp>
      <p:sp>
        <p:nvSpPr>
          <p:cNvPr id="57" name="Text 51"/>
          <p:cNvSpPr/>
          <p:nvPr/>
        </p:nvSpPr>
        <p:spPr>
          <a:xfrm>
            <a:off x="8674100" y="5247640"/>
            <a:ext cx="901065" cy="202565"/>
          </a:xfrm>
          <a:prstGeom prst="rect">
            <a:avLst/>
          </a:prstGeom>
          <a:noFill/>
        </p:spPr>
        <p:txBody>
          <a:bodyPr wrap="square" lIns="0" tIns="0" rIns="0" bIns="0" rtlCol="0" anchor="ctr"/>
          <a:lstStyle/>
          <a:p>
            <a:pPr>
              <a:lnSpc>
                <a:spcPct val="12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洋浦园区</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58" name="Text 52"/>
          <p:cNvSpPr/>
          <p:nvPr/>
        </p:nvSpPr>
        <p:spPr>
          <a:xfrm>
            <a:off x="14839950" y="5247640"/>
            <a:ext cx="901065" cy="202565"/>
          </a:xfrm>
          <a:prstGeom prst="rect">
            <a:avLst/>
          </a:prstGeom>
          <a:noFill/>
        </p:spPr>
        <p:txBody>
          <a:bodyPr wrap="square" lIns="0" tIns="0" rIns="0" bIns="0" rtlCol="0" anchor="ctr"/>
          <a:lstStyle/>
          <a:p>
            <a:pPr>
              <a:lnSpc>
                <a:spcPct val="120000"/>
              </a:lnSpc>
            </a:pPr>
            <a:r>
              <a:rPr lang="en-US" sz="1400" b="1" dirty="0">
                <a:solidFill>
                  <a:srgbClr val="C5A06D"/>
                </a:solidFill>
                <a:latin typeface="微软雅黑" panose="020B0503020204020204" charset="-122"/>
                <a:ea typeface="微软雅黑" panose="020B0503020204020204" charset="-122"/>
                <a:cs typeface="MiSans Semibold" panose="00000700000000000000" charset="-122"/>
              </a:rPr>
              <a:t>租金减免</a:t>
            </a:r>
            <a:endParaRPr lang="en-US" sz="1400" b="1" dirty="0">
              <a:solidFill>
                <a:srgbClr val="C5A06D"/>
              </a:solidFill>
              <a:latin typeface="微软雅黑" panose="020B0503020204020204" charset="-122"/>
              <a:ea typeface="微软雅黑" panose="020B0503020204020204" charset="-122"/>
              <a:cs typeface="MiSans Semibold" panose="00000700000000000000" charset="-122"/>
            </a:endParaRPr>
          </a:p>
        </p:txBody>
      </p:sp>
      <p:sp>
        <p:nvSpPr>
          <p:cNvPr id="59" name="Shape 53"/>
          <p:cNvSpPr/>
          <p:nvPr/>
        </p:nvSpPr>
        <p:spPr>
          <a:xfrm>
            <a:off x="8583348" y="5632649"/>
            <a:ext cx="7064364" cy="409528"/>
          </a:xfrm>
          <a:custGeom>
            <a:avLst/>
            <a:gdLst/>
            <a:ahLst/>
            <a:cxnLst/>
            <a:rect l="l" t="t" r="r" b="b"/>
            <a:pathLst>
              <a:path w="7064364" h="409528">
                <a:moveTo>
                  <a:pt x="45503" y="0"/>
                </a:moveTo>
                <a:lnTo>
                  <a:pt x="7018861" y="0"/>
                </a:lnTo>
                <a:cubicBezTo>
                  <a:pt x="7043992" y="0"/>
                  <a:pt x="7064364" y="20372"/>
                  <a:pt x="7064364" y="45503"/>
                </a:cubicBezTo>
                <a:lnTo>
                  <a:pt x="7064364" y="364026"/>
                </a:lnTo>
                <a:cubicBezTo>
                  <a:pt x="7064364" y="389156"/>
                  <a:pt x="7043992" y="409528"/>
                  <a:pt x="7018861" y="409528"/>
                </a:cubicBezTo>
                <a:lnTo>
                  <a:pt x="45503" y="409528"/>
                </a:lnTo>
                <a:cubicBezTo>
                  <a:pt x="20372" y="409528"/>
                  <a:pt x="0" y="389156"/>
                  <a:pt x="0" y="364026"/>
                </a:cubicBezTo>
                <a:lnTo>
                  <a:pt x="0" y="45503"/>
                </a:lnTo>
                <a:cubicBezTo>
                  <a:pt x="0" y="20372"/>
                  <a:pt x="20372" y="0"/>
                  <a:pt x="45503" y="0"/>
                </a:cubicBezTo>
                <a:close/>
              </a:path>
            </a:pathLst>
          </a:custGeom>
          <a:solidFill>
            <a:srgbClr val="F9F5EE"/>
          </a:solidFill>
        </p:spPr>
      </p:sp>
      <p:sp>
        <p:nvSpPr>
          <p:cNvPr id="60" name="Text 54"/>
          <p:cNvSpPr/>
          <p:nvPr/>
        </p:nvSpPr>
        <p:spPr>
          <a:xfrm>
            <a:off x="8674100" y="5748655"/>
            <a:ext cx="901065" cy="202565"/>
          </a:xfrm>
          <a:prstGeom prst="rect">
            <a:avLst/>
          </a:prstGeom>
          <a:noFill/>
        </p:spPr>
        <p:txBody>
          <a:bodyPr wrap="square" lIns="0" tIns="0" rIns="0" bIns="0" rtlCol="0" anchor="ctr"/>
          <a:lstStyle/>
          <a:p>
            <a:pPr>
              <a:lnSpc>
                <a:spcPct val="120000"/>
              </a:lnSpc>
            </a:pPr>
            <a:r>
              <a:rPr lang="en-US" sz="1400" b="1" dirty="0">
                <a:solidFill>
                  <a:schemeClr val="tx1"/>
                </a:solidFill>
                <a:latin typeface="微软雅黑" panose="020B0503020204020204" charset="-122"/>
                <a:ea typeface="微软雅黑" panose="020B0503020204020204" charset="-122"/>
                <a:cs typeface="MiSans Semibold" panose="00000700000000000000" charset="-122"/>
              </a:rPr>
              <a:t>海口江东</a:t>
            </a:r>
            <a:endParaRPr lang="en-US" sz="14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61" name="Text 55"/>
          <p:cNvSpPr/>
          <p:nvPr/>
        </p:nvSpPr>
        <p:spPr>
          <a:xfrm>
            <a:off x="14839950" y="5748655"/>
            <a:ext cx="901065" cy="202565"/>
          </a:xfrm>
          <a:prstGeom prst="rect">
            <a:avLst/>
          </a:prstGeom>
          <a:noFill/>
        </p:spPr>
        <p:txBody>
          <a:bodyPr wrap="square" lIns="0" tIns="0" rIns="0" bIns="0" rtlCol="0" anchor="ctr"/>
          <a:lstStyle/>
          <a:p>
            <a:pPr>
              <a:lnSpc>
                <a:spcPct val="120000"/>
              </a:lnSpc>
            </a:pPr>
            <a:r>
              <a:rPr lang="en-US" sz="1400" b="1" dirty="0">
                <a:solidFill>
                  <a:srgbClr val="C5A06D"/>
                </a:solidFill>
                <a:latin typeface="微软雅黑" panose="020B0503020204020204" charset="-122"/>
                <a:ea typeface="微软雅黑" panose="020B0503020204020204" charset="-122"/>
                <a:cs typeface="MiSans Semibold" panose="00000700000000000000" charset="-122"/>
              </a:rPr>
              <a:t>租金补贴</a:t>
            </a:r>
            <a:endParaRPr lang="en-US" sz="1400" b="1" dirty="0">
              <a:solidFill>
                <a:srgbClr val="C5A06D"/>
              </a:solidFill>
              <a:latin typeface="微软雅黑" panose="020B0503020204020204" charset="-122"/>
              <a:ea typeface="微软雅黑" panose="020B0503020204020204" charset="-122"/>
              <a:cs typeface="MiSans Semibold" panose="00000700000000000000" charset="-122"/>
            </a:endParaRPr>
          </a:p>
        </p:txBody>
      </p:sp>
      <p:sp>
        <p:nvSpPr>
          <p:cNvPr id="62" name="Shape 56"/>
          <p:cNvSpPr/>
          <p:nvPr/>
        </p:nvSpPr>
        <p:spPr>
          <a:xfrm>
            <a:off x="8583348" y="6133183"/>
            <a:ext cx="7064364" cy="409528"/>
          </a:xfrm>
          <a:custGeom>
            <a:avLst/>
            <a:gdLst/>
            <a:ahLst/>
            <a:cxnLst/>
            <a:rect l="l" t="t" r="r" b="b"/>
            <a:pathLst>
              <a:path w="7064364" h="409528">
                <a:moveTo>
                  <a:pt x="45503" y="0"/>
                </a:moveTo>
                <a:lnTo>
                  <a:pt x="7018861" y="0"/>
                </a:lnTo>
                <a:cubicBezTo>
                  <a:pt x="7043992" y="0"/>
                  <a:pt x="7064364" y="20372"/>
                  <a:pt x="7064364" y="45503"/>
                </a:cubicBezTo>
                <a:lnTo>
                  <a:pt x="7064364" y="364026"/>
                </a:lnTo>
                <a:cubicBezTo>
                  <a:pt x="7064364" y="389156"/>
                  <a:pt x="7043992" y="409528"/>
                  <a:pt x="7018861" y="409528"/>
                </a:cubicBezTo>
                <a:lnTo>
                  <a:pt x="45503" y="409528"/>
                </a:lnTo>
                <a:cubicBezTo>
                  <a:pt x="20372" y="409528"/>
                  <a:pt x="0" y="389156"/>
                  <a:pt x="0" y="364026"/>
                </a:cubicBezTo>
                <a:lnTo>
                  <a:pt x="0" y="45503"/>
                </a:lnTo>
                <a:cubicBezTo>
                  <a:pt x="0" y="20372"/>
                  <a:pt x="20372" y="0"/>
                  <a:pt x="45503" y="0"/>
                </a:cubicBezTo>
                <a:close/>
              </a:path>
            </a:pathLst>
          </a:custGeom>
          <a:solidFill>
            <a:srgbClr val="F9F5EE"/>
          </a:solidFill>
        </p:spPr>
      </p:sp>
      <p:sp>
        <p:nvSpPr>
          <p:cNvPr id="63" name="Text 57"/>
          <p:cNvSpPr/>
          <p:nvPr/>
        </p:nvSpPr>
        <p:spPr>
          <a:xfrm>
            <a:off x="8674100" y="6249035"/>
            <a:ext cx="1073150" cy="202565"/>
          </a:xfrm>
          <a:prstGeom prst="rect">
            <a:avLst/>
          </a:prstGeom>
          <a:noFill/>
        </p:spPr>
        <p:txBody>
          <a:bodyPr wrap="square" lIns="0" tIns="0" rIns="0" bIns="0" rtlCol="0" anchor="ctr"/>
          <a:lstStyle/>
          <a:p>
            <a:pPr>
              <a:lnSpc>
                <a:spcPct val="120000"/>
              </a:lnSpc>
            </a:pPr>
            <a:r>
              <a:rPr lang="en-US" sz="1400" b="1" dirty="0">
                <a:solidFill>
                  <a:schemeClr val="tx1"/>
                </a:solidFill>
                <a:latin typeface="微软雅黑" panose="020B0503020204020204" charset="-122"/>
                <a:ea typeface="微软雅黑" panose="020B0503020204020204" charset="-122"/>
                <a:cs typeface="微软雅黑" panose="020B0503020204020204" charset="-122"/>
              </a:rPr>
              <a:t>世界500强</a:t>
            </a:r>
            <a:endParaRPr lang="en-US" sz="1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4" name="Text 58"/>
          <p:cNvSpPr/>
          <p:nvPr/>
        </p:nvSpPr>
        <p:spPr>
          <a:xfrm>
            <a:off x="14610080" y="6249035"/>
            <a:ext cx="1187450" cy="202565"/>
          </a:xfrm>
          <a:prstGeom prst="rect">
            <a:avLst/>
          </a:prstGeom>
          <a:noFill/>
        </p:spPr>
        <p:txBody>
          <a:bodyPr wrap="square" lIns="0" tIns="0" rIns="0" bIns="0" rtlCol="0" anchor="ctr"/>
          <a:lstStyle/>
          <a:p>
            <a:pPr>
              <a:lnSpc>
                <a:spcPct val="120000"/>
              </a:lnSpc>
            </a:pPr>
            <a:r>
              <a:rPr lang="en-US" sz="1400" b="1" dirty="0">
                <a:solidFill>
                  <a:srgbClr val="C5A06D"/>
                </a:solidFill>
                <a:latin typeface="微软雅黑" panose="020B0503020204020204" charset="-122"/>
                <a:ea typeface="微软雅黑" panose="020B0503020204020204" charset="-122"/>
                <a:cs typeface="微软雅黑" panose="020B0503020204020204" charset="-122"/>
              </a:rPr>
              <a:t>最高2000万</a:t>
            </a:r>
            <a:endParaRPr lang="en-US" sz="14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65" name="Shape 59"/>
          <p:cNvSpPr/>
          <p:nvPr/>
        </p:nvSpPr>
        <p:spPr>
          <a:xfrm>
            <a:off x="546100" y="7086600"/>
            <a:ext cx="15181200" cy="1404000"/>
          </a:xfrm>
          <a:custGeom>
            <a:avLst/>
            <a:gdLst/>
            <a:ahLst/>
            <a:cxnLst/>
            <a:rect l="l" t="t" r="r" b="b"/>
            <a:pathLst>
              <a:path w="15345937" h="1683617">
                <a:moveTo>
                  <a:pt x="136508" y="0"/>
                </a:moveTo>
                <a:lnTo>
                  <a:pt x="15209429" y="0"/>
                </a:lnTo>
                <a:cubicBezTo>
                  <a:pt x="15284820" y="0"/>
                  <a:pt x="15345937" y="61117"/>
                  <a:pt x="15345937" y="136508"/>
                </a:cubicBezTo>
                <a:lnTo>
                  <a:pt x="15345937" y="1547109"/>
                </a:lnTo>
                <a:cubicBezTo>
                  <a:pt x="15345937" y="1622500"/>
                  <a:pt x="15284820" y="1683617"/>
                  <a:pt x="15209429" y="1683617"/>
                </a:cubicBezTo>
                <a:lnTo>
                  <a:pt x="136508" y="1683617"/>
                </a:lnTo>
                <a:cubicBezTo>
                  <a:pt x="61167" y="1683617"/>
                  <a:pt x="0" y="1622449"/>
                  <a:pt x="0" y="1547109"/>
                </a:cubicBezTo>
                <a:lnTo>
                  <a:pt x="0" y="136508"/>
                </a:lnTo>
                <a:cubicBezTo>
                  <a:pt x="0" y="61167"/>
                  <a:pt x="61167" y="0"/>
                  <a:pt x="136508" y="0"/>
                </a:cubicBezTo>
                <a:close/>
              </a:path>
            </a:pathLst>
          </a:custGeom>
          <a:solidFill>
            <a:srgbClr val="F9F5EE"/>
          </a:solidFill>
          <a:ln>
            <a:solidFill>
              <a:srgbClr val="F0EEEA"/>
            </a:solidFill>
          </a:ln>
          <a:effectLst>
            <a:outerShdw blurRad="170637" dist="113758" dir="5400000" algn="bl" rotWithShape="0">
              <a:srgbClr val="000000">
                <a:alpha val="10196"/>
              </a:srgbClr>
            </a:outerShdw>
          </a:effectLst>
        </p:spPr>
      </p:sp>
      <p:sp>
        <p:nvSpPr>
          <p:cNvPr id="66" name="Shape 60"/>
          <p:cNvSpPr/>
          <p:nvPr/>
        </p:nvSpPr>
        <p:spPr>
          <a:xfrm>
            <a:off x="733738" y="7522609"/>
            <a:ext cx="409528" cy="409528"/>
          </a:xfrm>
          <a:custGeom>
            <a:avLst/>
            <a:gdLst/>
            <a:ahLst/>
            <a:cxnLst/>
            <a:rect l="l" t="t" r="r" b="b"/>
            <a:pathLst>
              <a:path w="409528" h="409528">
                <a:moveTo>
                  <a:pt x="102382" y="255955"/>
                </a:moveTo>
                <a:lnTo>
                  <a:pt x="19597" y="255955"/>
                </a:lnTo>
                <a:cubicBezTo>
                  <a:pt x="-320" y="255955"/>
                  <a:pt x="-12558" y="234279"/>
                  <a:pt x="-2320" y="217162"/>
                </a:cubicBezTo>
                <a:lnTo>
                  <a:pt x="39993" y="146614"/>
                </a:lnTo>
                <a:cubicBezTo>
                  <a:pt x="46952" y="135016"/>
                  <a:pt x="59430" y="127978"/>
                  <a:pt x="72947" y="127978"/>
                </a:cubicBezTo>
                <a:lnTo>
                  <a:pt x="148934" y="127978"/>
                </a:lnTo>
                <a:cubicBezTo>
                  <a:pt x="209803" y="24876"/>
                  <a:pt x="300587" y="19677"/>
                  <a:pt x="361297" y="28555"/>
                </a:cubicBezTo>
                <a:cubicBezTo>
                  <a:pt x="371535" y="30075"/>
                  <a:pt x="379534" y="38073"/>
                  <a:pt x="380973" y="48232"/>
                </a:cubicBezTo>
                <a:cubicBezTo>
                  <a:pt x="389852" y="108941"/>
                  <a:pt x="384653" y="199725"/>
                  <a:pt x="281551" y="260594"/>
                </a:cubicBezTo>
                <a:lnTo>
                  <a:pt x="281551" y="336581"/>
                </a:lnTo>
                <a:cubicBezTo>
                  <a:pt x="281551" y="350099"/>
                  <a:pt x="274512" y="362577"/>
                  <a:pt x="262914" y="369535"/>
                </a:cubicBezTo>
                <a:lnTo>
                  <a:pt x="192366" y="411848"/>
                </a:lnTo>
                <a:cubicBezTo>
                  <a:pt x="175329" y="422086"/>
                  <a:pt x="153573" y="409768"/>
                  <a:pt x="153573" y="389932"/>
                </a:cubicBezTo>
                <a:lnTo>
                  <a:pt x="153573" y="307146"/>
                </a:lnTo>
                <a:cubicBezTo>
                  <a:pt x="153573" y="278911"/>
                  <a:pt x="130617" y="255955"/>
                  <a:pt x="102382" y="255955"/>
                </a:cubicBezTo>
                <a:lnTo>
                  <a:pt x="102302" y="255955"/>
                </a:lnTo>
                <a:close/>
                <a:moveTo>
                  <a:pt x="319944" y="127978"/>
                </a:moveTo>
                <a:cubicBezTo>
                  <a:pt x="319944" y="106788"/>
                  <a:pt x="302741" y="89584"/>
                  <a:pt x="281551" y="89584"/>
                </a:cubicBezTo>
                <a:cubicBezTo>
                  <a:pt x="260361" y="89584"/>
                  <a:pt x="243157" y="106788"/>
                  <a:pt x="243157" y="127978"/>
                </a:cubicBezTo>
                <a:cubicBezTo>
                  <a:pt x="243157" y="149167"/>
                  <a:pt x="260361" y="166371"/>
                  <a:pt x="281551" y="166371"/>
                </a:cubicBezTo>
                <a:cubicBezTo>
                  <a:pt x="302741" y="166371"/>
                  <a:pt x="319944" y="149167"/>
                  <a:pt x="319944" y="127978"/>
                </a:cubicBezTo>
                <a:close/>
              </a:path>
            </a:pathLst>
          </a:custGeom>
          <a:solidFill>
            <a:srgbClr val="C5A06D"/>
          </a:solidFill>
        </p:spPr>
      </p:sp>
      <p:sp>
        <p:nvSpPr>
          <p:cNvPr id="67" name="Text 61"/>
          <p:cNvSpPr/>
          <p:nvPr/>
        </p:nvSpPr>
        <p:spPr>
          <a:xfrm>
            <a:off x="1376470" y="7386100"/>
            <a:ext cx="5505881" cy="36402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高新技术企业研发补助</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68" name="Text 62"/>
          <p:cNvSpPr/>
          <p:nvPr/>
        </p:nvSpPr>
        <p:spPr>
          <a:xfrm>
            <a:off x="1376470" y="7795628"/>
            <a:ext cx="5460378" cy="273019"/>
          </a:xfrm>
          <a:prstGeom prst="rect">
            <a:avLst/>
          </a:prstGeom>
          <a:noFill/>
        </p:spPr>
        <p:txBody>
          <a:bodyPr wrap="square" lIns="0" tIns="0" rIns="0" bIns="0" rtlCol="0" anchor="ctr"/>
          <a:lstStyle/>
          <a:p>
            <a:pPr>
              <a:lnSpc>
                <a:spcPct val="12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首次认定高新技术企业可获50万元奖励</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研发费用可按比例加计扣除</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sp>
        <p:nvSpPr>
          <p:cNvPr id="69" name="Shape 63"/>
          <p:cNvSpPr/>
          <p:nvPr/>
        </p:nvSpPr>
        <p:spPr>
          <a:xfrm>
            <a:off x="14004187" y="7215951"/>
            <a:ext cx="1548000" cy="1152000"/>
          </a:xfrm>
          <a:custGeom>
            <a:avLst/>
            <a:gdLst/>
            <a:ahLst/>
            <a:cxnLst/>
            <a:rect l="l" t="t" r="r" b="b"/>
            <a:pathLst>
              <a:path w="1569859" h="1228585">
                <a:moveTo>
                  <a:pt x="91001" y="0"/>
                </a:moveTo>
                <a:lnTo>
                  <a:pt x="1478857" y="0"/>
                </a:lnTo>
                <a:cubicBezTo>
                  <a:pt x="1529116" y="0"/>
                  <a:pt x="1569859" y="40743"/>
                  <a:pt x="1569859" y="91001"/>
                </a:cubicBezTo>
                <a:lnTo>
                  <a:pt x="1569859" y="1137584"/>
                </a:lnTo>
                <a:cubicBezTo>
                  <a:pt x="1569859" y="1187842"/>
                  <a:pt x="1529116" y="1228585"/>
                  <a:pt x="1478857" y="1228585"/>
                </a:cubicBezTo>
                <a:lnTo>
                  <a:pt x="91001" y="1228585"/>
                </a:lnTo>
                <a:cubicBezTo>
                  <a:pt x="40743" y="1228585"/>
                  <a:pt x="0" y="1187842"/>
                  <a:pt x="0" y="1137584"/>
                </a:cubicBezTo>
                <a:lnTo>
                  <a:pt x="0" y="91001"/>
                </a:lnTo>
                <a:cubicBezTo>
                  <a:pt x="0" y="40743"/>
                  <a:pt x="40743" y="0"/>
                  <a:pt x="91001" y="0"/>
                </a:cubicBezTo>
                <a:close/>
              </a:path>
            </a:pathLst>
          </a:custGeom>
          <a:solidFill>
            <a:schemeClr val="bg1"/>
          </a:solidFill>
        </p:spPr>
      </p:sp>
      <p:sp>
        <p:nvSpPr>
          <p:cNvPr id="70" name="Text 64"/>
          <p:cNvSpPr/>
          <p:nvPr/>
        </p:nvSpPr>
        <p:spPr>
          <a:xfrm>
            <a:off x="14049690" y="7432253"/>
            <a:ext cx="1478852" cy="546038"/>
          </a:xfrm>
          <a:prstGeom prst="rect">
            <a:avLst/>
          </a:prstGeom>
          <a:noFill/>
        </p:spPr>
        <p:txBody>
          <a:bodyPr wrap="square" lIns="0" tIns="0" rIns="0" bIns="0" rtlCol="0" anchor="ctr"/>
          <a:lstStyle/>
          <a:p>
            <a:pPr algn="ctr">
              <a:lnSpc>
                <a:spcPct val="80000"/>
              </a:lnSpc>
            </a:pPr>
            <a:r>
              <a:rPr lang="en-US" sz="4300" b="1" dirty="0">
                <a:solidFill>
                  <a:srgbClr val="C5A06D"/>
                </a:solidFill>
                <a:latin typeface="微软雅黑" panose="020B0503020204020204" charset="-122"/>
                <a:ea typeface="微软雅黑" panose="020B0503020204020204" charset="-122"/>
                <a:cs typeface="微软雅黑" panose="020B0503020204020204" charset="-122"/>
              </a:rPr>
              <a:t>50万</a:t>
            </a:r>
            <a:endParaRPr lang="en-US" sz="43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71" name="Text 65"/>
          <p:cNvSpPr/>
          <p:nvPr/>
        </p:nvSpPr>
        <p:spPr>
          <a:xfrm>
            <a:off x="14140697" y="7989515"/>
            <a:ext cx="1296840" cy="273019"/>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高新企业奖励</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grpSp>
        <p:nvGrpSpPr>
          <p:cNvPr id="8" name="组合 7"/>
          <p:cNvGrpSpPr/>
          <p:nvPr/>
        </p:nvGrpSpPr>
        <p:grpSpPr>
          <a:xfrm rot="0">
            <a:off x="545465" y="260350"/>
            <a:ext cx="15386685" cy="8771890"/>
            <a:chOff x="859" y="410"/>
            <a:chExt cx="24231" cy="13814"/>
          </a:xfrm>
        </p:grpSpPr>
        <p:pic>
          <p:nvPicPr>
            <p:cNvPr id="72" name="图片 71"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73" name="组合 72"/>
            <p:cNvGrpSpPr/>
            <p:nvPr/>
          </p:nvGrpSpPr>
          <p:grpSpPr>
            <a:xfrm rot="0">
              <a:off x="21095" y="410"/>
              <a:ext cx="3995" cy="1345"/>
              <a:chOff x="2704" y="1289"/>
              <a:chExt cx="3995" cy="1345"/>
            </a:xfrm>
          </p:grpSpPr>
          <p:sp>
            <p:nvSpPr>
              <p:cNvPr id="74"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75"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76" name="直接连接符 75"/>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77" name="组合 76"/>
            <p:cNvGrpSpPr/>
            <p:nvPr/>
          </p:nvGrpSpPr>
          <p:grpSpPr>
            <a:xfrm>
              <a:off x="19334" y="13732"/>
              <a:ext cx="5686" cy="492"/>
              <a:chOff x="19278" y="13732"/>
              <a:chExt cx="5686" cy="492"/>
            </a:xfrm>
          </p:grpSpPr>
          <p:sp>
            <p:nvSpPr>
              <p:cNvPr id="78" name="文本框 77"/>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9" name="图片 78"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27"/>
          <p:cNvSpPr/>
          <p:nvPr/>
        </p:nvSpPr>
        <p:spPr>
          <a:xfrm>
            <a:off x="10860405" y="1484630"/>
            <a:ext cx="4860000" cy="2700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38" name="Shape 27"/>
          <p:cNvSpPr/>
          <p:nvPr/>
        </p:nvSpPr>
        <p:spPr>
          <a:xfrm>
            <a:off x="5619115" y="1484630"/>
            <a:ext cx="4860000" cy="2700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33" name="Shape 27"/>
          <p:cNvSpPr/>
          <p:nvPr/>
        </p:nvSpPr>
        <p:spPr>
          <a:xfrm>
            <a:off x="549275" y="1484630"/>
            <a:ext cx="4860000" cy="2700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跨境电商零售进口政策:26,000元免税额度</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独享跨境优惠，实现</a:t>
              </a:r>
              <a:r>
                <a:rPr lang="en-US" altLang="zh-CN"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海淘</a:t>
              </a:r>
              <a:r>
                <a:rPr lang="en-US" altLang="zh-CN"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自由</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10" name="Shape 3"/>
          <p:cNvSpPr/>
          <p:nvPr/>
        </p:nvSpPr>
        <p:spPr>
          <a:xfrm>
            <a:off x="739775" y="1631093"/>
            <a:ext cx="504000" cy="504000"/>
          </a:xfrm>
          <a:custGeom>
            <a:avLst/>
            <a:gdLst/>
            <a:ahLst/>
            <a:cxnLst/>
            <a:rect l="l" t="t" r="r" b="b"/>
            <a:pathLst>
              <a:path w="524387" h="524387">
                <a:moveTo>
                  <a:pt x="43697" y="0"/>
                </a:moveTo>
                <a:lnTo>
                  <a:pt x="480690" y="0"/>
                </a:lnTo>
                <a:cubicBezTo>
                  <a:pt x="504823" y="0"/>
                  <a:pt x="524387" y="19564"/>
                  <a:pt x="524387" y="43697"/>
                </a:cubicBezTo>
                <a:lnTo>
                  <a:pt x="524387" y="480690"/>
                </a:lnTo>
                <a:cubicBezTo>
                  <a:pt x="524387" y="504823"/>
                  <a:pt x="504823" y="524387"/>
                  <a:pt x="480690" y="524387"/>
                </a:cubicBezTo>
                <a:lnTo>
                  <a:pt x="43697" y="524387"/>
                </a:lnTo>
                <a:cubicBezTo>
                  <a:pt x="19564" y="524387"/>
                  <a:pt x="0" y="504823"/>
                  <a:pt x="0" y="480690"/>
                </a:cubicBezTo>
                <a:lnTo>
                  <a:pt x="0" y="43697"/>
                </a:lnTo>
                <a:cubicBezTo>
                  <a:pt x="0" y="19580"/>
                  <a:pt x="19580" y="0"/>
                  <a:pt x="43697" y="0"/>
                </a:cubicBezTo>
                <a:close/>
              </a:path>
            </a:pathLst>
          </a:custGeom>
          <a:solidFill>
            <a:srgbClr val="C09B5A">
              <a:alpha val="20000"/>
            </a:srgbClr>
          </a:solidFill>
        </p:spPr>
      </p:sp>
      <p:sp>
        <p:nvSpPr>
          <p:cNvPr id="11" name="Shape 4"/>
          <p:cNvSpPr/>
          <p:nvPr/>
        </p:nvSpPr>
        <p:spPr>
          <a:xfrm>
            <a:off x="896208" y="1773873"/>
            <a:ext cx="191135" cy="218440"/>
          </a:xfrm>
          <a:custGeom>
            <a:avLst/>
            <a:gdLst/>
            <a:ahLst/>
            <a:cxnLst/>
            <a:rect l="l" t="t" r="r" b="b"/>
            <a:pathLst>
              <a:path w="191183" h="218495">
                <a:moveTo>
                  <a:pt x="81935" y="54624"/>
                </a:moveTo>
                <a:cubicBezTo>
                  <a:pt x="81935" y="32013"/>
                  <a:pt x="63578" y="13656"/>
                  <a:pt x="40968" y="13656"/>
                </a:cubicBezTo>
                <a:cubicBezTo>
                  <a:pt x="18357" y="13656"/>
                  <a:pt x="0" y="32013"/>
                  <a:pt x="0" y="54624"/>
                </a:cubicBezTo>
                <a:cubicBezTo>
                  <a:pt x="0" y="77234"/>
                  <a:pt x="18357" y="95591"/>
                  <a:pt x="40968" y="95591"/>
                </a:cubicBezTo>
                <a:cubicBezTo>
                  <a:pt x="63578" y="95591"/>
                  <a:pt x="81935" y="77234"/>
                  <a:pt x="81935" y="54624"/>
                </a:cubicBezTo>
                <a:close/>
                <a:moveTo>
                  <a:pt x="191183" y="163871"/>
                </a:moveTo>
                <a:cubicBezTo>
                  <a:pt x="191183" y="141260"/>
                  <a:pt x="172826" y="122903"/>
                  <a:pt x="150215" y="122903"/>
                </a:cubicBezTo>
                <a:cubicBezTo>
                  <a:pt x="127604" y="122903"/>
                  <a:pt x="109247" y="141260"/>
                  <a:pt x="109247" y="163871"/>
                </a:cubicBezTo>
                <a:cubicBezTo>
                  <a:pt x="109247" y="186482"/>
                  <a:pt x="127604" y="204839"/>
                  <a:pt x="150215" y="204839"/>
                </a:cubicBezTo>
                <a:cubicBezTo>
                  <a:pt x="172826" y="204839"/>
                  <a:pt x="191183" y="186482"/>
                  <a:pt x="191183" y="163871"/>
                </a:cubicBezTo>
                <a:close/>
                <a:moveTo>
                  <a:pt x="187171" y="36956"/>
                </a:moveTo>
                <a:cubicBezTo>
                  <a:pt x="192506" y="31622"/>
                  <a:pt x="192506" y="22959"/>
                  <a:pt x="187171" y="17625"/>
                </a:cubicBezTo>
                <a:cubicBezTo>
                  <a:pt x="181837" y="12290"/>
                  <a:pt x="173174" y="12290"/>
                  <a:pt x="167840" y="17625"/>
                </a:cubicBezTo>
                <a:lnTo>
                  <a:pt x="3969" y="181496"/>
                </a:lnTo>
                <a:cubicBezTo>
                  <a:pt x="-1366" y="186830"/>
                  <a:pt x="-1366" y="195493"/>
                  <a:pt x="3969" y="200827"/>
                </a:cubicBezTo>
                <a:cubicBezTo>
                  <a:pt x="9303" y="206162"/>
                  <a:pt x="17966" y="206162"/>
                  <a:pt x="23300" y="200827"/>
                </a:cubicBezTo>
                <a:lnTo>
                  <a:pt x="187171" y="36956"/>
                </a:lnTo>
                <a:close/>
              </a:path>
            </a:pathLst>
          </a:custGeom>
          <a:solidFill>
            <a:srgbClr val="C09B5A"/>
          </a:solidFill>
        </p:spPr>
      </p:sp>
      <p:sp>
        <p:nvSpPr>
          <p:cNvPr id="12" name="Text 5"/>
          <p:cNvSpPr/>
          <p:nvPr/>
        </p:nvSpPr>
        <p:spPr>
          <a:xfrm>
            <a:off x="1395095" y="1730058"/>
            <a:ext cx="1854200" cy="30607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MiSans" pitchFamily="34" charset="-120"/>
              </a:rPr>
              <a:t>税收优惠政策</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3" name="Shape 6"/>
          <p:cNvSpPr/>
          <p:nvPr/>
        </p:nvSpPr>
        <p:spPr>
          <a:xfrm>
            <a:off x="739775" y="2289810"/>
            <a:ext cx="4500000" cy="1080000"/>
          </a:xfrm>
          <a:custGeom>
            <a:avLst/>
            <a:gdLst/>
            <a:ahLst/>
            <a:cxnLst/>
            <a:rect l="l" t="t" r="r" b="b"/>
            <a:pathLst>
              <a:path w="4643011" h="1136172">
                <a:moveTo>
                  <a:pt x="43697" y="0"/>
                </a:moveTo>
                <a:lnTo>
                  <a:pt x="4599314" y="0"/>
                </a:lnTo>
                <a:cubicBezTo>
                  <a:pt x="4623447" y="0"/>
                  <a:pt x="4643011" y="19564"/>
                  <a:pt x="4643011" y="43697"/>
                </a:cubicBezTo>
                <a:lnTo>
                  <a:pt x="4643011" y="1092475"/>
                </a:lnTo>
                <a:cubicBezTo>
                  <a:pt x="4643011" y="1116608"/>
                  <a:pt x="4623447" y="1136172"/>
                  <a:pt x="4599314" y="1136172"/>
                </a:cubicBezTo>
                <a:lnTo>
                  <a:pt x="43697" y="1136172"/>
                </a:lnTo>
                <a:cubicBezTo>
                  <a:pt x="19564" y="1136172"/>
                  <a:pt x="0" y="1116608"/>
                  <a:pt x="0" y="1092475"/>
                </a:cubicBezTo>
                <a:lnTo>
                  <a:pt x="0" y="43697"/>
                </a:lnTo>
                <a:cubicBezTo>
                  <a:pt x="0" y="19580"/>
                  <a:pt x="19580" y="0"/>
                  <a:pt x="43697" y="0"/>
                </a:cubicBezTo>
                <a:close/>
              </a:path>
            </a:pathLst>
          </a:custGeom>
          <a:solidFill>
            <a:srgbClr val="FFFFFF"/>
          </a:solidFill>
        </p:spPr>
      </p:sp>
      <p:sp>
        <p:nvSpPr>
          <p:cNvPr id="14" name="Text 7"/>
          <p:cNvSpPr/>
          <p:nvPr/>
        </p:nvSpPr>
        <p:spPr>
          <a:xfrm>
            <a:off x="755650" y="2464435"/>
            <a:ext cx="4438650" cy="436880"/>
          </a:xfrm>
          <a:prstGeom prst="rect">
            <a:avLst/>
          </a:prstGeom>
          <a:noFill/>
        </p:spPr>
        <p:txBody>
          <a:bodyPr wrap="square" lIns="0" tIns="0" rIns="0" bIns="0" rtlCol="0" anchor="ctr"/>
          <a:lstStyle/>
          <a:p>
            <a:pPr algn="ctr">
              <a:lnSpc>
                <a:spcPct val="90000"/>
              </a:lnSpc>
            </a:pPr>
            <a:r>
              <a:rPr lang="en-US" sz="3200" b="1" dirty="0">
                <a:solidFill>
                  <a:srgbClr val="C59F5E"/>
                </a:solidFill>
                <a:latin typeface="微软雅黑" panose="020B0503020204020204" charset="-122"/>
                <a:ea typeface="微软雅黑" panose="020B0503020204020204" charset="-122"/>
                <a:cs typeface="MiSans" pitchFamily="34" charset="-120"/>
              </a:rPr>
              <a:t>¥26,000</a:t>
            </a:r>
            <a:endParaRPr lang="en-US" sz="3095" b="1" dirty="0">
              <a:solidFill>
                <a:srgbClr val="C59F5E"/>
              </a:solidFill>
              <a:latin typeface="微软雅黑" panose="020B0503020204020204" charset="-122"/>
              <a:ea typeface="微软雅黑" panose="020B0503020204020204" charset="-122"/>
              <a:cs typeface="MiSans" pitchFamily="34" charset="-120"/>
            </a:endParaRPr>
          </a:p>
        </p:txBody>
      </p:sp>
      <p:sp>
        <p:nvSpPr>
          <p:cNvPr id="15" name="Text 8"/>
          <p:cNvSpPr/>
          <p:nvPr/>
        </p:nvSpPr>
        <p:spPr>
          <a:xfrm>
            <a:off x="810260" y="2922905"/>
            <a:ext cx="4342130" cy="316865"/>
          </a:xfrm>
          <a:prstGeom prst="rect">
            <a:avLst/>
          </a:prstGeom>
          <a:noFill/>
        </p:spPr>
        <p:txBody>
          <a:bodyPr wrap="square" lIns="0" tIns="0" rIns="0" bIns="0" rtlCol="0" anchor="ctr"/>
          <a:lstStyle/>
          <a:p>
            <a:pPr algn="ct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每人每年免税额度</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16" name="Text 9"/>
          <p:cNvSpPr/>
          <p:nvPr/>
        </p:nvSpPr>
        <p:spPr>
          <a:xfrm>
            <a:off x="739775" y="3557270"/>
            <a:ext cx="4450715" cy="568325"/>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跨境电商零售进口商品在额度内</a:t>
            </a:r>
            <a:r>
              <a:rPr lang="en-US" sz="1400" b="1" dirty="0">
                <a:solidFill>
                  <a:srgbClr val="C59F5E"/>
                </a:solidFill>
                <a:latin typeface="微软雅黑" panose="020B0503020204020204" charset="-122"/>
                <a:ea typeface="微软雅黑" panose="020B0503020204020204" charset="-122"/>
                <a:cs typeface="MiSans" pitchFamily="34" charset="-120"/>
              </a:rPr>
              <a:t>免征关税、增值税和消费税</a:t>
            </a: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。超出额度的部分按法定税率征收。</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18" name="Shape 11"/>
          <p:cNvSpPr/>
          <p:nvPr/>
        </p:nvSpPr>
        <p:spPr>
          <a:xfrm>
            <a:off x="5804535" y="1620838"/>
            <a:ext cx="524510" cy="524510"/>
          </a:xfrm>
          <a:custGeom>
            <a:avLst/>
            <a:gdLst/>
            <a:ahLst/>
            <a:cxnLst/>
            <a:rect l="l" t="t" r="r" b="b"/>
            <a:pathLst>
              <a:path w="524387" h="524387">
                <a:moveTo>
                  <a:pt x="43697" y="0"/>
                </a:moveTo>
                <a:lnTo>
                  <a:pt x="480690" y="0"/>
                </a:lnTo>
                <a:cubicBezTo>
                  <a:pt x="504823" y="0"/>
                  <a:pt x="524387" y="19564"/>
                  <a:pt x="524387" y="43697"/>
                </a:cubicBezTo>
                <a:lnTo>
                  <a:pt x="524387" y="480690"/>
                </a:lnTo>
                <a:cubicBezTo>
                  <a:pt x="524387" y="504823"/>
                  <a:pt x="504823" y="524387"/>
                  <a:pt x="480690" y="524387"/>
                </a:cubicBezTo>
                <a:lnTo>
                  <a:pt x="43697" y="524387"/>
                </a:lnTo>
                <a:cubicBezTo>
                  <a:pt x="19564" y="524387"/>
                  <a:pt x="0" y="504823"/>
                  <a:pt x="0" y="480690"/>
                </a:cubicBezTo>
                <a:lnTo>
                  <a:pt x="0" y="43697"/>
                </a:lnTo>
                <a:cubicBezTo>
                  <a:pt x="0" y="19580"/>
                  <a:pt x="19580" y="0"/>
                  <a:pt x="43697" y="0"/>
                </a:cubicBezTo>
                <a:close/>
              </a:path>
            </a:pathLst>
          </a:custGeom>
          <a:solidFill>
            <a:srgbClr val="C09B5A">
              <a:alpha val="20000"/>
            </a:srgbClr>
          </a:solidFill>
        </p:spPr>
      </p:sp>
      <p:sp>
        <p:nvSpPr>
          <p:cNvPr id="19" name="Shape 12"/>
          <p:cNvSpPr/>
          <p:nvPr/>
        </p:nvSpPr>
        <p:spPr>
          <a:xfrm>
            <a:off x="5971540" y="1773873"/>
            <a:ext cx="191135" cy="218440"/>
          </a:xfrm>
          <a:custGeom>
            <a:avLst/>
            <a:gdLst/>
            <a:ahLst/>
            <a:cxnLst/>
            <a:rect l="l" t="t" r="r" b="b"/>
            <a:pathLst>
              <a:path w="191183" h="218495">
                <a:moveTo>
                  <a:pt x="157640" y="54624"/>
                </a:moveTo>
                <a:lnTo>
                  <a:pt x="143003" y="34140"/>
                </a:lnTo>
                <a:lnTo>
                  <a:pt x="48222" y="34140"/>
                </a:lnTo>
                <a:lnTo>
                  <a:pt x="33585" y="54624"/>
                </a:lnTo>
                <a:lnTo>
                  <a:pt x="157640" y="54624"/>
                </a:lnTo>
                <a:close/>
                <a:moveTo>
                  <a:pt x="0" y="63372"/>
                </a:moveTo>
                <a:cubicBezTo>
                  <a:pt x="0" y="57696"/>
                  <a:pt x="1792" y="52149"/>
                  <a:pt x="5078" y="47497"/>
                </a:cubicBezTo>
                <a:lnTo>
                  <a:pt x="25989" y="18265"/>
                </a:lnTo>
                <a:cubicBezTo>
                  <a:pt x="31110" y="11095"/>
                  <a:pt x="39389" y="6828"/>
                  <a:pt x="48180" y="6828"/>
                </a:cubicBezTo>
                <a:lnTo>
                  <a:pt x="142960" y="6828"/>
                </a:lnTo>
                <a:cubicBezTo>
                  <a:pt x="151794" y="6828"/>
                  <a:pt x="160073" y="11095"/>
                  <a:pt x="165194" y="18265"/>
                </a:cubicBezTo>
                <a:lnTo>
                  <a:pt x="186062" y="47497"/>
                </a:lnTo>
                <a:cubicBezTo>
                  <a:pt x="189390" y="52149"/>
                  <a:pt x="191140" y="57696"/>
                  <a:pt x="191140" y="63372"/>
                </a:cubicBezTo>
                <a:lnTo>
                  <a:pt x="191183" y="177527"/>
                </a:lnTo>
                <a:cubicBezTo>
                  <a:pt x="191183" y="192591"/>
                  <a:pt x="178935" y="204839"/>
                  <a:pt x="163871" y="204839"/>
                </a:cubicBezTo>
                <a:lnTo>
                  <a:pt x="27312" y="204839"/>
                </a:lnTo>
                <a:cubicBezTo>
                  <a:pt x="12248" y="204839"/>
                  <a:pt x="0" y="192591"/>
                  <a:pt x="0" y="177527"/>
                </a:cubicBezTo>
                <a:lnTo>
                  <a:pt x="0" y="63372"/>
                </a:lnTo>
                <a:close/>
              </a:path>
            </a:pathLst>
          </a:custGeom>
          <a:solidFill>
            <a:srgbClr val="C09B5A"/>
          </a:solidFill>
        </p:spPr>
      </p:sp>
      <p:sp>
        <p:nvSpPr>
          <p:cNvPr id="20" name="Text 13"/>
          <p:cNvSpPr/>
          <p:nvPr/>
        </p:nvSpPr>
        <p:spPr>
          <a:xfrm>
            <a:off x="6459855" y="1730058"/>
            <a:ext cx="1668145" cy="30607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MiSans" pitchFamily="34" charset="-120"/>
              </a:rPr>
              <a:t>商品范围</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21" name="Text 14"/>
          <p:cNvSpPr/>
          <p:nvPr/>
        </p:nvSpPr>
        <p:spPr>
          <a:xfrm>
            <a:off x="5804535" y="2506980"/>
            <a:ext cx="4730115" cy="568325"/>
          </a:xfrm>
          <a:prstGeom prst="rect">
            <a:avLst/>
          </a:prstGeom>
          <a:noFill/>
        </p:spPr>
        <p:txBody>
          <a:bodyPr wrap="square" lIns="0" tIns="0" rIns="0" bIns="0" rtlCol="0" anchor="ctr"/>
          <a:lstStyle/>
          <a:p>
            <a:pPr>
              <a:lnSpc>
                <a:spcPct val="20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符合</a:t>
            </a:r>
            <a:r>
              <a:rPr lang="en-US" sz="1400" b="1" dirty="0">
                <a:solidFill>
                  <a:srgbClr val="C59F5E"/>
                </a:solidFill>
                <a:latin typeface="微软雅黑" panose="020B0503020204020204" charset="-122"/>
                <a:ea typeface="微软雅黑" panose="020B0503020204020204" charset="-122"/>
                <a:cs typeface="MiSans" pitchFamily="34" charset="-120"/>
              </a:rPr>
              <a:t>正面清单管理</a:t>
            </a: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的商品均可享受免税政策。清单涵盖化妆品、母婴用品、保健品、食品、服装服饰等多个品类。</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sp>
        <p:nvSpPr>
          <p:cNvPr id="23" name="Text 16"/>
          <p:cNvSpPr/>
          <p:nvPr/>
        </p:nvSpPr>
        <p:spPr>
          <a:xfrm>
            <a:off x="5804535" y="3544570"/>
            <a:ext cx="913130" cy="306070"/>
          </a:xfrm>
          <a:prstGeom prst="rect">
            <a:avLst/>
          </a:prstGeom>
          <a:solidFill>
            <a:srgbClr val="FFFFFF"/>
          </a:solidFill>
        </p:spPr>
        <p:txBody>
          <a:bodyPr wrap="square" lIns="131097" tIns="43699" rIns="131097" bIns="43699" rtlCol="0" anchor="ctr"/>
          <a:lstStyle/>
          <a:p>
            <a:pPr algn="ct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化妆品</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25" name="Text 18"/>
          <p:cNvSpPr/>
          <p:nvPr/>
        </p:nvSpPr>
        <p:spPr>
          <a:xfrm>
            <a:off x="6854190" y="3544570"/>
            <a:ext cx="1050925" cy="306070"/>
          </a:xfrm>
          <a:prstGeom prst="rect">
            <a:avLst/>
          </a:prstGeom>
          <a:solidFill>
            <a:srgbClr val="FFFFFF"/>
          </a:solidFill>
        </p:spPr>
        <p:txBody>
          <a:bodyPr wrap="square" lIns="131097" tIns="43699" rIns="131097" bIns="43699" rtlCol="0" anchor="ctr"/>
          <a:lstStyle/>
          <a:p>
            <a:pPr algn="ct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母婴用品</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27" name="Text 20"/>
          <p:cNvSpPr/>
          <p:nvPr/>
        </p:nvSpPr>
        <p:spPr>
          <a:xfrm>
            <a:off x="8041640" y="3544570"/>
            <a:ext cx="948690" cy="306070"/>
          </a:xfrm>
          <a:prstGeom prst="rect">
            <a:avLst/>
          </a:prstGeom>
          <a:solidFill>
            <a:srgbClr val="FFFFFF"/>
          </a:solidFill>
        </p:spPr>
        <p:txBody>
          <a:bodyPr wrap="square" lIns="131097" tIns="43699" rIns="131097" bIns="43699" rtlCol="0" anchor="ctr"/>
          <a:lstStyle/>
          <a:p>
            <a:pPr algn="ctr">
              <a:lnSpc>
                <a:spcPct val="120000"/>
              </a:lnSpc>
            </a:pPr>
            <a:r>
              <a:rPr lang="en-US" sz="1400" b="1" dirty="0">
                <a:solidFill>
                  <a:srgbClr val="C59F5E"/>
                </a:solidFill>
                <a:latin typeface="微软雅黑" panose="020B0503020204020204" charset="-122"/>
                <a:ea typeface="微软雅黑" panose="020B0503020204020204" charset="-122"/>
                <a:cs typeface="MiSans" pitchFamily="34" charset="-120"/>
              </a:rPr>
              <a:t>保健品</a:t>
            </a:r>
            <a:endParaRPr lang="en-US" sz="1400" b="1" dirty="0">
              <a:solidFill>
                <a:srgbClr val="C59F5E"/>
              </a:solidFill>
              <a:latin typeface="微软雅黑" panose="020B0503020204020204" charset="-122"/>
              <a:ea typeface="微软雅黑" panose="020B0503020204020204" charset="-122"/>
              <a:cs typeface="MiSans" pitchFamily="34" charset="-120"/>
            </a:endParaRPr>
          </a:p>
        </p:txBody>
      </p:sp>
      <p:sp>
        <p:nvSpPr>
          <p:cNvPr id="29" name="Shape 22"/>
          <p:cNvSpPr/>
          <p:nvPr/>
        </p:nvSpPr>
        <p:spPr>
          <a:xfrm>
            <a:off x="11038840" y="1620838"/>
            <a:ext cx="524510" cy="524510"/>
          </a:xfrm>
          <a:custGeom>
            <a:avLst/>
            <a:gdLst/>
            <a:ahLst/>
            <a:cxnLst/>
            <a:rect l="l" t="t" r="r" b="b"/>
            <a:pathLst>
              <a:path w="524387" h="524387">
                <a:moveTo>
                  <a:pt x="43697" y="0"/>
                </a:moveTo>
                <a:lnTo>
                  <a:pt x="480690" y="0"/>
                </a:lnTo>
                <a:cubicBezTo>
                  <a:pt x="504823" y="0"/>
                  <a:pt x="524387" y="19564"/>
                  <a:pt x="524387" y="43697"/>
                </a:cubicBezTo>
                <a:lnTo>
                  <a:pt x="524387" y="480690"/>
                </a:lnTo>
                <a:cubicBezTo>
                  <a:pt x="524387" y="504823"/>
                  <a:pt x="504823" y="524387"/>
                  <a:pt x="480690" y="524387"/>
                </a:cubicBezTo>
                <a:lnTo>
                  <a:pt x="43697" y="524387"/>
                </a:lnTo>
                <a:cubicBezTo>
                  <a:pt x="19564" y="524387"/>
                  <a:pt x="0" y="504823"/>
                  <a:pt x="0" y="480690"/>
                </a:cubicBezTo>
                <a:lnTo>
                  <a:pt x="0" y="43697"/>
                </a:lnTo>
                <a:cubicBezTo>
                  <a:pt x="0" y="19580"/>
                  <a:pt x="19580" y="0"/>
                  <a:pt x="43697" y="0"/>
                </a:cubicBezTo>
                <a:close/>
              </a:path>
            </a:pathLst>
          </a:custGeom>
          <a:solidFill>
            <a:srgbClr val="C09B5A">
              <a:alpha val="20000"/>
            </a:srgbClr>
          </a:solidFill>
        </p:spPr>
      </p:sp>
      <p:sp>
        <p:nvSpPr>
          <p:cNvPr id="30" name="Shape 23"/>
          <p:cNvSpPr/>
          <p:nvPr/>
        </p:nvSpPr>
        <p:spPr>
          <a:xfrm>
            <a:off x="11218545" y="1773873"/>
            <a:ext cx="163830" cy="218440"/>
          </a:xfrm>
          <a:custGeom>
            <a:avLst/>
            <a:gdLst/>
            <a:ahLst/>
            <a:cxnLst/>
            <a:rect l="l" t="t" r="r" b="b"/>
            <a:pathLst>
              <a:path w="163871" h="218495">
                <a:moveTo>
                  <a:pt x="27312" y="0"/>
                </a:moveTo>
                <a:cubicBezTo>
                  <a:pt x="12248" y="0"/>
                  <a:pt x="0" y="12248"/>
                  <a:pt x="0" y="27312"/>
                </a:cubicBezTo>
                <a:lnTo>
                  <a:pt x="0" y="191183"/>
                </a:lnTo>
                <a:cubicBezTo>
                  <a:pt x="0" y="206247"/>
                  <a:pt x="12248" y="218495"/>
                  <a:pt x="27312" y="218495"/>
                </a:cubicBezTo>
                <a:lnTo>
                  <a:pt x="136559" y="218495"/>
                </a:lnTo>
                <a:cubicBezTo>
                  <a:pt x="151623" y="218495"/>
                  <a:pt x="163871" y="206247"/>
                  <a:pt x="163871" y="191183"/>
                </a:cubicBezTo>
                <a:lnTo>
                  <a:pt x="163871" y="72760"/>
                </a:lnTo>
                <a:cubicBezTo>
                  <a:pt x="163871" y="65506"/>
                  <a:pt x="161012" y="58550"/>
                  <a:pt x="155891" y="53429"/>
                </a:cubicBezTo>
                <a:lnTo>
                  <a:pt x="110400" y="7980"/>
                </a:lnTo>
                <a:cubicBezTo>
                  <a:pt x="105279" y="2859"/>
                  <a:pt x="98365" y="0"/>
                  <a:pt x="91111" y="0"/>
                </a:cubicBezTo>
                <a:lnTo>
                  <a:pt x="27312" y="0"/>
                </a:lnTo>
                <a:close/>
                <a:moveTo>
                  <a:pt x="138906" y="75108"/>
                </a:moveTo>
                <a:lnTo>
                  <a:pt x="99005" y="75108"/>
                </a:lnTo>
                <a:cubicBezTo>
                  <a:pt x="93330" y="75108"/>
                  <a:pt x="88763" y="70541"/>
                  <a:pt x="88763" y="64866"/>
                </a:cubicBezTo>
                <a:lnTo>
                  <a:pt x="88763" y="24965"/>
                </a:lnTo>
                <a:lnTo>
                  <a:pt x="138906" y="75108"/>
                </a:lnTo>
                <a:close/>
                <a:moveTo>
                  <a:pt x="27312" y="163871"/>
                </a:moveTo>
                <a:lnTo>
                  <a:pt x="27312" y="136559"/>
                </a:lnTo>
                <a:cubicBezTo>
                  <a:pt x="27312" y="129006"/>
                  <a:pt x="33414" y="122903"/>
                  <a:pt x="40968" y="122903"/>
                </a:cubicBezTo>
                <a:lnTo>
                  <a:pt x="122903" y="122903"/>
                </a:lnTo>
                <a:cubicBezTo>
                  <a:pt x="130457" y="122903"/>
                  <a:pt x="136559" y="129006"/>
                  <a:pt x="136559" y="136559"/>
                </a:cubicBezTo>
                <a:lnTo>
                  <a:pt x="136559" y="163871"/>
                </a:lnTo>
                <a:cubicBezTo>
                  <a:pt x="136559" y="171424"/>
                  <a:pt x="130457" y="177527"/>
                  <a:pt x="122903" y="177527"/>
                </a:cubicBezTo>
                <a:lnTo>
                  <a:pt x="40968" y="177527"/>
                </a:lnTo>
                <a:cubicBezTo>
                  <a:pt x="33414" y="177527"/>
                  <a:pt x="27312" y="171424"/>
                  <a:pt x="27312" y="163871"/>
                </a:cubicBezTo>
                <a:close/>
                <a:moveTo>
                  <a:pt x="37554" y="27312"/>
                </a:moveTo>
                <a:lnTo>
                  <a:pt x="58038" y="27312"/>
                </a:lnTo>
                <a:cubicBezTo>
                  <a:pt x="63713" y="27312"/>
                  <a:pt x="68280" y="31878"/>
                  <a:pt x="68280" y="37554"/>
                </a:cubicBezTo>
                <a:cubicBezTo>
                  <a:pt x="68280" y="43230"/>
                  <a:pt x="63713" y="47796"/>
                  <a:pt x="58038" y="47796"/>
                </a:cubicBezTo>
                <a:lnTo>
                  <a:pt x="37554" y="47796"/>
                </a:lnTo>
                <a:cubicBezTo>
                  <a:pt x="31878" y="47796"/>
                  <a:pt x="27312" y="43230"/>
                  <a:pt x="27312" y="37554"/>
                </a:cubicBezTo>
                <a:cubicBezTo>
                  <a:pt x="27312" y="31878"/>
                  <a:pt x="31878" y="27312"/>
                  <a:pt x="37554" y="27312"/>
                </a:cubicBezTo>
                <a:close/>
                <a:moveTo>
                  <a:pt x="37554" y="68280"/>
                </a:moveTo>
                <a:lnTo>
                  <a:pt x="58038" y="68280"/>
                </a:lnTo>
                <a:cubicBezTo>
                  <a:pt x="63713" y="68280"/>
                  <a:pt x="68280" y="72846"/>
                  <a:pt x="68280" y="78522"/>
                </a:cubicBezTo>
                <a:cubicBezTo>
                  <a:pt x="68280" y="84197"/>
                  <a:pt x="63713" y="88763"/>
                  <a:pt x="58038" y="88763"/>
                </a:cubicBezTo>
                <a:lnTo>
                  <a:pt x="37554" y="88763"/>
                </a:lnTo>
                <a:cubicBezTo>
                  <a:pt x="31878" y="88763"/>
                  <a:pt x="27312" y="84197"/>
                  <a:pt x="27312" y="78522"/>
                </a:cubicBezTo>
                <a:cubicBezTo>
                  <a:pt x="27312" y="72846"/>
                  <a:pt x="31878" y="68280"/>
                  <a:pt x="37554" y="68280"/>
                </a:cubicBezTo>
                <a:close/>
              </a:path>
            </a:pathLst>
          </a:custGeom>
          <a:solidFill>
            <a:srgbClr val="C09B5A"/>
          </a:solidFill>
        </p:spPr>
      </p:sp>
      <p:sp>
        <p:nvSpPr>
          <p:cNvPr id="31" name="Text 24"/>
          <p:cNvSpPr/>
          <p:nvPr/>
        </p:nvSpPr>
        <p:spPr>
          <a:xfrm>
            <a:off x="11694160" y="1730058"/>
            <a:ext cx="1701165" cy="306070"/>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MiSans" pitchFamily="34" charset="-120"/>
              </a:rPr>
              <a:t>通关便利</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32" name="Text 25"/>
          <p:cNvSpPr/>
          <p:nvPr/>
        </p:nvSpPr>
        <p:spPr>
          <a:xfrm>
            <a:off x="11038840" y="2362200"/>
            <a:ext cx="4535170" cy="568325"/>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实行“</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清单核放、汇总申报</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支持“</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先入区后报关</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”模式</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大幅提升通关效率。</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34" name="Shape 26"/>
          <p:cNvSpPr/>
          <p:nvPr/>
        </p:nvSpPr>
        <p:spPr>
          <a:xfrm>
            <a:off x="11038840" y="3061335"/>
            <a:ext cx="4500000" cy="900000"/>
          </a:xfrm>
          <a:custGeom>
            <a:avLst/>
            <a:gdLst/>
            <a:ahLst/>
            <a:cxnLst/>
            <a:rect l="l" t="t" r="r" b="b"/>
            <a:pathLst>
              <a:path w="4643011" h="917677">
                <a:moveTo>
                  <a:pt x="43700" y="0"/>
                </a:moveTo>
                <a:lnTo>
                  <a:pt x="4599311" y="0"/>
                </a:lnTo>
                <a:cubicBezTo>
                  <a:pt x="4623446" y="0"/>
                  <a:pt x="4643011" y="19565"/>
                  <a:pt x="4643011" y="43700"/>
                </a:cubicBezTo>
                <a:lnTo>
                  <a:pt x="4643011" y="873978"/>
                </a:lnTo>
                <a:cubicBezTo>
                  <a:pt x="4643011" y="898112"/>
                  <a:pt x="4623446" y="917677"/>
                  <a:pt x="4599311" y="917677"/>
                </a:cubicBezTo>
                <a:lnTo>
                  <a:pt x="43700" y="917677"/>
                </a:lnTo>
                <a:cubicBezTo>
                  <a:pt x="19565" y="917677"/>
                  <a:pt x="0" y="898112"/>
                  <a:pt x="0" y="873978"/>
                </a:cubicBezTo>
                <a:lnTo>
                  <a:pt x="0" y="43700"/>
                </a:lnTo>
                <a:cubicBezTo>
                  <a:pt x="0" y="19581"/>
                  <a:pt x="19581" y="0"/>
                  <a:pt x="43700" y="0"/>
                </a:cubicBezTo>
                <a:close/>
              </a:path>
            </a:pathLst>
          </a:custGeom>
          <a:solidFill>
            <a:srgbClr val="FFFFFF"/>
          </a:solidFill>
        </p:spPr>
      </p:sp>
      <p:sp>
        <p:nvSpPr>
          <p:cNvPr id="35" name="Text 27"/>
          <p:cNvSpPr/>
          <p:nvPr/>
        </p:nvSpPr>
        <p:spPr>
          <a:xfrm>
            <a:off x="11087735" y="3192780"/>
            <a:ext cx="4346575" cy="393065"/>
          </a:xfrm>
          <a:prstGeom prst="rect">
            <a:avLst/>
          </a:prstGeom>
          <a:noFill/>
          <a:extLst>
            <a:ext uri="{909E8E84-426E-40DD-AFC4-6F175D3DCCD1}">
              <a14:hiddenFill xmlns:a14="http://schemas.microsoft.com/office/drawing/2010/main">
                <a:solidFill>
                  <a:srgbClr val="FFFFFF"/>
                </a:solidFill>
              </a14:hiddenFill>
            </a:ext>
          </a:extLst>
        </p:spPr>
        <p:txBody>
          <a:bodyPr wrap="square" lIns="0" tIns="0" rIns="0" bIns="0" rtlCol="0" anchor="ctr"/>
          <a:lstStyle/>
          <a:p>
            <a:pPr algn="ctr">
              <a:lnSpc>
                <a:spcPct val="100000"/>
              </a:lnSpc>
            </a:pPr>
            <a:r>
              <a:rPr lang="en-US" sz="3200" b="1" dirty="0">
                <a:solidFill>
                  <a:srgbClr val="C59F5E"/>
                </a:solidFill>
                <a:latin typeface="微软雅黑" panose="020B0503020204020204" charset="-122"/>
                <a:ea typeface="微软雅黑" panose="020B0503020204020204" charset="-122"/>
                <a:cs typeface="MiSans" pitchFamily="34" charset="-120"/>
              </a:rPr>
              <a:t>简化</a:t>
            </a:r>
            <a:endParaRPr lang="en-US" sz="3200" b="1" dirty="0">
              <a:solidFill>
                <a:srgbClr val="C59F5E"/>
              </a:solidFill>
              <a:latin typeface="微软雅黑" panose="020B0503020204020204" charset="-122"/>
              <a:ea typeface="微软雅黑" panose="020B0503020204020204" charset="-122"/>
              <a:cs typeface="MiSans" pitchFamily="34" charset="-120"/>
            </a:endParaRPr>
          </a:p>
        </p:txBody>
      </p:sp>
      <p:sp>
        <p:nvSpPr>
          <p:cNvPr id="36" name="Text 28"/>
          <p:cNvSpPr/>
          <p:nvPr/>
        </p:nvSpPr>
        <p:spPr>
          <a:xfrm>
            <a:off x="11131550" y="3629660"/>
            <a:ext cx="4302125" cy="384810"/>
          </a:xfrm>
          <a:prstGeom prst="rect">
            <a:avLst/>
          </a:prstGeom>
          <a:noFill/>
          <a:extLst>
            <a:ext uri="{909E8E84-426E-40DD-AFC4-6F175D3DCCD1}">
              <a14:hiddenFill xmlns:a14="http://schemas.microsoft.com/office/drawing/2010/main">
                <a:solidFill>
                  <a:srgbClr val="FFFFFF"/>
                </a:solidFill>
              </a14:hiddenFill>
            </a:ext>
          </a:extLst>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报关流程</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nvGrpSpPr>
          <p:cNvPr id="45" name="组合 44"/>
          <p:cNvGrpSpPr/>
          <p:nvPr/>
        </p:nvGrpSpPr>
        <p:grpSpPr>
          <a:xfrm>
            <a:off x="554945" y="4394200"/>
            <a:ext cx="15156260" cy="2447951"/>
            <a:chOff x="724" y="7190"/>
            <a:chExt cx="23924" cy="3855"/>
          </a:xfrm>
        </p:grpSpPr>
        <p:sp>
          <p:nvSpPr>
            <p:cNvPr id="47" name="Shape 27"/>
            <p:cNvSpPr/>
            <p:nvPr/>
          </p:nvSpPr>
          <p:spPr>
            <a:xfrm>
              <a:off x="724" y="7190"/>
              <a:ext cx="23924" cy="385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39" name="Shape 30"/>
            <p:cNvSpPr/>
            <p:nvPr/>
          </p:nvSpPr>
          <p:spPr>
            <a:xfrm>
              <a:off x="975" y="7426"/>
              <a:ext cx="455" cy="454"/>
            </a:xfrm>
            <a:custGeom>
              <a:avLst/>
              <a:gdLst/>
              <a:ahLst/>
              <a:cxnLst/>
              <a:rect l="l" t="t" r="r" b="b"/>
              <a:pathLst>
                <a:path w="273118" h="218495">
                  <a:moveTo>
                    <a:pt x="54624" y="13656"/>
                  </a:moveTo>
                  <a:cubicBezTo>
                    <a:pt x="39559" y="13656"/>
                    <a:pt x="27312" y="25904"/>
                    <a:pt x="27312" y="40968"/>
                  </a:cubicBezTo>
                  <a:lnTo>
                    <a:pt x="27312" y="143387"/>
                  </a:lnTo>
                  <a:lnTo>
                    <a:pt x="54624" y="143387"/>
                  </a:lnTo>
                  <a:lnTo>
                    <a:pt x="54624" y="40968"/>
                  </a:lnTo>
                  <a:lnTo>
                    <a:pt x="218495" y="40968"/>
                  </a:lnTo>
                  <a:lnTo>
                    <a:pt x="218495" y="143387"/>
                  </a:lnTo>
                  <a:lnTo>
                    <a:pt x="245806" y="143387"/>
                  </a:lnTo>
                  <a:lnTo>
                    <a:pt x="245806" y="40968"/>
                  </a:lnTo>
                  <a:cubicBezTo>
                    <a:pt x="245806" y="25904"/>
                    <a:pt x="233559" y="13656"/>
                    <a:pt x="218495" y="13656"/>
                  </a:cubicBezTo>
                  <a:lnTo>
                    <a:pt x="54624" y="13656"/>
                  </a:lnTo>
                  <a:close/>
                  <a:moveTo>
                    <a:pt x="8194" y="163871"/>
                  </a:moveTo>
                  <a:cubicBezTo>
                    <a:pt x="3670" y="163871"/>
                    <a:pt x="0" y="167541"/>
                    <a:pt x="0" y="172065"/>
                  </a:cubicBezTo>
                  <a:cubicBezTo>
                    <a:pt x="0" y="190159"/>
                    <a:pt x="14680" y="204839"/>
                    <a:pt x="32774" y="204839"/>
                  </a:cubicBezTo>
                  <a:lnTo>
                    <a:pt x="240344" y="204839"/>
                  </a:lnTo>
                  <a:cubicBezTo>
                    <a:pt x="258438" y="204839"/>
                    <a:pt x="273118" y="190159"/>
                    <a:pt x="273118" y="172065"/>
                  </a:cubicBezTo>
                  <a:cubicBezTo>
                    <a:pt x="273118" y="167541"/>
                    <a:pt x="269448" y="163871"/>
                    <a:pt x="264925" y="163871"/>
                  </a:cubicBezTo>
                  <a:lnTo>
                    <a:pt x="8194" y="163871"/>
                  </a:lnTo>
                  <a:close/>
                </a:path>
              </a:pathLst>
            </a:custGeom>
            <a:solidFill>
              <a:srgbClr val="C59F5E"/>
            </a:solidFill>
          </p:spPr>
        </p:sp>
        <p:sp>
          <p:nvSpPr>
            <p:cNvPr id="40" name="Text 31"/>
            <p:cNvSpPr/>
            <p:nvPr/>
          </p:nvSpPr>
          <p:spPr>
            <a:xfrm>
              <a:off x="1585" y="7339"/>
              <a:ext cx="22936" cy="482"/>
            </a:xfrm>
            <a:prstGeom prst="rect">
              <a:avLst/>
            </a:prstGeom>
            <a:solidFill>
              <a:srgbClr val="F9F5EE"/>
            </a:solid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数据流动与支付便利</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42" name="Shape 32"/>
            <p:cNvSpPr/>
            <p:nvPr/>
          </p:nvSpPr>
          <p:spPr>
            <a:xfrm>
              <a:off x="975" y="8228"/>
              <a:ext cx="11282" cy="2551"/>
            </a:xfrm>
            <a:custGeom>
              <a:avLst/>
              <a:gdLst/>
              <a:ahLst/>
              <a:cxnLst/>
              <a:rect l="l" t="t" r="r" b="b"/>
              <a:pathLst>
                <a:path w="7417892" h="1791656">
                  <a:moveTo>
                    <a:pt x="43698" y="0"/>
                  </a:moveTo>
                  <a:lnTo>
                    <a:pt x="7374194" y="0"/>
                  </a:lnTo>
                  <a:cubicBezTo>
                    <a:pt x="7398328" y="0"/>
                    <a:pt x="7417892" y="19564"/>
                    <a:pt x="7417892" y="43698"/>
                  </a:cubicBezTo>
                  <a:lnTo>
                    <a:pt x="7417892" y="1747957"/>
                  </a:lnTo>
                  <a:cubicBezTo>
                    <a:pt x="7417892" y="1772091"/>
                    <a:pt x="7398328" y="1791656"/>
                    <a:pt x="7374194" y="1791656"/>
                  </a:cubicBezTo>
                  <a:lnTo>
                    <a:pt x="43698" y="1791656"/>
                  </a:lnTo>
                  <a:cubicBezTo>
                    <a:pt x="19564" y="1791656"/>
                    <a:pt x="0" y="1772091"/>
                    <a:pt x="0" y="1747957"/>
                  </a:cubicBezTo>
                  <a:lnTo>
                    <a:pt x="0" y="43698"/>
                  </a:lnTo>
                  <a:cubicBezTo>
                    <a:pt x="0" y="19581"/>
                    <a:pt x="19581" y="0"/>
                    <a:pt x="43698" y="0"/>
                  </a:cubicBezTo>
                  <a:close/>
                </a:path>
              </a:pathLst>
            </a:custGeom>
            <a:solidFill>
              <a:srgbClr val="FFFFFF"/>
            </a:solidFill>
          </p:spPr>
        </p:sp>
        <p:sp>
          <p:nvSpPr>
            <p:cNvPr id="46" name="Shape 33"/>
            <p:cNvSpPr/>
            <p:nvPr/>
          </p:nvSpPr>
          <p:spPr>
            <a:xfrm>
              <a:off x="1315" y="8458"/>
              <a:ext cx="291" cy="344"/>
            </a:xfrm>
            <a:custGeom>
              <a:avLst/>
              <a:gdLst/>
              <a:ahLst/>
              <a:cxnLst/>
              <a:rect l="l" t="t" r="r" b="b"/>
              <a:pathLst>
                <a:path w="191183" h="218495">
                  <a:moveTo>
                    <a:pt x="191183" y="87825"/>
                  </a:moveTo>
                  <a:cubicBezTo>
                    <a:pt x="184867" y="92007"/>
                    <a:pt x="177612" y="95378"/>
                    <a:pt x="170059" y="98067"/>
                  </a:cubicBezTo>
                  <a:cubicBezTo>
                    <a:pt x="150002" y="105236"/>
                    <a:pt x="123671" y="109247"/>
                    <a:pt x="95591" y="109247"/>
                  </a:cubicBezTo>
                  <a:cubicBezTo>
                    <a:pt x="67511" y="109247"/>
                    <a:pt x="41138" y="105193"/>
                    <a:pt x="21124" y="98067"/>
                  </a:cubicBezTo>
                  <a:cubicBezTo>
                    <a:pt x="13613" y="95378"/>
                    <a:pt x="6316" y="92007"/>
                    <a:pt x="0" y="87825"/>
                  </a:cubicBezTo>
                  <a:lnTo>
                    <a:pt x="0" y="122903"/>
                  </a:lnTo>
                  <a:cubicBezTo>
                    <a:pt x="0" y="141765"/>
                    <a:pt x="42803" y="157043"/>
                    <a:pt x="95591" y="157043"/>
                  </a:cubicBezTo>
                  <a:cubicBezTo>
                    <a:pt x="148380" y="157043"/>
                    <a:pt x="191183" y="141765"/>
                    <a:pt x="191183" y="122903"/>
                  </a:cubicBezTo>
                  <a:lnTo>
                    <a:pt x="191183" y="87825"/>
                  </a:lnTo>
                  <a:close/>
                  <a:moveTo>
                    <a:pt x="191183" y="54624"/>
                  </a:moveTo>
                  <a:lnTo>
                    <a:pt x="191183" y="34140"/>
                  </a:lnTo>
                  <a:cubicBezTo>
                    <a:pt x="191183" y="15278"/>
                    <a:pt x="148380" y="0"/>
                    <a:pt x="95591" y="0"/>
                  </a:cubicBezTo>
                  <a:cubicBezTo>
                    <a:pt x="42803" y="0"/>
                    <a:pt x="0" y="15278"/>
                    <a:pt x="0" y="34140"/>
                  </a:cubicBezTo>
                  <a:lnTo>
                    <a:pt x="0" y="54624"/>
                  </a:lnTo>
                  <a:cubicBezTo>
                    <a:pt x="0" y="73486"/>
                    <a:pt x="42803" y="88763"/>
                    <a:pt x="95591" y="88763"/>
                  </a:cubicBezTo>
                  <a:cubicBezTo>
                    <a:pt x="148380" y="88763"/>
                    <a:pt x="191183" y="73486"/>
                    <a:pt x="191183" y="54624"/>
                  </a:cubicBezTo>
                  <a:close/>
                  <a:moveTo>
                    <a:pt x="170059" y="166346"/>
                  </a:moveTo>
                  <a:cubicBezTo>
                    <a:pt x="150044" y="173473"/>
                    <a:pt x="123714" y="177527"/>
                    <a:pt x="95591" y="177527"/>
                  </a:cubicBezTo>
                  <a:cubicBezTo>
                    <a:pt x="67469" y="177527"/>
                    <a:pt x="41138" y="173473"/>
                    <a:pt x="21124" y="166346"/>
                  </a:cubicBezTo>
                  <a:cubicBezTo>
                    <a:pt x="13613" y="163658"/>
                    <a:pt x="6316" y="160286"/>
                    <a:pt x="0" y="156104"/>
                  </a:cubicBezTo>
                  <a:lnTo>
                    <a:pt x="0" y="184355"/>
                  </a:lnTo>
                  <a:cubicBezTo>
                    <a:pt x="0" y="203217"/>
                    <a:pt x="42803" y="218495"/>
                    <a:pt x="95591" y="218495"/>
                  </a:cubicBezTo>
                  <a:cubicBezTo>
                    <a:pt x="148380" y="218495"/>
                    <a:pt x="191183" y="203217"/>
                    <a:pt x="191183" y="184355"/>
                  </a:cubicBezTo>
                  <a:lnTo>
                    <a:pt x="191183" y="156104"/>
                  </a:lnTo>
                  <a:cubicBezTo>
                    <a:pt x="184867" y="160286"/>
                    <a:pt x="177612" y="163658"/>
                    <a:pt x="170059" y="166346"/>
                  </a:cubicBezTo>
                  <a:close/>
                </a:path>
              </a:pathLst>
            </a:custGeom>
            <a:solidFill>
              <a:srgbClr val="C59F5E"/>
            </a:solidFill>
          </p:spPr>
        </p:sp>
        <p:sp>
          <p:nvSpPr>
            <p:cNvPr id="49" name="Text 34"/>
            <p:cNvSpPr/>
            <p:nvPr/>
          </p:nvSpPr>
          <p:spPr>
            <a:xfrm>
              <a:off x="1887" y="8389"/>
              <a:ext cx="2545" cy="482"/>
            </a:xfrm>
            <a:prstGeom prst="rect">
              <a:avLst/>
            </a:prstGeom>
            <a:solidFill>
              <a:srgbClr val="FFFFFF"/>
            </a:solidFill>
          </p:spPr>
          <p:txBody>
            <a:bodyPr wrap="square" lIns="0" tIns="0" rIns="0" bIns="0" rtlCol="0" anchor="ctr"/>
            <a:lstStyle/>
            <a:p>
              <a:pP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数据跨境流动试点</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51" name="Text 35"/>
            <p:cNvSpPr/>
            <p:nvPr/>
          </p:nvSpPr>
          <p:spPr>
            <a:xfrm>
              <a:off x="1250" y="9006"/>
              <a:ext cx="10895" cy="895"/>
            </a:xfrm>
            <a:prstGeom prst="rect">
              <a:avLst/>
            </a:prstGeom>
            <a:solidFill>
              <a:srgbClr val="FFFFFF"/>
            </a:solid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在安全可控前提下</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允许跨境电商企业</a:t>
              </a:r>
              <a:r>
                <a:rPr lang="en-US" sz="1400" dirty="0">
                  <a:solidFill>
                    <a:srgbClr val="C59F5E"/>
                  </a:solidFill>
                  <a:latin typeface="微软雅黑" panose="020B0503020204020204" charset="-122"/>
                  <a:ea typeface="微软雅黑" panose="020B0503020204020204" charset="-122"/>
                  <a:cs typeface="微软雅黑" panose="020B0503020204020204" charset="-122"/>
                </a:rPr>
                <a:t>跨境传输数据</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如用户信息、交易记录</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支持国际互联网数据专用通道。</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52" name="Shape 36"/>
            <p:cNvSpPr/>
            <p:nvPr/>
          </p:nvSpPr>
          <p:spPr>
            <a:xfrm>
              <a:off x="1250" y="10074"/>
              <a:ext cx="1331" cy="482"/>
            </a:xfrm>
            <a:custGeom>
              <a:avLst/>
              <a:gdLst/>
              <a:ahLst/>
              <a:cxnLst/>
              <a:rect l="l" t="t" r="r" b="b"/>
              <a:pathLst>
                <a:path w="873978" h="305892">
                  <a:moveTo>
                    <a:pt x="43700" y="0"/>
                  </a:moveTo>
                  <a:lnTo>
                    <a:pt x="830279" y="0"/>
                  </a:lnTo>
                  <a:cubicBezTo>
                    <a:pt x="854413" y="0"/>
                    <a:pt x="873978" y="19565"/>
                    <a:pt x="873978" y="43700"/>
                  </a:cubicBezTo>
                  <a:lnTo>
                    <a:pt x="873978" y="262193"/>
                  </a:lnTo>
                  <a:cubicBezTo>
                    <a:pt x="873978" y="286327"/>
                    <a:pt x="854413" y="305892"/>
                    <a:pt x="830279" y="305892"/>
                  </a:cubicBezTo>
                  <a:lnTo>
                    <a:pt x="43700" y="305892"/>
                  </a:lnTo>
                  <a:cubicBezTo>
                    <a:pt x="19565" y="305892"/>
                    <a:pt x="0" y="286327"/>
                    <a:pt x="0" y="262193"/>
                  </a:cubicBezTo>
                  <a:lnTo>
                    <a:pt x="0" y="43700"/>
                  </a:lnTo>
                  <a:cubicBezTo>
                    <a:pt x="0" y="19565"/>
                    <a:pt x="19565" y="0"/>
                    <a:pt x="43700" y="0"/>
                  </a:cubicBezTo>
                  <a:close/>
                </a:path>
              </a:pathLst>
            </a:custGeom>
            <a:solidFill>
              <a:srgbClr val="F0EEEA"/>
            </a:solidFill>
          </p:spPr>
        </p:sp>
        <p:sp>
          <p:nvSpPr>
            <p:cNvPr id="53" name="Text 37"/>
            <p:cNvSpPr/>
            <p:nvPr/>
          </p:nvSpPr>
          <p:spPr>
            <a:xfrm>
              <a:off x="1250" y="10074"/>
              <a:ext cx="1746" cy="482"/>
            </a:xfrm>
            <a:prstGeom prst="rect">
              <a:avLst/>
            </a:prstGeom>
            <a:solidFill>
              <a:srgbClr val="F9F5EE"/>
            </a:solidFill>
          </p:spPr>
          <p:txBody>
            <a:bodyPr wrap="square" lIns="131097" tIns="43699" rIns="131097" bIns="43699" rtlCol="0" anchor="ctr"/>
            <a:lstStyle/>
            <a:p>
              <a:pPr algn="ctr">
                <a:lnSpc>
                  <a:spcPct val="120000"/>
                </a:lnSpc>
              </a:pPr>
              <a:r>
                <a:rPr lang="en-US" sz="1400" b="1" dirty="0">
                  <a:solidFill>
                    <a:srgbClr val="C29B5C"/>
                  </a:solidFill>
                  <a:latin typeface="微软雅黑" panose="020B0503020204020204" charset="-122"/>
                  <a:ea typeface="微软雅黑" panose="020B0503020204020204" charset="-122"/>
                  <a:cs typeface="MiSans" pitchFamily="34" charset="-120"/>
                </a:rPr>
                <a:t>用户信息</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55" name="Text 39"/>
            <p:cNvSpPr/>
            <p:nvPr/>
          </p:nvSpPr>
          <p:spPr>
            <a:xfrm>
              <a:off x="3293" y="10074"/>
              <a:ext cx="1781" cy="482"/>
            </a:xfrm>
            <a:prstGeom prst="rect">
              <a:avLst/>
            </a:prstGeom>
            <a:solidFill>
              <a:srgbClr val="F9F5EE"/>
            </a:solidFill>
          </p:spPr>
          <p:txBody>
            <a:bodyPr wrap="square" lIns="131097" tIns="43699" rIns="131097" bIns="43699" rtlCol="0" anchor="ctr"/>
            <a:lstStyle/>
            <a:p>
              <a:pPr algn="ctr">
                <a:lnSpc>
                  <a:spcPct val="120000"/>
                </a:lnSpc>
              </a:pPr>
              <a:r>
                <a:rPr lang="en-US" sz="1400" b="1" dirty="0">
                  <a:solidFill>
                    <a:srgbClr val="C29B5C"/>
                  </a:solidFill>
                  <a:latin typeface="微软雅黑" panose="020B0503020204020204" charset="-122"/>
                  <a:ea typeface="微软雅黑" panose="020B0503020204020204" charset="-122"/>
                  <a:cs typeface="MiSans" pitchFamily="34" charset="-120"/>
                </a:rPr>
                <a:t>交易记录</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57" name="Text 41"/>
            <p:cNvSpPr/>
            <p:nvPr/>
          </p:nvSpPr>
          <p:spPr>
            <a:xfrm>
              <a:off x="5371" y="10074"/>
              <a:ext cx="1671" cy="482"/>
            </a:xfrm>
            <a:prstGeom prst="rect">
              <a:avLst/>
            </a:prstGeom>
            <a:solidFill>
              <a:srgbClr val="F9F5EE"/>
            </a:solidFill>
          </p:spPr>
          <p:txBody>
            <a:bodyPr wrap="square" lIns="131097" tIns="43699" rIns="131097" bIns="43699" rtlCol="0" anchor="ctr"/>
            <a:lstStyle/>
            <a:p>
              <a:pPr algn="ctr">
                <a:lnSpc>
                  <a:spcPct val="120000"/>
                </a:lnSpc>
              </a:pPr>
              <a:r>
                <a:rPr lang="en-US" sz="1400" b="1" dirty="0">
                  <a:solidFill>
                    <a:srgbClr val="C29B5C"/>
                  </a:solidFill>
                  <a:latin typeface="微软雅黑" panose="020B0503020204020204" charset="-122"/>
                  <a:ea typeface="微软雅黑" panose="020B0503020204020204" charset="-122"/>
                  <a:cs typeface="MiSans" pitchFamily="34" charset="-120"/>
                </a:rPr>
                <a:t>运营数据</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58" name="Shape 42"/>
            <p:cNvSpPr/>
            <p:nvPr/>
          </p:nvSpPr>
          <p:spPr>
            <a:xfrm>
              <a:off x="12900" y="8228"/>
              <a:ext cx="11456" cy="2551"/>
            </a:xfrm>
            <a:custGeom>
              <a:avLst/>
              <a:gdLst/>
              <a:ahLst/>
              <a:cxnLst/>
              <a:rect l="l" t="t" r="r" b="b"/>
              <a:pathLst>
                <a:path w="7417892" h="1791656">
                  <a:moveTo>
                    <a:pt x="43698" y="0"/>
                  </a:moveTo>
                  <a:lnTo>
                    <a:pt x="7374194" y="0"/>
                  </a:lnTo>
                  <a:cubicBezTo>
                    <a:pt x="7398328" y="0"/>
                    <a:pt x="7417892" y="19564"/>
                    <a:pt x="7417892" y="43698"/>
                  </a:cubicBezTo>
                  <a:lnTo>
                    <a:pt x="7417892" y="1747957"/>
                  </a:lnTo>
                  <a:cubicBezTo>
                    <a:pt x="7417892" y="1772091"/>
                    <a:pt x="7398328" y="1791656"/>
                    <a:pt x="7374194" y="1791656"/>
                  </a:cubicBezTo>
                  <a:lnTo>
                    <a:pt x="43698" y="1791656"/>
                  </a:lnTo>
                  <a:cubicBezTo>
                    <a:pt x="19564" y="1791656"/>
                    <a:pt x="0" y="1772091"/>
                    <a:pt x="0" y="1747957"/>
                  </a:cubicBezTo>
                  <a:lnTo>
                    <a:pt x="0" y="43698"/>
                  </a:lnTo>
                  <a:cubicBezTo>
                    <a:pt x="0" y="19581"/>
                    <a:pt x="19581" y="0"/>
                    <a:pt x="43698" y="0"/>
                  </a:cubicBezTo>
                  <a:close/>
                </a:path>
              </a:pathLst>
            </a:custGeom>
            <a:solidFill>
              <a:srgbClr val="FFFFFF"/>
            </a:solidFill>
          </p:spPr>
        </p:sp>
        <p:sp>
          <p:nvSpPr>
            <p:cNvPr id="59" name="Shape 43"/>
            <p:cNvSpPr/>
            <p:nvPr/>
          </p:nvSpPr>
          <p:spPr>
            <a:xfrm>
              <a:off x="13256" y="8458"/>
              <a:ext cx="337" cy="344"/>
            </a:xfrm>
            <a:custGeom>
              <a:avLst/>
              <a:gdLst/>
              <a:ahLst/>
              <a:cxnLst/>
              <a:rect l="l" t="t" r="r" b="b"/>
              <a:pathLst>
                <a:path w="218495" h="218495">
                  <a:moveTo>
                    <a:pt x="0" y="54624"/>
                  </a:moveTo>
                  <a:lnTo>
                    <a:pt x="0" y="68280"/>
                  </a:lnTo>
                  <a:lnTo>
                    <a:pt x="218495" y="68280"/>
                  </a:lnTo>
                  <a:lnTo>
                    <a:pt x="218495" y="54624"/>
                  </a:lnTo>
                  <a:cubicBezTo>
                    <a:pt x="218495" y="39559"/>
                    <a:pt x="206247" y="27312"/>
                    <a:pt x="191183" y="27312"/>
                  </a:cubicBezTo>
                  <a:lnTo>
                    <a:pt x="27312" y="27312"/>
                  </a:lnTo>
                  <a:cubicBezTo>
                    <a:pt x="12248" y="27312"/>
                    <a:pt x="0" y="39559"/>
                    <a:pt x="0" y="54624"/>
                  </a:cubicBezTo>
                  <a:close/>
                  <a:moveTo>
                    <a:pt x="0" y="88763"/>
                  </a:moveTo>
                  <a:lnTo>
                    <a:pt x="0" y="163871"/>
                  </a:lnTo>
                  <a:cubicBezTo>
                    <a:pt x="0" y="178935"/>
                    <a:pt x="12248" y="191183"/>
                    <a:pt x="27312" y="191183"/>
                  </a:cubicBezTo>
                  <a:lnTo>
                    <a:pt x="191183" y="191183"/>
                  </a:lnTo>
                  <a:cubicBezTo>
                    <a:pt x="206247" y="191183"/>
                    <a:pt x="218495" y="178935"/>
                    <a:pt x="218495" y="163871"/>
                  </a:cubicBezTo>
                  <a:lnTo>
                    <a:pt x="218495" y="88763"/>
                  </a:lnTo>
                  <a:lnTo>
                    <a:pt x="0" y="88763"/>
                  </a:lnTo>
                  <a:close/>
                  <a:moveTo>
                    <a:pt x="27312" y="153629"/>
                  </a:moveTo>
                  <a:cubicBezTo>
                    <a:pt x="27312" y="147953"/>
                    <a:pt x="31878" y="143387"/>
                    <a:pt x="37554" y="143387"/>
                  </a:cubicBezTo>
                  <a:lnTo>
                    <a:pt x="58038" y="143387"/>
                  </a:lnTo>
                  <a:cubicBezTo>
                    <a:pt x="63713" y="143387"/>
                    <a:pt x="68280" y="147953"/>
                    <a:pt x="68280" y="153629"/>
                  </a:cubicBezTo>
                  <a:cubicBezTo>
                    <a:pt x="68280" y="159305"/>
                    <a:pt x="63713" y="163871"/>
                    <a:pt x="58038" y="163871"/>
                  </a:cubicBezTo>
                  <a:lnTo>
                    <a:pt x="37554" y="163871"/>
                  </a:lnTo>
                  <a:cubicBezTo>
                    <a:pt x="31878" y="163871"/>
                    <a:pt x="27312" y="159305"/>
                    <a:pt x="27312" y="153629"/>
                  </a:cubicBezTo>
                  <a:close/>
                  <a:moveTo>
                    <a:pt x="88763" y="153629"/>
                  </a:moveTo>
                  <a:cubicBezTo>
                    <a:pt x="88763" y="147953"/>
                    <a:pt x="93330" y="143387"/>
                    <a:pt x="99005" y="143387"/>
                  </a:cubicBezTo>
                  <a:lnTo>
                    <a:pt x="126317" y="143387"/>
                  </a:lnTo>
                  <a:cubicBezTo>
                    <a:pt x="131993" y="143387"/>
                    <a:pt x="136559" y="147953"/>
                    <a:pt x="136559" y="153629"/>
                  </a:cubicBezTo>
                  <a:cubicBezTo>
                    <a:pt x="136559" y="159305"/>
                    <a:pt x="131993" y="163871"/>
                    <a:pt x="126317" y="163871"/>
                  </a:cubicBezTo>
                  <a:lnTo>
                    <a:pt x="99005" y="163871"/>
                  </a:lnTo>
                  <a:cubicBezTo>
                    <a:pt x="93330" y="163871"/>
                    <a:pt x="88763" y="159305"/>
                    <a:pt x="88763" y="153629"/>
                  </a:cubicBezTo>
                  <a:close/>
                </a:path>
              </a:pathLst>
            </a:custGeom>
            <a:solidFill>
              <a:srgbClr val="C59F5E"/>
            </a:solidFill>
          </p:spPr>
        </p:sp>
        <p:sp>
          <p:nvSpPr>
            <p:cNvPr id="60" name="Text 44"/>
            <p:cNvSpPr/>
            <p:nvPr/>
          </p:nvSpPr>
          <p:spPr>
            <a:xfrm>
              <a:off x="13849" y="8389"/>
              <a:ext cx="2270" cy="482"/>
            </a:xfrm>
            <a:prstGeom prst="rect">
              <a:avLst/>
            </a:prstGeom>
            <a:solidFill>
              <a:srgbClr val="FFFFFF"/>
            </a:solidFill>
          </p:spPr>
          <p:txBody>
            <a:bodyPr wrap="square" lIns="0" tIns="0" rIns="0" bIns="0" rtlCol="0" anchor="ctr"/>
            <a:lstStyle/>
            <a:p>
              <a:pP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跨境支付便利化</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61" name="Text 45"/>
            <p:cNvSpPr/>
            <p:nvPr/>
          </p:nvSpPr>
          <p:spPr>
            <a:xfrm>
              <a:off x="13213" y="9006"/>
              <a:ext cx="11008" cy="447"/>
            </a:xfrm>
            <a:prstGeom prst="rect">
              <a:avLst/>
            </a:prstGeom>
            <a:noFill/>
            <a:extLst>
              <a:ext uri="{909E8E84-426E-40DD-AFC4-6F175D3DCCD1}">
                <a14:hiddenFill xmlns:a14="http://schemas.microsoft.com/office/drawing/2010/main">
                  <a:solidFill>
                    <a:srgbClr val="FFFFFF"/>
                  </a:solidFill>
                </a14:hiddenFill>
              </a:ext>
            </a:extLst>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支持</a:t>
              </a:r>
              <a:r>
                <a:rPr lang="en-US" sz="1400" dirty="0">
                  <a:solidFill>
                    <a:srgbClr val="C59F5E"/>
                  </a:solidFill>
                  <a:latin typeface="微软雅黑" panose="020B0503020204020204" charset="-122"/>
                  <a:ea typeface="微软雅黑" panose="020B0503020204020204" charset="-122"/>
                  <a:cs typeface="微软雅黑" panose="020B0503020204020204" charset="-122"/>
                </a:rPr>
                <a:t>人民币跨境结算、外汇支付便利化</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试点数字货币</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如数字人民币</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在跨境电商中的应用。</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65" name="Text 47"/>
            <p:cNvSpPr/>
            <p:nvPr/>
          </p:nvSpPr>
          <p:spPr>
            <a:xfrm>
              <a:off x="13213" y="10017"/>
              <a:ext cx="1920" cy="482"/>
            </a:xfrm>
            <a:prstGeom prst="rect">
              <a:avLst/>
            </a:prstGeom>
            <a:solidFill>
              <a:srgbClr val="F9F5EE"/>
            </a:solidFill>
          </p:spPr>
          <p:txBody>
            <a:bodyPr wrap="square" lIns="131097" tIns="43699" rIns="131097" bIns="43699" rtlCol="0" anchor="ctr"/>
            <a:lstStyle/>
            <a:p>
              <a:pPr algn="ctr">
                <a:lnSpc>
                  <a:spcPct val="120000"/>
                </a:lnSpc>
              </a:pPr>
              <a:r>
                <a:rPr lang="en-US" sz="1400" b="1" dirty="0">
                  <a:solidFill>
                    <a:srgbClr val="C29B5C"/>
                  </a:solidFill>
                  <a:latin typeface="微软雅黑" panose="020B0503020204020204" charset="-122"/>
                  <a:ea typeface="微软雅黑" panose="020B0503020204020204" charset="-122"/>
                  <a:cs typeface="MiSans" pitchFamily="34" charset="-120"/>
                </a:rPr>
                <a:t>人民币结算</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67" name="Text 49"/>
            <p:cNvSpPr/>
            <p:nvPr/>
          </p:nvSpPr>
          <p:spPr>
            <a:xfrm>
              <a:off x="15399" y="10017"/>
              <a:ext cx="2002" cy="482"/>
            </a:xfrm>
            <a:prstGeom prst="rect">
              <a:avLst/>
            </a:prstGeom>
            <a:solidFill>
              <a:srgbClr val="F9F5EE"/>
            </a:solidFill>
          </p:spPr>
          <p:txBody>
            <a:bodyPr wrap="square" lIns="131097" tIns="43699" rIns="131097" bIns="43699" rtlCol="0" anchor="ctr"/>
            <a:lstStyle/>
            <a:p>
              <a:pPr algn="ctr">
                <a:lnSpc>
                  <a:spcPct val="120000"/>
                </a:lnSpc>
              </a:pPr>
              <a:r>
                <a:rPr lang="en-US" sz="1400" b="1" dirty="0">
                  <a:solidFill>
                    <a:srgbClr val="C29B5C"/>
                  </a:solidFill>
                  <a:latin typeface="微软雅黑" panose="020B0503020204020204" charset="-122"/>
                  <a:ea typeface="微软雅黑" panose="020B0503020204020204" charset="-122"/>
                  <a:cs typeface="MiSans" pitchFamily="34" charset="-120"/>
                </a:rPr>
                <a:t>外汇便利</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69" name="Text 51"/>
            <p:cNvSpPr/>
            <p:nvPr/>
          </p:nvSpPr>
          <p:spPr>
            <a:xfrm>
              <a:off x="17666" y="10017"/>
              <a:ext cx="1860" cy="482"/>
            </a:xfrm>
            <a:prstGeom prst="rect">
              <a:avLst/>
            </a:prstGeom>
            <a:solidFill>
              <a:srgbClr val="F9F5EE"/>
            </a:solidFill>
          </p:spPr>
          <p:txBody>
            <a:bodyPr wrap="square" lIns="131097" tIns="43699" rIns="131097" bIns="43699" rtlCol="0" anchor="ctr"/>
            <a:lstStyle/>
            <a:p>
              <a:pPr algn="ctr">
                <a:lnSpc>
                  <a:spcPct val="120000"/>
                </a:lnSpc>
              </a:pPr>
              <a:r>
                <a:rPr lang="en-US" sz="1400" b="1" dirty="0">
                  <a:solidFill>
                    <a:srgbClr val="C29B5C"/>
                  </a:solidFill>
                  <a:latin typeface="微软雅黑" panose="020B0503020204020204" charset="-122"/>
                  <a:ea typeface="微软雅黑" panose="020B0503020204020204" charset="-122"/>
                  <a:cs typeface="MiSans" pitchFamily="34" charset="-120"/>
                </a:rPr>
                <a:t>数字人民币</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grpSp>
      <p:grpSp>
        <p:nvGrpSpPr>
          <p:cNvPr id="48" name="组合 47"/>
          <p:cNvGrpSpPr/>
          <p:nvPr/>
        </p:nvGrpSpPr>
        <p:grpSpPr>
          <a:xfrm>
            <a:off x="539115" y="7058025"/>
            <a:ext cx="7446010" cy="1440180"/>
            <a:chOff x="723" y="11079"/>
            <a:chExt cx="11726" cy="2268"/>
          </a:xfrm>
        </p:grpSpPr>
        <p:grpSp>
          <p:nvGrpSpPr>
            <p:cNvPr id="145" name="组合 144"/>
            <p:cNvGrpSpPr/>
            <p:nvPr/>
          </p:nvGrpSpPr>
          <p:grpSpPr>
            <a:xfrm rot="0">
              <a:off x="723" y="11079"/>
              <a:ext cx="11622" cy="2268"/>
              <a:chOff x="922" y="10975"/>
              <a:chExt cx="11766" cy="2415"/>
            </a:xfrm>
          </p:grpSpPr>
          <p:sp>
            <p:nvSpPr>
              <p:cNvPr id="146"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47"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73" name="Text 54"/>
            <p:cNvSpPr/>
            <p:nvPr/>
          </p:nvSpPr>
          <p:spPr>
            <a:xfrm>
              <a:off x="963" y="11221"/>
              <a:ext cx="11486" cy="413"/>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物流与基础设施支持</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74" name="Text 55"/>
            <p:cNvSpPr/>
            <p:nvPr/>
          </p:nvSpPr>
          <p:spPr>
            <a:xfrm>
              <a:off x="963" y="11862"/>
              <a:ext cx="10981" cy="1342"/>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依托</a:t>
              </a:r>
              <a:r>
                <a:rPr lang="en-US" sz="1400" dirty="0">
                  <a:solidFill>
                    <a:srgbClr val="C59F5E"/>
                  </a:solidFill>
                  <a:latin typeface="微软雅黑" panose="020B0503020204020204" charset="-122"/>
                  <a:ea typeface="微软雅黑" panose="020B0503020204020204" charset="-122"/>
                  <a:cs typeface="微软雅黑" panose="020B0503020204020204" charset="-122"/>
                </a:rPr>
                <a:t>洋浦港、三亚凤凰机场</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等枢纽</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开通跨境电商货运专线</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降低物流成本。海南正在打造</a:t>
              </a:r>
              <a:r>
                <a:rPr lang="en-US" sz="1400" dirty="0">
                  <a:solidFill>
                    <a:srgbClr val="C59F5E"/>
                  </a:solidFill>
                  <a:latin typeface="微软雅黑" panose="020B0503020204020204" charset="-122"/>
                  <a:ea typeface="微软雅黑" panose="020B0503020204020204" charset="-122"/>
                  <a:cs typeface="微软雅黑" panose="020B0503020204020204" charset="-122"/>
                </a:rPr>
                <a:t>中国—东南亚跨境电子商务航空物流通道</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支持设立东南亚集货仓和出口退换货专用仓,未来跨境物流的便利性将进一步提升。</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50" name="组合 49"/>
          <p:cNvGrpSpPr/>
          <p:nvPr/>
        </p:nvGrpSpPr>
        <p:grpSpPr>
          <a:xfrm>
            <a:off x="8343900" y="7057390"/>
            <a:ext cx="7380000" cy="1440000"/>
            <a:chOff x="12996" y="11114"/>
            <a:chExt cx="11622" cy="2268"/>
          </a:xfrm>
        </p:grpSpPr>
        <p:grpSp>
          <p:nvGrpSpPr>
            <p:cNvPr id="41" name="组合 40"/>
            <p:cNvGrpSpPr/>
            <p:nvPr/>
          </p:nvGrpSpPr>
          <p:grpSpPr>
            <a:xfrm rot="0">
              <a:off x="12996" y="11114"/>
              <a:ext cx="11622" cy="2268"/>
              <a:chOff x="922" y="10975"/>
              <a:chExt cx="11766" cy="2415"/>
            </a:xfrm>
          </p:grpSpPr>
          <p:sp>
            <p:nvSpPr>
              <p:cNvPr id="43"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44"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77" name="Text 58"/>
            <p:cNvSpPr/>
            <p:nvPr/>
          </p:nvSpPr>
          <p:spPr>
            <a:xfrm>
              <a:off x="13285" y="11257"/>
              <a:ext cx="11064" cy="413"/>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海外仓布局补贴</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78" name="Text 59"/>
            <p:cNvSpPr/>
            <p:nvPr/>
          </p:nvSpPr>
          <p:spPr>
            <a:xfrm>
              <a:off x="13285" y="12133"/>
              <a:ext cx="10889" cy="895"/>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对在东南亚、欧美等地设立海外仓的海南企业给予最高</a:t>
              </a:r>
              <a:r>
                <a:rPr lang="en-US" sz="1400" dirty="0">
                  <a:solidFill>
                    <a:srgbClr val="C59F5E"/>
                  </a:solidFill>
                  <a:latin typeface="微软雅黑" panose="020B0503020204020204" charset="-122"/>
                  <a:ea typeface="微软雅黑" panose="020B0503020204020204" charset="-122"/>
                  <a:cs typeface="微软雅黑" panose="020B0503020204020204" charset="-122"/>
                </a:rPr>
                <a:t>500万元补贴</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。海外仓建设可享受建设费用</a:t>
              </a:r>
              <a:r>
                <a:rPr lang="en-US" sz="1400" dirty="0">
                  <a:solidFill>
                    <a:srgbClr val="C59F5E"/>
                  </a:solidFill>
                  <a:latin typeface="微软雅黑" panose="020B0503020204020204" charset="-122"/>
                  <a:ea typeface="微软雅黑" panose="020B0503020204020204" charset="-122"/>
                  <a:cs typeface="微软雅黑" panose="020B0503020204020204" charset="-122"/>
                </a:rPr>
                <a:t>30%</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的现金补贴</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帮助企业降低物流成本</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提升配送时效</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增强国际市场竞争力。</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8" name="组合 7"/>
          <p:cNvGrpSpPr/>
          <p:nvPr/>
        </p:nvGrpSpPr>
        <p:grpSpPr>
          <a:xfrm rot="0">
            <a:off x="545465" y="260350"/>
            <a:ext cx="15386685" cy="8771890"/>
            <a:chOff x="859" y="410"/>
            <a:chExt cx="24231" cy="13814"/>
          </a:xfrm>
        </p:grpSpPr>
        <p:pic>
          <p:nvPicPr>
            <p:cNvPr id="9" name="图片 8"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17" name="组合 16"/>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22" name="文本框 21"/>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产业基地建设奖励:最高200万元支持</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真金白银助力，打造产业集聚高地</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48" name="组合 47"/>
          <p:cNvGrpSpPr/>
          <p:nvPr/>
        </p:nvGrpSpPr>
        <p:grpSpPr>
          <a:xfrm>
            <a:off x="553720" y="1485265"/>
            <a:ext cx="7272020" cy="3383915"/>
            <a:chOff x="872" y="2339"/>
            <a:chExt cx="11452" cy="5329"/>
          </a:xfrm>
        </p:grpSpPr>
        <p:sp>
          <p:nvSpPr>
            <p:cNvPr id="41" name="Shape 27"/>
            <p:cNvSpPr/>
            <p:nvPr/>
          </p:nvSpPr>
          <p:spPr>
            <a:xfrm>
              <a:off x="872" y="2339"/>
              <a:ext cx="11452" cy="5329"/>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10" name="Shape 3"/>
            <p:cNvSpPr/>
            <p:nvPr/>
          </p:nvSpPr>
          <p:spPr>
            <a:xfrm>
              <a:off x="1294" y="2756"/>
              <a:ext cx="237" cy="333"/>
            </a:xfrm>
            <a:custGeom>
              <a:avLst/>
              <a:gdLst/>
              <a:ahLst/>
              <a:cxnLst/>
              <a:rect l="l" t="t" r="r" b="b"/>
              <a:pathLst>
                <a:path w="158750" h="211667">
                  <a:moveTo>
                    <a:pt x="26458" y="0"/>
                  </a:moveTo>
                  <a:cubicBezTo>
                    <a:pt x="11865" y="0"/>
                    <a:pt x="0" y="11865"/>
                    <a:pt x="0" y="26458"/>
                  </a:cubicBezTo>
                  <a:lnTo>
                    <a:pt x="0" y="185208"/>
                  </a:lnTo>
                  <a:cubicBezTo>
                    <a:pt x="0" y="199802"/>
                    <a:pt x="11865" y="211667"/>
                    <a:pt x="26458" y="211667"/>
                  </a:cubicBezTo>
                  <a:lnTo>
                    <a:pt x="132292" y="211667"/>
                  </a:lnTo>
                  <a:cubicBezTo>
                    <a:pt x="146885" y="211667"/>
                    <a:pt x="158750" y="199802"/>
                    <a:pt x="158750" y="185208"/>
                  </a:cubicBezTo>
                  <a:lnTo>
                    <a:pt x="158750" y="26458"/>
                  </a:lnTo>
                  <a:cubicBezTo>
                    <a:pt x="158750" y="11865"/>
                    <a:pt x="146885" y="0"/>
                    <a:pt x="132292" y="0"/>
                  </a:cubicBezTo>
                  <a:lnTo>
                    <a:pt x="26458" y="0"/>
                  </a:lnTo>
                  <a:close/>
                  <a:moveTo>
                    <a:pt x="72760" y="145521"/>
                  </a:moveTo>
                  <a:lnTo>
                    <a:pt x="85990" y="145521"/>
                  </a:lnTo>
                  <a:cubicBezTo>
                    <a:pt x="93307" y="145521"/>
                    <a:pt x="99219" y="151433"/>
                    <a:pt x="99219" y="158750"/>
                  </a:cubicBezTo>
                  <a:lnTo>
                    <a:pt x="99219" y="191823"/>
                  </a:lnTo>
                  <a:lnTo>
                    <a:pt x="59531" y="191823"/>
                  </a:lnTo>
                  <a:lnTo>
                    <a:pt x="59531" y="158750"/>
                  </a:lnTo>
                  <a:cubicBezTo>
                    <a:pt x="59531" y="151433"/>
                    <a:pt x="65443" y="145521"/>
                    <a:pt x="72760" y="145521"/>
                  </a:cubicBezTo>
                  <a:close/>
                  <a:moveTo>
                    <a:pt x="39688" y="46302"/>
                  </a:moveTo>
                  <a:cubicBezTo>
                    <a:pt x="39688" y="42664"/>
                    <a:pt x="42664" y="39688"/>
                    <a:pt x="46302" y="39688"/>
                  </a:cubicBezTo>
                  <a:lnTo>
                    <a:pt x="59531" y="39688"/>
                  </a:lnTo>
                  <a:cubicBezTo>
                    <a:pt x="63169" y="39688"/>
                    <a:pt x="66146" y="42664"/>
                    <a:pt x="66146" y="46302"/>
                  </a:cubicBezTo>
                  <a:lnTo>
                    <a:pt x="66146" y="59531"/>
                  </a:lnTo>
                  <a:cubicBezTo>
                    <a:pt x="66146" y="63169"/>
                    <a:pt x="63169" y="66146"/>
                    <a:pt x="59531" y="66146"/>
                  </a:cubicBezTo>
                  <a:lnTo>
                    <a:pt x="46302" y="66146"/>
                  </a:lnTo>
                  <a:cubicBezTo>
                    <a:pt x="42664" y="66146"/>
                    <a:pt x="39688" y="63169"/>
                    <a:pt x="39688" y="59531"/>
                  </a:cubicBezTo>
                  <a:lnTo>
                    <a:pt x="39688" y="46302"/>
                  </a:lnTo>
                  <a:close/>
                  <a:moveTo>
                    <a:pt x="99219" y="39688"/>
                  </a:moveTo>
                  <a:lnTo>
                    <a:pt x="112448" y="39688"/>
                  </a:lnTo>
                  <a:cubicBezTo>
                    <a:pt x="116086" y="39688"/>
                    <a:pt x="119063" y="42664"/>
                    <a:pt x="119063" y="46302"/>
                  </a:cubicBezTo>
                  <a:lnTo>
                    <a:pt x="119063" y="59531"/>
                  </a:lnTo>
                  <a:cubicBezTo>
                    <a:pt x="119063" y="63169"/>
                    <a:pt x="116086" y="66146"/>
                    <a:pt x="112448" y="66146"/>
                  </a:cubicBezTo>
                  <a:lnTo>
                    <a:pt x="99219" y="66146"/>
                  </a:lnTo>
                  <a:cubicBezTo>
                    <a:pt x="95581" y="66146"/>
                    <a:pt x="92604" y="63169"/>
                    <a:pt x="92604" y="59531"/>
                  </a:cubicBezTo>
                  <a:lnTo>
                    <a:pt x="92604" y="46302"/>
                  </a:lnTo>
                  <a:cubicBezTo>
                    <a:pt x="92604" y="42664"/>
                    <a:pt x="95581" y="39688"/>
                    <a:pt x="99219" y="39688"/>
                  </a:cubicBezTo>
                  <a:close/>
                  <a:moveTo>
                    <a:pt x="39688" y="99219"/>
                  </a:moveTo>
                  <a:cubicBezTo>
                    <a:pt x="39688" y="95581"/>
                    <a:pt x="42664" y="92604"/>
                    <a:pt x="46302" y="92604"/>
                  </a:cubicBezTo>
                  <a:lnTo>
                    <a:pt x="59531" y="92604"/>
                  </a:lnTo>
                  <a:cubicBezTo>
                    <a:pt x="63169" y="92604"/>
                    <a:pt x="66146" y="95581"/>
                    <a:pt x="66146" y="99219"/>
                  </a:cubicBezTo>
                  <a:lnTo>
                    <a:pt x="66146" y="112448"/>
                  </a:lnTo>
                  <a:cubicBezTo>
                    <a:pt x="66146" y="116086"/>
                    <a:pt x="63169" y="119063"/>
                    <a:pt x="59531" y="119063"/>
                  </a:cubicBezTo>
                  <a:lnTo>
                    <a:pt x="46302" y="119063"/>
                  </a:lnTo>
                  <a:cubicBezTo>
                    <a:pt x="42664" y="119063"/>
                    <a:pt x="39688" y="116086"/>
                    <a:pt x="39688" y="112448"/>
                  </a:cubicBezTo>
                  <a:lnTo>
                    <a:pt x="39688" y="99219"/>
                  </a:lnTo>
                  <a:close/>
                  <a:moveTo>
                    <a:pt x="99219" y="92604"/>
                  </a:moveTo>
                  <a:lnTo>
                    <a:pt x="112448" y="92604"/>
                  </a:lnTo>
                  <a:cubicBezTo>
                    <a:pt x="116086" y="92604"/>
                    <a:pt x="119063" y="95581"/>
                    <a:pt x="119063" y="99219"/>
                  </a:cubicBezTo>
                  <a:lnTo>
                    <a:pt x="119063" y="112448"/>
                  </a:lnTo>
                  <a:cubicBezTo>
                    <a:pt x="119063" y="116086"/>
                    <a:pt x="116086" y="119063"/>
                    <a:pt x="112448" y="119063"/>
                  </a:cubicBezTo>
                  <a:lnTo>
                    <a:pt x="99219" y="119063"/>
                  </a:lnTo>
                  <a:cubicBezTo>
                    <a:pt x="95581" y="119063"/>
                    <a:pt x="92604" y="116086"/>
                    <a:pt x="92604" y="112448"/>
                  </a:cubicBezTo>
                  <a:lnTo>
                    <a:pt x="92604" y="99219"/>
                  </a:lnTo>
                  <a:cubicBezTo>
                    <a:pt x="92604" y="95581"/>
                    <a:pt x="95581" y="92604"/>
                    <a:pt x="99219" y="92604"/>
                  </a:cubicBezTo>
                  <a:close/>
                </a:path>
              </a:pathLst>
            </a:custGeom>
            <a:solidFill>
              <a:srgbClr val="C09B5A"/>
            </a:solidFill>
          </p:spPr>
        </p:sp>
        <p:sp>
          <p:nvSpPr>
            <p:cNvPr id="11" name="Text 4"/>
            <p:cNvSpPr/>
            <p:nvPr/>
          </p:nvSpPr>
          <p:spPr>
            <a:xfrm>
              <a:off x="1708" y="2629"/>
              <a:ext cx="9819" cy="467"/>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授牌条件</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2" name="Text 5"/>
            <p:cNvSpPr/>
            <p:nvPr/>
          </p:nvSpPr>
          <p:spPr>
            <a:xfrm>
              <a:off x="1211" y="3422"/>
              <a:ext cx="10801" cy="433"/>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经行业主管部门授牌的跨境电商产业基地</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需同时满足以下三个条件</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59" name="组合 58"/>
            <p:cNvGrpSpPr/>
            <p:nvPr/>
          </p:nvGrpSpPr>
          <p:grpSpPr>
            <a:xfrm rot="0">
              <a:off x="1211" y="4082"/>
              <a:ext cx="4632" cy="866"/>
              <a:chOff x="1011" y="3916"/>
              <a:chExt cx="4910" cy="866"/>
            </a:xfrm>
          </p:grpSpPr>
          <p:sp>
            <p:nvSpPr>
              <p:cNvPr id="13" name="Shape 6"/>
              <p:cNvSpPr/>
              <p:nvPr/>
            </p:nvSpPr>
            <p:spPr>
              <a:xfrm>
                <a:off x="1011" y="3956"/>
                <a:ext cx="533" cy="533"/>
              </a:xfrm>
              <a:custGeom>
                <a:avLst/>
                <a:gdLst/>
                <a:ahLst/>
                <a:cxnLst/>
                <a:rect l="l" t="t" r="r" b="b"/>
                <a:pathLst>
                  <a:path w="338667" h="338667">
                    <a:moveTo>
                      <a:pt x="42333" y="0"/>
                    </a:moveTo>
                    <a:lnTo>
                      <a:pt x="296333" y="0"/>
                    </a:lnTo>
                    <a:cubicBezTo>
                      <a:pt x="319713" y="0"/>
                      <a:pt x="338667" y="18953"/>
                      <a:pt x="338667" y="42333"/>
                    </a:cubicBezTo>
                    <a:lnTo>
                      <a:pt x="338667" y="296333"/>
                    </a:lnTo>
                    <a:cubicBezTo>
                      <a:pt x="338667" y="319713"/>
                      <a:pt x="319713" y="338667"/>
                      <a:pt x="296333" y="338667"/>
                    </a:cubicBezTo>
                    <a:lnTo>
                      <a:pt x="42333" y="338667"/>
                    </a:lnTo>
                    <a:cubicBezTo>
                      <a:pt x="18953" y="338667"/>
                      <a:pt x="0" y="319713"/>
                      <a:pt x="0" y="296333"/>
                    </a:cubicBezTo>
                    <a:lnTo>
                      <a:pt x="0" y="42333"/>
                    </a:lnTo>
                    <a:cubicBezTo>
                      <a:pt x="0" y="18953"/>
                      <a:pt x="18953" y="0"/>
                      <a:pt x="42333" y="0"/>
                    </a:cubicBezTo>
                    <a:close/>
                  </a:path>
                </a:pathLst>
              </a:custGeom>
              <a:solidFill>
                <a:srgbClr val="C29B5C"/>
              </a:solidFill>
            </p:spPr>
          </p:sp>
          <p:sp>
            <p:nvSpPr>
              <p:cNvPr id="14" name="Text 7"/>
              <p:cNvSpPr/>
              <p:nvPr/>
            </p:nvSpPr>
            <p:spPr>
              <a:xfrm>
                <a:off x="1173" y="4011"/>
                <a:ext cx="233" cy="400"/>
              </a:xfrm>
              <a:prstGeom prst="rect">
                <a:avLst/>
              </a:prstGeom>
              <a:noFill/>
            </p:spPr>
            <p:txBody>
              <a:bodyPr wrap="square" lIns="0" tIns="0" rIns="0" bIns="0" rtlCol="0" anchor="ctr"/>
              <a:lstStyle/>
              <a:p>
                <a:pPr>
                  <a:lnSpc>
                    <a:spcPct val="130000"/>
                  </a:lnSpc>
                </a:pPr>
                <a:r>
                  <a:rPr lang="en-US" sz="1335" b="1" dirty="0">
                    <a:solidFill>
                      <a:schemeClr val="tx1"/>
                    </a:solidFill>
                    <a:latin typeface="微软雅黑" panose="020B0503020204020204" charset="-122"/>
                    <a:ea typeface="微软雅黑" panose="020B0503020204020204" charset="-122"/>
                    <a:cs typeface="MiSans" pitchFamily="34" charset="-120"/>
                  </a:rPr>
                  <a:t>1</a:t>
                </a:r>
                <a:endParaRPr lang="en-US" sz="1335" b="1" dirty="0">
                  <a:solidFill>
                    <a:schemeClr val="tx1"/>
                  </a:solidFill>
                  <a:latin typeface="微软雅黑" panose="020B0503020204020204" charset="-122"/>
                  <a:ea typeface="微软雅黑" panose="020B0503020204020204" charset="-122"/>
                  <a:cs typeface="MiSans" pitchFamily="34" charset="-120"/>
                </a:endParaRPr>
              </a:p>
            </p:txBody>
          </p:sp>
          <p:sp>
            <p:nvSpPr>
              <p:cNvPr id="15" name="Text 8"/>
              <p:cNvSpPr/>
              <p:nvPr/>
            </p:nvSpPr>
            <p:spPr>
              <a:xfrm>
                <a:off x="1744" y="3916"/>
                <a:ext cx="3283"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实际经营面积达标</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16" name="Text 9"/>
              <p:cNvSpPr/>
              <p:nvPr/>
            </p:nvSpPr>
            <p:spPr>
              <a:xfrm>
                <a:off x="1744" y="4383"/>
                <a:ext cx="4177" cy="399"/>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实际经营面积达到</a:t>
                </a:r>
                <a:r>
                  <a:rPr lang="en-US" sz="1400" dirty="0">
                    <a:solidFill>
                      <a:srgbClr val="C59F5E"/>
                    </a:solidFill>
                    <a:latin typeface="微软雅黑" panose="020B0503020204020204" charset="-122"/>
                    <a:ea typeface="微软雅黑" panose="020B0503020204020204" charset="-122"/>
                    <a:cs typeface="微软雅黑" panose="020B0503020204020204" charset="-122"/>
                  </a:rPr>
                  <a:t>3000平方米</a:t>
                </a:r>
                <a:endParaRPr 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grpSp>
        <p:grpSp>
          <p:nvGrpSpPr>
            <p:cNvPr id="60" name="组合 59"/>
            <p:cNvGrpSpPr/>
            <p:nvPr/>
          </p:nvGrpSpPr>
          <p:grpSpPr>
            <a:xfrm rot="0">
              <a:off x="1211" y="5231"/>
              <a:ext cx="4131" cy="839"/>
              <a:chOff x="1011" y="4956"/>
              <a:chExt cx="4377" cy="839"/>
            </a:xfrm>
          </p:grpSpPr>
          <p:sp>
            <p:nvSpPr>
              <p:cNvPr id="17" name="Shape 10"/>
              <p:cNvSpPr/>
              <p:nvPr/>
            </p:nvSpPr>
            <p:spPr>
              <a:xfrm>
                <a:off x="1011" y="4956"/>
                <a:ext cx="533" cy="533"/>
              </a:xfrm>
              <a:custGeom>
                <a:avLst/>
                <a:gdLst/>
                <a:ahLst/>
                <a:cxnLst/>
                <a:rect l="l" t="t" r="r" b="b"/>
                <a:pathLst>
                  <a:path w="338667" h="338667">
                    <a:moveTo>
                      <a:pt x="42333" y="0"/>
                    </a:moveTo>
                    <a:lnTo>
                      <a:pt x="296333" y="0"/>
                    </a:lnTo>
                    <a:cubicBezTo>
                      <a:pt x="319713" y="0"/>
                      <a:pt x="338667" y="18953"/>
                      <a:pt x="338667" y="42333"/>
                    </a:cubicBezTo>
                    <a:lnTo>
                      <a:pt x="338667" y="296333"/>
                    </a:lnTo>
                    <a:cubicBezTo>
                      <a:pt x="338667" y="319713"/>
                      <a:pt x="319713" y="338667"/>
                      <a:pt x="296333" y="338667"/>
                    </a:cubicBezTo>
                    <a:lnTo>
                      <a:pt x="42333" y="338667"/>
                    </a:lnTo>
                    <a:cubicBezTo>
                      <a:pt x="18953" y="338667"/>
                      <a:pt x="0" y="319713"/>
                      <a:pt x="0" y="296333"/>
                    </a:cubicBezTo>
                    <a:lnTo>
                      <a:pt x="0" y="42333"/>
                    </a:lnTo>
                    <a:cubicBezTo>
                      <a:pt x="0" y="18953"/>
                      <a:pt x="18953" y="0"/>
                      <a:pt x="42333" y="0"/>
                    </a:cubicBezTo>
                    <a:close/>
                  </a:path>
                </a:pathLst>
              </a:custGeom>
              <a:solidFill>
                <a:srgbClr val="C29B5C"/>
              </a:solidFill>
            </p:spPr>
          </p:sp>
          <p:sp>
            <p:nvSpPr>
              <p:cNvPr id="18" name="Text 11"/>
              <p:cNvSpPr/>
              <p:nvPr/>
            </p:nvSpPr>
            <p:spPr>
              <a:xfrm>
                <a:off x="1203" y="5023"/>
                <a:ext cx="283" cy="400"/>
              </a:xfrm>
              <a:prstGeom prst="rect">
                <a:avLst/>
              </a:prstGeom>
              <a:noFill/>
            </p:spPr>
            <p:txBody>
              <a:bodyPr wrap="square" lIns="0" tIns="0" rIns="0" bIns="0" rtlCol="0" anchor="ctr"/>
              <a:lstStyle/>
              <a:p>
                <a:pPr>
                  <a:lnSpc>
                    <a:spcPct val="130000"/>
                  </a:lnSpc>
                </a:pPr>
                <a:r>
                  <a:rPr lang="en-US" sz="1335" b="1" dirty="0">
                    <a:solidFill>
                      <a:schemeClr val="tx1"/>
                    </a:solidFill>
                    <a:latin typeface="微软雅黑" panose="020B0503020204020204" charset="-122"/>
                    <a:ea typeface="微软雅黑" panose="020B0503020204020204" charset="-122"/>
                    <a:cs typeface="MiSans" pitchFamily="34" charset="-120"/>
                  </a:rPr>
                  <a:t>2</a:t>
                </a:r>
                <a:endParaRPr lang="en-US" sz="1335" b="1" dirty="0">
                  <a:solidFill>
                    <a:schemeClr val="tx1"/>
                  </a:solidFill>
                  <a:latin typeface="微软雅黑" panose="020B0503020204020204" charset="-122"/>
                  <a:ea typeface="微软雅黑" panose="020B0503020204020204" charset="-122"/>
                  <a:cs typeface="MiSans" pitchFamily="34" charset="-120"/>
                </a:endParaRPr>
              </a:p>
            </p:txBody>
          </p:sp>
          <p:sp>
            <p:nvSpPr>
              <p:cNvPr id="19" name="Text 12"/>
              <p:cNvSpPr/>
              <p:nvPr/>
            </p:nvSpPr>
            <p:spPr>
              <a:xfrm>
                <a:off x="1744" y="4956"/>
                <a:ext cx="2467"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企业数量达标</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20" name="Text 13"/>
              <p:cNvSpPr/>
              <p:nvPr/>
            </p:nvSpPr>
            <p:spPr>
              <a:xfrm>
                <a:off x="1744" y="5403"/>
                <a:ext cx="3644" cy="392"/>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实质性运营企业达</a:t>
                </a:r>
                <a:r>
                  <a:rPr lang="en-US" sz="1400" dirty="0">
                    <a:solidFill>
                      <a:srgbClr val="C59F5E"/>
                    </a:solidFill>
                    <a:latin typeface="微软雅黑" panose="020B0503020204020204" charset="-122"/>
                    <a:ea typeface="微软雅黑" panose="020B0503020204020204" charset="-122"/>
                    <a:cs typeface="微软雅黑" panose="020B0503020204020204" charset="-122"/>
                  </a:rPr>
                  <a:t>10家</a:t>
                </a:r>
                <a:endParaRPr 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grpSp>
        <p:grpSp>
          <p:nvGrpSpPr>
            <p:cNvPr id="61" name="组合 60"/>
            <p:cNvGrpSpPr/>
            <p:nvPr/>
          </p:nvGrpSpPr>
          <p:grpSpPr>
            <a:xfrm rot="0">
              <a:off x="1211" y="6353"/>
              <a:ext cx="4626" cy="843"/>
              <a:chOff x="1011" y="5956"/>
              <a:chExt cx="4903" cy="843"/>
            </a:xfrm>
          </p:grpSpPr>
          <p:sp>
            <p:nvSpPr>
              <p:cNvPr id="21" name="Shape 14"/>
              <p:cNvSpPr/>
              <p:nvPr/>
            </p:nvSpPr>
            <p:spPr>
              <a:xfrm>
                <a:off x="1011" y="5956"/>
                <a:ext cx="533" cy="533"/>
              </a:xfrm>
              <a:custGeom>
                <a:avLst/>
                <a:gdLst/>
                <a:ahLst/>
                <a:cxnLst/>
                <a:rect l="l" t="t" r="r" b="b"/>
                <a:pathLst>
                  <a:path w="338667" h="338667">
                    <a:moveTo>
                      <a:pt x="42333" y="0"/>
                    </a:moveTo>
                    <a:lnTo>
                      <a:pt x="296333" y="0"/>
                    </a:lnTo>
                    <a:cubicBezTo>
                      <a:pt x="319713" y="0"/>
                      <a:pt x="338667" y="18953"/>
                      <a:pt x="338667" y="42333"/>
                    </a:cubicBezTo>
                    <a:lnTo>
                      <a:pt x="338667" y="296333"/>
                    </a:lnTo>
                    <a:cubicBezTo>
                      <a:pt x="338667" y="319713"/>
                      <a:pt x="319713" y="338667"/>
                      <a:pt x="296333" y="338667"/>
                    </a:cubicBezTo>
                    <a:lnTo>
                      <a:pt x="42333" y="338667"/>
                    </a:lnTo>
                    <a:cubicBezTo>
                      <a:pt x="18953" y="338667"/>
                      <a:pt x="0" y="319713"/>
                      <a:pt x="0" y="296333"/>
                    </a:cubicBezTo>
                    <a:lnTo>
                      <a:pt x="0" y="42333"/>
                    </a:lnTo>
                    <a:cubicBezTo>
                      <a:pt x="0" y="18953"/>
                      <a:pt x="18953" y="0"/>
                      <a:pt x="42333" y="0"/>
                    </a:cubicBezTo>
                    <a:close/>
                  </a:path>
                </a:pathLst>
              </a:custGeom>
              <a:solidFill>
                <a:srgbClr val="C29B5C"/>
              </a:solidFill>
            </p:spPr>
          </p:sp>
          <p:sp>
            <p:nvSpPr>
              <p:cNvPr id="22" name="Text 15"/>
              <p:cNvSpPr/>
              <p:nvPr/>
            </p:nvSpPr>
            <p:spPr>
              <a:xfrm>
                <a:off x="1199" y="6023"/>
                <a:ext cx="283" cy="400"/>
              </a:xfrm>
              <a:prstGeom prst="rect">
                <a:avLst/>
              </a:prstGeom>
              <a:noFill/>
            </p:spPr>
            <p:txBody>
              <a:bodyPr wrap="square" lIns="0" tIns="0" rIns="0" bIns="0" rtlCol="0" anchor="ctr"/>
              <a:lstStyle/>
              <a:p>
                <a:pPr>
                  <a:lnSpc>
                    <a:spcPct val="130000"/>
                  </a:lnSpc>
                </a:pPr>
                <a:r>
                  <a:rPr lang="en-US" sz="1335" b="1" dirty="0">
                    <a:solidFill>
                      <a:schemeClr val="tx1"/>
                    </a:solidFill>
                    <a:latin typeface="微软雅黑" panose="020B0503020204020204" charset="-122"/>
                    <a:ea typeface="微软雅黑" panose="020B0503020204020204" charset="-122"/>
                    <a:cs typeface="MiSans" pitchFamily="34" charset="-120"/>
                  </a:rPr>
                  <a:t>3</a:t>
                </a:r>
                <a:endParaRPr lang="en-US" sz="1335" b="1" dirty="0">
                  <a:solidFill>
                    <a:schemeClr val="tx1"/>
                  </a:solidFill>
                  <a:latin typeface="微软雅黑" panose="020B0503020204020204" charset="-122"/>
                  <a:ea typeface="微软雅黑" panose="020B0503020204020204" charset="-122"/>
                  <a:cs typeface="MiSans" pitchFamily="34" charset="-120"/>
                </a:endParaRPr>
              </a:p>
            </p:txBody>
          </p:sp>
          <p:sp>
            <p:nvSpPr>
              <p:cNvPr id="23" name="Text 16"/>
              <p:cNvSpPr/>
              <p:nvPr/>
            </p:nvSpPr>
            <p:spPr>
              <a:xfrm>
                <a:off x="1744" y="5956"/>
                <a:ext cx="3000"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交易额达标</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24" name="Text 17"/>
              <p:cNvSpPr/>
              <p:nvPr/>
            </p:nvSpPr>
            <p:spPr>
              <a:xfrm>
                <a:off x="1744" y="6383"/>
                <a:ext cx="4170" cy="416"/>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年度交易额超过</a:t>
                </a:r>
                <a:r>
                  <a:rPr lang="en-US" sz="1400" dirty="0">
                    <a:solidFill>
                      <a:srgbClr val="C59F5E"/>
                    </a:solidFill>
                    <a:latin typeface="微软雅黑" panose="020B0503020204020204" charset="-122"/>
                    <a:ea typeface="微软雅黑" panose="020B0503020204020204" charset="-122"/>
                    <a:cs typeface="微软雅黑" panose="020B0503020204020204" charset="-122"/>
                  </a:rPr>
                  <a:t>1000万美元</a:t>
                </a:r>
                <a:endParaRPr 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grpSp>
      </p:grpSp>
      <p:sp>
        <p:nvSpPr>
          <p:cNvPr id="33" name="Shape 27"/>
          <p:cNvSpPr/>
          <p:nvPr/>
        </p:nvSpPr>
        <p:spPr>
          <a:xfrm>
            <a:off x="8449945" y="1485265"/>
            <a:ext cx="7272020" cy="338391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26" name="Shape 19"/>
          <p:cNvSpPr/>
          <p:nvPr/>
        </p:nvSpPr>
        <p:spPr>
          <a:xfrm>
            <a:off x="8673465" y="1750060"/>
            <a:ext cx="211455" cy="211455"/>
          </a:xfrm>
          <a:custGeom>
            <a:avLst/>
            <a:gdLst/>
            <a:ahLst/>
            <a:cxnLst/>
            <a:rect l="l" t="t" r="r" b="b"/>
            <a:pathLst>
              <a:path w="211667" h="211667">
                <a:moveTo>
                  <a:pt x="59655" y="0"/>
                </a:moveTo>
                <a:lnTo>
                  <a:pt x="152259" y="0"/>
                </a:lnTo>
                <a:cubicBezTo>
                  <a:pt x="163215" y="0"/>
                  <a:pt x="172145" y="9012"/>
                  <a:pt x="171731" y="19926"/>
                </a:cubicBezTo>
                <a:cubicBezTo>
                  <a:pt x="171648" y="22118"/>
                  <a:pt x="171566" y="24309"/>
                  <a:pt x="171442" y="26458"/>
                </a:cubicBezTo>
                <a:lnTo>
                  <a:pt x="191947" y="26458"/>
                </a:lnTo>
                <a:cubicBezTo>
                  <a:pt x="202737" y="26458"/>
                  <a:pt x="212245" y="35388"/>
                  <a:pt x="211419" y="47046"/>
                </a:cubicBezTo>
                <a:cubicBezTo>
                  <a:pt x="208318" y="89917"/>
                  <a:pt x="186407" y="113481"/>
                  <a:pt x="162636" y="125801"/>
                </a:cubicBezTo>
                <a:cubicBezTo>
                  <a:pt x="156104" y="129191"/>
                  <a:pt x="149448" y="131713"/>
                  <a:pt x="143123" y="133573"/>
                </a:cubicBezTo>
                <a:cubicBezTo>
                  <a:pt x="134772" y="145397"/>
                  <a:pt x="126090" y="151639"/>
                  <a:pt x="119187" y="154988"/>
                </a:cubicBezTo>
                <a:lnTo>
                  <a:pt x="119187" y="185208"/>
                </a:lnTo>
                <a:lnTo>
                  <a:pt x="145645" y="185208"/>
                </a:lnTo>
                <a:cubicBezTo>
                  <a:pt x="152962" y="185208"/>
                  <a:pt x="158874" y="191120"/>
                  <a:pt x="158874" y="198438"/>
                </a:cubicBezTo>
                <a:cubicBezTo>
                  <a:pt x="158874" y="205755"/>
                  <a:pt x="152962" y="211667"/>
                  <a:pt x="145645" y="211667"/>
                </a:cubicBezTo>
                <a:lnTo>
                  <a:pt x="66270" y="211667"/>
                </a:lnTo>
                <a:cubicBezTo>
                  <a:pt x="58952" y="211667"/>
                  <a:pt x="53041" y="205755"/>
                  <a:pt x="53041" y="198438"/>
                </a:cubicBezTo>
                <a:cubicBezTo>
                  <a:pt x="53041" y="191120"/>
                  <a:pt x="58952" y="185208"/>
                  <a:pt x="66270" y="185208"/>
                </a:cubicBezTo>
                <a:lnTo>
                  <a:pt x="92728" y="185208"/>
                </a:lnTo>
                <a:lnTo>
                  <a:pt x="92728" y="154988"/>
                </a:lnTo>
                <a:cubicBezTo>
                  <a:pt x="86114" y="151805"/>
                  <a:pt x="77887" y="145893"/>
                  <a:pt x="69867" y="135020"/>
                </a:cubicBezTo>
                <a:cubicBezTo>
                  <a:pt x="62260" y="133036"/>
                  <a:pt x="53992" y="130018"/>
                  <a:pt x="45930" y="125470"/>
                </a:cubicBezTo>
                <a:cubicBezTo>
                  <a:pt x="23564" y="112944"/>
                  <a:pt x="3390" y="89338"/>
                  <a:pt x="496" y="46964"/>
                </a:cubicBezTo>
                <a:cubicBezTo>
                  <a:pt x="-289" y="35347"/>
                  <a:pt x="9178" y="26417"/>
                  <a:pt x="19968" y="26417"/>
                </a:cubicBezTo>
                <a:lnTo>
                  <a:pt x="40473" y="26417"/>
                </a:lnTo>
                <a:cubicBezTo>
                  <a:pt x="40349" y="24267"/>
                  <a:pt x="40266" y="22118"/>
                  <a:pt x="40184" y="19885"/>
                </a:cubicBezTo>
                <a:cubicBezTo>
                  <a:pt x="39770" y="8930"/>
                  <a:pt x="48700" y="-41"/>
                  <a:pt x="59655" y="-41"/>
                </a:cubicBezTo>
                <a:close/>
                <a:moveTo>
                  <a:pt x="41961" y="46302"/>
                </a:moveTo>
                <a:lnTo>
                  <a:pt x="20299" y="46302"/>
                </a:lnTo>
                <a:cubicBezTo>
                  <a:pt x="22862" y="81318"/>
                  <a:pt x="38943" y="98847"/>
                  <a:pt x="55521" y="108148"/>
                </a:cubicBezTo>
                <a:cubicBezTo>
                  <a:pt x="49568" y="92728"/>
                  <a:pt x="44648" y="72595"/>
                  <a:pt x="41961" y="46302"/>
                </a:cubicBezTo>
                <a:close/>
                <a:moveTo>
                  <a:pt x="157096" y="106164"/>
                </a:moveTo>
                <a:cubicBezTo>
                  <a:pt x="173840" y="96325"/>
                  <a:pt x="188970" y="78838"/>
                  <a:pt x="191534" y="46302"/>
                </a:cubicBezTo>
                <a:lnTo>
                  <a:pt x="169912" y="46302"/>
                </a:lnTo>
                <a:cubicBezTo>
                  <a:pt x="167349" y="71479"/>
                  <a:pt x="162719" y="91033"/>
                  <a:pt x="157096" y="106164"/>
                </a:cubicBezTo>
                <a:close/>
              </a:path>
            </a:pathLst>
          </a:custGeom>
          <a:solidFill>
            <a:srgbClr val="C09B5A"/>
          </a:solidFill>
        </p:spPr>
      </p:sp>
      <p:sp>
        <p:nvSpPr>
          <p:cNvPr id="27" name="Text 20"/>
          <p:cNvSpPr/>
          <p:nvPr/>
        </p:nvSpPr>
        <p:spPr>
          <a:xfrm>
            <a:off x="8962390" y="1669415"/>
            <a:ext cx="6406515" cy="296545"/>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奖励标准</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28" name="Text 21"/>
          <p:cNvSpPr/>
          <p:nvPr/>
        </p:nvSpPr>
        <p:spPr>
          <a:xfrm>
            <a:off x="8829040" y="2096770"/>
            <a:ext cx="6795135" cy="355600"/>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根据产业基地年度交易额</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给予一次性奖励</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nvGrpSpPr>
          <p:cNvPr id="8" name="组合 7"/>
          <p:cNvGrpSpPr/>
          <p:nvPr/>
        </p:nvGrpSpPr>
        <p:grpSpPr>
          <a:xfrm>
            <a:off x="8829040" y="2452370"/>
            <a:ext cx="6635115" cy="683895"/>
            <a:chOff x="13618" y="3862"/>
            <a:chExt cx="10449" cy="1077"/>
          </a:xfrm>
        </p:grpSpPr>
        <p:sp>
          <p:nvSpPr>
            <p:cNvPr id="29" name="Shape 22"/>
            <p:cNvSpPr/>
            <p:nvPr/>
          </p:nvSpPr>
          <p:spPr>
            <a:xfrm>
              <a:off x="13618" y="3862"/>
              <a:ext cx="10449" cy="1077"/>
            </a:xfrm>
            <a:custGeom>
              <a:avLst/>
              <a:gdLst/>
              <a:ahLst/>
              <a:cxnLst/>
              <a:rect l="l" t="t" r="r" b="b"/>
              <a:pathLst>
                <a:path w="7186083" h="719667">
                  <a:moveTo>
                    <a:pt x="42331" y="0"/>
                  </a:moveTo>
                  <a:lnTo>
                    <a:pt x="7143753" y="0"/>
                  </a:lnTo>
                  <a:cubicBezTo>
                    <a:pt x="7167131" y="0"/>
                    <a:pt x="7186083" y="18952"/>
                    <a:pt x="7186083" y="42331"/>
                  </a:cubicBezTo>
                  <a:lnTo>
                    <a:pt x="7186083" y="677336"/>
                  </a:lnTo>
                  <a:cubicBezTo>
                    <a:pt x="7186083" y="700715"/>
                    <a:pt x="7167131" y="719667"/>
                    <a:pt x="7143753" y="719667"/>
                  </a:cubicBezTo>
                  <a:lnTo>
                    <a:pt x="42331" y="719667"/>
                  </a:lnTo>
                  <a:cubicBezTo>
                    <a:pt x="18952" y="719667"/>
                    <a:pt x="0" y="700715"/>
                    <a:pt x="0" y="677336"/>
                  </a:cubicBezTo>
                  <a:lnTo>
                    <a:pt x="0" y="42331"/>
                  </a:lnTo>
                  <a:cubicBezTo>
                    <a:pt x="0" y="18952"/>
                    <a:pt x="18952" y="0"/>
                    <a:pt x="42331" y="0"/>
                  </a:cubicBezTo>
                  <a:close/>
                </a:path>
              </a:pathLst>
            </a:custGeom>
            <a:solidFill>
              <a:srgbClr val="FFFFFF"/>
            </a:solidFill>
          </p:spPr>
        </p:sp>
        <p:sp>
          <p:nvSpPr>
            <p:cNvPr id="30" name="Text 23"/>
            <p:cNvSpPr/>
            <p:nvPr/>
          </p:nvSpPr>
          <p:spPr>
            <a:xfrm>
              <a:off x="13818" y="3997"/>
              <a:ext cx="2616"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超过1000万美元</a:t>
              </a:r>
              <a:endParaRPr lang="en-US" sz="1400" b="1" dirty="0">
                <a:solidFill>
                  <a:srgbClr val="C29B5C"/>
                </a:solidFill>
                <a:latin typeface="微软雅黑" panose="020B0503020204020204" charset="-122"/>
                <a:ea typeface="微软雅黑" panose="020B0503020204020204" charset="-122"/>
                <a:cs typeface="微软雅黑" panose="020B0503020204020204" charset="-122"/>
              </a:endParaRPr>
            </a:p>
          </p:txBody>
        </p:sp>
        <p:sp>
          <p:nvSpPr>
            <p:cNvPr id="31" name="Text 24"/>
            <p:cNvSpPr/>
            <p:nvPr/>
          </p:nvSpPr>
          <p:spPr>
            <a:xfrm>
              <a:off x="13818" y="4462"/>
              <a:ext cx="2050" cy="333"/>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基础奖励等级</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32" name="Text 25"/>
            <p:cNvSpPr/>
            <p:nvPr/>
          </p:nvSpPr>
          <p:spPr>
            <a:xfrm>
              <a:off x="22473" y="4108"/>
              <a:ext cx="1367" cy="600"/>
            </a:xfrm>
            <a:prstGeom prst="rect">
              <a:avLst/>
            </a:prstGeom>
            <a:noFill/>
          </p:spPr>
          <p:txBody>
            <a:bodyPr wrap="square" lIns="0" tIns="0" rIns="0" bIns="0" rtlCol="0" anchor="ctr"/>
            <a:lstStyle/>
            <a:p>
              <a:pPr>
                <a:lnSpc>
                  <a:spcPct val="100000"/>
                </a:lnSpc>
              </a:pPr>
              <a:r>
                <a:rPr lang="en-US" sz="2500" b="1" dirty="0">
                  <a:solidFill>
                    <a:srgbClr val="C59F5E"/>
                  </a:solidFill>
                  <a:latin typeface="微软雅黑" panose="020B0503020204020204" charset="-122"/>
                  <a:ea typeface="微软雅黑" panose="020B0503020204020204" charset="-122"/>
                  <a:cs typeface="微软雅黑" panose="020B0503020204020204" charset="-122"/>
                </a:rPr>
                <a:t>50万</a:t>
              </a:r>
              <a:endParaRPr lang="en-US" sz="2500" b="1" dirty="0">
                <a:solidFill>
                  <a:srgbClr val="C59F5E"/>
                </a:solidFill>
                <a:latin typeface="微软雅黑" panose="020B0503020204020204" charset="-122"/>
                <a:ea typeface="微软雅黑" panose="020B0503020204020204" charset="-122"/>
                <a:cs typeface="微软雅黑" panose="020B0503020204020204" charset="-122"/>
              </a:endParaRPr>
            </a:p>
          </p:txBody>
        </p:sp>
      </p:grpSp>
      <p:grpSp>
        <p:nvGrpSpPr>
          <p:cNvPr id="9" name="组合 8"/>
          <p:cNvGrpSpPr/>
          <p:nvPr/>
        </p:nvGrpSpPr>
        <p:grpSpPr>
          <a:xfrm>
            <a:off x="8829040" y="3251835"/>
            <a:ext cx="6634480" cy="683895"/>
            <a:chOff x="13618" y="5076"/>
            <a:chExt cx="10448" cy="1077"/>
          </a:xfrm>
        </p:grpSpPr>
        <p:sp>
          <p:nvSpPr>
            <p:cNvPr id="34" name="Shape 26"/>
            <p:cNvSpPr/>
            <p:nvPr/>
          </p:nvSpPr>
          <p:spPr>
            <a:xfrm>
              <a:off x="13618" y="5076"/>
              <a:ext cx="10448" cy="1077"/>
            </a:xfrm>
            <a:custGeom>
              <a:avLst/>
              <a:gdLst/>
              <a:ahLst/>
              <a:cxnLst/>
              <a:rect l="l" t="t" r="r" b="b"/>
              <a:pathLst>
                <a:path w="7186083" h="719667">
                  <a:moveTo>
                    <a:pt x="42331" y="0"/>
                  </a:moveTo>
                  <a:lnTo>
                    <a:pt x="7143753" y="0"/>
                  </a:lnTo>
                  <a:cubicBezTo>
                    <a:pt x="7167131" y="0"/>
                    <a:pt x="7186083" y="18952"/>
                    <a:pt x="7186083" y="42331"/>
                  </a:cubicBezTo>
                  <a:lnTo>
                    <a:pt x="7186083" y="677336"/>
                  </a:lnTo>
                  <a:cubicBezTo>
                    <a:pt x="7186083" y="700715"/>
                    <a:pt x="7167131" y="719667"/>
                    <a:pt x="7143753" y="719667"/>
                  </a:cubicBezTo>
                  <a:lnTo>
                    <a:pt x="42331" y="719667"/>
                  </a:lnTo>
                  <a:cubicBezTo>
                    <a:pt x="18952" y="719667"/>
                    <a:pt x="0" y="700715"/>
                    <a:pt x="0" y="677336"/>
                  </a:cubicBezTo>
                  <a:lnTo>
                    <a:pt x="0" y="42331"/>
                  </a:lnTo>
                  <a:cubicBezTo>
                    <a:pt x="0" y="18952"/>
                    <a:pt x="18952" y="0"/>
                    <a:pt x="42331" y="0"/>
                  </a:cubicBezTo>
                  <a:close/>
                </a:path>
              </a:pathLst>
            </a:custGeom>
            <a:solidFill>
              <a:srgbClr val="FFFFFF"/>
            </a:solidFill>
          </p:spPr>
        </p:sp>
        <p:sp>
          <p:nvSpPr>
            <p:cNvPr id="35" name="Text 27"/>
            <p:cNvSpPr/>
            <p:nvPr/>
          </p:nvSpPr>
          <p:spPr>
            <a:xfrm>
              <a:off x="13818" y="5211"/>
              <a:ext cx="2133"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超过3000万美元</a:t>
              </a:r>
              <a:endParaRPr lang="en-US" sz="1400" b="1" dirty="0">
                <a:solidFill>
                  <a:srgbClr val="C29B5C"/>
                </a:solidFill>
                <a:latin typeface="微软雅黑" panose="020B0503020204020204" charset="-122"/>
                <a:ea typeface="微软雅黑" panose="020B0503020204020204" charset="-122"/>
                <a:cs typeface="微软雅黑" panose="020B0503020204020204" charset="-122"/>
              </a:endParaRPr>
            </a:p>
          </p:txBody>
        </p:sp>
        <p:sp>
          <p:nvSpPr>
            <p:cNvPr id="36" name="Text 28"/>
            <p:cNvSpPr/>
            <p:nvPr/>
          </p:nvSpPr>
          <p:spPr>
            <a:xfrm>
              <a:off x="13818" y="5676"/>
              <a:ext cx="2117" cy="333"/>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中级奖励等级</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37" name="Text 29"/>
            <p:cNvSpPr/>
            <p:nvPr/>
          </p:nvSpPr>
          <p:spPr>
            <a:xfrm>
              <a:off x="22473" y="5318"/>
              <a:ext cx="1567" cy="600"/>
            </a:xfrm>
            <a:prstGeom prst="rect">
              <a:avLst/>
            </a:prstGeom>
            <a:noFill/>
          </p:spPr>
          <p:txBody>
            <a:bodyPr wrap="square" lIns="0" tIns="0" rIns="0" bIns="0" rtlCol="0" anchor="ctr"/>
            <a:lstStyle/>
            <a:p>
              <a:pPr>
                <a:lnSpc>
                  <a:spcPct val="100000"/>
                </a:lnSpc>
              </a:pPr>
              <a:r>
                <a:rPr lang="en-US" sz="2500" b="1" dirty="0">
                  <a:solidFill>
                    <a:srgbClr val="C59F5E"/>
                  </a:solidFill>
                  <a:latin typeface="微软雅黑" panose="020B0503020204020204" charset="-122"/>
                  <a:ea typeface="微软雅黑" panose="020B0503020204020204" charset="-122"/>
                  <a:cs typeface="微软雅黑" panose="020B0503020204020204" charset="-122"/>
                </a:rPr>
                <a:t>100万</a:t>
              </a:r>
              <a:endParaRPr lang="en-US" sz="2500" b="1" dirty="0">
                <a:solidFill>
                  <a:srgbClr val="C59F5E"/>
                </a:solidFill>
                <a:latin typeface="微软雅黑" panose="020B0503020204020204" charset="-122"/>
                <a:ea typeface="微软雅黑" panose="020B0503020204020204" charset="-122"/>
                <a:cs typeface="微软雅黑" panose="020B0503020204020204" charset="-122"/>
              </a:endParaRPr>
            </a:p>
          </p:txBody>
        </p:sp>
      </p:grpSp>
      <p:grpSp>
        <p:nvGrpSpPr>
          <p:cNvPr id="25" name="组合 24"/>
          <p:cNvGrpSpPr/>
          <p:nvPr/>
        </p:nvGrpSpPr>
        <p:grpSpPr>
          <a:xfrm>
            <a:off x="8829040" y="4051300"/>
            <a:ext cx="6670675" cy="683895"/>
            <a:chOff x="13618" y="6289"/>
            <a:chExt cx="10505" cy="1077"/>
          </a:xfrm>
        </p:grpSpPr>
        <p:sp>
          <p:nvSpPr>
            <p:cNvPr id="39" name="Shape 30"/>
            <p:cNvSpPr/>
            <p:nvPr/>
          </p:nvSpPr>
          <p:spPr>
            <a:xfrm>
              <a:off x="13618" y="6289"/>
              <a:ext cx="10448" cy="1077"/>
            </a:xfrm>
            <a:custGeom>
              <a:avLst/>
              <a:gdLst/>
              <a:ahLst/>
              <a:cxnLst/>
              <a:rect l="l" t="t" r="r" b="b"/>
              <a:pathLst>
                <a:path w="7186083" h="719667">
                  <a:moveTo>
                    <a:pt x="42331" y="0"/>
                  </a:moveTo>
                  <a:lnTo>
                    <a:pt x="7143753" y="0"/>
                  </a:lnTo>
                  <a:cubicBezTo>
                    <a:pt x="7167131" y="0"/>
                    <a:pt x="7186083" y="18952"/>
                    <a:pt x="7186083" y="42331"/>
                  </a:cubicBezTo>
                  <a:lnTo>
                    <a:pt x="7186083" y="677336"/>
                  </a:lnTo>
                  <a:cubicBezTo>
                    <a:pt x="7186083" y="700715"/>
                    <a:pt x="7167131" y="719667"/>
                    <a:pt x="7143753" y="719667"/>
                  </a:cubicBezTo>
                  <a:lnTo>
                    <a:pt x="42331" y="719667"/>
                  </a:lnTo>
                  <a:cubicBezTo>
                    <a:pt x="18952" y="719667"/>
                    <a:pt x="0" y="700715"/>
                    <a:pt x="0" y="677336"/>
                  </a:cubicBezTo>
                  <a:lnTo>
                    <a:pt x="0" y="42331"/>
                  </a:lnTo>
                  <a:cubicBezTo>
                    <a:pt x="0" y="18952"/>
                    <a:pt x="18952" y="0"/>
                    <a:pt x="42331" y="0"/>
                  </a:cubicBezTo>
                  <a:close/>
                </a:path>
              </a:pathLst>
            </a:custGeom>
            <a:solidFill>
              <a:srgbClr val="FFFFFF"/>
            </a:solidFill>
          </p:spPr>
        </p:sp>
        <p:sp>
          <p:nvSpPr>
            <p:cNvPr id="40" name="Text 31"/>
            <p:cNvSpPr/>
            <p:nvPr/>
          </p:nvSpPr>
          <p:spPr>
            <a:xfrm>
              <a:off x="13818" y="6424"/>
              <a:ext cx="2133"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微软雅黑" panose="020B0503020204020204" charset="-122"/>
                </a:rPr>
                <a:t>超过5000万美元</a:t>
              </a:r>
              <a:endParaRPr lang="en-US" sz="1400" b="1" dirty="0">
                <a:solidFill>
                  <a:srgbClr val="C29B5C"/>
                </a:solidFill>
                <a:latin typeface="微软雅黑" panose="020B0503020204020204" charset="-122"/>
                <a:ea typeface="微软雅黑" panose="020B0503020204020204" charset="-122"/>
                <a:cs typeface="微软雅黑" panose="020B0503020204020204" charset="-122"/>
              </a:endParaRPr>
            </a:p>
          </p:txBody>
        </p:sp>
        <p:sp>
          <p:nvSpPr>
            <p:cNvPr id="42" name="Text 32"/>
            <p:cNvSpPr/>
            <p:nvPr/>
          </p:nvSpPr>
          <p:spPr>
            <a:xfrm>
              <a:off x="13818" y="6889"/>
              <a:ext cx="2117" cy="333"/>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高级奖励等级</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46" name="Text 33"/>
            <p:cNvSpPr/>
            <p:nvPr/>
          </p:nvSpPr>
          <p:spPr>
            <a:xfrm>
              <a:off x="22473" y="6556"/>
              <a:ext cx="1650" cy="600"/>
            </a:xfrm>
            <a:prstGeom prst="rect">
              <a:avLst/>
            </a:prstGeom>
            <a:noFill/>
          </p:spPr>
          <p:txBody>
            <a:bodyPr wrap="square" lIns="0" tIns="0" rIns="0" bIns="0" rtlCol="0" anchor="ctr"/>
            <a:lstStyle/>
            <a:p>
              <a:pPr>
                <a:lnSpc>
                  <a:spcPct val="100000"/>
                </a:lnSpc>
              </a:pPr>
              <a:r>
                <a:rPr lang="en-US" sz="2500" b="1" dirty="0">
                  <a:solidFill>
                    <a:srgbClr val="C59F5E"/>
                  </a:solidFill>
                  <a:latin typeface="微软雅黑" panose="020B0503020204020204" charset="-122"/>
                  <a:ea typeface="微软雅黑" panose="020B0503020204020204" charset="-122"/>
                  <a:cs typeface="微软雅黑" panose="020B0503020204020204" charset="-122"/>
                </a:rPr>
                <a:t>200万</a:t>
              </a:r>
              <a:endParaRPr lang="en-US" sz="2500" b="1" dirty="0">
                <a:solidFill>
                  <a:srgbClr val="C59F5E"/>
                </a:solidFill>
                <a:latin typeface="微软雅黑" panose="020B0503020204020204" charset="-122"/>
                <a:ea typeface="微软雅黑" panose="020B0503020204020204" charset="-122"/>
                <a:cs typeface="微软雅黑" panose="020B0503020204020204" charset="-122"/>
              </a:endParaRPr>
            </a:p>
          </p:txBody>
        </p:sp>
      </p:grpSp>
      <p:grpSp>
        <p:nvGrpSpPr>
          <p:cNvPr id="50" name="组合 49"/>
          <p:cNvGrpSpPr/>
          <p:nvPr/>
        </p:nvGrpSpPr>
        <p:grpSpPr>
          <a:xfrm>
            <a:off x="538480" y="5125720"/>
            <a:ext cx="15181200" cy="1728000"/>
            <a:chOff x="688" y="8325"/>
            <a:chExt cx="23924" cy="2551"/>
          </a:xfrm>
        </p:grpSpPr>
        <p:sp>
          <p:nvSpPr>
            <p:cNvPr id="38" name="Shape 27"/>
            <p:cNvSpPr/>
            <p:nvPr/>
          </p:nvSpPr>
          <p:spPr>
            <a:xfrm>
              <a:off x="688" y="8325"/>
              <a:ext cx="23924" cy="2551"/>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51" name="Shape 35"/>
            <p:cNvSpPr/>
            <p:nvPr/>
          </p:nvSpPr>
          <p:spPr>
            <a:xfrm>
              <a:off x="965" y="8664"/>
              <a:ext cx="375" cy="333"/>
            </a:xfrm>
            <a:custGeom>
              <a:avLst/>
              <a:gdLst/>
              <a:ahLst/>
              <a:cxnLst/>
              <a:rect l="l" t="t" r="r" b="b"/>
              <a:pathLst>
                <a:path w="238125" h="211667">
                  <a:moveTo>
                    <a:pt x="115590" y="12816"/>
                  </a:moveTo>
                  <a:cubicBezTo>
                    <a:pt x="109761" y="4754"/>
                    <a:pt x="100418" y="0"/>
                    <a:pt x="90496" y="0"/>
                  </a:cubicBezTo>
                  <a:cubicBezTo>
                    <a:pt x="73381" y="0"/>
                    <a:pt x="59531" y="13849"/>
                    <a:pt x="59531" y="30965"/>
                  </a:cubicBezTo>
                  <a:lnTo>
                    <a:pt x="59531" y="31957"/>
                  </a:lnTo>
                  <a:cubicBezTo>
                    <a:pt x="59531" y="58580"/>
                    <a:pt x="93431" y="87106"/>
                    <a:pt x="110050" y="99467"/>
                  </a:cubicBezTo>
                  <a:cubicBezTo>
                    <a:pt x="115424" y="103477"/>
                    <a:pt x="122659" y="103477"/>
                    <a:pt x="128034" y="99467"/>
                  </a:cubicBezTo>
                  <a:cubicBezTo>
                    <a:pt x="144653" y="87064"/>
                    <a:pt x="178552" y="58580"/>
                    <a:pt x="178552" y="31957"/>
                  </a:cubicBezTo>
                  <a:lnTo>
                    <a:pt x="178552" y="30965"/>
                  </a:lnTo>
                  <a:cubicBezTo>
                    <a:pt x="178552" y="13849"/>
                    <a:pt x="164703" y="0"/>
                    <a:pt x="147588" y="0"/>
                  </a:cubicBezTo>
                  <a:cubicBezTo>
                    <a:pt x="137666" y="0"/>
                    <a:pt x="128323" y="4754"/>
                    <a:pt x="122494" y="12816"/>
                  </a:cubicBezTo>
                  <a:lnTo>
                    <a:pt x="119063" y="17653"/>
                  </a:lnTo>
                  <a:lnTo>
                    <a:pt x="115590" y="12816"/>
                  </a:lnTo>
                  <a:close/>
                  <a:moveTo>
                    <a:pt x="45186" y="141180"/>
                  </a:moveTo>
                  <a:lnTo>
                    <a:pt x="27575" y="158750"/>
                  </a:lnTo>
                  <a:lnTo>
                    <a:pt x="13229" y="158750"/>
                  </a:lnTo>
                  <a:cubicBezTo>
                    <a:pt x="5912" y="158750"/>
                    <a:pt x="0" y="164662"/>
                    <a:pt x="0" y="171979"/>
                  </a:cubicBezTo>
                  <a:lnTo>
                    <a:pt x="0" y="198438"/>
                  </a:lnTo>
                  <a:cubicBezTo>
                    <a:pt x="0" y="205755"/>
                    <a:pt x="5912" y="211667"/>
                    <a:pt x="13229" y="211667"/>
                  </a:cubicBezTo>
                  <a:lnTo>
                    <a:pt x="145728" y="211667"/>
                  </a:lnTo>
                  <a:cubicBezTo>
                    <a:pt x="157716" y="211667"/>
                    <a:pt x="169416" y="207822"/>
                    <a:pt x="179090" y="200711"/>
                  </a:cubicBezTo>
                  <a:lnTo>
                    <a:pt x="231428" y="162140"/>
                  </a:lnTo>
                  <a:cubicBezTo>
                    <a:pt x="238786" y="156724"/>
                    <a:pt x="240357" y="146389"/>
                    <a:pt x="234942" y="139030"/>
                  </a:cubicBezTo>
                  <a:cubicBezTo>
                    <a:pt x="229526" y="131672"/>
                    <a:pt x="219191" y="130101"/>
                    <a:pt x="211832" y="135516"/>
                  </a:cubicBezTo>
                  <a:lnTo>
                    <a:pt x="162305" y="171979"/>
                  </a:lnTo>
                  <a:lnTo>
                    <a:pt x="115755" y="171979"/>
                  </a:lnTo>
                  <a:cubicBezTo>
                    <a:pt x="110257" y="171979"/>
                    <a:pt x="105833" y="167556"/>
                    <a:pt x="105833" y="162057"/>
                  </a:cubicBezTo>
                  <a:cubicBezTo>
                    <a:pt x="105833" y="156559"/>
                    <a:pt x="110257" y="152135"/>
                    <a:pt x="115755" y="152135"/>
                  </a:cubicBezTo>
                  <a:lnTo>
                    <a:pt x="145521" y="152135"/>
                  </a:lnTo>
                  <a:cubicBezTo>
                    <a:pt x="152838" y="152135"/>
                    <a:pt x="158750" y="146224"/>
                    <a:pt x="158750" y="138906"/>
                  </a:cubicBezTo>
                  <a:cubicBezTo>
                    <a:pt x="158750" y="131589"/>
                    <a:pt x="152838" y="125677"/>
                    <a:pt x="145521" y="125677"/>
                  </a:cubicBezTo>
                  <a:lnTo>
                    <a:pt x="82600" y="125677"/>
                  </a:lnTo>
                  <a:cubicBezTo>
                    <a:pt x="68585" y="125677"/>
                    <a:pt x="55108" y="131258"/>
                    <a:pt x="45186" y="141180"/>
                  </a:cubicBezTo>
                  <a:close/>
                </a:path>
              </a:pathLst>
            </a:custGeom>
            <a:solidFill>
              <a:srgbClr val="C59F5E"/>
            </a:solidFill>
          </p:spPr>
        </p:sp>
        <p:sp>
          <p:nvSpPr>
            <p:cNvPr id="52" name="Text 36"/>
            <p:cNvSpPr/>
            <p:nvPr/>
          </p:nvSpPr>
          <p:spPr>
            <a:xfrm>
              <a:off x="1421" y="8578"/>
              <a:ext cx="22703" cy="467"/>
            </a:xfrm>
            <a:prstGeom prst="rect">
              <a:avLst/>
            </a:prstGeom>
            <a:solidFill>
              <a:srgbClr val="F9F5EE"/>
            </a:solid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配套支持政策</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53" name="Shape 37"/>
            <p:cNvSpPr/>
            <p:nvPr/>
          </p:nvSpPr>
          <p:spPr>
            <a:xfrm>
              <a:off x="944" y="9340"/>
              <a:ext cx="7370" cy="1361"/>
            </a:xfrm>
            <a:custGeom>
              <a:avLst/>
              <a:gdLst/>
              <a:ahLst/>
              <a:cxnLst/>
              <a:rect l="l" t="t" r="r" b="b"/>
              <a:pathLst>
                <a:path w="4931833" h="878417">
                  <a:moveTo>
                    <a:pt x="42331" y="0"/>
                  </a:moveTo>
                  <a:lnTo>
                    <a:pt x="4889502" y="0"/>
                  </a:lnTo>
                  <a:cubicBezTo>
                    <a:pt x="4912881" y="0"/>
                    <a:pt x="4931833" y="18952"/>
                    <a:pt x="4931833" y="42331"/>
                  </a:cubicBezTo>
                  <a:lnTo>
                    <a:pt x="4931833" y="836086"/>
                  </a:lnTo>
                  <a:cubicBezTo>
                    <a:pt x="4931833" y="859464"/>
                    <a:pt x="4912881" y="878417"/>
                    <a:pt x="4889502" y="878417"/>
                  </a:cubicBezTo>
                  <a:lnTo>
                    <a:pt x="42331" y="878417"/>
                  </a:lnTo>
                  <a:cubicBezTo>
                    <a:pt x="18952" y="878417"/>
                    <a:pt x="0" y="859464"/>
                    <a:pt x="0" y="836086"/>
                  </a:cubicBezTo>
                  <a:lnTo>
                    <a:pt x="0" y="42331"/>
                  </a:lnTo>
                  <a:cubicBezTo>
                    <a:pt x="0" y="18952"/>
                    <a:pt x="18952" y="0"/>
                    <a:pt x="42331" y="0"/>
                  </a:cubicBezTo>
                  <a:close/>
                </a:path>
              </a:pathLst>
            </a:custGeom>
            <a:solidFill>
              <a:srgbClr val="FFFFFF"/>
            </a:solidFill>
          </p:spPr>
        </p:sp>
        <p:sp>
          <p:nvSpPr>
            <p:cNvPr id="54" name="Shape 38"/>
            <p:cNvSpPr/>
            <p:nvPr/>
          </p:nvSpPr>
          <p:spPr>
            <a:xfrm>
              <a:off x="1211" y="9531"/>
              <a:ext cx="200" cy="267"/>
            </a:xfrm>
            <a:custGeom>
              <a:avLst/>
              <a:gdLst/>
              <a:ahLst/>
              <a:cxnLst/>
              <a:rect l="l" t="t" r="r" b="b"/>
              <a:pathLst>
                <a:path w="127000" h="169333">
                  <a:moveTo>
                    <a:pt x="21167" y="0"/>
                  </a:moveTo>
                  <a:cubicBezTo>
                    <a:pt x="9492" y="0"/>
                    <a:pt x="0" y="9492"/>
                    <a:pt x="0" y="21167"/>
                  </a:cubicBezTo>
                  <a:lnTo>
                    <a:pt x="0" y="148167"/>
                  </a:lnTo>
                  <a:cubicBezTo>
                    <a:pt x="0" y="159841"/>
                    <a:pt x="9492" y="169333"/>
                    <a:pt x="21167" y="169333"/>
                  </a:cubicBezTo>
                  <a:lnTo>
                    <a:pt x="105833" y="169333"/>
                  </a:lnTo>
                  <a:cubicBezTo>
                    <a:pt x="117508" y="169333"/>
                    <a:pt x="127000" y="159841"/>
                    <a:pt x="127000" y="148167"/>
                  </a:cubicBezTo>
                  <a:lnTo>
                    <a:pt x="127000" y="21167"/>
                  </a:lnTo>
                  <a:cubicBezTo>
                    <a:pt x="127000" y="9492"/>
                    <a:pt x="117508" y="0"/>
                    <a:pt x="105833" y="0"/>
                  </a:cubicBezTo>
                  <a:lnTo>
                    <a:pt x="21167" y="0"/>
                  </a:lnTo>
                  <a:close/>
                  <a:moveTo>
                    <a:pt x="58208" y="116417"/>
                  </a:moveTo>
                  <a:lnTo>
                    <a:pt x="68792" y="116417"/>
                  </a:lnTo>
                  <a:cubicBezTo>
                    <a:pt x="74646" y="116417"/>
                    <a:pt x="79375" y="121146"/>
                    <a:pt x="79375" y="127000"/>
                  </a:cubicBezTo>
                  <a:lnTo>
                    <a:pt x="79375" y="153458"/>
                  </a:lnTo>
                  <a:lnTo>
                    <a:pt x="47625" y="153458"/>
                  </a:lnTo>
                  <a:lnTo>
                    <a:pt x="47625" y="127000"/>
                  </a:lnTo>
                  <a:cubicBezTo>
                    <a:pt x="47625" y="121146"/>
                    <a:pt x="52354" y="116417"/>
                    <a:pt x="58208" y="116417"/>
                  </a:cubicBezTo>
                  <a:close/>
                  <a:moveTo>
                    <a:pt x="31750" y="37042"/>
                  </a:moveTo>
                  <a:cubicBezTo>
                    <a:pt x="31750" y="34131"/>
                    <a:pt x="34131" y="31750"/>
                    <a:pt x="37042" y="31750"/>
                  </a:cubicBezTo>
                  <a:lnTo>
                    <a:pt x="47625" y="31750"/>
                  </a:lnTo>
                  <a:cubicBezTo>
                    <a:pt x="50535" y="31750"/>
                    <a:pt x="52917" y="34131"/>
                    <a:pt x="52917" y="37042"/>
                  </a:cubicBezTo>
                  <a:lnTo>
                    <a:pt x="52917" y="47625"/>
                  </a:lnTo>
                  <a:cubicBezTo>
                    <a:pt x="52917" y="50535"/>
                    <a:pt x="50535" y="52917"/>
                    <a:pt x="47625" y="52917"/>
                  </a:cubicBezTo>
                  <a:lnTo>
                    <a:pt x="37042" y="52917"/>
                  </a:lnTo>
                  <a:cubicBezTo>
                    <a:pt x="34131" y="52917"/>
                    <a:pt x="31750" y="50535"/>
                    <a:pt x="31750" y="47625"/>
                  </a:cubicBezTo>
                  <a:lnTo>
                    <a:pt x="31750" y="37042"/>
                  </a:lnTo>
                  <a:close/>
                  <a:moveTo>
                    <a:pt x="79375" y="31750"/>
                  </a:moveTo>
                  <a:lnTo>
                    <a:pt x="89958" y="31750"/>
                  </a:lnTo>
                  <a:cubicBezTo>
                    <a:pt x="92869" y="31750"/>
                    <a:pt x="95250" y="34131"/>
                    <a:pt x="95250" y="37042"/>
                  </a:cubicBezTo>
                  <a:lnTo>
                    <a:pt x="95250" y="47625"/>
                  </a:lnTo>
                  <a:cubicBezTo>
                    <a:pt x="95250" y="50535"/>
                    <a:pt x="92869" y="52917"/>
                    <a:pt x="89958" y="52917"/>
                  </a:cubicBezTo>
                  <a:lnTo>
                    <a:pt x="79375" y="52917"/>
                  </a:lnTo>
                  <a:cubicBezTo>
                    <a:pt x="76465" y="52917"/>
                    <a:pt x="74083" y="50535"/>
                    <a:pt x="74083" y="47625"/>
                  </a:cubicBezTo>
                  <a:lnTo>
                    <a:pt x="74083" y="37042"/>
                  </a:lnTo>
                  <a:cubicBezTo>
                    <a:pt x="74083" y="34131"/>
                    <a:pt x="76465" y="31750"/>
                    <a:pt x="79375" y="31750"/>
                  </a:cubicBezTo>
                  <a:close/>
                  <a:moveTo>
                    <a:pt x="31750" y="79375"/>
                  </a:moveTo>
                  <a:cubicBezTo>
                    <a:pt x="31750" y="76465"/>
                    <a:pt x="34131" y="74083"/>
                    <a:pt x="37042" y="74083"/>
                  </a:cubicBezTo>
                  <a:lnTo>
                    <a:pt x="47625" y="74083"/>
                  </a:lnTo>
                  <a:cubicBezTo>
                    <a:pt x="50535" y="74083"/>
                    <a:pt x="52917" y="76465"/>
                    <a:pt x="52917" y="79375"/>
                  </a:cubicBezTo>
                  <a:lnTo>
                    <a:pt x="52917" y="89958"/>
                  </a:lnTo>
                  <a:cubicBezTo>
                    <a:pt x="52917" y="92869"/>
                    <a:pt x="50535" y="95250"/>
                    <a:pt x="47625" y="95250"/>
                  </a:cubicBezTo>
                  <a:lnTo>
                    <a:pt x="37042" y="95250"/>
                  </a:lnTo>
                  <a:cubicBezTo>
                    <a:pt x="34131" y="95250"/>
                    <a:pt x="31750" y="92869"/>
                    <a:pt x="31750" y="89958"/>
                  </a:cubicBezTo>
                  <a:lnTo>
                    <a:pt x="31750" y="79375"/>
                  </a:lnTo>
                  <a:close/>
                  <a:moveTo>
                    <a:pt x="79375" y="74083"/>
                  </a:moveTo>
                  <a:lnTo>
                    <a:pt x="89958" y="74083"/>
                  </a:lnTo>
                  <a:cubicBezTo>
                    <a:pt x="92869" y="74083"/>
                    <a:pt x="95250" y="76465"/>
                    <a:pt x="95250" y="79375"/>
                  </a:cubicBezTo>
                  <a:lnTo>
                    <a:pt x="95250" y="89958"/>
                  </a:lnTo>
                  <a:cubicBezTo>
                    <a:pt x="95250" y="92869"/>
                    <a:pt x="92869" y="95250"/>
                    <a:pt x="89958" y="95250"/>
                  </a:cubicBezTo>
                  <a:lnTo>
                    <a:pt x="79375" y="95250"/>
                  </a:lnTo>
                  <a:cubicBezTo>
                    <a:pt x="76465" y="95250"/>
                    <a:pt x="74083" y="92869"/>
                    <a:pt x="74083" y="89958"/>
                  </a:cubicBezTo>
                  <a:lnTo>
                    <a:pt x="74083" y="79375"/>
                  </a:lnTo>
                  <a:cubicBezTo>
                    <a:pt x="74083" y="76465"/>
                    <a:pt x="76465" y="74083"/>
                    <a:pt x="79375" y="74083"/>
                  </a:cubicBezTo>
                  <a:close/>
                </a:path>
              </a:pathLst>
            </a:custGeom>
            <a:solidFill>
              <a:srgbClr val="C59F5E"/>
            </a:solidFill>
          </p:spPr>
        </p:sp>
        <p:sp>
          <p:nvSpPr>
            <p:cNvPr id="55" name="Text 39"/>
            <p:cNvSpPr/>
            <p:nvPr/>
          </p:nvSpPr>
          <p:spPr>
            <a:xfrm>
              <a:off x="1611" y="9452"/>
              <a:ext cx="1200" cy="400"/>
            </a:xfrm>
            <a:prstGeom prst="rect">
              <a:avLst/>
            </a:prstGeom>
            <a:solidFill>
              <a:srgbClr val="FFFFFF"/>
            </a:solid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场地支持</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56" name="Text 40"/>
            <p:cNvSpPr/>
            <p:nvPr/>
          </p:nvSpPr>
          <p:spPr>
            <a:xfrm>
              <a:off x="1144" y="10064"/>
              <a:ext cx="7169" cy="384"/>
            </a:xfrm>
            <a:prstGeom prst="rect">
              <a:avLst/>
            </a:prstGeom>
            <a:solidFill>
              <a:srgbClr val="FFFFFF"/>
            </a:solid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可入驻官方跨境电商产业园</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享受场地、物流、培训等</a:t>
              </a:r>
              <a:r>
                <a:rPr lang="en-US" sz="1400" dirty="0">
                  <a:solidFill>
                    <a:srgbClr val="C59F5E"/>
                  </a:solidFill>
                  <a:latin typeface="微软雅黑" panose="020B0503020204020204" charset="-122"/>
                  <a:ea typeface="微软雅黑" panose="020B0503020204020204" charset="-122"/>
                  <a:cs typeface="微软雅黑" panose="020B0503020204020204" charset="-122"/>
                </a:rPr>
                <a:t>一站式服务</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57" name="Shape 41"/>
            <p:cNvSpPr/>
            <p:nvPr/>
          </p:nvSpPr>
          <p:spPr>
            <a:xfrm>
              <a:off x="8915" y="9340"/>
              <a:ext cx="7370" cy="1361"/>
            </a:xfrm>
            <a:custGeom>
              <a:avLst/>
              <a:gdLst/>
              <a:ahLst/>
              <a:cxnLst/>
              <a:rect l="l" t="t" r="r" b="b"/>
              <a:pathLst>
                <a:path w="4931833" h="878417">
                  <a:moveTo>
                    <a:pt x="42331" y="0"/>
                  </a:moveTo>
                  <a:lnTo>
                    <a:pt x="4889502" y="0"/>
                  </a:lnTo>
                  <a:cubicBezTo>
                    <a:pt x="4912881" y="0"/>
                    <a:pt x="4931833" y="18952"/>
                    <a:pt x="4931833" y="42331"/>
                  </a:cubicBezTo>
                  <a:lnTo>
                    <a:pt x="4931833" y="836086"/>
                  </a:lnTo>
                  <a:cubicBezTo>
                    <a:pt x="4931833" y="859464"/>
                    <a:pt x="4912881" y="878417"/>
                    <a:pt x="4889502" y="878417"/>
                  </a:cubicBezTo>
                  <a:lnTo>
                    <a:pt x="42331" y="878417"/>
                  </a:lnTo>
                  <a:cubicBezTo>
                    <a:pt x="18952" y="878417"/>
                    <a:pt x="0" y="859464"/>
                    <a:pt x="0" y="836086"/>
                  </a:cubicBezTo>
                  <a:lnTo>
                    <a:pt x="0" y="42331"/>
                  </a:lnTo>
                  <a:cubicBezTo>
                    <a:pt x="0" y="18952"/>
                    <a:pt x="18952" y="0"/>
                    <a:pt x="42331" y="0"/>
                  </a:cubicBezTo>
                  <a:close/>
                </a:path>
              </a:pathLst>
            </a:custGeom>
            <a:solidFill>
              <a:srgbClr val="FFFFFF"/>
            </a:solidFill>
          </p:spPr>
        </p:sp>
        <p:sp>
          <p:nvSpPr>
            <p:cNvPr id="58" name="Shape 42"/>
            <p:cNvSpPr/>
            <p:nvPr/>
          </p:nvSpPr>
          <p:spPr>
            <a:xfrm>
              <a:off x="9115" y="9531"/>
              <a:ext cx="333" cy="267"/>
            </a:xfrm>
            <a:custGeom>
              <a:avLst/>
              <a:gdLst/>
              <a:ahLst/>
              <a:cxnLst/>
              <a:rect l="l" t="t" r="r" b="b"/>
              <a:pathLst>
                <a:path w="211667" h="169333">
                  <a:moveTo>
                    <a:pt x="105833" y="74083"/>
                  </a:moveTo>
                  <a:cubicBezTo>
                    <a:pt x="124817" y="74083"/>
                    <a:pt x="140229" y="58671"/>
                    <a:pt x="140229" y="39688"/>
                  </a:cubicBezTo>
                  <a:cubicBezTo>
                    <a:pt x="140229" y="20704"/>
                    <a:pt x="124817" y="5292"/>
                    <a:pt x="105833" y="5292"/>
                  </a:cubicBezTo>
                  <a:cubicBezTo>
                    <a:pt x="86850" y="5292"/>
                    <a:pt x="71438" y="20704"/>
                    <a:pt x="71438" y="39688"/>
                  </a:cubicBezTo>
                  <a:cubicBezTo>
                    <a:pt x="71438" y="58671"/>
                    <a:pt x="86850" y="74083"/>
                    <a:pt x="105833" y="74083"/>
                  </a:cubicBezTo>
                  <a:close/>
                  <a:moveTo>
                    <a:pt x="31750" y="76729"/>
                  </a:moveTo>
                  <a:cubicBezTo>
                    <a:pt x="44892" y="76729"/>
                    <a:pt x="55563" y="66059"/>
                    <a:pt x="55563" y="52917"/>
                  </a:cubicBezTo>
                  <a:cubicBezTo>
                    <a:pt x="55563" y="39774"/>
                    <a:pt x="44892" y="29104"/>
                    <a:pt x="31750" y="29104"/>
                  </a:cubicBezTo>
                  <a:cubicBezTo>
                    <a:pt x="18608" y="29104"/>
                    <a:pt x="7938" y="39774"/>
                    <a:pt x="7938" y="52917"/>
                  </a:cubicBezTo>
                  <a:cubicBezTo>
                    <a:pt x="7938" y="66059"/>
                    <a:pt x="18608" y="76729"/>
                    <a:pt x="31750" y="76729"/>
                  </a:cubicBezTo>
                  <a:close/>
                  <a:moveTo>
                    <a:pt x="0" y="137583"/>
                  </a:moveTo>
                  <a:lnTo>
                    <a:pt x="0" y="148167"/>
                  </a:lnTo>
                  <a:cubicBezTo>
                    <a:pt x="0" y="154021"/>
                    <a:pt x="4729" y="158750"/>
                    <a:pt x="10583" y="158750"/>
                  </a:cubicBezTo>
                  <a:lnTo>
                    <a:pt x="39258" y="158750"/>
                  </a:lnTo>
                  <a:cubicBezTo>
                    <a:pt x="37835" y="155509"/>
                    <a:pt x="37042" y="151937"/>
                    <a:pt x="37042" y="148167"/>
                  </a:cubicBezTo>
                  <a:lnTo>
                    <a:pt x="37042" y="142875"/>
                  </a:lnTo>
                  <a:cubicBezTo>
                    <a:pt x="37042" y="125280"/>
                    <a:pt x="43656" y="109207"/>
                    <a:pt x="54537" y="97036"/>
                  </a:cubicBezTo>
                  <a:cubicBezTo>
                    <a:pt x="50668" y="95878"/>
                    <a:pt x="46567" y="95250"/>
                    <a:pt x="42333" y="95250"/>
                  </a:cubicBezTo>
                  <a:cubicBezTo>
                    <a:pt x="18951" y="95250"/>
                    <a:pt x="0" y="114201"/>
                    <a:pt x="0" y="137583"/>
                  </a:cubicBezTo>
                  <a:close/>
                  <a:moveTo>
                    <a:pt x="203729" y="52917"/>
                  </a:moveTo>
                  <a:cubicBezTo>
                    <a:pt x="203729" y="39774"/>
                    <a:pt x="193059" y="29104"/>
                    <a:pt x="179917" y="29104"/>
                  </a:cubicBezTo>
                  <a:cubicBezTo>
                    <a:pt x="166774" y="29104"/>
                    <a:pt x="156104" y="39774"/>
                    <a:pt x="156104" y="52917"/>
                  </a:cubicBezTo>
                  <a:cubicBezTo>
                    <a:pt x="156104" y="66059"/>
                    <a:pt x="166774" y="76729"/>
                    <a:pt x="179917" y="76729"/>
                  </a:cubicBezTo>
                  <a:cubicBezTo>
                    <a:pt x="193059" y="76729"/>
                    <a:pt x="203729" y="66059"/>
                    <a:pt x="203729" y="52917"/>
                  </a:cubicBezTo>
                  <a:close/>
                  <a:moveTo>
                    <a:pt x="52917" y="142875"/>
                  </a:moveTo>
                  <a:lnTo>
                    <a:pt x="52917" y="148167"/>
                  </a:lnTo>
                  <a:cubicBezTo>
                    <a:pt x="52917" y="154021"/>
                    <a:pt x="57646" y="158750"/>
                    <a:pt x="63500" y="158750"/>
                  </a:cubicBezTo>
                  <a:lnTo>
                    <a:pt x="115358" y="158750"/>
                  </a:lnTo>
                  <a:cubicBezTo>
                    <a:pt x="113010" y="151606"/>
                    <a:pt x="113275" y="144066"/>
                    <a:pt x="118897" y="137583"/>
                  </a:cubicBezTo>
                  <a:cubicBezTo>
                    <a:pt x="114267" y="132226"/>
                    <a:pt x="112117" y="124453"/>
                    <a:pt x="115127" y="116648"/>
                  </a:cubicBezTo>
                  <a:cubicBezTo>
                    <a:pt x="117310" y="110993"/>
                    <a:pt x="120385" y="105701"/>
                    <a:pt x="124189" y="101005"/>
                  </a:cubicBezTo>
                  <a:cubicBezTo>
                    <a:pt x="125975" y="98822"/>
                    <a:pt x="128025" y="97135"/>
                    <a:pt x="130241" y="95911"/>
                  </a:cubicBezTo>
                  <a:cubicBezTo>
                    <a:pt x="122932" y="92108"/>
                    <a:pt x="114631" y="89958"/>
                    <a:pt x="105833" y="89958"/>
                  </a:cubicBezTo>
                  <a:cubicBezTo>
                    <a:pt x="76597" y="89958"/>
                    <a:pt x="52917" y="113639"/>
                    <a:pt x="52917" y="142875"/>
                  </a:cubicBezTo>
                  <a:close/>
                  <a:moveTo>
                    <a:pt x="206573" y="128290"/>
                  </a:moveTo>
                  <a:cubicBezTo>
                    <a:pt x="208657" y="127099"/>
                    <a:pt x="209715" y="124619"/>
                    <a:pt x="208822" y="122337"/>
                  </a:cubicBezTo>
                  <a:cubicBezTo>
                    <a:pt x="207235" y="118236"/>
                    <a:pt x="205019" y="114366"/>
                    <a:pt x="202241" y="110960"/>
                  </a:cubicBezTo>
                  <a:cubicBezTo>
                    <a:pt x="200720" y="109074"/>
                    <a:pt x="198041" y="108744"/>
                    <a:pt x="195957" y="109967"/>
                  </a:cubicBezTo>
                  <a:cubicBezTo>
                    <a:pt x="188747" y="114135"/>
                    <a:pt x="179884" y="109041"/>
                    <a:pt x="179884" y="100674"/>
                  </a:cubicBezTo>
                  <a:cubicBezTo>
                    <a:pt x="179884" y="98260"/>
                    <a:pt x="178263" y="96110"/>
                    <a:pt x="175882" y="95746"/>
                  </a:cubicBezTo>
                  <a:cubicBezTo>
                    <a:pt x="171615" y="95085"/>
                    <a:pt x="167018" y="95085"/>
                    <a:pt x="162752" y="95746"/>
                  </a:cubicBezTo>
                  <a:cubicBezTo>
                    <a:pt x="160371" y="96110"/>
                    <a:pt x="158750" y="98260"/>
                    <a:pt x="158750" y="100674"/>
                  </a:cubicBezTo>
                  <a:cubicBezTo>
                    <a:pt x="158750" y="109008"/>
                    <a:pt x="149886" y="114135"/>
                    <a:pt x="142677" y="109967"/>
                  </a:cubicBezTo>
                  <a:cubicBezTo>
                    <a:pt x="140593" y="108777"/>
                    <a:pt x="137914" y="109108"/>
                    <a:pt x="136393" y="110960"/>
                  </a:cubicBezTo>
                  <a:cubicBezTo>
                    <a:pt x="133615" y="114366"/>
                    <a:pt x="131399" y="118236"/>
                    <a:pt x="129811" y="122337"/>
                  </a:cubicBezTo>
                  <a:cubicBezTo>
                    <a:pt x="128951" y="124586"/>
                    <a:pt x="129977" y="127066"/>
                    <a:pt x="132060" y="128257"/>
                  </a:cubicBezTo>
                  <a:cubicBezTo>
                    <a:pt x="139303" y="132424"/>
                    <a:pt x="139303" y="142643"/>
                    <a:pt x="132060" y="146844"/>
                  </a:cubicBezTo>
                  <a:cubicBezTo>
                    <a:pt x="129977" y="148034"/>
                    <a:pt x="128918" y="150515"/>
                    <a:pt x="129811" y="152764"/>
                  </a:cubicBezTo>
                  <a:cubicBezTo>
                    <a:pt x="131399" y="156865"/>
                    <a:pt x="133615" y="160734"/>
                    <a:pt x="136393" y="164141"/>
                  </a:cubicBezTo>
                  <a:cubicBezTo>
                    <a:pt x="137914" y="166026"/>
                    <a:pt x="140593" y="166357"/>
                    <a:pt x="142677" y="165133"/>
                  </a:cubicBezTo>
                  <a:cubicBezTo>
                    <a:pt x="149886" y="160966"/>
                    <a:pt x="158750" y="166092"/>
                    <a:pt x="158750" y="174427"/>
                  </a:cubicBezTo>
                  <a:cubicBezTo>
                    <a:pt x="158750" y="176841"/>
                    <a:pt x="160371" y="178991"/>
                    <a:pt x="162752" y="179354"/>
                  </a:cubicBezTo>
                  <a:cubicBezTo>
                    <a:pt x="167018" y="180016"/>
                    <a:pt x="171615" y="180016"/>
                    <a:pt x="175882" y="179354"/>
                  </a:cubicBezTo>
                  <a:cubicBezTo>
                    <a:pt x="178263" y="178991"/>
                    <a:pt x="179884" y="176841"/>
                    <a:pt x="179884" y="174427"/>
                  </a:cubicBezTo>
                  <a:cubicBezTo>
                    <a:pt x="179884" y="166092"/>
                    <a:pt x="188747" y="160966"/>
                    <a:pt x="195957" y="165133"/>
                  </a:cubicBezTo>
                  <a:cubicBezTo>
                    <a:pt x="198041" y="166324"/>
                    <a:pt x="200720" y="165993"/>
                    <a:pt x="202241" y="164141"/>
                  </a:cubicBezTo>
                  <a:cubicBezTo>
                    <a:pt x="205019" y="160734"/>
                    <a:pt x="207235" y="156865"/>
                    <a:pt x="208822" y="152764"/>
                  </a:cubicBezTo>
                  <a:cubicBezTo>
                    <a:pt x="209682" y="150515"/>
                    <a:pt x="208657" y="148034"/>
                    <a:pt x="206573" y="146844"/>
                  </a:cubicBezTo>
                  <a:cubicBezTo>
                    <a:pt x="199330" y="142677"/>
                    <a:pt x="199330" y="132457"/>
                    <a:pt x="206573" y="128257"/>
                  </a:cubicBezTo>
                  <a:close/>
                  <a:moveTo>
                    <a:pt x="156104" y="137583"/>
                  </a:moveTo>
                  <a:cubicBezTo>
                    <a:pt x="156104" y="130282"/>
                    <a:pt x="162032" y="124354"/>
                    <a:pt x="169333" y="124354"/>
                  </a:cubicBezTo>
                  <a:cubicBezTo>
                    <a:pt x="176635" y="124354"/>
                    <a:pt x="182563" y="130282"/>
                    <a:pt x="182563" y="137583"/>
                  </a:cubicBezTo>
                  <a:cubicBezTo>
                    <a:pt x="182563" y="144885"/>
                    <a:pt x="176635" y="150813"/>
                    <a:pt x="169333" y="150813"/>
                  </a:cubicBezTo>
                  <a:cubicBezTo>
                    <a:pt x="162032" y="150813"/>
                    <a:pt x="156104" y="144885"/>
                    <a:pt x="156104" y="137583"/>
                  </a:cubicBezTo>
                  <a:close/>
                </a:path>
              </a:pathLst>
            </a:custGeom>
            <a:solidFill>
              <a:srgbClr val="C59F5E"/>
            </a:solidFill>
          </p:spPr>
        </p:sp>
        <p:sp>
          <p:nvSpPr>
            <p:cNvPr id="64" name="Text 43"/>
            <p:cNvSpPr/>
            <p:nvPr/>
          </p:nvSpPr>
          <p:spPr>
            <a:xfrm>
              <a:off x="9581" y="9452"/>
              <a:ext cx="1200" cy="400"/>
            </a:xfrm>
            <a:prstGeom prst="rect">
              <a:avLst/>
            </a:prstGeom>
            <a:solidFill>
              <a:srgbClr val="FFFFFF"/>
            </a:solid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人才培训</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65" name="Text 44"/>
            <p:cNvSpPr/>
            <p:nvPr/>
          </p:nvSpPr>
          <p:spPr>
            <a:xfrm>
              <a:off x="9115" y="10064"/>
              <a:ext cx="6923" cy="385"/>
            </a:xfrm>
            <a:prstGeom prst="rect">
              <a:avLst/>
            </a:prstGeom>
            <a:solidFill>
              <a:srgbClr val="FFFFFF"/>
            </a:solid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提供跨境电商运营、平台操作、物流管理等专业培训服务</a:t>
              </a:r>
              <a:r>
                <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66" name="Shape 45"/>
            <p:cNvSpPr/>
            <p:nvPr/>
          </p:nvSpPr>
          <p:spPr>
            <a:xfrm>
              <a:off x="16885" y="9340"/>
              <a:ext cx="7370" cy="1361"/>
            </a:xfrm>
            <a:custGeom>
              <a:avLst/>
              <a:gdLst/>
              <a:ahLst/>
              <a:cxnLst/>
              <a:rect l="l" t="t" r="r" b="b"/>
              <a:pathLst>
                <a:path w="4931833" h="878417">
                  <a:moveTo>
                    <a:pt x="42331" y="0"/>
                  </a:moveTo>
                  <a:lnTo>
                    <a:pt x="4889502" y="0"/>
                  </a:lnTo>
                  <a:cubicBezTo>
                    <a:pt x="4912881" y="0"/>
                    <a:pt x="4931833" y="18952"/>
                    <a:pt x="4931833" y="42331"/>
                  </a:cubicBezTo>
                  <a:lnTo>
                    <a:pt x="4931833" y="836086"/>
                  </a:lnTo>
                  <a:cubicBezTo>
                    <a:pt x="4931833" y="859464"/>
                    <a:pt x="4912881" y="878417"/>
                    <a:pt x="4889502" y="878417"/>
                  </a:cubicBezTo>
                  <a:lnTo>
                    <a:pt x="42331" y="878417"/>
                  </a:lnTo>
                  <a:cubicBezTo>
                    <a:pt x="18952" y="878417"/>
                    <a:pt x="0" y="859464"/>
                    <a:pt x="0" y="836086"/>
                  </a:cubicBezTo>
                  <a:lnTo>
                    <a:pt x="0" y="42331"/>
                  </a:lnTo>
                  <a:cubicBezTo>
                    <a:pt x="0" y="18952"/>
                    <a:pt x="18952" y="0"/>
                    <a:pt x="42331" y="0"/>
                  </a:cubicBezTo>
                  <a:close/>
                </a:path>
              </a:pathLst>
            </a:custGeom>
            <a:solidFill>
              <a:srgbClr val="FFFFFF"/>
            </a:solidFill>
          </p:spPr>
        </p:sp>
        <p:sp>
          <p:nvSpPr>
            <p:cNvPr id="67" name="Shape 46"/>
            <p:cNvSpPr/>
            <p:nvPr/>
          </p:nvSpPr>
          <p:spPr>
            <a:xfrm>
              <a:off x="17102" y="9531"/>
              <a:ext cx="300" cy="267"/>
            </a:xfrm>
            <a:custGeom>
              <a:avLst/>
              <a:gdLst/>
              <a:ahLst/>
              <a:cxnLst/>
              <a:rect l="l" t="t" r="r" b="b"/>
              <a:pathLst>
                <a:path w="190500" h="169333">
                  <a:moveTo>
                    <a:pt x="88933" y="28178"/>
                  </a:moveTo>
                  <a:lnTo>
                    <a:pt x="50370" y="71041"/>
                  </a:lnTo>
                  <a:cubicBezTo>
                    <a:pt x="48849" y="72727"/>
                    <a:pt x="48915" y="75340"/>
                    <a:pt x="50535" y="76961"/>
                  </a:cubicBezTo>
                  <a:cubicBezTo>
                    <a:pt x="60623" y="87048"/>
                    <a:pt x="76994" y="87048"/>
                    <a:pt x="87081" y="76961"/>
                  </a:cubicBezTo>
                  <a:lnTo>
                    <a:pt x="97598" y="66443"/>
                  </a:lnTo>
                  <a:cubicBezTo>
                    <a:pt x="98987" y="65054"/>
                    <a:pt x="100740" y="64294"/>
                    <a:pt x="102526" y="64161"/>
                  </a:cubicBezTo>
                  <a:cubicBezTo>
                    <a:pt x="104775" y="63963"/>
                    <a:pt x="107090" y="64724"/>
                    <a:pt x="108810" y="66443"/>
                  </a:cubicBezTo>
                  <a:lnTo>
                    <a:pt x="167217" y="124354"/>
                  </a:lnTo>
                  <a:lnTo>
                    <a:pt x="190500" y="105833"/>
                  </a:lnTo>
                  <a:lnTo>
                    <a:pt x="190500" y="10583"/>
                  </a:lnTo>
                  <a:lnTo>
                    <a:pt x="153458" y="31750"/>
                  </a:lnTo>
                  <a:lnTo>
                    <a:pt x="145587" y="26491"/>
                  </a:lnTo>
                  <a:cubicBezTo>
                    <a:pt x="140361" y="23019"/>
                    <a:pt x="134243" y="21167"/>
                    <a:pt x="127959" y="21167"/>
                  </a:cubicBezTo>
                  <a:lnTo>
                    <a:pt x="104676" y="21167"/>
                  </a:lnTo>
                  <a:cubicBezTo>
                    <a:pt x="104312" y="21167"/>
                    <a:pt x="103915" y="21167"/>
                    <a:pt x="103551" y="21200"/>
                  </a:cubicBezTo>
                  <a:cubicBezTo>
                    <a:pt x="97962" y="21497"/>
                    <a:pt x="92703" y="24011"/>
                    <a:pt x="88933" y="28178"/>
                  </a:cubicBezTo>
                  <a:close/>
                  <a:moveTo>
                    <a:pt x="38563" y="60424"/>
                  </a:moveTo>
                  <a:lnTo>
                    <a:pt x="73885" y="21167"/>
                  </a:lnTo>
                  <a:lnTo>
                    <a:pt x="60788" y="21167"/>
                  </a:lnTo>
                  <a:cubicBezTo>
                    <a:pt x="52354" y="21167"/>
                    <a:pt x="44285" y="24507"/>
                    <a:pt x="38332" y="30460"/>
                  </a:cubicBezTo>
                  <a:lnTo>
                    <a:pt x="37042" y="31750"/>
                  </a:lnTo>
                  <a:lnTo>
                    <a:pt x="0" y="10583"/>
                  </a:lnTo>
                  <a:lnTo>
                    <a:pt x="0" y="105833"/>
                  </a:lnTo>
                  <a:lnTo>
                    <a:pt x="51726" y="148927"/>
                  </a:lnTo>
                  <a:cubicBezTo>
                    <a:pt x="59333" y="155277"/>
                    <a:pt x="68924" y="158750"/>
                    <a:pt x="78813" y="158750"/>
                  </a:cubicBezTo>
                  <a:lnTo>
                    <a:pt x="84005" y="158750"/>
                  </a:lnTo>
                  <a:lnTo>
                    <a:pt x="81690" y="156435"/>
                  </a:lnTo>
                  <a:cubicBezTo>
                    <a:pt x="78581" y="153326"/>
                    <a:pt x="78581" y="148299"/>
                    <a:pt x="81690" y="145223"/>
                  </a:cubicBezTo>
                  <a:cubicBezTo>
                    <a:pt x="84799" y="142147"/>
                    <a:pt x="89826" y="142114"/>
                    <a:pt x="92902" y="145223"/>
                  </a:cubicBezTo>
                  <a:lnTo>
                    <a:pt x="106462" y="158783"/>
                  </a:lnTo>
                  <a:lnTo>
                    <a:pt x="109438" y="158783"/>
                  </a:lnTo>
                  <a:cubicBezTo>
                    <a:pt x="115755" y="158783"/>
                    <a:pt x="121940" y="157361"/>
                    <a:pt x="127562" y="154715"/>
                  </a:cubicBezTo>
                  <a:lnTo>
                    <a:pt x="118732" y="145852"/>
                  </a:lnTo>
                  <a:cubicBezTo>
                    <a:pt x="115623" y="142743"/>
                    <a:pt x="115623" y="137716"/>
                    <a:pt x="118732" y="134640"/>
                  </a:cubicBezTo>
                  <a:cubicBezTo>
                    <a:pt x="121841" y="131564"/>
                    <a:pt x="126868" y="131531"/>
                    <a:pt x="129943" y="134640"/>
                  </a:cubicBezTo>
                  <a:lnTo>
                    <a:pt x="140527" y="145223"/>
                  </a:lnTo>
                  <a:lnTo>
                    <a:pt x="146315" y="139435"/>
                  </a:lnTo>
                  <a:cubicBezTo>
                    <a:pt x="149258" y="136492"/>
                    <a:pt x="150118" y="132226"/>
                    <a:pt x="148828" y="128488"/>
                  </a:cubicBezTo>
                  <a:lnTo>
                    <a:pt x="103221" y="83245"/>
                  </a:lnTo>
                  <a:lnTo>
                    <a:pt x="98293" y="88172"/>
                  </a:lnTo>
                  <a:cubicBezTo>
                    <a:pt x="81988" y="104477"/>
                    <a:pt x="55596" y="104477"/>
                    <a:pt x="39291" y="88172"/>
                  </a:cubicBezTo>
                  <a:cubicBezTo>
                    <a:pt x="31684" y="80566"/>
                    <a:pt x="31386" y="68362"/>
                    <a:pt x="38563" y="60391"/>
                  </a:cubicBezTo>
                  <a:close/>
                </a:path>
              </a:pathLst>
            </a:custGeom>
            <a:solidFill>
              <a:srgbClr val="C59F5E"/>
            </a:solidFill>
          </p:spPr>
        </p:sp>
        <p:sp>
          <p:nvSpPr>
            <p:cNvPr id="68" name="Text 47"/>
            <p:cNvSpPr/>
            <p:nvPr/>
          </p:nvSpPr>
          <p:spPr>
            <a:xfrm>
              <a:off x="17552" y="9452"/>
              <a:ext cx="1200" cy="400"/>
            </a:xfrm>
            <a:prstGeom prst="rect">
              <a:avLst/>
            </a:prstGeom>
            <a:solidFill>
              <a:srgbClr val="FFFFFF"/>
            </a:solid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资源对接</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69" name="Text 48"/>
            <p:cNvSpPr/>
            <p:nvPr/>
          </p:nvSpPr>
          <p:spPr>
            <a:xfrm>
              <a:off x="17085" y="10064"/>
              <a:ext cx="6979" cy="383"/>
            </a:xfrm>
            <a:prstGeom prst="rect">
              <a:avLst/>
            </a:prstGeom>
            <a:solidFill>
              <a:srgbClr val="FFFFFF"/>
            </a:solid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对接全球买家</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参加消博会跨境电商专题展区</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拓展业务渠道</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62" name="组合 61"/>
          <p:cNvGrpSpPr/>
          <p:nvPr/>
        </p:nvGrpSpPr>
        <p:grpSpPr>
          <a:xfrm>
            <a:off x="554867" y="7062392"/>
            <a:ext cx="7308000" cy="1440000"/>
            <a:chOff x="748" y="11422"/>
            <a:chExt cx="11556" cy="2272"/>
          </a:xfrm>
        </p:grpSpPr>
        <p:grpSp>
          <p:nvGrpSpPr>
            <p:cNvPr id="43" name="组合 42"/>
            <p:cNvGrpSpPr/>
            <p:nvPr/>
          </p:nvGrpSpPr>
          <p:grpSpPr>
            <a:xfrm rot="0">
              <a:off x="748" y="11422"/>
              <a:ext cx="11556" cy="2272"/>
              <a:chOff x="992" y="11059"/>
              <a:chExt cx="11756" cy="2420"/>
            </a:xfrm>
          </p:grpSpPr>
          <p:sp>
            <p:nvSpPr>
              <p:cNvPr id="44" name="Shape 27"/>
              <p:cNvSpPr/>
              <p:nvPr/>
            </p:nvSpPr>
            <p:spPr>
              <a:xfrm>
                <a:off x="1050" y="11059"/>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45" name="Shape 46"/>
              <p:cNvSpPr/>
              <p:nvPr/>
            </p:nvSpPr>
            <p:spPr>
              <a:xfrm>
                <a:off x="992" y="1106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73" name="Text 51"/>
            <p:cNvSpPr/>
            <p:nvPr/>
          </p:nvSpPr>
          <p:spPr>
            <a:xfrm>
              <a:off x="1000" y="11537"/>
              <a:ext cx="11208" cy="4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产业基地的战略价值</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74" name="Text 52"/>
            <p:cNvSpPr/>
            <p:nvPr/>
          </p:nvSpPr>
          <p:spPr>
            <a:xfrm>
              <a:off x="1000" y="12143"/>
              <a:ext cx="11208" cy="1300"/>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产业基地通过</a:t>
              </a:r>
              <a:r>
                <a:rPr lang="en-US" sz="1400" dirty="0">
                  <a:solidFill>
                    <a:srgbClr val="C59F5E"/>
                  </a:solidFill>
                  <a:latin typeface="微软雅黑" panose="020B0503020204020204" charset="-122"/>
                  <a:ea typeface="微软雅黑" panose="020B0503020204020204" charset="-122"/>
                  <a:cs typeface="微软雅黑" panose="020B0503020204020204" charset="-122"/>
                </a:rPr>
                <a:t>集聚效</a:t>
              </a:r>
              <a:r>
                <a:rPr lang="en-US" sz="1400" dirty="0">
                  <a:solidFill>
                    <a:srgbClr val="C29B5C"/>
                  </a:solidFill>
                  <a:latin typeface="微软雅黑" panose="020B0503020204020204" charset="-122"/>
                  <a:ea typeface="微软雅黑" panose="020B0503020204020204" charset="-122"/>
                  <a:cs typeface="微软雅黑" panose="020B0503020204020204" charset="-122"/>
                </a:rPr>
                <a:t>应</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吸引多家跨境电商企业入驻</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形成完整的产业生态。基地内企业可以共享仓储物流设施、人才资源、政策信息等</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降低运营成本。同时</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产业基地便于政府部门集中管理和服务</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提高政策执行效率。</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63" name="组合 62"/>
          <p:cNvGrpSpPr/>
          <p:nvPr/>
        </p:nvGrpSpPr>
        <p:grpSpPr>
          <a:xfrm>
            <a:off x="8416290" y="7059930"/>
            <a:ext cx="7369175" cy="1440180"/>
            <a:chOff x="13020" y="11442"/>
            <a:chExt cx="11605" cy="2268"/>
          </a:xfrm>
        </p:grpSpPr>
        <p:grpSp>
          <p:nvGrpSpPr>
            <p:cNvPr id="145" name="组合 144"/>
            <p:cNvGrpSpPr/>
            <p:nvPr/>
          </p:nvGrpSpPr>
          <p:grpSpPr>
            <a:xfrm rot="0">
              <a:off x="13020" y="11442"/>
              <a:ext cx="11509" cy="2268"/>
              <a:chOff x="922" y="10975"/>
              <a:chExt cx="11766" cy="2415"/>
            </a:xfrm>
          </p:grpSpPr>
          <p:sp>
            <p:nvSpPr>
              <p:cNvPr id="146"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47"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77" name="Text 55"/>
            <p:cNvSpPr/>
            <p:nvPr/>
          </p:nvSpPr>
          <p:spPr>
            <a:xfrm>
              <a:off x="13267" y="11537"/>
              <a:ext cx="11358" cy="4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成功案例参考</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78" name="Text 56"/>
            <p:cNvSpPr/>
            <p:nvPr/>
          </p:nvSpPr>
          <p:spPr>
            <a:xfrm>
              <a:off x="13267" y="12143"/>
              <a:ext cx="11128" cy="1300"/>
            </a:xfrm>
            <a:prstGeom prst="rect">
              <a:avLst/>
            </a:prstGeom>
            <a:noFill/>
          </p:spPr>
          <p:txBody>
            <a:bodyPr wrap="square" lIns="0" tIns="0" rIns="0" bIns="0" rtlCol="0" anchor="ctr"/>
            <a:lstStyle/>
            <a:p>
              <a:pPr>
                <a:lnSpc>
                  <a:spcPct val="140000"/>
                </a:lnSpc>
              </a:pPr>
              <a:r>
                <a:rPr lang="en-US" sz="1335" dirty="0">
                  <a:solidFill>
                    <a:schemeClr val="tx1">
                      <a:alpha val="80000"/>
                    </a:schemeClr>
                  </a:solidFill>
                  <a:latin typeface="微软雅黑" panose="020B0503020204020204" charset="-122"/>
                  <a:ea typeface="微软雅黑" panose="020B0503020204020204" charset="-122"/>
                  <a:cs typeface="微软雅黑" panose="020B0503020204020204" charset="-122"/>
                </a:rPr>
                <a:t>目前海南已在海口、三亚、洋浦等地建设多个跨境电商产业园</a:t>
              </a:r>
              <a:r>
                <a:rPr lang="zh-CN" altLang="en-US" sz="1335"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335" dirty="0">
                  <a:solidFill>
                    <a:schemeClr val="tx1">
                      <a:alpha val="80000"/>
                    </a:schemeClr>
                  </a:solidFill>
                  <a:latin typeface="微软雅黑" panose="020B0503020204020204" charset="-122"/>
                  <a:ea typeface="微软雅黑" panose="020B0503020204020204" charset="-122"/>
                  <a:cs typeface="微软雅黑" panose="020B0503020204020204" charset="-122"/>
                </a:rPr>
                <a:t>吸引了</a:t>
              </a:r>
              <a:r>
                <a:rPr lang="en-US" sz="1335" dirty="0">
                  <a:solidFill>
                    <a:srgbClr val="C59F5E"/>
                  </a:solidFill>
                  <a:latin typeface="微软雅黑" panose="020B0503020204020204" charset="-122"/>
                  <a:ea typeface="微软雅黑" panose="020B0503020204020204" charset="-122"/>
                  <a:cs typeface="微软雅黑" panose="020B0503020204020204" charset="-122"/>
                </a:rPr>
                <a:t>天猫国际、京东全球购、考拉海购</a:t>
              </a:r>
              <a:r>
                <a:rPr lang="en-US" sz="1335" dirty="0">
                  <a:solidFill>
                    <a:schemeClr val="tx1">
                      <a:alpha val="80000"/>
                    </a:schemeClr>
                  </a:solidFill>
                  <a:latin typeface="微软雅黑" panose="020B0503020204020204" charset="-122"/>
                  <a:ea typeface="微软雅黑" panose="020B0503020204020204" charset="-122"/>
                  <a:cs typeface="微软雅黑" panose="020B0503020204020204" charset="-122"/>
                </a:rPr>
                <a:t>等知名平台入驻。这些园区通过提供标准化厂房、保税仓储、物流配套等服务</a:t>
              </a:r>
              <a:r>
                <a:rPr lang="zh-CN" altLang="en-US" sz="1335"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335" dirty="0">
                  <a:solidFill>
                    <a:schemeClr val="tx1">
                      <a:alpha val="80000"/>
                    </a:schemeClr>
                  </a:solidFill>
                  <a:latin typeface="微软雅黑" panose="020B0503020204020204" charset="-122"/>
                  <a:ea typeface="微软雅黑" panose="020B0503020204020204" charset="-122"/>
                  <a:cs typeface="微软雅黑" panose="020B0503020204020204" charset="-122"/>
                </a:rPr>
                <a:t>帮助企业快速落地运营</a:t>
              </a:r>
              <a:r>
                <a:rPr lang="zh-CN" altLang="en-US" sz="1335"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335" dirty="0">
                  <a:solidFill>
                    <a:schemeClr val="tx1">
                      <a:alpha val="80000"/>
                    </a:schemeClr>
                  </a:solidFill>
                  <a:latin typeface="微软雅黑" panose="020B0503020204020204" charset="-122"/>
                  <a:ea typeface="微软雅黑" panose="020B0503020204020204" charset="-122"/>
                  <a:cs typeface="微软雅黑" panose="020B0503020204020204" charset="-122"/>
                </a:rPr>
                <a:t>形成了良好的产业集聚效应。</a:t>
              </a:r>
              <a:endParaRPr lang="en-US" sz="1335"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47" name="组合 46"/>
          <p:cNvGrpSpPr/>
          <p:nvPr/>
        </p:nvGrpSpPr>
        <p:grpSpPr>
          <a:xfrm rot="0">
            <a:off x="545465" y="260350"/>
            <a:ext cx="15386685" cy="8771890"/>
            <a:chOff x="859" y="410"/>
            <a:chExt cx="24231" cy="13814"/>
          </a:xfrm>
        </p:grpSpPr>
        <p:pic>
          <p:nvPicPr>
            <p:cNvPr id="49" name="图片 48"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70" name="组合 69"/>
            <p:cNvGrpSpPr/>
            <p:nvPr/>
          </p:nvGrpSpPr>
          <p:grpSpPr>
            <a:xfrm rot="0">
              <a:off x="21095" y="410"/>
              <a:ext cx="3995" cy="1345"/>
              <a:chOff x="2704" y="1289"/>
              <a:chExt cx="3995" cy="1345"/>
            </a:xfrm>
          </p:grpSpPr>
          <p:sp>
            <p:nvSpPr>
              <p:cNvPr id="71"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72"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75" name="直接连接符 74"/>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76" name="组合 75"/>
            <p:cNvGrpSpPr/>
            <p:nvPr/>
          </p:nvGrpSpPr>
          <p:grpSpPr>
            <a:xfrm>
              <a:off x="19334" y="13732"/>
              <a:ext cx="5686" cy="492"/>
              <a:chOff x="19278" y="13732"/>
              <a:chExt cx="5686" cy="492"/>
            </a:xfrm>
          </p:grpSpPr>
          <p:sp>
            <p:nvSpPr>
              <p:cNvPr id="79" name="文本框 7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80" name="图片 7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企业落户与交易奖励:最高300万元补贴</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不仅引得进，更能发展好，全周期护航企业成长</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76" name="组合 75"/>
          <p:cNvGrpSpPr/>
          <p:nvPr/>
        </p:nvGrpSpPr>
        <p:grpSpPr>
          <a:xfrm>
            <a:off x="545465" y="1472565"/>
            <a:ext cx="15191740" cy="2303780"/>
            <a:chOff x="859" y="2319"/>
            <a:chExt cx="23924" cy="3628"/>
          </a:xfrm>
        </p:grpSpPr>
        <p:sp>
          <p:nvSpPr>
            <p:cNvPr id="44" name="Shape 27"/>
            <p:cNvSpPr/>
            <p:nvPr/>
          </p:nvSpPr>
          <p:spPr>
            <a:xfrm>
              <a:off x="859" y="2319"/>
              <a:ext cx="23924" cy="3628"/>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11" name="Shape 3"/>
            <p:cNvSpPr/>
            <p:nvPr/>
          </p:nvSpPr>
          <p:spPr>
            <a:xfrm>
              <a:off x="1125" y="2490"/>
              <a:ext cx="333" cy="333"/>
            </a:xfrm>
            <a:custGeom>
              <a:avLst/>
              <a:gdLst/>
              <a:ahLst/>
              <a:cxnLst/>
              <a:rect l="l" t="t" r="r" b="b"/>
              <a:pathLst>
                <a:path w="211667" h="211667">
                  <a:moveTo>
                    <a:pt x="59655" y="0"/>
                  </a:moveTo>
                  <a:lnTo>
                    <a:pt x="152259" y="0"/>
                  </a:lnTo>
                  <a:cubicBezTo>
                    <a:pt x="163215" y="0"/>
                    <a:pt x="172145" y="9012"/>
                    <a:pt x="171731" y="19926"/>
                  </a:cubicBezTo>
                  <a:cubicBezTo>
                    <a:pt x="171648" y="22118"/>
                    <a:pt x="171566" y="24309"/>
                    <a:pt x="171442" y="26458"/>
                  </a:cubicBezTo>
                  <a:lnTo>
                    <a:pt x="191947" y="26458"/>
                  </a:lnTo>
                  <a:cubicBezTo>
                    <a:pt x="202737" y="26458"/>
                    <a:pt x="212245" y="35388"/>
                    <a:pt x="211419" y="47046"/>
                  </a:cubicBezTo>
                  <a:cubicBezTo>
                    <a:pt x="208318" y="89917"/>
                    <a:pt x="186407" y="113481"/>
                    <a:pt x="162636" y="125801"/>
                  </a:cubicBezTo>
                  <a:cubicBezTo>
                    <a:pt x="156104" y="129191"/>
                    <a:pt x="149448" y="131713"/>
                    <a:pt x="143123" y="133573"/>
                  </a:cubicBezTo>
                  <a:cubicBezTo>
                    <a:pt x="134772" y="145397"/>
                    <a:pt x="126090" y="151639"/>
                    <a:pt x="119187" y="154988"/>
                  </a:cubicBezTo>
                  <a:lnTo>
                    <a:pt x="119187" y="185208"/>
                  </a:lnTo>
                  <a:lnTo>
                    <a:pt x="145645" y="185208"/>
                  </a:lnTo>
                  <a:cubicBezTo>
                    <a:pt x="152962" y="185208"/>
                    <a:pt x="158874" y="191120"/>
                    <a:pt x="158874" y="198438"/>
                  </a:cubicBezTo>
                  <a:cubicBezTo>
                    <a:pt x="158874" y="205755"/>
                    <a:pt x="152962" y="211667"/>
                    <a:pt x="145645" y="211667"/>
                  </a:cubicBezTo>
                  <a:lnTo>
                    <a:pt x="66270" y="211667"/>
                  </a:lnTo>
                  <a:cubicBezTo>
                    <a:pt x="58952" y="211667"/>
                    <a:pt x="53041" y="205755"/>
                    <a:pt x="53041" y="198438"/>
                  </a:cubicBezTo>
                  <a:cubicBezTo>
                    <a:pt x="53041" y="191120"/>
                    <a:pt x="58952" y="185208"/>
                    <a:pt x="66270" y="185208"/>
                  </a:cubicBezTo>
                  <a:lnTo>
                    <a:pt x="92728" y="185208"/>
                  </a:lnTo>
                  <a:lnTo>
                    <a:pt x="92728" y="154988"/>
                  </a:lnTo>
                  <a:cubicBezTo>
                    <a:pt x="86114" y="151805"/>
                    <a:pt x="77887" y="145893"/>
                    <a:pt x="69867" y="135020"/>
                  </a:cubicBezTo>
                  <a:cubicBezTo>
                    <a:pt x="62260" y="133036"/>
                    <a:pt x="53992" y="130018"/>
                    <a:pt x="45930" y="125470"/>
                  </a:cubicBezTo>
                  <a:cubicBezTo>
                    <a:pt x="23564" y="112944"/>
                    <a:pt x="3390" y="89338"/>
                    <a:pt x="496" y="46964"/>
                  </a:cubicBezTo>
                  <a:cubicBezTo>
                    <a:pt x="-289" y="35347"/>
                    <a:pt x="9178" y="26417"/>
                    <a:pt x="19968" y="26417"/>
                  </a:cubicBezTo>
                  <a:lnTo>
                    <a:pt x="40473" y="26417"/>
                  </a:lnTo>
                  <a:cubicBezTo>
                    <a:pt x="40349" y="24267"/>
                    <a:pt x="40266" y="22118"/>
                    <a:pt x="40184" y="19885"/>
                  </a:cubicBezTo>
                  <a:cubicBezTo>
                    <a:pt x="39770" y="8930"/>
                    <a:pt x="48700" y="-41"/>
                    <a:pt x="59655" y="-41"/>
                  </a:cubicBezTo>
                  <a:close/>
                  <a:moveTo>
                    <a:pt x="41961" y="46302"/>
                  </a:moveTo>
                  <a:lnTo>
                    <a:pt x="20299" y="46302"/>
                  </a:lnTo>
                  <a:cubicBezTo>
                    <a:pt x="22862" y="81318"/>
                    <a:pt x="38943" y="98847"/>
                    <a:pt x="55521" y="108148"/>
                  </a:cubicBezTo>
                  <a:cubicBezTo>
                    <a:pt x="49568" y="92728"/>
                    <a:pt x="44648" y="72595"/>
                    <a:pt x="41961" y="46302"/>
                  </a:cubicBezTo>
                  <a:close/>
                  <a:moveTo>
                    <a:pt x="157096" y="106164"/>
                  </a:moveTo>
                  <a:cubicBezTo>
                    <a:pt x="173840" y="96325"/>
                    <a:pt x="188970" y="78838"/>
                    <a:pt x="191534" y="46302"/>
                  </a:cubicBezTo>
                  <a:lnTo>
                    <a:pt x="169912" y="46302"/>
                  </a:lnTo>
                  <a:cubicBezTo>
                    <a:pt x="167349" y="71479"/>
                    <a:pt x="162719" y="91033"/>
                    <a:pt x="157096" y="106164"/>
                  </a:cubicBezTo>
                  <a:close/>
                </a:path>
              </a:pathLst>
            </a:custGeom>
            <a:solidFill>
              <a:srgbClr val="C09B5A"/>
            </a:solidFill>
          </p:spPr>
        </p:sp>
        <p:sp>
          <p:nvSpPr>
            <p:cNvPr id="12" name="Text 4"/>
            <p:cNvSpPr/>
            <p:nvPr/>
          </p:nvSpPr>
          <p:spPr>
            <a:xfrm>
              <a:off x="1572" y="2423"/>
              <a:ext cx="23033" cy="467"/>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三亚市跨境电商专项资金落户奖励标准</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3" name="Shape 5"/>
            <p:cNvSpPr/>
            <p:nvPr/>
          </p:nvSpPr>
          <p:spPr>
            <a:xfrm>
              <a:off x="1083" y="3356"/>
              <a:ext cx="5386" cy="2438"/>
            </a:xfrm>
            <a:custGeom>
              <a:avLst/>
              <a:gdLst/>
              <a:ahLst/>
              <a:cxnLst/>
              <a:rect l="l" t="t" r="r" b="b"/>
              <a:pathLst>
                <a:path w="3651250" h="1862667">
                  <a:moveTo>
                    <a:pt x="42338" y="0"/>
                  </a:moveTo>
                  <a:lnTo>
                    <a:pt x="3608912" y="0"/>
                  </a:lnTo>
                  <a:cubicBezTo>
                    <a:pt x="3632294" y="0"/>
                    <a:pt x="3651250" y="18956"/>
                    <a:pt x="3651250" y="42338"/>
                  </a:cubicBezTo>
                  <a:lnTo>
                    <a:pt x="3651250" y="1820328"/>
                  </a:lnTo>
                  <a:cubicBezTo>
                    <a:pt x="3651250" y="1843711"/>
                    <a:pt x="3632294" y="1862667"/>
                    <a:pt x="3608912" y="1862667"/>
                  </a:cubicBezTo>
                  <a:lnTo>
                    <a:pt x="42338" y="1862667"/>
                  </a:lnTo>
                  <a:cubicBezTo>
                    <a:pt x="18956" y="1862667"/>
                    <a:pt x="0" y="1843711"/>
                    <a:pt x="0" y="1820328"/>
                  </a:cubicBezTo>
                  <a:lnTo>
                    <a:pt x="0" y="42338"/>
                  </a:lnTo>
                  <a:cubicBezTo>
                    <a:pt x="0" y="18971"/>
                    <a:pt x="18971" y="0"/>
                    <a:pt x="42338" y="0"/>
                  </a:cubicBezTo>
                  <a:close/>
                </a:path>
              </a:pathLst>
            </a:custGeom>
            <a:solidFill>
              <a:srgbClr val="FFFFFF"/>
            </a:solidFill>
          </p:spPr>
        </p:sp>
        <p:sp>
          <p:nvSpPr>
            <p:cNvPr id="14" name="Text 6"/>
            <p:cNvSpPr/>
            <p:nvPr/>
          </p:nvSpPr>
          <p:spPr>
            <a:xfrm>
              <a:off x="1231" y="3356"/>
              <a:ext cx="5089" cy="333"/>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首年交易额</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15" name="Text 7"/>
            <p:cNvSpPr/>
            <p:nvPr/>
          </p:nvSpPr>
          <p:spPr>
            <a:xfrm>
              <a:off x="1167" y="3751"/>
              <a:ext cx="5217" cy="600"/>
            </a:xfrm>
            <a:prstGeom prst="rect">
              <a:avLst/>
            </a:prstGeom>
            <a:noFill/>
          </p:spPr>
          <p:txBody>
            <a:bodyPr wrap="square" lIns="0" tIns="0" rIns="0" bIns="0" rtlCol="0" anchor="ctr"/>
            <a:lstStyle/>
            <a:p>
              <a:pPr algn="ctr">
                <a:lnSpc>
                  <a:spcPct val="100000"/>
                </a:lnSpc>
              </a:pPr>
              <a:r>
                <a:rPr lang="en-US" sz="2400" b="1" dirty="0">
                  <a:solidFill>
                    <a:srgbClr val="C59F5E"/>
                  </a:solidFill>
                  <a:latin typeface="微软雅黑" panose="020B0503020204020204" charset="-122"/>
                  <a:ea typeface="微软雅黑" panose="020B0503020204020204" charset="-122"/>
                  <a:cs typeface="微软雅黑" panose="020B0503020204020204" charset="-122"/>
                </a:rPr>
                <a:t>≥5000万</a:t>
              </a:r>
              <a:endParaRPr lang="en-US" sz="2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16" name="Text 8"/>
            <p:cNvSpPr/>
            <p:nvPr/>
          </p:nvSpPr>
          <p:spPr>
            <a:xfrm>
              <a:off x="1223" y="4376"/>
              <a:ext cx="5105" cy="400"/>
            </a:xfrm>
            <a:prstGeom prst="rect">
              <a:avLst/>
            </a:prstGeom>
            <a:noFill/>
          </p:spPr>
          <p:txBody>
            <a:bodyPr wrap="square" lIns="0" tIns="0" rIns="0" bIns="0" rtlCol="0" anchor="ctr"/>
            <a:lstStyle/>
            <a:p>
              <a:pPr algn="ct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美元</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nvGrpSpPr>
            <p:cNvPr id="8" name="组合 7"/>
            <p:cNvGrpSpPr/>
            <p:nvPr/>
          </p:nvGrpSpPr>
          <p:grpSpPr>
            <a:xfrm>
              <a:off x="1350" y="4874"/>
              <a:ext cx="4978" cy="666"/>
              <a:chOff x="1350" y="4874"/>
              <a:chExt cx="4978" cy="666"/>
            </a:xfrm>
          </p:grpSpPr>
          <p:sp>
            <p:nvSpPr>
              <p:cNvPr id="17" name="Shape 9"/>
              <p:cNvSpPr/>
              <p:nvPr/>
            </p:nvSpPr>
            <p:spPr>
              <a:xfrm>
                <a:off x="1350" y="4874"/>
                <a:ext cx="4978" cy="667"/>
              </a:xfrm>
              <a:custGeom>
                <a:avLst/>
                <a:gdLst/>
                <a:ahLst/>
                <a:cxnLst/>
                <a:rect l="l" t="t" r="r" b="b"/>
                <a:pathLst>
                  <a:path w="3312583" h="423333">
                    <a:moveTo>
                      <a:pt x="42333" y="0"/>
                    </a:moveTo>
                    <a:lnTo>
                      <a:pt x="3270250" y="0"/>
                    </a:lnTo>
                    <a:cubicBezTo>
                      <a:pt x="3293630" y="0"/>
                      <a:pt x="3312583" y="18953"/>
                      <a:pt x="3312583" y="42333"/>
                    </a:cubicBezTo>
                    <a:lnTo>
                      <a:pt x="3312583" y="381000"/>
                    </a:lnTo>
                    <a:cubicBezTo>
                      <a:pt x="3312583" y="404380"/>
                      <a:pt x="3293630" y="423333"/>
                      <a:pt x="3270250" y="423333"/>
                    </a:cubicBezTo>
                    <a:lnTo>
                      <a:pt x="42333" y="423333"/>
                    </a:lnTo>
                    <a:cubicBezTo>
                      <a:pt x="18953" y="423333"/>
                      <a:pt x="0" y="404380"/>
                      <a:pt x="0" y="381000"/>
                    </a:cubicBezTo>
                    <a:lnTo>
                      <a:pt x="0" y="42333"/>
                    </a:lnTo>
                    <a:cubicBezTo>
                      <a:pt x="0" y="18953"/>
                      <a:pt x="18953" y="0"/>
                      <a:pt x="42333" y="0"/>
                    </a:cubicBezTo>
                    <a:close/>
                  </a:path>
                </a:pathLst>
              </a:custGeom>
              <a:solidFill>
                <a:srgbClr val="F9F5EE"/>
              </a:solidFill>
            </p:spPr>
          </p:sp>
          <p:sp>
            <p:nvSpPr>
              <p:cNvPr id="18" name="Text 10"/>
              <p:cNvSpPr/>
              <p:nvPr/>
            </p:nvSpPr>
            <p:spPr>
              <a:xfrm>
                <a:off x="3181" y="4940"/>
                <a:ext cx="1190" cy="533"/>
              </a:xfrm>
              <a:prstGeom prst="rect">
                <a:avLst/>
              </a:prstGeom>
              <a:noFill/>
            </p:spPr>
            <p:txBody>
              <a:bodyPr wrap="square" lIns="0" tIns="0" rIns="0" bIns="0" rtlCol="0" anchor="ctr"/>
              <a:lstStyle/>
              <a:p>
                <a:pPr algn="ctr">
                  <a:lnSpc>
                    <a:spcPct val="110000"/>
                  </a:lnSpc>
                </a:pPr>
                <a:r>
                  <a:rPr lang="en-US" sz="2000" b="1" dirty="0">
                    <a:solidFill>
                      <a:srgbClr val="C59F5E"/>
                    </a:solidFill>
                    <a:latin typeface="微软雅黑" panose="020B0503020204020204" charset="-122"/>
                    <a:ea typeface="微软雅黑" panose="020B0503020204020204" charset="-122"/>
                    <a:cs typeface="微软雅黑" panose="020B0503020204020204" charset="-122"/>
                  </a:rPr>
                  <a:t>150万</a:t>
                </a:r>
                <a:endParaRPr lang="en-US" sz="20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19" name="Text 11"/>
              <p:cNvSpPr/>
              <p:nvPr/>
            </p:nvSpPr>
            <p:spPr>
              <a:xfrm>
                <a:off x="4342" y="5118"/>
                <a:ext cx="334" cy="311"/>
              </a:xfrm>
              <a:prstGeom prst="rect">
                <a:avLst/>
              </a:prstGeom>
              <a:noFill/>
            </p:spPr>
            <p:txBody>
              <a:bodyPr wrap="square" lIns="0" tIns="0" rIns="0" bIns="0" rtlCol="0" anchor="ctr"/>
              <a:lstStyle/>
              <a:p>
                <a:pPr algn="ctr">
                  <a:lnSpc>
                    <a:spcPct val="120000"/>
                  </a:lnSpc>
                </a:pPr>
                <a:r>
                  <a:rPr lang="en-US" sz="1165" dirty="0">
                    <a:solidFill>
                      <a:schemeClr val="tx1">
                        <a:alpha val="70000"/>
                      </a:schemeClr>
                    </a:solidFill>
                    <a:latin typeface="微软雅黑" panose="020B0503020204020204" charset="-122"/>
                    <a:ea typeface="微软雅黑" panose="020B0503020204020204" charset="-122"/>
                    <a:cs typeface="MiSans" pitchFamily="34" charset="-120"/>
                  </a:rPr>
                  <a:t>元</a:t>
                </a:r>
                <a:endParaRPr lang="en-US" sz="1165"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sp>
          <p:nvSpPr>
            <p:cNvPr id="20" name="Shape 12"/>
            <p:cNvSpPr/>
            <p:nvPr/>
          </p:nvSpPr>
          <p:spPr>
            <a:xfrm>
              <a:off x="7070" y="3367"/>
              <a:ext cx="5386" cy="2438"/>
            </a:xfrm>
            <a:custGeom>
              <a:avLst/>
              <a:gdLst/>
              <a:ahLst/>
              <a:cxnLst/>
              <a:rect l="l" t="t" r="r" b="b"/>
              <a:pathLst>
                <a:path w="3651250" h="1862667">
                  <a:moveTo>
                    <a:pt x="42338" y="0"/>
                  </a:moveTo>
                  <a:lnTo>
                    <a:pt x="3608912" y="0"/>
                  </a:lnTo>
                  <a:cubicBezTo>
                    <a:pt x="3632294" y="0"/>
                    <a:pt x="3651250" y="18956"/>
                    <a:pt x="3651250" y="42338"/>
                  </a:cubicBezTo>
                  <a:lnTo>
                    <a:pt x="3651250" y="1820328"/>
                  </a:lnTo>
                  <a:cubicBezTo>
                    <a:pt x="3651250" y="1843711"/>
                    <a:pt x="3632294" y="1862667"/>
                    <a:pt x="3608912" y="1862667"/>
                  </a:cubicBezTo>
                  <a:lnTo>
                    <a:pt x="42338" y="1862667"/>
                  </a:lnTo>
                  <a:cubicBezTo>
                    <a:pt x="18956" y="1862667"/>
                    <a:pt x="0" y="1843711"/>
                    <a:pt x="0" y="1820328"/>
                  </a:cubicBezTo>
                  <a:lnTo>
                    <a:pt x="0" y="42338"/>
                  </a:lnTo>
                  <a:cubicBezTo>
                    <a:pt x="0" y="18971"/>
                    <a:pt x="18971" y="0"/>
                    <a:pt x="42338" y="0"/>
                  </a:cubicBezTo>
                  <a:close/>
                </a:path>
              </a:pathLst>
            </a:custGeom>
            <a:solidFill>
              <a:srgbClr val="FFFFFF"/>
            </a:solidFill>
          </p:spPr>
        </p:sp>
        <p:sp>
          <p:nvSpPr>
            <p:cNvPr id="21" name="Text 13"/>
            <p:cNvSpPr/>
            <p:nvPr/>
          </p:nvSpPr>
          <p:spPr>
            <a:xfrm>
              <a:off x="7218" y="3356"/>
              <a:ext cx="5090" cy="333"/>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首年交易额</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22" name="Text 14"/>
            <p:cNvSpPr/>
            <p:nvPr/>
          </p:nvSpPr>
          <p:spPr>
            <a:xfrm>
              <a:off x="7154" y="3823"/>
              <a:ext cx="5218" cy="600"/>
            </a:xfrm>
            <a:prstGeom prst="rect">
              <a:avLst/>
            </a:prstGeom>
            <a:noFill/>
          </p:spPr>
          <p:txBody>
            <a:bodyPr wrap="square" lIns="0" tIns="0" rIns="0" bIns="0" rtlCol="0" anchor="ctr"/>
            <a:lstStyle/>
            <a:p>
              <a:pPr algn="ctr">
                <a:lnSpc>
                  <a:spcPct val="100000"/>
                </a:lnSpc>
              </a:pPr>
              <a:r>
                <a:rPr lang="en-US" sz="2400" b="1" dirty="0">
                  <a:solidFill>
                    <a:srgbClr val="C59F5E"/>
                  </a:solidFill>
                  <a:latin typeface="微软雅黑" panose="020B0503020204020204" charset="-122"/>
                  <a:ea typeface="微软雅黑" panose="020B0503020204020204" charset="-122"/>
                  <a:cs typeface="微软雅黑" panose="020B0503020204020204" charset="-122"/>
                </a:rPr>
                <a:t>≥3000万</a:t>
              </a:r>
              <a:endParaRPr lang="en-US" sz="2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23" name="Text 15"/>
            <p:cNvSpPr/>
            <p:nvPr/>
          </p:nvSpPr>
          <p:spPr>
            <a:xfrm>
              <a:off x="7210" y="4376"/>
              <a:ext cx="5106" cy="400"/>
            </a:xfrm>
            <a:prstGeom prst="rect">
              <a:avLst/>
            </a:prstGeom>
            <a:noFill/>
          </p:spPr>
          <p:txBody>
            <a:bodyPr wrap="square" lIns="0" tIns="0" rIns="0" bIns="0" rtlCol="0" anchor="ctr"/>
            <a:lstStyle/>
            <a:p>
              <a:pPr algn="ct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美元</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nvGrpSpPr>
            <p:cNvPr id="10" name="组合 9"/>
            <p:cNvGrpSpPr/>
            <p:nvPr/>
          </p:nvGrpSpPr>
          <p:grpSpPr>
            <a:xfrm>
              <a:off x="7294" y="4874"/>
              <a:ext cx="4978" cy="666"/>
              <a:chOff x="7294" y="4874"/>
              <a:chExt cx="4978" cy="666"/>
            </a:xfrm>
          </p:grpSpPr>
          <p:sp>
            <p:nvSpPr>
              <p:cNvPr id="24" name="Shape 16"/>
              <p:cNvSpPr/>
              <p:nvPr/>
            </p:nvSpPr>
            <p:spPr>
              <a:xfrm>
                <a:off x="7294" y="4874"/>
                <a:ext cx="4979" cy="667"/>
              </a:xfrm>
              <a:custGeom>
                <a:avLst/>
                <a:gdLst/>
                <a:ahLst/>
                <a:cxnLst/>
                <a:rect l="l" t="t" r="r" b="b"/>
                <a:pathLst>
                  <a:path w="3312583" h="423333">
                    <a:moveTo>
                      <a:pt x="42333" y="0"/>
                    </a:moveTo>
                    <a:lnTo>
                      <a:pt x="3270250" y="0"/>
                    </a:lnTo>
                    <a:cubicBezTo>
                      <a:pt x="3293630" y="0"/>
                      <a:pt x="3312583" y="18953"/>
                      <a:pt x="3312583" y="42333"/>
                    </a:cubicBezTo>
                    <a:lnTo>
                      <a:pt x="3312583" y="381000"/>
                    </a:lnTo>
                    <a:cubicBezTo>
                      <a:pt x="3312583" y="404380"/>
                      <a:pt x="3293630" y="423333"/>
                      <a:pt x="3270250" y="423333"/>
                    </a:cubicBezTo>
                    <a:lnTo>
                      <a:pt x="42333" y="423333"/>
                    </a:lnTo>
                    <a:cubicBezTo>
                      <a:pt x="18953" y="423333"/>
                      <a:pt x="0" y="404380"/>
                      <a:pt x="0" y="381000"/>
                    </a:cubicBezTo>
                    <a:lnTo>
                      <a:pt x="0" y="42333"/>
                    </a:lnTo>
                    <a:cubicBezTo>
                      <a:pt x="0" y="18953"/>
                      <a:pt x="18953" y="0"/>
                      <a:pt x="42333" y="0"/>
                    </a:cubicBezTo>
                    <a:close/>
                  </a:path>
                </a:pathLst>
              </a:custGeom>
              <a:solidFill>
                <a:srgbClr val="F9F5EE"/>
              </a:solidFill>
            </p:spPr>
          </p:sp>
          <p:sp>
            <p:nvSpPr>
              <p:cNvPr id="25" name="Text 17"/>
              <p:cNvSpPr/>
              <p:nvPr/>
            </p:nvSpPr>
            <p:spPr>
              <a:xfrm>
                <a:off x="9162" y="4940"/>
                <a:ext cx="1202" cy="533"/>
              </a:xfrm>
              <a:prstGeom prst="rect">
                <a:avLst/>
              </a:prstGeom>
              <a:noFill/>
            </p:spPr>
            <p:txBody>
              <a:bodyPr wrap="square" lIns="0" tIns="0" rIns="0" bIns="0" rtlCol="0" anchor="ctr"/>
              <a:lstStyle/>
              <a:p>
                <a:pPr algn="ctr">
                  <a:lnSpc>
                    <a:spcPct val="110000"/>
                  </a:lnSpc>
                </a:pPr>
                <a:r>
                  <a:rPr lang="en-US" sz="2000" b="1" dirty="0">
                    <a:solidFill>
                      <a:srgbClr val="C59F5E"/>
                    </a:solidFill>
                    <a:latin typeface="微软雅黑" panose="020B0503020204020204" charset="-122"/>
                    <a:ea typeface="微软雅黑" panose="020B0503020204020204" charset="-122"/>
                    <a:cs typeface="微软雅黑" panose="020B0503020204020204" charset="-122"/>
                  </a:rPr>
                  <a:t>100万</a:t>
                </a:r>
                <a:endParaRPr lang="en-US" sz="20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26" name="Text 18"/>
              <p:cNvSpPr/>
              <p:nvPr/>
            </p:nvSpPr>
            <p:spPr>
              <a:xfrm>
                <a:off x="10293" y="5118"/>
                <a:ext cx="335" cy="311"/>
              </a:xfrm>
              <a:prstGeom prst="rect">
                <a:avLst/>
              </a:prstGeom>
              <a:noFill/>
            </p:spPr>
            <p:txBody>
              <a:bodyPr wrap="square" lIns="0" tIns="0" rIns="0" bIns="0" rtlCol="0" anchor="ctr"/>
              <a:lstStyle/>
              <a:p>
                <a:pPr algn="ctr">
                  <a:lnSpc>
                    <a:spcPct val="120000"/>
                  </a:lnSpc>
                </a:pPr>
                <a:r>
                  <a:rPr lang="en-US" sz="1165" dirty="0">
                    <a:solidFill>
                      <a:schemeClr val="tx1">
                        <a:alpha val="70000"/>
                      </a:schemeClr>
                    </a:solidFill>
                    <a:latin typeface="微软雅黑" panose="020B0503020204020204" charset="-122"/>
                    <a:ea typeface="微软雅黑" panose="020B0503020204020204" charset="-122"/>
                    <a:cs typeface="MiSans" pitchFamily="34" charset="-120"/>
                  </a:rPr>
                  <a:t>元</a:t>
                </a:r>
                <a:endParaRPr lang="en-US" sz="1165"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sp>
          <p:nvSpPr>
            <p:cNvPr id="27" name="Shape 19"/>
            <p:cNvSpPr/>
            <p:nvPr/>
          </p:nvSpPr>
          <p:spPr>
            <a:xfrm>
              <a:off x="12972" y="3316"/>
              <a:ext cx="5386" cy="2438"/>
            </a:xfrm>
            <a:custGeom>
              <a:avLst/>
              <a:gdLst/>
              <a:ahLst/>
              <a:cxnLst/>
              <a:rect l="l" t="t" r="r" b="b"/>
              <a:pathLst>
                <a:path w="3651250" h="1862667">
                  <a:moveTo>
                    <a:pt x="42338" y="0"/>
                  </a:moveTo>
                  <a:lnTo>
                    <a:pt x="3608912" y="0"/>
                  </a:lnTo>
                  <a:cubicBezTo>
                    <a:pt x="3632294" y="0"/>
                    <a:pt x="3651250" y="18956"/>
                    <a:pt x="3651250" y="42338"/>
                  </a:cubicBezTo>
                  <a:lnTo>
                    <a:pt x="3651250" y="1820328"/>
                  </a:lnTo>
                  <a:cubicBezTo>
                    <a:pt x="3651250" y="1843711"/>
                    <a:pt x="3632294" y="1862667"/>
                    <a:pt x="3608912" y="1862667"/>
                  </a:cubicBezTo>
                  <a:lnTo>
                    <a:pt x="42338" y="1862667"/>
                  </a:lnTo>
                  <a:cubicBezTo>
                    <a:pt x="18956" y="1862667"/>
                    <a:pt x="0" y="1843711"/>
                    <a:pt x="0" y="1820328"/>
                  </a:cubicBezTo>
                  <a:lnTo>
                    <a:pt x="0" y="42338"/>
                  </a:lnTo>
                  <a:cubicBezTo>
                    <a:pt x="0" y="18971"/>
                    <a:pt x="18971" y="0"/>
                    <a:pt x="42338" y="0"/>
                  </a:cubicBezTo>
                  <a:close/>
                </a:path>
              </a:pathLst>
            </a:custGeom>
            <a:solidFill>
              <a:srgbClr val="FFFFFF"/>
            </a:solidFill>
          </p:spPr>
        </p:sp>
        <p:sp>
          <p:nvSpPr>
            <p:cNvPr id="28" name="Text 20"/>
            <p:cNvSpPr/>
            <p:nvPr/>
          </p:nvSpPr>
          <p:spPr>
            <a:xfrm>
              <a:off x="13111" y="3356"/>
              <a:ext cx="5108" cy="333"/>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首年交易额</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29" name="Text 21"/>
            <p:cNvSpPr/>
            <p:nvPr/>
          </p:nvSpPr>
          <p:spPr>
            <a:xfrm>
              <a:off x="13047" y="3823"/>
              <a:ext cx="5236" cy="600"/>
            </a:xfrm>
            <a:prstGeom prst="rect">
              <a:avLst/>
            </a:prstGeom>
            <a:noFill/>
          </p:spPr>
          <p:txBody>
            <a:bodyPr wrap="square" lIns="0" tIns="0" rIns="0" bIns="0" rtlCol="0" anchor="ctr"/>
            <a:lstStyle/>
            <a:p>
              <a:pPr algn="ctr">
                <a:lnSpc>
                  <a:spcPct val="100000"/>
                </a:lnSpc>
              </a:pPr>
              <a:r>
                <a:rPr lang="en-US" sz="2400" b="1" dirty="0">
                  <a:solidFill>
                    <a:srgbClr val="C59F5E"/>
                  </a:solidFill>
                  <a:latin typeface="微软雅黑" panose="020B0503020204020204" charset="-122"/>
                  <a:ea typeface="微软雅黑" panose="020B0503020204020204" charset="-122"/>
                  <a:cs typeface="微软雅黑" panose="020B0503020204020204" charset="-122"/>
                </a:rPr>
                <a:t>≥1000万</a:t>
              </a:r>
              <a:endParaRPr lang="en-US" sz="2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30" name="Text 22"/>
            <p:cNvSpPr/>
            <p:nvPr/>
          </p:nvSpPr>
          <p:spPr>
            <a:xfrm>
              <a:off x="13103" y="4376"/>
              <a:ext cx="5124" cy="400"/>
            </a:xfrm>
            <a:prstGeom prst="rect">
              <a:avLst/>
            </a:prstGeom>
            <a:noFill/>
          </p:spPr>
          <p:txBody>
            <a:bodyPr wrap="square" lIns="0" tIns="0" rIns="0" bIns="0" rtlCol="0" anchor="ctr"/>
            <a:lstStyle/>
            <a:p>
              <a:pPr algn="ct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美元</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nvGrpSpPr>
            <p:cNvPr id="46" name="组合 45"/>
            <p:cNvGrpSpPr/>
            <p:nvPr/>
          </p:nvGrpSpPr>
          <p:grpSpPr>
            <a:xfrm>
              <a:off x="13166" y="4856"/>
              <a:ext cx="4996" cy="666"/>
              <a:chOff x="13166" y="4856"/>
              <a:chExt cx="4996" cy="666"/>
            </a:xfrm>
          </p:grpSpPr>
          <p:sp>
            <p:nvSpPr>
              <p:cNvPr id="31" name="Shape 23"/>
              <p:cNvSpPr/>
              <p:nvPr/>
            </p:nvSpPr>
            <p:spPr>
              <a:xfrm>
                <a:off x="13166" y="4856"/>
                <a:ext cx="4997" cy="667"/>
              </a:xfrm>
              <a:custGeom>
                <a:avLst/>
                <a:gdLst/>
                <a:ahLst/>
                <a:cxnLst/>
                <a:rect l="l" t="t" r="r" b="b"/>
                <a:pathLst>
                  <a:path w="3312583" h="423333">
                    <a:moveTo>
                      <a:pt x="42333" y="0"/>
                    </a:moveTo>
                    <a:lnTo>
                      <a:pt x="3270250" y="0"/>
                    </a:lnTo>
                    <a:cubicBezTo>
                      <a:pt x="3293630" y="0"/>
                      <a:pt x="3312583" y="18953"/>
                      <a:pt x="3312583" y="42333"/>
                    </a:cubicBezTo>
                    <a:lnTo>
                      <a:pt x="3312583" y="381000"/>
                    </a:lnTo>
                    <a:cubicBezTo>
                      <a:pt x="3312583" y="404380"/>
                      <a:pt x="3293630" y="423333"/>
                      <a:pt x="3270250" y="423333"/>
                    </a:cubicBezTo>
                    <a:lnTo>
                      <a:pt x="42333" y="423333"/>
                    </a:lnTo>
                    <a:cubicBezTo>
                      <a:pt x="18953" y="423333"/>
                      <a:pt x="0" y="404380"/>
                      <a:pt x="0" y="381000"/>
                    </a:cubicBezTo>
                    <a:lnTo>
                      <a:pt x="0" y="42333"/>
                    </a:lnTo>
                    <a:cubicBezTo>
                      <a:pt x="0" y="18953"/>
                      <a:pt x="18953" y="0"/>
                      <a:pt x="42333" y="0"/>
                    </a:cubicBezTo>
                    <a:close/>
                  </a:path>
                </a:pathLst>
              </a:custGeom>
              <a:solidFill>
                <a:srgbClr val="F9F5EE"/>
              </a:solidFill>
            </p:spPr>
          </p:sp>
          <p:sp>
            <p:nvSpPr>
              <p:cNvPr id="32" name="Text 24"/>
              <p:cNvSpPr/>
              <p:nvPr/>
            </p:nvSpPr>
            <p:spPr>
              <a:xfrm>
                <a:off x="15143" y="4922"/>
                <a:ext cx="1044" cy="533"/>
              </a:xfrm>
              <a:prstGeom prst="rect">
                <a:avLst/>
              </a:prstGeom>
              <a:noFill/>
            </p:spPr>
            <p:txBody>
              <a:bodyPr wrap="square" lIns="0" tIns="0" rIns="0" bIns="0" rtlCol="0" anchor="ctr"/>
              <a:lstStyle/>
              <a:p>
                <a:pPr algn="ctr">
                  <a:lnSpc>
                    <a:spcPct val="110000"/>
                  </a:lnSpc>
                </a:pPr>
                <a:r>
                  <a:rPr lang="en-US" sz="2000" b="1" dirty="0">
                    <a:solidFill>
                      <a:srgbClr val="C59F5E"/>
                    </a:solidFill>
                    <a:latin typeface="微软雅黑" panose="020B0503020204020204" charset="-122"/>
                    <a:ea typeface="微软雅黑" panose="020B0503020204020204" charset="-122"/>
                    <a:cs typeface="微软雅黑" panose="020B0503020204020204" charset="-122"/>
                  </a:rPr>
                  <a:t>50万</a:t>
                </a:r>
                <a:endParaRPr lang="en-US" sz="20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33" name="Text 25"/>
              <p:cNvSpPr/>
              <p:nvPr/>
            </p:nvSpPr>
            <p:spPr>
              <a:xfrm>
                <a:off x="16073" y="5100"/>
                <a:ext cx="336" cy="311"/>
              </a:xfrm>
              <a:prstGeom prst="rect">
                <a:avLst/>
              </a:prstGeom>
              <a:noFill/>
            </p:spPr>
            <p:txBody>
              <a:bodyPr wrap="square" lIns="0" tIns="0" rIns="0" bIns="0" rtlCol="0" anchor="ctr"/>
              <a:lstStyle/>
              <a:p>
                <a:pPr algn="ctr">
                  <a:lnSpc>
                    <a:spcPct val="120000"/>
                  </a:lnSpc>
                </a:pPr>
                <a:r>
                  <a:rPr lang="en-US" sz="1165" dirty="0">
                    <a:solidFill>
                      <a:schemeClr val="tx1">
                        <a:alpha val="70000"/>
                      </a:schemeClr>
                    </a:solidFill>
                    <a:latin typeface="微软雅黑" panose="020B0503020204020204" charset="-122"/>
                    <a:ea typeface="微软雅黑" panose="020B0503020204020204" charset="-122"/>
                    <a:cs typeface="MiSans" pitchFamily="34" charset="-120"/>
                  </a:rPr>
                  <a:t>元</a:t>
                </a:r>
                <a:endParaRPr lang="en-US" sz="1165"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sp>
          <p:nvSpPr>
            <p:cNvPr id="34" name="Shape 26"/>
            <p:cNvSpPr/>
            <p:nvPr/>
          </p:nvSpPr>
          <p:spPr>
            <a:xfrm>
              <a:off x="18935" y="3280"/>
              <a:ext cx="5386" cy="2438"/>
            </a:xfrm>
            <a:custGeom>
              <a:avLst/>
              <a:gdLst/>
              <a:ahLst/>
              <a:cxnLst/>
              <a:rect l="l" t="t" r="r" b="b"/>
              <a:pathLst>
                <a:path w="3651250" h="1862667">
                  <a:moveTo>
                    <a:pt x="42338" y="0"/>
                  </a:moveTo>
                  <a:lnTo>
                    <a:pt x="3608912" y="0"/>
                  </a:lnTo>
                  <a:cubicBezTo>
                    <a:pt x="3632294" y="0"/>
                    <a:pt x="3651250" y="18956"/>
                    <a:pt x="3651250" y="42338"/>
                  </a:cubicBezTo>
                  <a:lnTo>
                    <a:pt x="3651250" y="1820328"/>
                  </a:lnTo>
                  <a:cubicBezTo>
                    <a:pt x="3651250" y="1843711"/>
                    <a:pt x="3632294" y="1862667"/>
                    <a:pt x="3608912" y="1862667"/>
                  </a:cubicBezTo>
                  <a:lnTo>
                    <a:pt x="42338" y="1862667"/>
                  </a:lnTo>
                  <a:cubicBezTo>
                    <a:pt x="18956" y="1862667"/>
                    <a:pt x="0" y="1843711"/>
                    <a:pt x="0" y="1820328"/>
                  </a:cubicBezTo>
                  <a:lnTo>
                    <a:pt x="0" y="42338"/>
                  </a:lnTo>
                  <a:cubicBezTo>
                    <a:pt x="0" y="18971"/>
                    <a:pt x="18971" y="0"/>
                    <a:pt x="42338" y="0"/>
                  </a:cubicBezTo>
                  <a:close/>
                </a:path>
              </a:pathLst>
            </a:custGeom>
            <a:solidFill>
              <a:srgbClr val="FFFFFF"/>
            </a:solidFill>
          </p:spPr>
        </p:sp>
        <p:sp>
          <p:nvSpPr>
            <p:cNvPr id="35" name="Text 27"/>
            <p:cNvSpPr/>
            <p:nvPr/>
          </p:nvSpPr>
          <p:spPr>
            <a:xfrm>
              <a:off x="19052" y="3356"/>
              <a:ext cx="5153" cy="333"/>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首年交易额</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36" name="Text 28"/>
            <p:cNvSpPr/>
            <p:nvPr/>
          </p:nvSpPr>
          <p:spPr>
            <a:xfrm>
              <a:off x="18987" y="3823"/>
              <a:ext cx="5282" cy="600"/>
            </a:xfrm>
            <a:prstGeom prst="rect">
              <a:avLst/>
            </a:prstGeom>
            <a:noFill/>
          </p:spPr>
          <p:txBody>
            <a:bodyPr wrap="square" lIns="0" tIns="0" rIns="0" bIns="0" rtlCol="0" anchor="ctr"/>
            <a:lstStyle/>
            <a:p>
              <a:pPr algn="ctr">
                <a:lnSpc>
                  <a:spcPct val="100000"/>
                </a:lnSpc>
              </a:pPr>
              <a:r>
                <a:rPr lang="en-US" sz="2400" b="1" dirty="0">
                  <a:solidFill>
                    <a:srgbClr val="C59F5E"/>
                  </a:solidFill>
                  <a:latin typeface="微软雅黑" panose="020B0503020204020204" charset="-122"/>
                  <a:ea typeface="微软雅黑" panose="020B0503020204020204" charset="-122"/>
                  <a:cs typeface="微软雅黑" panose="020B0503020204020204" charset="-122"/>
                </a:rPr>
                <a:t>≥300万</a:t>
              </a:r>
              <a:endParaRPr lang="en-US" sz="2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37" name="Text 29"/>
            <p:cNvSpPr/>
            <p:nvPr/>
          </p:nvSpPr>
          <p:spPr>
            <a:xfrm>
              <a:off x="19044" y="4376"/>
              <a:ext cx="5169" cy="400"/>
            </a:xfrm>
            <a:prstGeom prst="rect">
              <a:avLst/>
            </a:prstGeom>
            <a:noFill/>
          </p:spPr>
          <p:txBody>
            <a:bodyPr wrap="square" lIns="0" tIns="0" rIns="0" bIns="0" rtlCol="0" anchor="ctr"/>
            <a:lstStyle/>
            <a:p>
              <a:pPr algn="ct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美元</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nvGrpSpPr>
            <p:cNvPr id="47" name="组合 46"/>
            <p:cNvGrpSpPr/>
            <p:nvPr/>
          </p:nvGrpSpPr>
          <p:grpSpPr>
            <a:xfrm>
              <a:off x="19108" y="4820"/>
              <a:ext cx="5040" cy="666"/>
              <a:chOff x="19108" y="4820"/>
              <a:chExt cx="5040" cy="666"/>
            </a:xfrm>
          </p:grpSpPr>
          <p:sp>
            <p:nvSpPr>
              <p:cNvPr id="39" name="Shape 30"/>
              <p:cNvSpPr/>
              <p:nvPr/>
            </p:nvSpPr>
            <p:spPr>
              <a:xfrm>
                <a:off x="19108" y="4820"/>
                <a:ext cx="5041" cy="667"/>
              </a:xfrm>
              <a:custGeom>
                <a:avLst/>
                <a:gdLst/>
                <a:ahLst/>
                <a:cxnLst/>
                <a:rect l="l" t="t" r="r" b="b"/>
                <a:pathLst>
                  <a:path w="3312583" h="423333">
                    <a:moveTo>
                      <a:pt x="42333" y="0"/>
                    </a:moveTo>
                    <a:lnTo>
                      <a:pt x="3270250" y="0"/>
                    </a:lnTo>
                    <a:cubicBezTo>
                      <a:pt x="3293630" y="0"/>
                      <a:pt x="3312583" y="18953"/>
                      <a:pt x="3312583" y="42333"/>
                    </a:cubicBezTo>
                    <a:lnTo>
                      <a:pt x="3312583" y="381000"/>
                    </a:lnTo>
                    <a:cubicBezTo>
                      <a:pt x="3312583" y="404380"/>
                      <a:pt x="3293630" y="423333"/>
                      <a:pt x="3270250" y="423333"/>
                    </a:cubicBezTo>
                    <a:lnTo>
                      <a:pt x="42333" y="423333"/>
                    </a:lnTo>
                    <a:cubicBezTo>
                      <a:pt x="18953" y="423333"/>
                      <a:pt x="0" y="404380"/>
                      <a:pt x="0" y="381000"/>
                    </a:cubicBezTo>
                    <a:lnTo>
                      <a:pt x="0" y="42333"/>
                    </a:lnTo>
                    <a:cubicBezTo>
                      <a:pt x="0" y="18953"/>
                      <a:pt x="18953" y="0"/>
                      <a:pt x="42333" y="0"/>
                    </a:cubicBezTo>
                    <a:close/>
                  </a:path>
                </a:pathLst>
              </a:custGeom>
              <a:solidFill>
                <a:srgbClr val="F9F5EE"/>
              </a:solidFill>
            </p:spPr>
          </p:sp>
          <p:sp>
            <p:nvSpPr>
              <p:cNvPr id="40" name="Text 31"/>
              <p:cNvSpPr/>
              <p:nvPr/>
            </p:nvSpPr>
            <p:spPr>
              <a:xfrm>
                <a:off x="21103" y="4886"/>
                <a:ext cx="1050" cy="533"/>
              </a:xfrm>
              <a:prstGeom prst="rect">
                <a:avLst/>
              </a:prstGeom>
              <a:noFill/>
            </p:spPr>
            <p:txBody>
              <a:bodyPr wrap="square" lIns="0" tIns="0" rIns="0" bIns="0" rtlCol="0" anchor="ctr"/>
              <a:lstStyle/>
              <a:p>
                <a:pPr algn="ctr">
                  <a:lnSpc>
                    <a:spcPct val="110000"/>
                  </a:lnSpc>
                </a:pPr>
                <a:r>
                  <a:rPr lang="en-US" sz="2000" b="1" dirty="0">
                    <a:solidFill>
                      <a:srgbClr val="C59F5E"/>
                    </a:solidFill>
                    <a:latin typeface="微软雅黑" panose="020B0503020204020204" charset="-122"/>
                    <a:ea typeface="微软雅黑" panose="020B0503020204020204" charset="-122"/>
                    <a:cs typeface="微软雅黑" panose="020B0503020204020204" charset="-122"/>
                  </a:rPr>
                  <a:t>30万</a:t>
                </a:r>
                <a:endParaRPr lang="en-US" sz="20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42" name="Text 32"/>
              <p:cNvSpPr/>
              <p:nvPr/>
            </p:nvSpPr>
            <p:spPr>
              <a:xfrm>
                <a:off x="22095" y="5064"/>
                <a:ext cx="339" cy="311"/>
              </a:xfrm>
              <a:prstGeom prst="rect">
                <a:avLst/>
              </a:prstGeom>
              <a:noFill/>
            </p:spPr>
            <p:txBody>
              <a:bodyPr wrap="square" lIns="0" tIns="0" rIns="0" bIns="0" rtlCol="0" anchor="ctr"/>
              <a:lstStyle/>
              <a:p>
                <a:pPr algn="ctr">
                  <a:lnSpc>
                    <a:spcPct val="120000"/>
                  </a:lnSpc>
                </a:pPr>
                <a:r>
                  <a:rPr lang="en-US" sz="1165" dirty="0">
                    <a:solidFill>
                      <a:schemeClr val="tx1">
                        <a:alpha val="70000"/>
                      </a:schemeClr>
                    </a:solidFill>
                    <a:latin typeface="微软雅黑" panose="020B0503020204020204" charset="-122"/>
                    <a:ea typeface="微软雅黑" panose="020B0503020204020204" charset="-122"/>
                    <a:cs typeface="MiSans" pitchFamily="34" charset="-120"/>
                  </a:rPr>
                  <a:t>元</a:t>
                </a:r>
                <a:endParaRPr lang="en-US" sz="1165"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grpSp>
        <p:nvGrpSpPr>
          <p:cNvPr id="75" name="组合 74"/>
          <p:cNvGrpSpPr/>
          <p:nvPr/>
        </p:nvGrpSpPr>
        <p:grpSpPr>
          <a:xfrm>
            <a:off x="532765" y="3930650"/>
            <a:ext cx="15191740" cy="2304000"/>
            <a:chOff x="839" y="6190"/>
            <a:chExt cx="23924" cy="3628"/>
          </a:xfrm>
        </p:grpSpPr>
        <p:sp>
          <p:nvSpPr>
            <p:cNvPr id="45" name="Shape 27"/>
            <p:cNvSpPr/>
            <p:nvPr/>
          </p:nvSpPr>
          <p:spPr>
            <a:xfrm>
              <a:off x="839" y="6190"/>
              <a:ext cx="23924" cy="3628"/>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49" name="Shape 34"/>
            <p:cNvSpPr/>
            <p:nvPr/>
          </p:nvSpPr>
          <p:spPr>
            <a:xfrm>
              <a:off x="1125" y="6343"/>
              <a:ext cx="333" cy="333"/>
            </a:xfrm>
            <a:custGeom>
              <a:avLst/>
              <a:gdLst/>
              <a:ahLst/>
              <a:cxnLst/>
              <a:rect l="l" t="t" r="r" b="b"/>
              <a:pathLst>
                <a:path w="211667" h="211667">
                  <a:moveTo>
                    <a:pt x="26458" y="26458"/>
                  </a:moveTo>
                  <a:cubicBezTo>
                    <a:pt x="26458" y="19141"/>
                    <a:pt x="20547" y="13229"/>
                    <a:pt x="13229" y="13229"/>
                  </a:cubicBezTo>
                  <a:cubicBezTo>
                    <a:pt x="5912" y="13229"/>
                    <a:pt x="0" y="19141"/>
                    <a:pt x="0" y="26458"/>
                  </a:cubicBezTo>
                  <a:lnTo>
                    <a:pt x="0" y="165365"/>
                  </a:lnTo>
                  <a:cubicBezTo>
                    <a:pt x="0" y="183637"/>
                    <a:pt x="14800" y="198438"/>
                    <a:pt x="33073" y="198438"/>
                  </a:cubicBezTo>
                  <a:lnTo>
                    <a:pt x="198438" y="198438"/>
                  </a:lnTo>
                  <a:cubicBezTo>
                    <a:pt x="205755" y="198438"/>
                    <a:pt x="211667" y="192526"/>
                    <a:pt x="211667" y="185208"/>
                  </a:cubicBezTo>
                  <a:cubicBezTo>
                    <a:pt x="211667" y="177891"/>
                    <a:pt x="205755" y="171979"/>
                    <a:pt x="198438" y="171979"/>
                  </a:cubicBezTo>
                  <a:lnTo>
                    <a:pt x="33073" y="171979"/>
                  </a:lnTo>
                  <a:cubicBezTo>
                    <a:pt x="29435" y="171979"/>
                    <a:pt x="26458" y="169003"/>
                    <a:pt x="26458" y="165365"/>
                  </a:cubicBezTo>
                  <a:lnTo>
                    <a:pt x="26458" y="26458"/>
                  </a:lnTo>
                  <a:close/>
                  <a:moveTo>
                    <a:pt x="194551" y="62260"/>
                  </a:moveTo>
                  <a:cubicBezTo>
                    <a:pt x="199719" y="57092"/>
                    <a:pt x="199719" y="48700"/>
                    <a:pt x="194551" y="43532"/>
                  </a:cubicBezTo>
                  <a:cubicBezTo>
                    <a:pt x="189384" y="38365"/>
                    <a:pt x="180992" y="38365"/>
                    <a:pt x="175824" y="43532"/>
                  </a:cubicBezTo>
                  <a:lnTo>
                    <a:pt x="132292" y="87106"/>
                  </a:lnTo>
                  <a:lnTo>
                    <a:pt x="108562" y="63417"/>
                  </a:lnTo>
                  <a:cubicBezTo>
                    <a:pt x="103394" y="58250"/>
                    <a:pt x="95002" y="58250"/>
                    <a:pt x="89834" y="63417"/>
                  </a:cubicBezTo>
                  <a:lnTo>
                    <a:pt x="50147" y="103105"/>
                  </a:lnTo>
                  <a:cubicBezTo>
                    <a:pt x="44979" y="108272"/>
                    <a:pt x="44979" y="116665"/>
                    <a:pt x="50147" y="121832"/>
                  </a:cubicBezTo>
                  <a:cubicBezTo>
                    <a:pt x="55314" y="127000"/>
                    <a:pt x="63707" y="127000"/>
                    <a:pt x="68874" y="121832"/>
                  </a:cubicBezTo>
                  <a:lnTo>
                    <a:pt x="99219" y="91488"/>
                  </a:lnTo>
                  <a:lnTo>
                    <a:pt x="122949" y="115218"/>
                  </a:lnTo>
                  <a:cubicBezTo>
                    <a:pt x="128116" y="120385"/>
                    <a:pt x="136508" y="120385"/>
                    <a:pt x="141676" y="115218"/>
                  </a:cubicBezTo>
                  <a:lnTo>
                    <a:pt x="194593" y="62301"/>
                  </a:lnTo>
                  <a:close/>
                </a:path>
              </a:pathLst>
            </a:custGeom>
            <a:solidFill>
              <a:srgbClr val="C59F5E"/>
            </a:solidFill>
          </p:spPr>
        </p:sp>
        <p:sp>
          <p:nvSpPr>
            <p:cNvPr id="51" name="Text 35"/>
            <p:cNvSpPr/>
            <p:nvPr/>
          </p:nvSpPr>
          <p:spPr>
            <a:xfrm>
              <a:off x="1608" y="6277"/>
              <a:ext cx="22630" cy="467"/>
            </a:xfrm>
            <a:prstGeom prst="rect">
              <a:avLst/>
            </a:prstGeom>
            <a:solidFill>
              <a:srgbClr val="F9F5EE"/>
            </a:solid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其他市县更高奖励标准</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52" name="Shape 36"/>
            <p:cNvSpPr/>
            <p:nvPr/>
          </p:nvSpPr>
          <p:spPr>
            <a:xfrm>
              <a:off x="1083" y="7159"/>
              <a:ext cx="5386" cy="2438"/>
            </a:xfrm>
            <a:custGeom>
              <a:avLst/>
              <a:gdLst/>
              <a:ahLst/>
              <a:cxnLst/>
              <a:rect l="l" t="t" r="r" b="b"/>
              <a:pathLst>
                <a:path w="3619500" h="1947333">
                  <a:moveTo>
                    <a:pt x="42335" y="0"/>
                  </a:moveTo>
                  <a:lnTo>
                    <a:pt x="3577165" y="0"/>
                  </a:lnTo>
                  <a:cubicBezTo>
                    <a:pt x="3600546" y="0"/>
                    <a:pt x="3619500" y="18954"/>
                    <a:pt x="3619500" y="42335"/>
                  </a:cubicBezTo>
                  <a:lnTo>
                    <a:pt x="3619500" y="1904998"/>
                  </a:lnTo>
                  <a:cubicBezTo>
                    <a:pt x="3619500" y="1928379"/>
                    <a:pt x="3600546" y="1947333"/>
                    <a:pt x="3577165" y="1947333"/>
                  </a:cubicBezTo>
                  <a:lnTo>
                    <a:pt x="42335" y="1947333"/>
                  </a:lnTo>
                  <a:cubicBezTo>
                    <a:pt x="18954" y="1947333"/>
                    <a:pt x="0" y="1928379"/>
                    <a:pt x="0" y="1904998"/>
                  </a:cubicBezTo>
                  <a:lnTo>
                    <a:pt x="0" y="42335"/>
                  </a:lnTo>
                  <a:cubicBezTo>
                    <a:pt x="0" y="18970"/>
                    <a:pt x="18970" y="0"/>
                    <a:pt x="42335" y="0"/>
                  </a:cubicBezTo>
                  <a:close/>
                </a:path>
              </a:pathLst>
            </a:custGeom>
            <a:solidFill>
              <a:srgbClr val="FFFFFF"/>
            </a:solidFill>
          </p:spPr>
        </p:sp>
        <p:sp>
          <p:nvSpPr>
            <p:cNvPr id="53" name="Text 37"/>
            <p:cNvSpPr/>
            <p:nvPr/>
          </p:nvSpPr>
          <p:spPr>
            <a:xfrm>
              <a:off x="1265" y="7392"/>
              <a:ext cx="4909" cy="33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年交易额</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54" name="Text 38"/>
            <p:cNvSpPr/>
            <p:nvPr/>
          </p:nvSpPr>
          <p:spPr>
            <a:xfrm>
              <a:off x="1202" y="7823"/>
              <a:ext cx="5034" cy="600"/>
            </a:xfrm>
            <a:prstGeom prst="rect">
              <a:avLst/>
            </a:prstGeom>
            <a:solidFill>
              <a:srgbClr val="FFFFFF"/>
            </a:solidFill>
          </p:spPr>
          <p:txBody>
            <a:bodyPr wrap="square" lIns="0" tIns="0" rIns="0" bIns="0" rtlCol="0" anchor="ctr"/>
            <a:lstStyle/>
            <a:p>
              <a:pPr algn="ctr">
                <a:lnSpc>
                  <a:spcPct val="100000"/>
                </a:lnSpc>
              </a:pPr>
              <a:r>
                <a:rPr lang="en-US" sz="2400" b="1" dirty="0">
                  <a:solidFill>
                    <a:srgbClr val="C59F5E"/>
                  </a:solidFill>
                  <a:latin typeface="微软雅黑" panose="020B0503020204020204" charset="-122"/>
                  <a:ea typeface="微软雅黑" panose="020B0503020204020204" charset="-122"/>
                  <a:cs typeface="微软雅黑" panose="020B0503020204020204" charset="-122"/>
                </a:rPr>
                <a:t>≥4亿</a:t>
              </a:r>
              <a:endParaRPr lang="en-US" sz="2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56" name="Shape 40"/>
            <p:cNvSpPr/>
            <p:nvPr/>
          </p:nvSpPr>
          <p:spPr>
            <a:xfrm>
              <a:off x="1319" y="8547"/>
              <a:ext cx="4801" cy="800"/>
            </a:xfrm>
            <a:custGeom>
              <a:avLst/>
              <a:gdLst/>
              <a:ahLst/>
              <a:cxnLst/>
              <a:rect l="l" t="t" r="r" b="b"/>
              <a:pathLst>
                <a:path w="3280833" h="508000">
                  <a:moveTo>
                    <a:pt x="42332" y="0"/>
                  </a:moveTo>
                  <a:lnTo>
                    <a:pt x="3238502" y="0"/>
                  </a:lnTo>
                  <a:cubicBezTo>
                    <a:pt x="3261881" y="0"/>
                    <a:pt x="3280833" y="18953"/>
                    <a:pt x="3280833" y="42332"/>
                  </a:cubicBezTo>
                  <a:lnTo>
                    <a:pt x="3280833" y="465668"/>
                  </a:lnTo>
                  <a:cubicBezTo>
                    <a:pt x="3280833" y="489047"/>
                    <a:pt x="3261881" y="508000"/>
                    <a:pt x="3238502" y="508000"/>
                  </a:cubicBezTo>
                  <a:lnTo>
                    <a:pt x="42332" y="508000"/>
                  </a:lnTo>
                  <a:cubicBezTo>
                    <a:pt x="18953" y="508000"/>
                    <a:pt x="0" y="489047"/>
                    <a:pt x="0" y="465668"/>
                  </a:cubicBezTo>
                  <a:lnTo>
                    <a:pt x="0" y="42332"/>
                  </a:lnTo>
                  <a:cubicBezTo>
                    <a:pt x="0" y="18968"/>
                    <a:pt x="18968" y="0"/>
                    <a:pt x="42332" y="0"/>
                  </a:cubicBezTo>
                  <a:close/>
                </a:path>
              </a:pathLst>
            </a:custGeom>
            <a:solidFill>
              <a:srgbClr val="F9F5EE"/>
            </a:solidFill>
          </p:spPr>
        </p:sp>
        <p:sp>
          <p:nvSpPr>
            <p:cNvPr id="57" name="Text 41"/>
            <p:cNvSpPr/>
            <p:nvPr/>
          </p:nvSpPr>
          <p:spPr>
            <a:xfrm>
              <a:off x="3098" y="8681"/>
              <a:ext cx="1243" cy="533"/>
            </a:xfrm>
            <a:prstGeom prst="rect">
              <a:avLst/>
            </a:prstGeom>
            <a:solidFill>
              <a:srgbClr val="F9F5EE"/>
            </a:solidFill>
          </p:spPr>
          <p:txBody>
            <a:bodyPr wrap="square" lIns="0" tIns="0" rIns="0" bIns="0" rtlCol="0" anchor="ctr"/>
            <a:lstStyle/>
            <a:p>
              <a:pPr algn="ctr">
                <a:lnSpc>
                  <a:spcPct val="110000"/>
                </a:lnSpc>
              </a:pPr>
              <a:r>
                <a:rPr lang="en-US" sz="2000" b="1" dirty="0">
                  <a:solidFill>
                    <a:srgbClr val="C59F5E"/>
                  </a:solidFill>
                  <a:latin typeface="微软雅黑" panose="020B0503020204020204" charset="-122"/>
                  <a:ea typeface="微软雅黑" panose="020B0503020204020204" charset="-122"/>
                  <a:cs typeface="微软雅黑" panose="020B0503020204020204" charset="-122"/>
                </a:rPr>
                <a:t>300万</a:t>
              </a:r>
              <a:endParaRPr lang="en-US" sz="20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58" name="Text 42"/>
            <p:cNvSpPr/>
            <p:nvPr/>
          </p:nvSpPr>
          <p:spPr>
            <a:xfrm>
              <a:off x="4362" y="8858"/>
              <a:ext cx="326" cy="311"/>
            </a:xfrm>
            <a:prstGeom prst="rect">
              <a:avLst/>
            </a:prstGeom>
            <a:solidFill>
              <a:srgbClr val="F9F5EE"/>
            </a:solidFill>
          </p:spPr>
          <p:txBody>
            <a:bodyPr wrap="square" lIns="0" tIns="0" rIns="0" bIns="0" rtlCol="0" anchor="ctr"/>
            <a:lstStyle/>
            <a:p>
              <a:pPr algn="ctr">
                <a:lnSpc>
                  <a:spcPct val="120000"/>
                </a:lnSpc>
              </a:pPr>
              <a:r>
                <a:rPr lang="en-US" sz="1165" dirty="0">
                  <a:solidFill>
                    <a:schemeClr val="tx1">
                      <a:alpha val="70000"/>
                    </a:schemeClr>
                  </a:solidFill>
                  <a:latin typeface="微软雅黑" panose="020B0503020204020204" charset="-122"/>
                  <a:ea typeface="微软雅黑" panose="020B0503020204020204" charset="-122"/>
                  <a:cs typeface="MiSans" pitchFamily="34" charset="-120"/>
                </a:rPr>
                <a:t>元</a:t>
              </a:r>
              <a:endParaRPr lang="en-US" sz="1165"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59" name="Shape 43"/>
            <p:cNvSpPr/>
            <p:nvPr/>
          </p:nvSpPr>
          <p:spPr>
            <a:xfrm>
              <a:off x="7059" y="7159"/>
              <a:ext cx="5397" cy="2438"/>
            </a:xfrm>
            <a:custGeom>
              <a:avLst/>
              <a:gdLst/>
              <a:ahLst/>
              <a:cxnLst/>
              <a:rect l="l" t="t" r="r" b="b"/>
              <a:pathLst>
                <a:path w="3619500" h="1947333">
                  <a:moveTo>
                    <a:pt x="42335" y="0"/>
                  </a:moveTo>
                  <a:lnTo>
                    <a:pt x="3577165" y="0"/>
                  </a:lnTo>
                  <a:cubicBezTo>
                    <a:pt x="3600546" y="0"/>
                    <a:pt x="3619500" y="18954"/>
                    <a:pt x="3619500" y="42335"/>
                  </a:cubicBezTo>
                  <a:lnTo>
                    <a:pt x="3619500" y="1904998"/>
                  </a:lnTo>
                  <a:cubicBezTo>
                    <a:pt x="3619500" y="1928379"/>
                    <a:pt x="3600546" y="1947333"/>
                    <a:pt x="3577165" y="1947333"/>
                  </a:cubicBezTo>
                  <a:lnTo>
                    <a:pt x="42335" y="1947333"/>
                  </a:lnTo>
                  <a:cubicBezTo>
                    <a:pt x="18954" y="1947333"/>
                    <a:pt x="0" y="1928379"/>
                    <a:pt x="0" y="1904998"/>
                  </a:cubicBezTo>
                  <a:lnTo>
                    <a:pt x="0" y="42335"/>
                  </a:lnTo>
                  <a:cubicBezTo>
                    <a:pt x="0" y="18970"/>
                    <a:pt x="18970" y="0"/>
                    <a:pt x="42335" y="0"/>
                  </a:cubicBezTo>
                  <a:close/>
                </a:path>
              </a:pathLst>
            </a:custGeom>
            <a:solidFill>
              <a:srgbClr val="FFFFFF"/>
            </a:solidFill>
          </p:spPr>
        </p:sp>
        <p:sp>
          <p:nvSpPr>
            <p:cNvPr id="60" name="Text 44"/>
            <p:cNvSpPr/>
            <p:nvPr/>
          </p:nvSpPr>
          <p:spPr>
            <a:xfrm>
              <a:off x="7179" y="7392"/>
              <a:ext cx="5032" cy="33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年交易额</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61" name="Text 45"/>
            <p:cNvSpPr/>
            <p:nvPr/>
          </p:nvSpPr>
          <p:spPr>
            <a:xfrm>
              <a:off x="7115" y="7805"/>
              <a:ext cx="5160" cy="600"/>
            </a:xfrm>
            <a:prstGeom prst="rect">
              <a:avLst/>
            </a:prstGeom>
            <a:solidFill>
              <a:srgbClr val="FFFFFF"/>
            </a:solidFill>
          </p:spPr>
          <p:txBody>
            <a:bodyPr wrap="square" lIns="0" tIns="0" rIns="0" bIns="0" rtlCol="0" anchor="ctr"/>
            <a:lstStyle/>
            <a:p>
              <a:pPr algn="ctr">
                <a:lnSpc>
                  <a:spcPct val="100000"/>
                </a:lnSpc>
              </a:pPr>
              <a:r>
                <a:rPr lang="en-US" sz="2400" b="1" dirty="0">
                  <a:solidFill>
                    <a:srgbClr val="C59F5E"/>
                  </a:solidFill>
                  <a:latin typeface="微软雅黑" panose="020B0503020204020204" charset="-122"/>
                  <a:ea typeface="微软雅黑" panose="020B0503020204020204" charset="-122"/>
                  <a:cs typeface="微软雅黑" panose="020B0503020204020204" charset="-122"/>
                </a:rPr>
                <a:t>≥1亿</a:t>
              </a:r>
              <a:endParaRPr lang="en-US" sz="2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63" name="Shape 47"/>
            <p:cNvSpPr/>
            <p:nvPr/>
          </p:nvSpPr>
          <p:spPr>
            <a:xfrm>
              <a:off x="7235" y="8558"/>
              <a:ext cx="4921" cy="800"/>
            </a:xfrm>
            <a:custGeom>
              <a:avLst/>
              <a:gdLst/>
              <a:ahLst/>
              <a:cxnLst/>
              <a:rect l="l" t="t" r="r" b="b"/>
              <a:pathLst>
                <a:path w="3280833" h="508000">
                  <a:moveTo>
                    <a:pt x="42332" y="0"/>
                  </a:moveTo>
                  <a:lnTo>
                    <a:pt x="3238502" y="0"/>
                  </a:lnTo>
                  <a:cubicBezTo>
                    <a:pt x="3261881" y="0"/>
                    <a:pt x="3280833" y="18953"/>
                    <a:pt x="3280833" y="42332"/>
                  </a:cubicBezTo>
                  <a:lnTo>
                    <a:pt x="3280833" y="465668"/>
                  </a:lnTo>
                  <a:cubicBezTo>
                    <a:pt x="3280833" y="489047"/>
                    <a:pt x="3261881" y="508000"/>
                    <a:pt x="3238502" y="508000"/>
                  </a:cubicBezTo>
                  <a:lnTo>
                    <a:pt x="42332" y="508000"/>
                  </a:lnTo>
                  <a:cubicBezTo>
                    <a:pt x="18953" y="508000"/>
                    <a:pt x="0" y="489047"/>
                    <a:pt x="0" y="465668"/>
                  </a:cubicBezTo>
                  <a:lnTo>
                    <a:pt x="0" y="42332"/>
                  </a:lnTo>
                  <a:cubicBezTo>
                    <a:pt x="0" y="18968"/>
                    <a:pt x="18968" y="0"/>
                    <a:pt x="42332" y="0"/>
                  </a:cubicBezTo>
                  <a:close/>
                </a:path>
              </a:pathLst>
            </a:custGeom>
            <a:solidFill>
              <a:srgbClr val="F9F5EE"/>
            </a:solidFill>
          </p:spPr>
        </p:sp>
        <p:sp>
          <p:nvSpPr>
            <p:cNvPr id="64" name="Text 48"/>
            <p:cNvSpPr/>
            <p:nvPr/>
          </p:nvSpPr>
          <p:spPr>
            <a:xfrm>
              <a:off x="9095" y="8663"/>
              <a:ext cx="1200" cy="533"/>
            </a:xfrm>
            <a:prstGeom prst="rect">
              <a:avLst/>
            </a:prstGeom>
            <a:solidFill>
              <a:srgbClr val="F9F5EE"/>
            </a:solidFill>
          </p:spPr>
          <p:txBody>
            <a:bodyPr wrap="square" lIns="0" tIns="0" rIns="0" bIns="0" rtlCol="0" anchor="ctr"/>
            <a:lstStyle/>
            <a:p>
              <a:pPr algn="ctr">
                <a:lnSpc>
                  <a:spcPct val="110000"/>
                </a:lnSpc>
              </a:pPr>
              <a:r>
                <a:rPr lang="en-US" sz="2000" b="1" dirty="0">
                  <a:solidFill>
                    <a:srgbClr val="C59F5E"/>
                  </a:solidFill>
                  <a:latin typeface="微软雅黑" panose="020B0503020204020204" charset="-122"/>
                  <a:ea typeface="微软雅黑" panose="020B0503020204020204" charset="-122"/>
                  <a:cs typeface="微软雅黑" panose="020B0503020204020204" charset="-122"/>
                </a:rPr>
                <a:t>100万</a:t>
              </a:r>
              <a:endParaRPr lang="en-US" sz="20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65" name="Text 49"/>
            <p:cNvSpPr/>
            <p:nvPr/>
          </p:nvSpPr>
          <p:spPr>
            <a:xfrm>
              <a:off x="10284" y="8840"/>
              <a:ext cx="334" cy="311"/>
            </a:xfrm>
            <a:prstGeom prst="rect">
              <a:avLst/>
            </a:prstGeom>
            <a:solidFill>
              <a:srgbClr val="F9F5EE"/>
            </a:solidFill>
          </p:spPr>
          <p:txBody>
            <a:bodyPr wrap="square" lIns="0" tIns="0" rIns="0" bIns="0" rtlCol="0" anchor="ctr"/>
            <a:lstStyle/>
            <a:p>
              <a:pPr algn="ctr">
                <a:lnSpc>
                  <a:spcPct val="120000"/>
                </a:lnSpc>
              </a:pPr>
              <a:r>
                <a:rPr lang="en-US" sz="1165" dirty="0">
                  <a:solidFill>
                    <a:schemeClr val="tx1">
                      <a:alpha val="70000"/>
                    </a:schemeClr>
                  </a:solidFill>
                  <a:latin typeface="微软雅黑" panose="020B0503020204020204" charset="-122"/>
                  <a:ea typeface="微软雅黑" panose="020B0503020204020204" charset="-122"/>
                  <a:cs typeface="MiSans" pitchFamily="34" charset="-120"/>
                </a:rPr>
                <a:t>元</a:t>
              </a:r>
              <a:endParaRPr lang="en-US" sz="1165"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66" name="Shape 50"/>
            <p:cNvSpPr/>
            <p:nvPr/>
          </p:nvSpPr>
          <p:spPr>
            <a:xfrm>
              <a:off x="13039" y="7159"/>
              <a:ext cx="5320" cy="2438"/>
            </a:xfrm>
            <a:custGeom>
              <a:avLst/>
              <a:gdLst/>
              <a:ahLst/>
              <a:cxnLst/>
              <a:rect l="l" t="t" r="r" b="b"/>
              <a:pathLst>
                <a:path w="3619500" h="1947333">
                  <a:moveTo>
                    <a:pt x="42335" y="0"/>
                  </a:moveTo>
                  <a:lnTo>
                    <a:pt x="3577165" y="0"/>
                  </a:lnTo>
                  <a:cubicBezTo>
                    <a:pt x="3600546" y="0"/>
                    <a:pt x="3619500" y="18954"/>
                    <a:pt x="3619500" y="42335"/>
                  </a:cubicBezTo>
                  <a:lnTo>
                    <a:pt x="3619500" y="1904998"/>
                  </a:lnTo>
                  <a:cubicBezTo>
                    <a:pt x="3619500" y="1928379"/>
                    <a:pt x="3600546" y="1947333"/>
                    <a:pt x="3577165" y="1947333"/>
                  </a:cubicBezTo>
                  <a:lnTo>
                    <a:pt x="42335" y="1947333"/>
                  </a:lnTo>
                  <a:cubicBezTo>
                    <a:pt x="18954" y="1947333"/>
                    <a:pt x="0" y="1928379"/>
                    <a:pt x="0" y="1904998"/>
                  </a:cubicBezTo>
                  <a:lnTo>
                    <a:pt x="0" y="42335"/>
                  </a:lnTo>
                  <a:cubicBezTo>
                    <a:pt x="0" y="18970"/>
                    <a:pt x="18970" y="0"/>
                    <a:pt x="42335" y="0"/>
                  </a:cubicBezTo>
                  <a:close/>
                </a:path>
              </a:pathLst>
            </a:custGeom>
            <a:solidFill>
              <a:srgbClr val="FFFFFF"/>
            </a:solidFill>
          </p:spPr>
        </p:sp>
        <p:sp>
          <p:nvSpPr>
            <p:cNvPr id="67" name="Text 51"/>
            <p:cNvSpPr/>
            <p:nvPr/>
          </p:nvSpPr>
          <p:spPr>
            <a:xfrm>
              <a:off x="13214" y="7392"/>
              <a:ext cx="4876" cy="333"/>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年交易额</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68" name="Text 52"/>
            <p:cNvSpPr/>
            <p:nvPr/>
          </p:nvSpPr>
          <p:spPr>
            <a:xfrm>
              <a:off x="13147" y="7787"/>
              <a:ext cx="4999" cy="600"/>
            </a:xfrm>
            <a:prstGeom prst="rect">
              <a:avLst/>
            </a:prstGeom>
            <a:solidFill>
              <a:srgbClr val="FFFFFF"/>
            </a:solidFill>
          </p:spPr>
          <p:txBody>
            <a:bodyPr wrap="square" lIns="0" tIns="0" rIns="0" bIns="0" rtlCol="0" anchor="ctr"/>
            <a:lstStyle/>
            <a:p>
              <a:pPr algn="ctr">
                <a:lnSpc>
                  <a:spcPct val="100000"/>
                </a:lnSpc>
              </a:pPr>
              <a:r>
                <a:rPr lang="en-US" sz="2400" b="1" dirty="0">
                  <a:solidFill>
                    <a:srgbClr val="C59F5E"/>
                  </a:solidFill>
                  <a:latin typeface="微软雅黑" panose="020B0503020204020204" charset="-122"/>
                  <a:ea typeface="微软雅黑" panose="020B0503020204020204" charset="-122"/>
                  <a:cs typeface="微软雅黑" panose="020B0503020204020204" charset="-122"/>
                </a:rPr>
                <a:t>≥3000万</a:t>
              </a:r>
              <a:endParaRPr lang="en-US" sz="24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70" name="Shape 54"/>
            <p:cNvSpPr/>
            <p:nvPr/>
          </p:nvSpPr>
          <p:spPr>
            <a:xfrm>
              <a:off x="13315" y="8558"/>
              <a:ext cx="4769" cy="800"/>
            </a:xfrm>
            <a:custGeom>
              <a:avLst/>
              <a:gdLst/>
              <a:ahLst/>
              <a:cxnLst/>
              <a:rect l="l" t="t" r="r" b="b"/>
              <a:pathLst>
                <a:path w="3280833" h="508000">
                  <a:moveTo>
                    <a:pt x="42332" y="0"/>
                  </a:moveTo>
                  <a:lnTo>
                    <a:pt x="3238502" y="0"/>
                  </a:lnTo>
                  <a:cubicBezTo>
                    <a:pt x="3261881" y="0"/>
                    <a:pt x="3280833" y="18953"/>
                    <a:pt x="3280833" y="42332"/>
                  </a:cubicBezTo>
                  <a:lnTo>
                    <a:pt x="3280833" y="465668"/>
                  </a:lnTo>
                  <a:cubicBezTo>
                    <a:pt x="3280833" y="489047"/>
                    <a:pt x="3261881" y="508000"/>
                    <a:pt x="3238502" y="508000"/>
                  </a:cubicBezTo>
                  <a:lnTo>
                    <a:pt x="42332" y="508000"/>
                  </a:lnTo>
                  <a:cubicBezTo>
                    <a:pt x="18953" y="508000"/>
                    <a:pt x="0" y="489047"/>
                    <a:pt x="0" y="465668"/>
                  </a:cubicBezTo>
                  <a:lnTo>
                    <a:pt x="0" y="42332"/>
                  </a:lnTo>
                  <a:cubicBezTo>
                    <a:pt x="0" y="18968"/>
                    <a:pt x="18968" y="0"/>
                    <a:pt x="42332" y="0"/>
                  </a:cubicBezTo>
                  <a:close/>
                </a:path>
              </a:pathLst>
            </a:custGeom>
            <a:solidFill>
              <a:srgbClr val="F9F5EE"/>
            </a:solidFill>
          </p:spPr>
        </p:sp>
        <p:sp>
          <p:nvSpPr>
            <p:cNvPr id="71" name="Text 55"/>
            <p:cNvSpPr/>
            <p:nvPr/>
          </p:nvSpPr>
          <p:spPr>
            <a:xfrm>
              <a:off x="15154" y="8692"/>
              <a:ext cx="1003" cy="533"/>
            </a:xfrm>
            <a:prstGeom prst="rect">
              <a:avLst/>
            </a:prstGeom>
            <a:solidFill>
              <a:srgbClr val="F9F5EE"/>
            </a:solidFill>
          </p:spPr>
          <p:txBody>
            <a:bodyPr wrap="square" lIns="0" tIns="0" rIns="0" bIns="0" rtlCol="0" anchor="ctr"/>
            <a:lstStyle/>
            <a:p>
              <a:pPr algn="ctr">
                <a:lnSpc>
                  <a:spcPct val="110000"/>
                </a:lnSpc>
              </a:pPr>
              <a:r>
                <a:rPr lang="en-US" sz="2000" b="1" dirty="0">
                  <a:solidFill>
                    <a:srgbClr val="C59F5E"/>
                  </a:solidFill>
                  <a:latin typeface="微软雅黑" panose="020B0503020204020204" charset="-122"/>
                  <a:ea typeface="微软雅黑" panose="020B0503020204020204" charset="-122"/>
                  <a:cs typeface="微软雅黑" panose="020B0503020204020204" charset="-122"/>
                </a:rPr>
                <a:t>30万</a:t>
              </a:r>
              <a:endParaRPr lang="en-US" sz="20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72" name="Text 56"/>
            <p:cNvSpPr/>
            <p:nvPr/>
          </p:nvSpPr>
          <p:spPr>
            <a:xfrm>
              <a:off x="16159" y="8869"/>
              <a:ext cx="323" cy="311"/>
            </a:xfrm>
            <a:prstGeom prst="rect">
              <a:avLst/>
            </a:prstGeom>
            <a:solidFill>
              <a:srgbClr val="F9F5EE"/>
            </a:solidFill>
          </p:spPr>
          <p:txBody>
            <a:bodyPr wrap="square" lIns="0" tIns="0" rIns="0" bIns="0" rtlCol="0" anchor="ctr"/>
            <a:lstStyle/>
            <a:p>
              <a:pPr algn="ctr">
                <a:lnSpc>
                  <a:spcPct val="120000"/>
                </a:lnSpc>
              </a:pPr>
              <a:r>
                <a:rPr lang="en-US" sz="1165" dirty="0">
                  <a:solidFill>
                    <a:schemeClr val="tx1">
                      <a:alpha val="70000"/>
                    </a:schemeClr>
                  </a:solidFill>
                  <a:latin typeface="微软雅黑" panose="020B0503020204020204" charset="-122"/>
                  <a:ea typeface="微软雅黑" panose="020B0503020204020204" charset="-122"/>
                  <a:cs typeface="MiSans" pitchFamily="34" charset="-120"/>
                </a:rPr>
                <a:t>元</a:t>
              </a:r>
              <a:endParaRPr lang="en-US" sz="1165"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73" name="Shape 57"/>
            <p:cNvSpPr/>
            <p:nvPr/>
          </p:nvSpPr>
          <p:spPr>
            <a:xfrm>
              <a:off x="18936" y="7159"/>
              <a:ext cx="5385" cy="2438"/>
            </a:xfrm>
            <a:custGeom>
              <a:avLst/>
              <a:gdLst/>
              <a:ahLst/>
              <a:cxnLst/>
              <a:rect l="l" t="t" r="r" b="b"/>
              <a:pathLst>
                <a:path w="3619500" h="1947333">
                  <a:moveTo>
                    <a:pt x="42335" y="0"/>
                  </a:moveTo>
                  <a:lnTo>
                    <a:pt x="3577165" y="0"/>
                  </a:lnTo>
                  <a:cubicBezTo>
                    <a:pt x="3600546" y="0"/>
                    <a:pt x="3619500" y="18954"/>
                    <a:pt x="3619500" y="42335"/>
                  </a:cubicBezTo>
                  <a:lnTo>
                    <a:pt x="3619500" y="1904998"/>
                  </a:lnTo>
                  <a:cubicBezTo>
                    <a:pt x="3619500" y="1928379"/>
                    <a:pt x="3600546" y="1947333"/>
                    <a:pt x="3577165" y="1947333"/>
                  </a:cubicBezTo>
                  <a:lnTo>
                    <a:pt x="42335" y="1947333"/>
                  </a:lnTo>
                  <a:cubicBezTo>
                    <a:pt x="18954" y="1947333"/>
                    <a:pt x="0" y="1928379"/>
                    <a:pt x="0" y="1904998"/>
                  </a:cubicBezTo>
                  <a:lnTo>
                    <a:pt x="0" y="42335"/>
                  </a:lnTo>
                  <a:cubicBezTo>
                    <a:pt x="0" y="18970"/>
                    <a:pt x="18970" y="0"/>
                    <a:pt x="42335" y="0"/>
                  </a:cubicBezTo>
                  <a:close/>
                </a:path>
              </a:pathLst>
            </a:custGeom>
            <a:solidFill>
              <a:srgbClr val="FFFFFF"/>
            </a:solidFill>
          </p:spPr>
        </p:sp>
        <p:sp>
          <p:nvSpPr>
            <p:cNvPr id="74" name="Text 58"/>
            <p:cNvSpPr/>
            <p:nvPr/>
          </p:nvSpPr>
          <p:spPr>
            <a:xfrm>
              <a:off x="19118" y="8043"/>
              <a:ext cx="5033" cy="867"/>
            </a:xfrm>
            <a:prstGeom prst="rect">
              <a:avLst/>
            </a:prstGeom>
            <a:solidFill>
              <a:srgbClr val="FFFFFF"/>
            </a:solidFill>
          </p:spPr>
          <p:txBody>
            <a:bodyPr wrap="square" lIns="0" tIns="0" rIns="0" bIns="0" rtlCol="0" anchor="ctr"/>
            <a:lstStyle/>
            <a:p>
              <a:pPr algn="just">
                <a:lnSpc>
                  <a:spcPct val="14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不同市县政策略有差异，建议企业根据选址咨询当地商务部门</a:t>
              </a:r>
              <a:r>
                <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48" name="组合 47"/>
          <p:cNvGrpSpPr/>
          <p:nvPr/>
        </p:nvGrpSpPr>
        <p:grpSpPr>
          <a:xfrm>
            <a:off x="546100" y="6342380"/>
            <a:ext cx="7362825" cy="2160270"/>
            <a:chOff x="700" y="10868"/>
            <a:chExt cx="11339" cy="3402"/>
          </a:xfrm>
        </p:grpSpPr>
        <p:grpSp>
          <p:nvGrpSpPr>
            <p:cNvPr id="145" name="组合 144"/>
            <p:cNvGrpSpPr/>
            <p:nvPr/>
          </p:nvGrpSpPr>
          <p:grpSpPr>
            <a:xfrm rot="0">
              <a:off x="700" y="10868"/>
              <a:ext cx="11339" cy="3402"/>
              <a:chOff x="922" y="10975"/>
              <a:chExt cx="11766" cy="2415"/>
            </a:xfrm>
          </p:grpSpPr>
          <p:sp>
            <p:nvSpPr>
              <p:cNvPr id="146"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147"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80" name="Text 61"/>
            <p:cNvSpPr/>
            <p:nvPr/>
          </p:nvSpPr>
          <p:spPr>
            <a:xfrm>
              <a:off x="1000" y="10936"/>
              <a:ext cx="10634" cy="433"/>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申请条件</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81" name="Text 62"/>
            <p:cNvSpPr/>
            <p:nvPr/>
          </p:nvSpPr>
          <p:spPr>
            <a:xfrm>
              <a:off x="1000" y="11559"/>
              <a:ext cx="10634"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在海南依法注册、登记纳税的独立法人市场主体</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82" name="Text 63"/>
            <p:cNvSpPr/>
            <p:nvPr/>
          </p:nvSpPr>
          <p:spPr>
            <a:xfrm>
              <a:off x="1000" y="12092"/>
              <a:ext cx="10634"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在跨境电商综合试验区线上综合服务平台注册登记</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83" name="Text 64"/>
            <p:cNvSpPr/>
            <p:nvPr/>
          </p:nvSpPr>
          <p:spPr>
            <a:xfrm>
              <a:off x="1000" y="12626"/>
              <a:ext cx="10634"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纳入综试区跨境电子商务统计监测体系</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按要求报送数据</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84" name="Text 65"/>
            <p:cNvSpPr/>
            <p:nvPr/>
          </p:nvSpPr>
          <p:spPr>
            <a:xfrm>
              <a:off x="1000" y="13159"/>
              <a:ext cx="10634"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符合在海南实质性运营的要求</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85" name="Text 66"/>
            <p:cNvSpPr/>
            <p:nvPr/>
          </p:nvSpPr>
          <p:spPr>
            <a:xfrm>
              <a:off x="1000" y="13692"/>
              <a:ext cx="10634"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未被列入失信被执行人和重大税收违法案件当事人名单</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50" name="组合 49"/>
          <p:cNvGrpSpPr/>
          <p:nvPr/>
        </p:nvGrpSpPr>
        <p:grpSpPr>
          <a:xfrm>
            <a:off x="8275320" y="6351905"/>
            <a:ext cx="7466276" cy="2159106"/>
            <a:chOff x="12967" y="10823"/>
            <a:chExt cx="11758" cy="3400"/>
          </a:xfrm>
        </p:grpSpPr>
        <p:grpSp>
          <p:nvGrpSpPr>
            <p:cNvPr id="38" name="组合 37"/>
            <p:cNvGrpSpPr/>
            <p:nvPr/>
          </p:nvGrpSpPr>
          <p:grpSpPr>
            <a:xfrm rot="0">
              <a:off x="12967" y="10823"/>
              <a:ext cx="11758" cy="3400"/>
              <a:chOff x="922" y="10975"/>
              <a:chExt cx="12201" cy="2414"/>
            </a:xfrm>
          </p:grpSpPr>
          <p:sp>
            <p:nvSpPr>
              <p:cNvPr id="41" name="Shape 27"/>
              <p:cNvSpPr/>
              <p:nvPr/>
            </p:nvSpPr>
            <p:spPr>
              <a:xfrm>
                <a:off x="927" y="10975"/>
                <a:ext cx="12196"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43"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88" name="Text 69"/>
            <p:cNvSpPr/>
            <p:nvPr/>
          </p:nvSpPr>
          <p:spPr>
            <a:xfrm>
              <a:off x="13267" y="10936"/>
              <a:ext cx="11066" cy="411"/>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战略建议</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89" name="Text 70"/>
            <p:cNvSpPr/>
            <p:nvPr/>
          </p:nvSpPr>
          <p:spPr>
            <a:xfrm>
              <a:off x="13267" y="11558"/>
              <a:ext cx="10363" cy="474"/>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落户奖励政策为企业提供了</a:t>
              </a:r>
              <a:r>
                <a:rPr lang="en-US" sz="1400" dirty="0">
                  <a:solidFill>
                    <a:srgbClr val="C59F5E"/>
                  </a:solidFill>
                  <a:latin typeface="微软雅黑" panose="020B0503020204020204" charset="-122"/>
                  <a:ea typeface="微软雅黑" panose="020B0503020204020204" charset="-122"/>
                  <a:cs typeface="微软雅黑" panose="020B0503020204020204" charset="-122"/>
                </a:rPr>
                <a:t>真金白银的支持</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,建议企业:</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90" name="Text 71"/>
            <p:cNvSpPr/>
            <p:nvPr/>
          </p:nvSpPr>
          <p:spPr>
            <a:xfrm>
              <a:off x="13267" y="12191"/>
              <a:ext cx="10818" cy="375"/>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尽早布局</a:t>
              </a:r>
              <a:r>
                <a:rPr lang="zh-CN" altLang="en-US" sz="1400" dirty="0">
                  <a:solidFill>
                    <a:srgbClr val="C59F5E">
                      <a:alpha val="80000"/>
                    </a:srgb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alpha val="80000"/>
                    </a:srgbClr>
                  </a:solidFill>
                  <a:latin typeface="微软雅黑" panose="020B0503020204020204" charset="-122"/>
                  <a:ea typeface="微软雅黑" panose="020B0503020204020204" charset="-122"/>
                  <a:cs typeface="微软雅黑" panose="020B0503020204020204" charset="-122"/>
                </a:rPr>
                <a:t>2025</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年封关后将实施更严格审核</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越早落户越能享受政策红利</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91" name="Text 72"/>
            <p:cNvSpPr/>
            <p:nvPr/>
          </p:nvSpPr>
          <p:spPr>
            <a:xfrm>
              <a:off x="13267" y="12725"/>
              <a:ext cx="10363" cy="373"/>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规模化发展</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努力提升交易额</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争取更高等级的奖励</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92" name="Text 73"/>
            <p:cNvSpPr/>
            <p:nvPr/>
          </p:nvSpPr>
          <p:spPr>
            <a:xfrm>
              <a:off x="13267" y="13258"/>
              <a:ext cx="10575"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合规经营</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确保实质性运营</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避免空壳公司风险</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9" name="组合 8"/>
          <p:cNvGrpSpPr/>
          <p:nvPr/>
        </p:nvGrpSpPr>
        <p:grpSpPr>
          <a:xfrm rot="0">
            <a:off x="545465" y="260350"/>
            <a:ext cx="15386685" cy="8771890"/>
            <a:chOff x="859" y="410"/>
            <a:chExt cx="24231" cy="13814"/>
          </a:xfrm>
        </p:grpSpPr>
        <p:pic>
          <p:nvPicPr>
            <p:cNvPr id="55" name="图片 54"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2" name="组合 61"/>
            <p:cNvGrpSpPr/>
            <p:nvPr/>
          </p:nvGrpSpPr>
          <p:grpSpPr>
            <a:xfrm rot="0">
              <a:off x="21095" y="410"/>
              <a:ext cx="3995" cy="1345"/>
              <a:chOff x="2704" y="1289"/>
              <a:chExt cx="3995" cy="1345"/>
            </a:xfrm>
          </p:grpSpPr>
          <p:sp>
            <p:nvSpPr>
              <p:cNvPr id="69"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77"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78" name="直接连接符 77"/>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79" name="组合 78"/>
            <p:cNvGrpSpPr/>
            <p:nvPr/>
          </p:nvGrpSpPr>
          <p:grpSpPr>
            <a:xfrm>
              <a:off x="19334" y="13732"/>
              <a:ext cx="5686" cy="492"/>
              <a:chOff x="19278" y="13732"/>
              <a:chExt cx="5686" cy="492"/>
            </a:xfrm>
          </p:grpSpPr>
          <p:sp>
            <p:nvSpPr>
              <p:cNvPr id="86" name="文本框 85"/>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87" name="图片 86"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物流仓储补贴:降低运营成本的关键支持</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真金白银减负担，提升企业盈利空间</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81" name="组合 80"/>
          <p:cNvGrpSpPr/>
          <p:nvPr/>
        </p:nvGrpSpPr>
        <p:grpSpPr>
          <a:xfrm>
            <a:off x="545465" y="1472565"/>
            <a:ext cx="4860290" cy="2663190"/>
            <a:chOff x="859" y="2319"/>
            <a:chExt cx="7654" cy="4194"/>
          </a:xfrm>
        </p:grpSpPr>
        <p:sp>
          <p:nvSpPr>
            <p:cNvPr id="9" name="Shape 27"/>
            <p:cNvSpPr/>
            <p:nvPr/>
          </p:nvSpPr>
          <p:spPr>
            <a:xfrm>
              <a:off x="859" y="2319"/>
              <a:ext cx="7654" cy="419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13" name="Shape 3"/>
            <p:cNvSpPr/>
            <p:nvPr/>
          </p:nvSpPr>
          <p:spPr>
            <a:xfrm>
              <a:off x="1131" y="2525"/>
              <a:ext cx="800" cy="800"/>
            </a:xfrm>
            <a:custGeom>
              <a:avLst/>
              <a:gdLst/>
              <a:ahLst/>
              <a:cxnLst/>
              <a:rect l="l" t="t" r="r" b="b"/>
              <a:pathLst>
                <a:path w="508000" h="508000">
                  <a:moveTo>
                    <a:pt x="42332" y="0"/>
                  </a:moveTo>
                  <a:lnTo>
                    <a:pt x="465668" y="0"/>
                  </a:lnTo>
                  <a:cubicBezTo>
                    <a:pt x="489047" y="0"/>
                    <a:pt x="508000" y="18953"/>
                    <a:pt x="508000" y="42332"/>
                  </a:cubicBezTo>
                  <a:lnTo>
                    <a:pt x="508000" y="465668"/>
                  </a:lnTo>
                  <a:cubicBezTo>
                    <a:pt x="508000" y="489047"/>
                    <a:pt x="489047" y="508000"/>
                    <a:pt x="465668" y="508000"/>
                  </a:cubicBezTo>
                  <a:lnTo>
                    <a:pt x="42332" y="508000"/>
                  </a:lnTo>
                  <a:cubicBezTo>
                    <a:pt x="18953" y="508000"/>
                    <a:pt x="0" y="489047"/>
                    <a:pt x="0" y="465668"/>
                  </a:cubicBezTo>
                  <a:lnTo>
                    <a:pt x="0" y="42332"/>
                  </a:lnTo>
                  <a:cubicBezTo>
                    <a:pt x="0" y="18968"/>
                    <a:pt x="18968" y="0"/>
                    <a:pt x="42332" y="0"/>
                  </a:cubicBezTo>
                  <a:close/>
                </a:path>
              </a:pathLst>
            </a:custGeom>
            <a:solidFill>
              <a:srgbClr val="C09B5A">
                <a:alpha val="20000"/>
              </a:srgbClr>
            </a:solidFill>
          </p:spPr>
        </p:sp>
        <p:sp>
          <p:nvSpPr>
            <p:cNvPr id="14" name="Shape 4"/>
            <p:cNvSpPr/>
            <p:nvPr/>
          </p:nvSpPr>
          <p:spPr>
            <a:xfrm>
              <a:off x="1344" y="2758"/>
              <a:ext cx="375" cy="333"/>
            </a:xfrm>
            <a:custGeom>
              <a:avLst/>
              <a:gdLst/>
              <a:ahLst/>
              <a:cxnLst/>
              <a:rect l="l" t="t" r="r" b="b"/>
              <a:pathLst>
                <a:path w="238125" h="211667">
                  <a:moveTo>
                    <a:pt x="0" y="58746"/>
                  </a:moveTo>
                  <a:lnTo>
                    <a:pt x="0" y="198438"/>
                  </a:lnTo>
                  <a:cubicBezTo>
                    <a:pt x="0" y="205755"/>
                    <a:pt x="5912" y="211667"/>
                    <a:pt x="13229" y="211667"/>
                  </a:cubicBezTo>
                  <a:cubicBezTo>
                    <a:pt x="20547" y="211667"/>
                    <a:pt x="26458" y="205755"/>
                    <a:pt x="26458" y="198438"/>
                  </a:cubicBezTo>
                  <a:lnTo>
                    <a:pt x="26458" y="99219"/>
                  </a:lnTo>
                  <a:cubicBezTo>
                    <a:pt x="26458" y="91901"/>
                    <a:pt x="32370" y="85990"/>
                    <a:pt x="39688" y="85990"/>
                  </a:cubicBezTo>
                  <a:lnTo>
                    <a:pt x="198438" y="85990"/>
                  </a:lnTo>
                  <a:cubicBezTo>
                    <a:pt x="205755" y="85990"/>
                    <a:pt x="211667" y="91901"/>
                    <a:pt x="211667" y="99219"/>
                  </a:cubicBezTo>
                  <a:lnTo>
                    <a:pt x="211667" y="198438"/>
                  </a:lnTo>
                  <a:cubicBezTo>
                    <a:pt x="211667" y="205755"/>
                    <a:pt x="217578" y="211667"/>
                    <a:pt x="224896" y="211667"/>
                  </a:cubicBezTo>
                  <a:cubicBezTo>
                    <a:pt x="232213" y="211667"/>
                    <a:pt x="238125" y="205755"/>
                    <a:pt x="238125" y="198438"/>
                  </a:cubicBezTo>
                  <a:lnTo>
                    <a:pt x="238125" y="58746"/>
                  </a:lnTo>
                  <a:cubicBezTo>
                    <a:pt x="238125" y="47377"/>
                    <a:pt x="230849" y="37248"/>
                    <a:pt x="220018" y="33652"/>
                  </a:cubicBezTo>
                  <a:lnTo>
                    <a:pt x="125346" y="2108"/>
                  </a:lnTo>
                  <a:cubicBezTo>
                    <a:pt x="121254" y="744"/>
                    <a:pt x="116871" y="744"/>
                    <a:pt x="112779" y="2108"/>
                  </a:cubicBezTo>
                  <a:lnTo>
                    <a:pt x="18107" y="33652"/>
                  </a:lnTo>
                  <a:cubicBezTo>
                    <a:pt x="7276" y="37248"/>
                    <a:pt x="0" y="47377"/>
                    <a:pt x="0" y="58746"/>
                  </a:cubicBezTo>
                  <a:close/>
                  <a:moveTo>
                    <a:pt x="191823" y="105833"/>
                  </a:moveTo>
                  <a:lnTo>
                    <a:pt x="46302" y="105833"/>
                  </a:lnTo>
                  <a:lnTo>
                    <a:pt x="46302" y="132292"/>
                  </a:lnTo>
                  <a:lnTo>
                    <a:pt x="191823" y="132292"/>
                  </a:lnTo>
                  <a:lnTo>
                    <a:pt x="191823" y="105833"/>
                  </a:lnTo>
                  <a:close/>
                  <a:moveTo>
                    <a:pt x="46302" y="171979"/>
                  </a:moveTo>
                  <a:lnTo>
                    <a:pt x="191823" y="171979"/>
                  </a:lnTo>
                  <a:lnTo>
                    <a:pt x="191823" y="145521"/>
                  </a:lnTo>
                  <a:lnTo>
                    <a:pt x="46302" y="145521"/>
                  </a:lnTo>
                  <a:lnTo>
                    <a:pt x="46302" y="171979"/>
                  </a:lnTo>
                  <a:close/>
                  <a:moveTo>
                    <a:pt x="191823" y="185208"/>
                  </a:moveTo>
                  <a:lnTo>
                    <a:pt x="46302" y="185208"/>
                  </a:lnTo>
                  <a:lnTo>
                    <a:pt x="46302" y="211667"/>
                  </a:lnTo>
                  <a:lnTo>
                    <a:pt x="191823" y="211667"/>
                  </a:lnTo>
                  <a:lnTo>
                    <a:pt x="191823" y="185208"/>
                  </a:lnTo>
                  <a:close/>
                </a:path>
              </a:pathLst>
            </a:custGeom>
            <a:solidFill>
              <a:srgbClr val="C09B5A"/>
            </a:solidFill>
          </p:spPr>
        </p:sp>
        <p:sp>
          <p:nvSpPr>
            <p:cNvPr id="15" name="Text 5"/>
            <p:cNvSpPr/>
            <p:nvPr/>
          </p:nvSpPr>
          <p:spPr>
            <a:xfrm>
              <a:off x="2131" y="2692"/>
              <a:ext cx="4170" cy="467"/>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保税仓库租金补贴</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6" name="Text 6"/>
            <p:cNvSpPr/>
            <p:nvPr/>
          </p:nvSpPr>
          <p:spPr>
            <a:xfrm>
              <a:off x="1131" y="3532"/>
              <a:ext cx="7099" cy="867"/>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租赁保税仓库的企业</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按照实际的租赁面积给予每年最高</a:t>
              </a:r>
              <a:r>
                <a:rPr lang="en-US" sz="1400" dirty="0">
                  <a:solidFill>
                    <a:srgbClr val="C59F5E"/>
                  </a:solidFill>
                  <a:latin typeface="微软雅黑" panose="020B0503020204020204" charset="-122"/>
                  <a:ea typeface="微软雅黑" panose="020B0503020204020204" charset="-122"/>
                  <a:cs typeface="微软雅黑" panose="020B0503020204020204" charset="-122"/>
                </a:rPr>
                <a:t>120元/平方米</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的租金补贴。</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7" name="Shape 7"/>
            <p:cNvSpPr/>
            <p:nvPr/>
          </p:nvSpPr>
          <p:spPr>
            <a:xfrm>
              <a:off x="1131" y="4785"/>
              <a:ext cx="7087" cy="1587"/>
            </a:xfrm>
            <a:custGeom>
              <a:avLst/>
              <a:gdLst/>
              <a:ahLst/>
              <a:cxnLst/>
              <a:rect l="l" t="t" r="r" b="b"/>
              <a:pathLst>
                <a:path w="4582583" h="1100667">
                  <a:moveTo>
                    <a:pt x="42332" y="0"/>
                  </a:moveTo>
                  <a:lnTo>
                    <a:pt x="4540252" y="0"/>
                  </a:lnTo>
                  <a:cubicBezTo>
                    <a:pt x="4563631" y="0"/>
                    <a:pt x="4582583" y="18953"/>
                    <a:pt x="4582583" y="42332"/>
                  </a:cubicBezTo>
                  <a:lnTo>
                    <a:pt x="4582583" y="1058335"/>
                  </a:lnTo>
                  <a:cubicBezTo>
                    <a:pt x="4582583" y="1081714"/>
                    <a:pt x="4563631" y="1100667"/>
                    <a:pt x="4540252" y="1100667"/>
                  </a:cubicBezTo>
                  <a:lnTo>
                    <a:pt x="42332" y="1100667"/>
                  </a:lnTo>
                  <a:cubicBezTo>
                    <a:pt x="18953" y="1100667"/>
                    <a:pt x="0" y="1081714"/>
                    <a:pt x="0" y="1058335"/>
                  </a:cubicBezTo>
                  <a:lnTo>
                    <a:pt x="0" y="42332"/>
                  </a:lnTo>
                  <a:cubicBezTo>
                    <a:pt x="0" y="18968"/>
                    <a:pt x="18968" y="0"/>
                    <a:pt x="42332" y="0"/>
                  </a:cubicBezTo>
                  <a:close/>
                </a:path>
              </a:pathLst>
            </a:custGeom>
            <a:solidFill>
              <a:srgbClr val="FFFFFF"/>
            </a:solidFill>
          </p:spPr>
        </p:sp>
        <p:sp>
          <p:nvSpPr>
            <p:cNvPr id="18" name="Text 8"/>
            <p:cNvSpPr/>
            <p:nvPr/>
          </p:nvSpPr>
          <p:spPr>
            <a:xfrm>
              <a:off x="1248" y="4992"/>
              <a:ext cx="6983" cy="667"/>
            </a:xfrm>
            <a:prstGeom prst="rect">
              <a:avLst/>
            </a:prstGeom>
            <a:noFill/>
          </p:spPr>
          <p:txBody>
            <a:bodyPr wrap="square" lIns="0" tIns="0" rIns="0" bIns="0" rtlCol="0" anchor="ctr"/>
            <a:lstStyle/>
            <a:p>
              <a:pPr algn="ctr">
                <a:lnSpc>
                  <a:spcPct val="90000"/>
                </a:lnSpc>
              </a:pPr>
              <a:r>
                <a:rPr lang="en-US" sz="3000" b="1" dirty="0">
                  <a:solidFill>
                    <a:srgbClr val="C59F5E"/>
                  </a:solidFill>
                  <a:latin typeface="微软雅黑" panose="020B0503020204020204" charset="-122"/>
                  <a:ea typeface="微软雅黑" panose="020B0503020204020204" charset="-122"/>
                  <a:cs typeface="微软雅黑" panose="020B0503020204020204" charset="-122"/>
                </a:rPr>
                <a:t>120元</a:t>
              </a:r>
              <a:endParaRPr lang="en-US" sz="30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19" name="Text 9"/>
            <p:cNvSpPr/>
            <p:nvPr/>
          </p:nvSpPr>
          <p:spPr>
            <a:xfrm>
              <a:off x="1331" y="5792"/>
              <a:ext cx="6817" cy="400"/>
            </a:xfrm>
            <a:prstGeom prst="rect">
              <a:avLst/>
            </a:prstGeom>
            <a:noFill/>
          </p:spPr>
          <p:txBody>
            <a:bodyPr wrap="square" lIns="0" tIns="0" rIns="0" bIns="0" rtlCol="0" anchor="ctr"/>
            <a:lstStyle/>
            <a:p>
              <a:pPr algn="ctr">
                <a:lnSpc>
                  <a:spcPct val="130000"/>
                </a:lnSpc>
              </a:pPr>
              <a:r>
                <a:rPr lang="en-US" sz="1335" dirty="0">
                  <a:solidFill>
                    <a:schemeClr val="tx1">
                      <a:alpha val="80000"/>
                    </a:schemeClr>
                  </a:solidFill>
                  <a:latin typeface="微软雅黑" panose="020B0503020204020204" charset="-122"/>
                  <a:ea typeface="微软雅黑" panose="020B0503020204020204" charset="-122"/>
                  <a:cs typeface="微软雅黑" panose="020B0503020204020204" charset="-122"/>
                </a:rPr>
                <a:t>/平方米/年</a:t>
              </a:r>
              <a:endParaRPr lang="en-US" sz="1335"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82" name="组合 81"/>
          <p:cNvGrpSpPr/>
          <p:nvPr/>
        </p:nvGrpSpPr>
        <p:grpSpPr>
          <a:xfrm>
            <a:off x="5695950" y="1472565"/>
            <a:ext cx="4860290" cy="2663190"/>
            <a:chOff x="8970" y="2319"/>
            <a:chExt cx="7654" cy="4194"/>
          </a:xfrm>
        </p:grpSpPr>
        <p:sp>
          <p:nvSpPr>
            <p:cNvPr id="50" name="Shape 27"/>
            <p:cNvSpPr/>
            <p:nvPr/>
          </p:nvSpPr>
          <p:spPr>
            <a:xfrm>
              <a:off x="8970" y="2319"/>
              <a:ext cx="7654" cy="419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21" name="Shape 11"/>
            <p:cNvSpPr/>
            <p:nvPr/>
          </p:nvSpPr>
          <p:spPr>
            <a:xfrm>
              <a:off x="9309" y="2525"/>
              <a:ext cx="800" cy="800"/>
            </a:xfrm>
            <a:custGeom>
              <a:avLst/>
              <a:gdLst/>
              <a:ahLst/>
              <a:cxnLst/>
              <a:rect l="l" t="t" r="r" b="b"/>
              <a:pathLst>
                <a:path w="508000" h="508000">
                  <a:moveTo>
                    <a:pt x="42332" y="0"/>
                  </a:moveTo>
                  <a:lnTo>
                    <a:pt x="465668" y="0"/>
                  </a:lnTo>
                  <a:cubicBezTo>
                    <a:pt x="489047" y="0"/>
                    <a:pt x="508000" y="18953"/>
                    <a:pt x="508000" y="42332"/>
                  </a:cubicBezTo>
                  <a:lnTo>
                    <a:pt x="508000" y="465668"/>
                  </a:lnTo>
                  <a:cubicBezTo>
                    <a:pt x="508000" y="489047"/>
                    <a:pt x="489047" y="508000"/>
                    <a:pt x="465668" y="508000"/>
                  </a:cubicBezTo>
                  <a:lnTo>
                    <a:pt x="42332" y="508000"/>
                  </a:lnTo>
                  <a:cubicBezTo>
                    <a:pt x="18953" y="508000"/>
                    <a:pt x="0" y="489047"/>
                    <a:pt x="0" y="465668"/>
                  </a:cubicBezTo>
                  <a:lnTo>
                    <a:pt x="0" y="42332"/>
                  </a:lnTo>
                  <a:cubicBezTo>
                    <a:pt x="0" y="18968"/>
                    <a:pt x="18968" y="0"/>
                    <a:pt x="42332" y="0"/>
                  </a:cubicBezTo>
                  <a:close/>
                </a:path>
              </a:pathLst>
            </a:custGeom>
            <a:solidFill>
              <a:srgbClr val="C09B5A">
                <a:alpha val="20000"/>
              </a:srgbClr>
            </a:solidFill>
          </p:spPr>
        </p:sp>
        <p:sp>
          <p:nvSpPr>
            <p:cNvPr id="22" name="Shape 12"/>
            <p:cNvSpPr/>
            <p:nvPr/>
          </p:nvSpPr>
          <p:spPr>
            <a:xfrm>
              <a:off x="9501" y="2758"/>
              <a:ext cx="417" cy="333"/>
            </a:xfrm>
            <a:custGeom>
              <a:avLst/>
              <a:gdLst/>
              <a:ahLst/>
              <a:cxnLst/>
              <a:rect l="l" t="t" r="r" b="b"/>
              <a:pathLst>
                <a:path w="264583" h="211667">
                  <a:moveTo>
                    <a:pt x="26458" y="39688"/>
                  </a:moveTo>
                  <a:cubicBezTo>
                    <a:pt x="26458" y="25094"/>
                    <a:pt x="38323" y="13229"/>
                    <a:pt x="52917" y="13229"/>
                  </a:cubicBezTo>
                  <a:lnTo>
                    <a:pt x="171979" y="13229"/>
                  </a:lnTo>
                  <a:cubicBezTo>
                    <a:pt x="186573" y="13229"/>
                    <a:pt x="198438" y="25094"/>
                    <a:pt x="198438" y="39688"/>
                  </a:cubicBezTo>
                  <a:lnTo>
                    <a:pt x="198438" y="52917"/>
                  </a:lnTo>
                  <a:lnTo>
                    <a:pt x="219397" y="52917"/>
                  </a:lnTo>
                  <a:cubicBezTo>
                    <a:pt x="226425" y="52917"/>
                    <a:pt x="233164" y="55687"/>
                    <a:pt x="238125" y="60647"/>
                  </a:cubicBezTo>
                  <a:lnTo>
                    <a:pt x="256853" y="79375"/>
                  </a:lnTo>
                  <a:cubicBezTo>
                    <a:pt x="261813" y="84336"/>
                    <a:pt x="264583" y="91075"/>
                    <a:pt x="264583" y="98103"/>
                  </a:cubicBezTo>
                  <a:lnTo>
                    <a:pt x="264583" y="158750"/>
                  </a:lnTo>
                  <a:cubicBezTo>
                    <a:pt x="264583" y="173343"/>
                    <a:pt x="252718" y="185208"/>
                    <a:pt x="238125" y="185208"/>
                  </a:cubicBezTo>
                  <a:lnTo>
                    <a:pt x="236761" y="185208"/>
                  </a:lnTo>
                  <a:cubicBezTo>
                    <a:pt x="232461" y="200463"/>
                    <a:pt x="218405" y="211667"/>
                    <a:pt x="201745" y="211667"/>
                  </a:cubicBezTo>
                  <a:cubicBezTo>
                    <a:pt x="185084" y="211667"/>
                    <a:pt x="171070" y="200463"/>
                    <a:pt x="166729" y="185208"/>
                  </a:cubicBezTo>
                  <a:lnTo>
                    <a:pt x="124313" y="185208"/>
                  </a:lnTo>
                  <a:cubicBezTo>
                    <a:pt x="120013" y="200463"/>
                    <a:pt x="105957" y="211667"/>
                    <a:pt x="89297" y="211667"/>
                  </a:cubicBezTo>
                  <a:cubicBezTo>
                    <a:pt x="72636" y="211667"/>
                    <a:pt x="58622" y="200463"/>
                    <a:pt x="54281" y="185208"/>
                  </a:cubicBezTo>
                  <a:lnTo>
                    <a:pt x="52917" y="185208"/>
                  </a:lnTo>
                  <a:cubicBezTo>
                    <a:pt x="38323" y="185208"/>
                    <a:pt x="26458" y="173343"/>
                    <a:pt x="26458" y="158750"/>
                  </a:cubicBezTo>
                  <a:lnTo>
                    <a:pt x="26458" y="138906"/>
                  </a:lnTo>
                  <a:lnTo>
                    <a:pt x="9922" y="138906"/>
                  </a:lnTo>
                  <a:cubicBezTo>
                    <a:pt x="4424" y="138906"/>
                    <a:pt x="0" y="134483"/>
                    <a:pt x="0" y="128984"/>
                  </a:cubicBezTo>
                  <a:cubicBezTo>
                    <a:pt x="0" y="123486"/>
                    <a:pt x="4424" y="119063"/>
                    <a:pt x="9922" y="119063"/>
                  </a:cubicBezTo>
                  <a:lnTo>
                    <a:pt x="56224" y="119063"/>
                  </a:lnTo>
                  <a:cubicBezTo>
                    <a:pt x="61722" y="119063"/>
                    <a:pt x="66146" y="114639"/>
                    <a:pt x="66146" y="109141"/>
                  </a:cubicBezTo>
                  <a:cubicBezTo>
                    <a:pt x="66146" y="103642"/>
                    <a:pt x="61722" y="99219"/>
                    <a:pt x="56224" y="99219"/>
                  </a:cubicBezTo>
                  <a:lnTo>
                    <a:pt x="9922" y="99219"/>
                  </a:lnTo>
                  <a:cubicBezTo>
                    <a:pt x="4424" y="99219"/>
                    <a:pt x="0" y="94795"/>
                    <a:pt x="0" y="89297"/>
                  </a:cubicBezTo>
                  <a:cubicBezTo>
                    <a:pt x="0" y="83799"/>
                    <a:pt x="4424" y="79375"/>
                    <a:pt x="9922" y="79375"/>
                  </a:cubicBezTo>
                  <a:lnTo>
                    <a:pt x="82682" y="79375"/>
                  </a:lnTo>
                  <a:cubicBezTo>
                    <a:pt x="88181" y="79375"/>
                    <a:pt x="92604" y="74951"/>
                    <a:pt x="92604" y="69453"/>
                  </a:cubicBezTo>
                  <a:cubicBezTo>
                    <a:pt x="92604" y="63955"/>
                    <a:pt x="88181" y="59531"/>
                    <a:pt x="82682" y="59531"/>
                  </a:cubicBezTo>
                  <a:lnTo>
                    <a:pt x="9922" y="59531"/>
                  </a:lnTo>
                  <a:cubicBezTo>
                    <a:pt x="4424" y="59531"/>
                    <a:pt x="0" y="55108"/>
                    <a:pt x="0" y="49609"/>
                  </a:cubicBezTo>
                  <a:cubicBezTo>
                    <a:pt x="0" y="44111"/>
                    <a:pt x="4424" y="39688"/>
                    <a:pt x="9922" y="39688"/>
                  </a:cubicBezTo>
                  <a:lnTo>
                    <a:pt x="26458" y="39688"/>
                  </a:lnTo>
                  <a:close/>
                  <a:moveTo>
                    <a:pt x="238125" y="119063"/>
                  </a:moveTo>
                  <a:lnTo>
                    <a:pt x="238125" y="98103"/>
                  </a:lnTo>
                  <a:lnTo>
                    <a:pt x="219397" y="79375"/>
                  </a:lnTo>
                  <a:lnTo>
                    <a:pt x="198438" y="79375"/>
                  </a:lnTo>
                  <a:lnTo>
                    <a:pt x="198438" y="119063"/>
                  </a:lnTo>
                  <a:lnTo>
                    <a:pt x="238125" y="119063"/>
                  </a:lnTo>
                  <a:close/>
                  <a:moveTo>
                    <a:pt x="105833" y="175286"/>
                  </a:moveTo>
                  <a:cubicBezTo>
                    <a:pt x="105833" y="166160"/>
                    <a:pt x="98424" y="158750"/>
                    <a:pt x="89297" y="158750"/>
                  </a:cubicBezTo>
                  <a:cubicBezTo>
                    <a:pt x="80170" y="158750"/>
                    <a:pt x="72760" y="166160"/>
                    <a:pt x="72760" y="175286"/>
                  </a:cubicBezTo>
                  <a:cubicBezTo>
                    <a:pt x="72760" y="184413"/>
                    <a:pt x="80170" y="191823"/>
                    <a:pt x="89297" y="191823"/>
                  </a:cubicBezTo>
                  <a:cubicBezTo>
                    <a:pt x="98424" y="191823"/>
                    <a:pt x="105833" y="184413"/>
                    <a:pt x="105833" y="175286"/>
                  </a:cubicBezTo>
                  <a:close/>
                  <a:moveTo>
                    <a:pt x="201745" y="191823"/>
                  </a:moveTo>
                  <a:cubicBezTo>
                    <a:pt x="210872" y="191823"/>
                    <a:pt x="218281" y="184413"/>
                    <a:pt x="218281" y="175286"/>
                  </a:cubicBezTo>
                  <a:cubicBezTo>
                    <a:pt x="218281" y="166160"/>
                    <a:pt x="210872" y="158750"/>
                    <a:pt x="201745" y="158750"/>
                  </a:cubicBezTo>
                  <a:cubicBezTo>
                    <a:pt x="192618" y="158750"/>
                    <a:pt x="185208" y="166160"/>
                    <a:pt x="185208" y="175286"/>
                  </a:cubicBezTo>
                  <a:cubicBezTo>
                    <a:pt x="185208" y="184413"/>
                    <a:pt x="192618" y="191823"/>
                    <a:pt x="201745" y="191823"/>
                  </a:cubicBezTo>
                  <a:close/>
                </a:path>
              </a:pathLst>
            </a:custGeom>
            <a:solidFill>
              <a:srgbClr val="C09B5A"/>
            </a:solidFill>
          </p:spPr>
        </p:sp>
        <p:sp>
          <p:nvSpPr>
            <p:cNvPr id="23" name="Text 13"/>
            <p:cNvSpPr/>
            <p:nvPr/>
          </p:nvSpPr>
          <p:spPr>
            <a:xfrm>
              <a:off x="10309" y="2692"/>
              <a:ext cx="4170" cy="467"/>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国际物流费用补贴</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25" name="Text 14"/>
            <p:cNvSpPr/>
            <p:nvPr/>
          </p:nvSpPr>
          <p:spPr>
            <a:xfrm>
              <a:off x="9309" y="3532"/>
              <a:ext cx="7169" cy="867"/>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对每年国际物流运输费用达到</a:t>
              </a:r>
              <a:r>
                <a:rPr lang="en-US" sz="1400" dirty="0">
                  <a:solidFill>
                    <a:srgbClr val="C59F5E"/>
                  </a:solidFill>
                  <a:latin typeface="微软雅黑" panose="020B0503020204020204" charset="-122"/>
                  <a:ea typeface="微软雅黑" panose="020B0503020204020204" charset="-122"/>
                  <a:cs typeface="微软雅黑" panose="020B0503020204020204" charset="-122"/>
                </a:rPr>
                <a:t>100万元以上</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的企业</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按国际物流费用的</a:t>
              </a:r>
              <a:r>
                <a:rPr lang="en-US" sz="1400" dirty="0">
                  <a:solidFill>
                    <a:srgbClr val="C59F5E"/>
                  </a:solidFill>
                  <a:latin typeface="微软雅黑" panose="020B0503020204020204" charset="-122"/>
                  <a:ea typeface="微软雅黑" panose="020B0503020204020204" charset="-122"/>
                  <a:cs typeface="微软雅黑" panose="020B0503020204020204" charset="-122"/>
                </a:rPr>
                <a:t>10%</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进行补贴。</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26" name="Shape 15"/>
            <p:cNvSpPr/>
            <p:nvPr/>
          </p:nvSpPr>
          <p:spPr>
            <a:xfrm>
              <a:off x="9309" y="4725"/>
              <a:ext cx="7087" cy="1587"/>
            </a:xfrm>
            <a:custGeom>
              <a:avLst/>
              <a:gdLst/>
              <a:ahLst/>
              <a:cxnLst/>
              <a:rect l="l" t="t" r="r" b="b"/>
              <a:pathLst>
                <a:path w="4582583" h="1100667">
                  <a:moveTo>
                    <a:pt x="42332" y="0"/>
                  </a:moveTo>
                  <a:lnTo>
                    <a:pt x="4540252" y="0"/>
                  </a:lnTo>
                  <a:cubicBezTo>
                    <a:pt x="4563631" y="0"/>
                    <a:pt x="4582583" y="18953"/>
                    <a:pt x="4582583" y="42332"/>
                  </a:cubicBezTo>
                  <a:lnTo>
                    <a:pt x="4582583" y="1058335"/>
                  </a:lnTo>
                  <a:cubicBezTo>
                    <a:pt x="4582583" y="1081714"/>
                    <a:pt x="4563631" y="1100667"/>
                    <a:pt x="4540252" y="1100667"/>
                  </a:cubicBezTo>
                  <a:lnTo>
                    <a:pt x="42332" y="1100667"/>
                  </a:lnTo>
                  <a:cubicBezTo>
                    <a:pt x="18953" y="1100667"/>
                    <a:pt x="0" y="1081714"/>
                    <a:pt x="0" y="1058335"/>
                  </a:cubicBezTo>
                  <a:lnTo>
                    <a:pt x="0" y="42332"/>
                  </a:lnTo>
                  <a:cubicBezTo>
                    <a:pt x="0" y="18968"/>
                    <a:pt x="18968" y="0"/>
                    <a:pt x="42332" y="0"/>
                  </a:cubicBezTo>
                  <a:close/>
                </a:path>
              </a:pathLst>
            </a:custGeom>
            <a:solidFill>
              <a:srgbClr val="FFFFFF"/>
            </a:solidFill>
          </p:spPr>
        </p:sp>
        <p:sp>
          <p:nvSpPr>
            <p:cNvPr id="27" name="Text 16"/>
            <p:cNvSpPr/>
            <p:nvPr/>
          </p:nvSpPr>
          <p:spPr>
            <a:xfrm>
              <a:off x="9426" y="4992"/>
              <a:ext cx="6983" cy="667"/>
            </a:xfrm>
            <a:prstGeom prst="rect">
              <a:avLst/>
            </a:prstGeom>
            <a:noFill/>
          </p:spPr>
          <p:txBody>
            <a:bodyPr wrap="square" lIns="0" tIns="0" rIns="0" bIns="0" rtlCol="0" anchor="ctr"/>
            <a:lstStyle/>
            <a:p>
              <a:pPr algn="ctr">
                <a:lnSpc>
                  <a:spcPct val="90000"/>
                </a:lnSpc>
              </a:pPr>
              <a:r>
                <a:rPr lang="en-US" sz="3000" b="1" dirty="0">
                  <a:solidFill>
                    <a:srgbClr val="C59F5E"/>
                  </a:solidFill>
                  <a:latin typeface="微软雅黑" panose="020B0503020204020204" charset="-122"/>
                  <a:ea typeface="微软雅黑" panose="020B0503020204020204" charset="-122"/>
                  <a:cs typeface="MiSans" pitchFamily="34" charset="-120"/>
                </a:rPr>
                <a:t>10%</a:t>
              </a:r>
              <a:endParaRPr lang="en-US" sz="3000" b="1" dirty="0">
                <a:solidFill>
                  <a:srgbClr val="C59F5E"/>
                </a:solidFill>
                <a:latin typeface="微软雅黑" panose="020B0503020204020204" charset="-122"/>
                <a:ea typeface="微软雅黑" panose="020B0503020204020204" charset="-122"/>
                <a:cs typeface="MiSans" pitchFamily="34" charset="-120"/>
              </a:endParaRPr>
            </a:p>
          </p:txBody>
        </p:sp>
        <p:sp>
          <p:nvSpPr>
            <p:cNvPr id="28" name="Text 17"/>
            <p:cNvSpPr/>
            <p:nvPr/>
          </p:nvSpPr>
          <p:spPr>
            <a:xfrm>
              <a:off x="9509" y="5792"/>
              <a:ext cx="6817" cy="400"/>
            </a:xfrm>
            <a:prstGeom prst="rect">
              <a:avLst/>
            </a:prstGeom>
            <a:noFill/>
          </p:spPr>
          <p:txBody>
            <a:bodyPr wrap="square" lIns="0" tIns="0" rIns="0" bIns="0" rtlCol="0" anchor="ctr"/>
            <a:lstStyle/>
            <a:p>
              <a:pPr algn="ctr">
                <a:lnSpc>
                  <a:spcPct val="130000"/>
                </a:lnSpc>
              </a:pPr>
              <a:r>
                <a:rPr lang="en-US" sz="1335" dirty="0">
                  <a:solidFill>
                    <a:schemeClr val="tx1">
                      <a:alpha val="80000"/>
                    </a:schemeClr>
                  </a:solidFill>
                  <a:latin typeface="微软雅黑" panose="020B0503020204020204" charset="-122"/>
                  <a:ea typeface="微软雅黑" panose="020B0503020204020204" charset="-122"/>
                  <a:cs typeface="MiSans" pitchFamily="34" charset="-120"/>
                </a:rPr>
                <a:t>补贴比例</a:t>
              </a:r>
              <a:endParaRPr lang="en-US" sz="1335"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83" name="组合 82"/>
          <p:cNvGrpSpPr/>
          <p:nvPr/>
        </p:nvGrpSpPr>
        <p:grpSpPr>
          <a:xfrm>
            <a:off x="10850880" y="1472565"/>
            <a:ext cx="4860290" cy="2663190"/>
            <a:chOff x="17088" y="2319"/>
            <a:chExt cx="7654" cy="4194"/>
          </a:xfrm>
        </p:grpSpPr>
        <p:sp>
          <p:nvSpPr>
            <p:cNvPr id="43" name="Shape 27"/>
            <p:cNvSpPr/>
            <p:nvPr/>
          </p:nvSpPr>
          <p:spPr>
            <a:xfrm>
              <a:off x="17088" y="2319"/>
              <a:ext cx="7654" cy="419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30" name="Shape 19"/>
            <p:cNvSpPr/>
            <p:nvPr/>
          </p:nvSpPr>
          <p:spPr>
            <a:xfrm>
              <a:off x="17427" y="2565"/>
              <a:ext cx="800" cy="800"/>
            </a:xfrm>
            <a:custGeom>
              <a:avLst/>
              <a:gdLst/>
              <a:ahLst/>
              <a:cxnLst/>
              <a:rect l="l" t="t" r="r" b="b"/>
              <a:pathLst>
                <a:path w="508000" h="508000">
                  <a:moveTo>
                    <a:pt x="42332" y="0"/>
                  </a:moveTo>
                  <a:lnTo>
                    <a:pt x="465668" y="0"/>
                  </a:lnTo>
                  <a:cubicBezTo>
                    <a:pt x="489047" y="0"/>
                    <a:pt x="508000" y="18953"/>
                    <a:pt x="508000" y="42332"/>
                  </a:cubicBezTo>
                  <a:lnTo>
                    <a:pt x="508000" y="465668"/>
                  </a:lnTo>
                  <a:cubicBezTo>
                    <a:pt x="508000" y="489047"/>
                    <a:pt x="489047" y="508000"/>
                    <a:pt x="465668" y="508000"/>
                  </a:cubicBezTo>
                  <a:lnTo>
                    <a:pt x="42332" y="508000"/>
                  </a:lnTo>
                  <a:cubicBezTo>
                    <a:pt x="18953" y="508000"/>
                    <a:pt x="0" y="489047"/>
                    <a:pt x="0" y="465668"/>
                  </a:cubicBezTo>
                  <a:lnTo>
                    <a:pt x="0" y="42332"/>
                  </a:lnTo>
                  <a:cubicBezTo>
                    <a:pt x="0" y="18968"/>
                    <a:pt x="18968" y="0"/>
                    <a:pt x="42332" y="0"/>
                  </a:cubicBezTo>
                  <a:close/>
                </a:path>
              </a:pathLst>
            </a:custGeom>
            <a:solidFill>
              <a:srgbClr val="C09B5A">
                <a:alpha val="20000"/>
              </a:srgbClr>
            </a:solidFill>
          </p:spPr>
        </p:sp>
        <p:sp>
          <p:nvSpPr>
            <p:cNvPr id="31" name="Shape 20"/>
            <p:cNvSpPr/>
            <p:nvPr/>
          </p:nvSpPr>
          <p:spPr>
            <a:xfrm>
              <a:off x="17660" y="2798"/>
              <a:ext cx="333" cy="333"/>
            </a:xfrm>
            <a:custGeom>
              <a:avLst/>
              <a:gdLst/>
              <a:ahLst/>
              <a:cxnLst/>
              <a:rect l="l" t="t" r="r" b="b"/>
              <a:pathLst>
                <a:path w="211667" h="211667">
                  <a:moveTo>
                    <a:pt x="145479" y="115755"/>
                  </a:moveTo>
                  <a:lnTo>
                    <a:pt x="66559" y="115755"/>
                  </a:lnTo>
                  <a:cubicBezTo>
                    <a:pt x="67758" y="142420"/>
                    <a:pt x="73670" y="166977"/>
                    <a:pt x="82062" y="184960"/>
                  </a:cubicBezTo>
                  <a:cubicBezTo>
                    <a:pt x="86775" y="195089"/>
                    <a:pt x="91860" y="202241"/>
                    <a:pt x="96573" y="206623"/>
                  </a:cubicBezTo>
                  <a:cubicBezTo>
                    <a:pt x="101203" y="210964"/>
                    <a:pt x="104386" y="211667"/>
                    <a:pt x="106040" y="211667"/>
                  </a:cubicBezTo>
                  <a:cubicBezTo>
                    <a:pt x="107694" y="211667"/>
                    <a:pt x="110877" y="210964"/>
                    <a:pt x="115507" y="206623"/>
                  </a:cubicBezTo>
                  <a:cubicBezTo>
                    <a:pt x="120220" y="202241"/>
                    <a:pt x="125305" y="195048"/>
                    <a:pt x="130018" y="184960"/>
                  </a:cubicBezTo>
                  <a:cubicBezTo>
                    <a:pt x="138410" y="166977"/>
                    <a:pt x="144322" y="142420"/>
                    <a:pt x="145521" y="115755"/>
                  </a:cubicBezTo>
                  <a:close/>
                  <a:moveTo>
                    <a:pt x="66518" y="95911"/>
                  </a:moveTo>
                  <a:lnTo>
                    <a:pt x="145438" y="95911"/>
                  </a:lnTo>
                  <a:cubicBezTo>
                    <a:pt x="144281" y="69246"/>
                    <a:pt x="138369" y="44690"/>
                    <a:pt x="129977" y="26706"/>
                  </a:cubicBezTo>
                  <a:cubicBezTo>
                    <a:pt x="125264" y="16619"/>
                    <a:pt x="120179" y="9426"/>
                    <a:pt x="115466" y="5044"/>
                  </a:cubicBezTo>
                  <a:cubicBezTo>
                    <a:pt x="110836" y="703"/>
                    <a:pt x="107652" y="0"/>
                    <a:pt x="105999" y="0"/>
                  </a:cubicBezTo>
                  <a:cubicBezTo>
                    <a:pt x="104345" y="0"/>
                    <a:pt x="101162" y="703"/>
                    <a:pt x="96532" y="5044"/>
                  </a:cubicBezTo>
                  <a:cubicBezTo>
                    <a:pt x="91819" y="9426"/>
                    <a:pt x="86734" y="16619"/>
                    <a:pt x="82021" y="26706"/>
                  </a:cubicBezTo>
                  <a:cubicBezTo>
                    <a:pt x="73629" y="44690"/>
                    <a:pt x="67717" y="69246"/>
                    <a:pt x="66518" y="95911"/>
                  </a:cubicBezTo>
                  <a:close/>
                  <a:moveTo>
                    <a:pt x="46674" y="95911"/>
                  </a:moveTo>
                  <a:cubicBezTo>
                    <a:pt x="48121" y="60523"/>
                    <a:pt x="57257" y="27657"/>
                    <a:pt x="70611" y="6077"/>
                  </a:cubicBezTo>
                  <a:cubicBezTo>
                    <a:pt x="32535" y="19554"/>
                    <a:pt x="4506" y="54240"/>
                    <a:pt x="620" y="95911"/>
                  </a:cubicBezTo>
                  <a:lnTo>
                    <a:pt x="46674" y="95911"/>
                  </a:lnTo>
                  <a:close/>
                  <a:moveTo>
                    <a:pt x="620" y="115755"/>
                  </a:moveTo>
                  <a:cubicBezTo>
                    <a:pt x="4506" y="157427"/>
                    <a:pt x="32535" y="192112"/>
                    <a:pt x="70611" y="205590"/>
                  </a:cubicBezTo>
                  <a:cubicBezTo>
                    <a:pt x="57257" y="184009"/>
                    <a:pt x="48121" y="151143"/>
                    <a:pt x="46674" y="115755"/>
                  </a:cubicBezTo>
                  <a:lnTo>
                    <a:pt x="620" y="115755"/>
                  </a:lnTo>
                  <a:close/>
                  <a:moveTo>
                    <a:pt x="165323" y="115755"/>
                  </a:moveTo>
                  <a:cubicBezTo>
                    <a:pt x="163876" y="151143"/>
                    <a:pt x="154740" y="184009"/>
                    <a:pt x="141387" y="205590"/>
                  </a:cubicBezTo>
                  <a:cubicBezTo>
                    <a:pt x="179462" y="192071"/>
                    <a:pt x="207491" y="157427"/>
                    <a:pt x="211377" y="115755"/>
                  </a:cubicBezTo>
                  <a:lnTo>
                    <a:pt x="165323" y="115755"/>
                  </a:lnTo>
                  <a:close/>
                  <a:moveTo>
                    <a:pt x="211377" y="95911"/>
                  </a:moveTo>
                  <a:cubicBezTo>
                    <a:pt x="207491" y="54240"/>
                    <a:pt x="179462" y="19554"/>
                    <a:pt x="141387" y="6077"/>
                  </a:cubicBezTo>
                  <a:cubicBezTo>
                    <a:pt x="154740" y="27657"/>
                    <a:pt x="163876" y="60523"/>
                    <a:pt x="165323" y="95911"/>
                  </a:cubicBezTo>
                  <a:lnTo>
                    <a:pt x="211377" y="95911"/>
                  </a:lnTo>
                  <a:close/>
                </a:path>
              </a:pathLst>
            </a:custGeom>
            <a:solidFill>
              <a:srgbClr val="C09B5A"/>
            </a:solidFill>
          </p:spPr>
        </p:sp>
        <p:sp>
          <p:nvSpPr>
            <p:cNvPr id="32" name="Text 21"/>
            <p:cNvSpPr/>
            <p:nvPr/>
          </p:nvSpPr>
          <p:spPr>
            <a:xfrm>
              <a:off x="18427" y="2732"/>
              <a:ext cx="3679" cy="467"/>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海外仓建设补贴</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33" name="Text 22"/>
            <p:cNvSpPr/>
            <p:nvPr/>
          </p:nvSpPr>
          <p:spPr>
            <a:xfrm>
              <a:off x="17427" y="3772"/>
              <a:ext cx="7017" cy="452"/>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海外仓建设可享受建设费用</a:t>
              </a:r>
              <a:r>
                <a:rPr lang="en-US" sz="1400" dirty="0">
                  <a:solidFill>
                    <a:srgbClr val="C59F5E"/>
                  </a:solidFill>
                  <a:latin typeface="微软雅黑" panose="020B0503020204020204" charset="-122"/>
                  <a:ea typeface="微软雅黑" panose="020B0503020204020204" charset="-122"/>
                  <a:cs typeface="微软雅黑" panose="020B0503020204020204" charset="-122"/>
                </a:rPr>
                <a:t>30%</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的现金补贴</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最高</a:t>
              </a:r>
              <a:r>
                <a:rPr lang="en-US" sz="1400" dirty="0">
                  <a:solidFill>
                    <a:srgbClr val="C59F5E"/>
                  </a:solidFill>
                  <a:latin typeface="微软雅黑" panose="020B0503020204020204" charset="-122"/>
                  <a:ea typeface="微软雅黑" panose="020B0503020204020204" charset="-122"/>
                  <a:cs typeface="微软雅黑" panose="020B0503020204020204" charset="-122"/>
                </a:rPr>
                <a:t>500万元</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34" name="Shape 23"/>
            <p:cNvSpPr/>
            <p:nvPr/>
          </p:nvSpPr>
          <p:spPr>
            <a:xfrm>
              <a:off x="17427" y="4766"/>
              <a:ext cx="7087" cy="1587"/>
            </a:xfrm>
            <a:custGeom>
              <a:avLst/>
              <a:gdLst/>
              <a:ahLst/>
              <a:cxnLst/>
              <a:rect l="l" t="t" r="r" b="b"/>
              <a:pathLst>
                <a:path w="4582583" h="1100667">
                  <a:moveTo>
                    <a:pt x="42332" y="0"/>
                  </a:moveTo>
                  <a:lnTo>
                    <a:pt x="4540252" y="0"/>
                  </a:lnTo>
                  <a:cubicBezTo>
                    <a:pt x="4563631" y="0"/>
                    <a:pt x="4582583" y="18953"/>
                    <a:pt x="4582583" y="42332"/>
                  </a:cubicBezTo>
                  <a:lnTo>
                    <a:pt x="4582583" y="1058335"/>
                  </a:lnTo>
                  <a:cubicBezTo>
                    <a:pt x="4582583" y="1081714"/>
                    <a:pt x="4563631" y="1100667"/>
                    <a:pt x="4540252" y="1100667"/>
                  </a:cubicBezTo>
                  <a:lnTo>
                    <a:pt x="42332" y="1100667"/>
                  </a:lnTo>
                  <a:cubicBezTo>
                    <a:pt x="18953" y="1100667"/>
                    <a:pt x="0" y="1081714"/>
                    <a:pt x="0" y="1058335"/>
                  </a:cubicBezTo>
                  <a:lnTo>
                    <a:pt x="0" y="42332"/>
                  </a:lnTo>
                  <a:cubicBezTo>
                    <a:pt x="0" y="18968"/>
                    <a:pt x="18968" y="0"/>
                    <a:pt x="42332" y="0"/>
                  </a:cubicBezTo>
                  <a:close/>
                </a:path>
              </a:pathLst>
            </a:custGeom>
            <a:solidFill>
              <a:srgbClr val="FFFFFF"/>
            </a:solidFill>
          </p:spPr>
        </p:sp>
        <p:sp>
          <p:nvSpPr>
            <p:cNvPr id="35" name="Text 24"/>
            <p:cNvSpPr/>
            <p:nvPr/>
          </p:nvSpPr>
          <p:spPr>
            <a:xfrm>
              <a:off x="17543" y="5032"/>
              <a:ext cx="6983" cy="667"/>
            </a:xfrm>
            <a:prstGeom prst="rect">
              <a:avLst/>
            </a:prstGeom>
            <a:noFill/>
          </p:spPr>
          <p:txBody>
            <a:bodyPr wrap="square" lIns="0" tIns="0" rIns="0" bIns="0" rtlCol="0" anchor="ctr"/>
            <a:lstStyle/>
            <a:p>
              <a:pPr algn="ctr">
                <a:lnSpc>
                  <a:spcPct val="90000"/>
                </a:lnSpc>
              </a:pPr>
              <a:r>
                <a:rPr lang="en-US" sz="3000" b="1" dirty="0">
                  <a:solidFill>
                    <a:srgbClr val="C59F5E"/>
                  </a:solidFill>
                  <a:latin typeface="微软雅黑" panose="020B0503020204020204" charset="-122"/>
                  <a:ea typeface="微软雅黑" panose="020B0503020204020204" charset="-122"/>
                  <a:cs typeface="微软雅黑" panose="020B0503020204020204" charset="-122"/>
                </a:rPr>
                <a:t>500万</a:t>
              </a:r>
              <a:endParaRPr lang="en-US" sz="30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36" name="Text 25"/>
            <p:cNvSpPr/>
            <p:nvPr/>
          </p:nvSpPr>
          <p:spPr>
            <a:xfrm>
              <a:off x="17627" y="5832"/>
              <a:ext cx="6817" cy="400"/>
            </a:xfrm>
            <a:prstGeom prst="rect">
              <a:avLst/>
            </a:prstGeom>
            <a:noFill/>
          </p:spPr>
          <p:txBody>
            <a:bodyPr wrap="square" lIns="0" tIns="0" rIns="0" bIns="0" rtlCol="0" anchor="ctr"/>
            <a:lstStyle/>
            <a:p>
              <a:pPr algn="ctr">
                <a:lnSpc>
                  <a:spcPct val="130000"/>
                </a:lnSpc>
              </a:pPr>
              <a:r>
                <a:rPr lang="en-US" sz="1335" dirty="0">
                  <a:solidFill>
                    <a:schemeClr val="tx1">
                      <a:alpha val="80000"/>
                    </a:schemeClr>
                  </a:solidFill>
                  <a:latin typeface="微软雅黑" panose="020B0503020204020204" charset="-122"/>
                  <a:ea typeface="微软雅黑" panose="020B0503020204020204" charset="-122"/>
                  <a:cs typeface="MiSans" pitchFamily="34" charset="-120"/>
                </a:rPr>
                <a:t>最高补贴</a:t>
              </a:r>
              <a:endParaRPr lang="en-US" sz="1335"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80" name="组合 79"/>
          <p:cNvGrpSpPr/>
          <p:nvPr/>
        </p:nvGrpSpPr>
        <p:grpSpPr>
          <a:xfrm>
            <a:off x="533400" y="4281805"/>
            <a:ext cx="15191740" cy="2663190"/>
            <a:chOff x="820" y="6823"/>
            <a:chExt cx="23924" cy="4194"/>
          </a:xfrm>
        </p:grpSpPr>
        <p:sp>
          <p:nvSpPr>
            <p:cNvPr id="48" name="Shape 27"/>
            <p:cNvSpPr/>
            <p:nvPr/>
          </p:nvSpPr>
          <p:spPr>
            <a:xfrm>
              <a:off x="820" y="6823"/>
              <a:ext cx="23924" cy="419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38" name="Shape 27"/>
            <p:cNvSpPr/>
            <p:nvPr/>
          </p:nvSpPr>
          <p:spPr>
            <a:xfrm>
              <a:off x="1124" y="6987"/>
              <a:ext cx="417" cy="333"/>
            </a:xfrm>
            <a:custGeom>
              <a:avLst/>
              <a:gdLst/>
              <a:ahLst/>
              <a:cxnLst/>
              <a:rect l="l" t="t" r="r" b="b"/>
              <a:pathLst>
                <a:path w="264583" h="211667">
                  <a:moveTo>
                    <a:pt x="132292" y="6615"/>
                  </a:moveTo>
                  <a:cubicBezTo>
                    <a:pt x="156021" y="6615"/>
                    <a:pt x="175286" y="25880"/>
                    <a:pt x="175286" y="49609"/>
                  </a:cubicBezTo>
                  <a:cubicBezTo>
                    <a:pt x="175286" y="73339"/>
                    <a:pt x="156021" y="92604"/>
                    <a:pt x="132292" y="92604"/>
                  </a:cubicBezTo>
                  <a:cubicBezTo>
                    <a:pt x="108562" y="92604"/>
                    <a:pt x="89297" y="73339"/>
                    <a:pt x="89297" y="49609"/>
                  </a:cubicBezTo>
                  <a:cubicBezTo>
                    <a:pt x="89297" y="25880"/>
                    <a:pt x="108562" y="6615"/>
                    <a:pt x="132292" y="6615"/>
                  </a:cubicBezTo>
                  <a:close/>
                  <a:moveTo>
                    <a:pt x="39688" y="36380"/>
                  </a:moveTo>
                  <a:cubicBezTo>
                    <a:pt x="56116" y="36380"/>
                    <a:pt x="69453" y="49718"/>
                    <a:pt x="69453" y="66146"/>
                  </a:cubicBezTo>
                  <a:cubicBezTo>
                    <a:pt x="69453" y="82574"/>
                    <a:pt x="56116" y="95911"/>
                    <a:pt x="39688" y="95911"/>
                  </a:cubicBezTo>
                  <a:cubicBezTo>
                    <a:pt x="23259" y="95911"/>
                    <a:pt x="9922" y="82574"/>
                    <a:pt x="9922" y="66146"/>
                  </a:cubicBezTo>
                  <a:cubicBezTo>
                    <a:pt x="9922" y="49718"/>
                    <a:pt x="23259" y="36380"/>
                    <a:pt x="39687" y="36380"/>
                  </a:cubicBezTo>
                  <a:close/>
                  <a:moveTo>
                    <a:pt x="0" y="171979"/>
                  </a:moveTo>
                  <a:cubicBezTo>
                    <a:pt x="0" y="142751"/>
                    <a:pt x="23688" y="119063"/>
                    <a:pt x="52917" y="119063"/>
                  </a:cubicBezTo>
                  <a:cubicBezTo>
                    <a:pt x="58208" y="119063"/>
                    <a:pt x="63335" y="119848"/>
                    <a:pt x="68172" y="121295"/>
                  </a:cubicBezTo>
                  <a:cubicBezTo>
                    <a:pt x="54570" y="136508"/>
                    <a:pt x="46302" y="156600"/>
                    <a:pt x="46302" y="178594"/>
                  </a:cubicBezTo>
                  <a:lnTo>
                    <a:pt x="46302" y="185208"/>
                  </a:lnTo>
                  <a:cubicBezTo>
                    <a:pt x="46302" y="189921"/>
                    <a:pt x="47294" y="194386"/>
                    <a:pt x="49072" y="198438"/>
                  </a:cubicBezTo>
                  <a:lnTo>
                    <a:pt x="13229" y="198438"/>
                  </a:lnTo>
                  <a:cubicBezTo>
                    <a:pt x="5912" y="198438"/>
                    <a:pt x="0" y="192526"/>
                    <a:pt x="0" y="185208"/>
                  </a:cubicBezTo>
                  <a:lnTo>
                    <a:pt x="0" y="171979"/>
                  </a:lnTo>
                  <a:close/>
                  <a:moveTo>
                    <a:pt x="215511" y="198438"/>
                  </a:moveTo>
                  <a:cubicBezTo>
                    <a:pt x="217289" y="194386"/>
                    <a:pt x="218281" y="189921"/>
                    <a:pt x="218281" y="185208"/>
                  </a:cubicBezTo>
                  <a:lnTo>
                    <a:pt x="218281" y="178594"/>
                  </a:lnTo>
                  <a:cubicBezTo>
                    <a:pt x="218281" y="156600"/>
                    <a:pt x="210013" y="136508"/>
                    <a:pt x="196412" y="121295"/>
                  </a:cubicBezTo>
                  <a:cubicBezTo>
                    <a:pt x="201249" y="119848"/>
                    <a:pt x="206375" y="119063"/>
                    <a:pt x="211667" y="119063"/>
                  </a:cubicBezTo>
                  <a:cubicBezTo>
                    <a:pt x="240895" y="119063"/>
                    <a:pt x="264583" y="142751"/>
                    <a:pt x="264583" y="171979"/>
                  </a:cubicBezTo>
                  <a:lnTo>
                    <a:pt x="264583" y="185208"/>
                  </a:lnTo>
                  <a:cubicBezTo>
                    <a:pt x="264583" y="192526"/>
                    <a:pt x="258672" y="198438"/>
                    <a:pt x="251354" y="198438"/>
                  </a:cubicBezTo>
                  <a:lnTo>
                    <a:pt x="215511" y="198438"/>
                  </a:lnTo>
                  <a:close/>
                  <a:moveTo>
                    <a:pt x="195130" y="66146"/>
                  </a:moveTo>
                  <a:cubicBezTo>
                    <a:pt x="195130" y="49718"/>
                    <a:pt x="208468" y="36380"/>
                    <a:pt x="224896" y="36380"/>
                  </a:cubicBezTo>
                  <a:cubicBezTo>
                    <a:pt x="241324" y="36380"/>
                    <a:pt x="254661" y="49718"/>
                    <a:pt x="254661" y="66146"/>
                  </a:cubicBezTo>
                  <a:cubicBezTo>
                    <a:pt x="254661" y="82574"/>
                    <a:pt x="241324" y="95911"/>
                    <a:pt x="224896" y="95911"/>
                  </a:cubicBezTo>
                  <a:cubicBezTo>
                    <a:pt x="208468" y="95911"/>
                    <a:pt x="195130" y="82574"/>
                    <a:pt x="195130" y="66146"/>
                  </a:cubicBezTo>
                  <a:close/>
                  <a:moveTo>
                    <a:pt x="66146" y="178594"/>
                  </a:moveTo>
                  <a:cubicBezTo>
                    <a:pt x="66146" y="142048"/>
                    <a:pt x="95746" y="112448"/>
                    <a:pt x="132292" y="112448"/>
                  </a:cubicBezTo>
                  <a:cubicBezTo>
                    <a:pt x="168837" y="112448"/>
                    <a:pt x="198438" y="142048"/>
                    <a:pt x="198438" y="178594"/>
                  </a:cubicBezTo>
                  <a:lnTo>
                    <a:pt x="198438" y="185208"/>
                  </a:lnTo>
                  <a:cubicBezTo>
                    <a:pt x="198438" y="192526"/>
                    <a:pt x="192526" y="198438"/>
                    <a:pt x="185208" y="198438"/>
                  </a:cubicBezTo>
                  <a:lnTo>
                    <a:pt x="79375" y="198438"/>
                  </a:lnTo>
                  <a:cubicBezTo>
                    <a:pt x="72058" y="198438"/>
                    <a:pt x="66146" y="192526"/>
                    <a:pt x="66146" y="185208"/>
                  </a:cubicBezTo>
                  <a:lnTo>
                    <a:pt x="66146" y="178594"/>
                  </a:lnTo>
                  <a:close/>
                </a:path>
              </a:pathLst>
            </a:custGeom>
            <a:solidFill>
              <a:srgbClr val="C09B5A"/>
            </a:solidFill>
          </p:spPr>
        </p:sp>
        <p:sp>
          <p:nvSpPr>
            <p:cNvPr id="39" name="Text 28"/>
            <p:cNvSpPr/>
            <p:nvPr/>
          </p:nvSpPr>
          <p:spPr>
            <a:xfrm>
              <a:off x="1661" y="6920"/>
              <a:ext cx="22417" cy="467"/>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中小微企业专项扶持</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40" name="Shape 29"/>
            <p:cNvSpPr/>
            <p:nvPr/>
          </p:nvSpPr>
          <p:spPr>
            <a:xfrm>
              <a:off x="1104" y="7669"/>
              <a:ext cx="7483" cy="3118"/>
            </a:xfrm>
            <a:custGeom>
              <a:avLst/>
              <a:gdLst/>
              <a:ahLst/>
              <a:cxnLst/>
              <a:rect l="l" t="t" r="r" b="b"/>
              <a:pathLst>
                <a:path w="4910667" h="2328333">
                  <a:moveTo>
                    <a:pt x="42329" y="0"/>
                  </a:moveTo>
                  <a:lnTo>
                    <a:pt x="4868338" y="0"/>
                  </a:lnTo>
                  <a:cubicBezTo>
                    <a:pt x="4891715" y="0"/>
                    <a:pt x="4910667" y="18951"/>
                    <a:pt x="4910667" y="42329"/>
                  </a:cubicBezTo>
                  <a:lnTo>
                    <a:pt x="4910667" y="2286004"/>
                  </a:lnTo>
                  <a:cubicBezTo>
                    <a:pt x="4910667" y="2309382"/>
                    <a:pt x="4891715" y="2328333"/>
                    <a:pt x="4868338" y="2328333"/>
                  </a:cubicBezTo>
                  <a:lnTo>
                    <a:pt x="42329" y="2328333"/>
                  </a:lnTo>
                  <a:cubicBezTo>
                    <a:pt x="18951" y="2328333"/>
                    <a:pt x="0" y="2309382"/>
                    <a:pt x="0" y="2286004"/>
                  </a:cubicBezTo>
                  <a:lnTo>
                    <a:pt x="0" y="42329"/>
                  </a:lnTo>
                  <a:cubicBezTo>
                    <a:pt x="0" y="18951"/>
                    <a:pt x="18951" y="0"/>
                    <a:pt x="42329" y="0"/>
                  </a:cubicBezTo>
                  <a:close/>
                </a:path>
              </a:pathLst>
            </a:custGeom>
            <a:solidFill>
              <a:srgbClr val="FFFFFF"/>
            </a:solidFill>
          </p:spPr>
        </p:sp>
        <p:sp>
          <p:nvSpPr>
            <p:cNvPr id="41" name="Shape 30"/>
            <p:cNvSpPr/>
            <p:nvPr/>
          </p:nvSpPr>
          <p:spPr>
            <a:xfrm>
              <a:off x="1404" y="7822"/>
              <a:ext cx="267" cy="267"/>
            </a:xfrm>
            <a:custGeom>
              <a:avLst/>
              <a:gdLst/>
              <a:ahLst/>
              <a:cxnLst/>
              <a:rect l="l" t="t" r="r" b="b"/>
              <a:pathLst>
                <a:path w="169333" h="169333">
                  <a:moveTo>
                    <a:pt x="10583" y="10583"/>
                  </a:moveTo>
                  <a:cubicBezTo>
                    <a:pt x="16437" y="10583"/>
                    <a:pt x="21167" y="15313"/>
                    <a:pt x="21167" y="21167"/>
                  </a:cubicBezTo>
                  <a:lnTo>
                    <a:pt x="21167" y="132292"/>
                  </a:lnTo>
                  <a:cubicBezTo>
                    <a:pt x="21167" y="135202"/>
                    <a:pt x="23548" y="137583"/>
                    <a:pt x="26458" y="137583"/>
                  </a:cubicBezTo>
                  <a:lnTo>
                    <a:pt x="158750" y="137583"/>
                  </a:lnTo>
                  <a:cubicBezTo>
                    <a:pt x="164604" y="137583"/>
                    <a:pt x="169333" y="142313"/>
                    <a:pt x="169333" y="148167"/>
                  </a:cubicBezTo>
                  <a:cubicBezTo>
                    <a:pt x="169333" y="154021"/>
                    <a:pt x="164604" y="158750"/>
                    <a:pt x="158750" y="158750"/>
                  </a:cubicBezTo>
                  <a:lnTo>
                    <a:pt x="26458" y="158750"/>
                  </a:lnTo>
                  <a:cubicBezTo>
                    <a:pt x="11840" y="158750"/>
                    <a:pt x="0" y="146910"/>
                    <a:pt x="0" y="132292"/>
                  </a:cubicBezTo>
                  <a:lnTo>
                    <a:pt x="0" y="21167"/>
                  </a:lnTo>
                  <a:cubicBezTo>
                    <a:pt x="0" y="15313"/>
                    <a:pt x="4729" y="10583"/>
                    <a:pt x="10583" y="10583"/>
                  </a:cubicBezTo>
                  <a:close/>
                  <a:moveTo>
                    <a:pt x="42333" y="31750"/>
                  </a:moveTo>
                  <a:cubicBezTo>
                    <a:pt x="42333" y="25896"/>
                    <a:pt x="47063" y="21167"/>
                    <a:pt x="52917" y="21167"/>
                  </a:cubicBezTo>
                  <a:lnTo>
                    <a:pt x="116417" y="21167"/>
                  </a:lnTo>
                  <a:cubicBezTo>
                    <a:pt x="122271" y="21167"/>
                    <a:pt x="127000" y="25896"/>
                    <a:pt x="127000" y="31750"/>
                  </a:cubicBezTo>
                  <a:cubicBezTo>
                    <a:pt x="127000" y="37604"/>
                    <a:pt x="122271" y="42333"/>
                    <a:pt x="116417" y="42333"/>
                  </a:cubicBezTo>
                  <a:lnTo>
                    <a:pt x="52917" y="42333"/>
                  </a:lnTo>
                  <a:cubicBezTo>
                    <a:pt x="47063" y="42333"/>
                    <a:pt x="42333" y="37604"/>
                    <a:pt x="42333" y="31750"/>
                  </a:cubicBezTo>
                  <a:close/>
                  <a:moveTo>
                    <a:pt x="52917" y="58208"/>
                  </a:moveTo>
                  <a:lnTo>
                    <a:pt x="95250" y="58208"/>
                  </a:lnTo>
                  <a:cubicBezTo>
                    <a:pt x="101104" y="58208"/>
                    <a:pt x="105833" y="62938"/>
                    <a:pt x="105833" y="68792"/>
                  </a:cubicBezTo>
                  <a:cubicBezTo>
                    <a:pt x="105833" y="74646"/>
                    <a:pt x="101104" y="79375"/>
                    <a:pt x="95250" y="79375"/>
                  </a:cubicBezTo>
                  <a:lnTo>
                    <a:pt x="52917" y="79375"/>
                  </a:lnTo>
                  <a:cubicBezTo>
                    <a:pt x="47063" y="79375"/>
                    <a:pt x="42333" y="74646"/>
                    <a:pt x="42333" y="68792"/>
                  </a:cubicBezTo>
                  <a:cubicBezTo>
                    <a:pt x="42333" y="62938"/>
                    <a:pt x="47063" y="58208"/>
                    <a:pt x="52917" y="58208"/>
                  </a:cubicBezTo>
                  <a:close/>
                  <a:moveTo>
                    <a:pt x="52917" y="95250"/>
                  </a:moveTo>
                  <a:lnTo>
                    <a:pt x="137583" y="95250"/>
                  </a:lnTo>
                  <a:cubicBezTo>
                    <a:pt x="143437" y="95250"/>
                    <a:pt x="148167" y="99979"/>
                    <a:pt x="148167" y="105833"/>
                  </a:cubicBezTo>
                  <a:cubicBezTo>
                    <a:pt x="148167" y="111687"/>
                    <a:pt x="143437" y="116417"/>
                    <a:pt x="137583" y="116417"/>
                  </a:cubicBezTo>
                  <a:lnTo>
                    <a:pt x="52917" y="116417"/>
                  </a:lnTo>
                  <a:cubicBezTo>
                    <a:pt x="47063" y="116417"/>
                    <a:pt x="42333" y="111687"/>
                    <a:pt x="42333" y="105833"/>
                  </a:cubicBezTo>
                  <a:cubicBezTo>
                    <a:pt x="42333" y="99979"/>
                    <a:pt x="47063" y="95250"/>
                    <a:pt x="52917" y="95250"/>
                  </a:cubicBezTo>
                  <a:close/>
                </a:path>
              </a:pathLst>
            </a:custGeom>
            <a:solidFill>
              <a:srgbClr val="C09B5A"/>
            </a:solidFill>
          </p:spPr>
        </p:sp>
        <p:sp>
          <p:nvSpPr>
            <p:cNvPr id="42" name="Text 31"/>
            <p:cNvSpPr/>
            <p:nvPr/>
          </p:nvSpPr>
          <p:spPr>
            <a:xfrm>
              <a:off x="1838" y="7756"/>
              <a:ext cx="1200"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扶持标准</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44" name="Text 32"/>
            <p:cNvSpPr/>
            <p:nvPr/>
          </p:nvSpPr>
          <p:spPr>
            <a:xfrm>
              <a:off x="1371" y="8236"/>
              <a:ext cx="7135" cy="867"/>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对每年跨境电子商务在线交易额达到</a:t>
              </a:r>
              <a:r>
                <a:rPr lang="en-US" sz="1400" dirty="0">
                  <a:solidFill>
                    <a:srgbClr val="C59F5E"/>
                  </a:solidFill>
                  <a:latin typeface="微软雅黑" panose="020B0503020204020204" charset="-122"/>
                  <a:ea typeface="微软雅黑" panose="020B0503020204020204" charset="-122"/>
                  <a:cs typeface="微软雅黑" panose="020B0503020204020204" charset="-122"/>
                </a:rPr>
                <a:t>5万美元以上</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根据每</a:t>
              </a:r>
              <a:r>
                <a:rPr lang="en-US" sz="1400" dirty="0">
                  <a:solidFill>
                    <a:srgbClr val="C59F5E"/>
                  </a:solidFill>
                  <a:latin typeface="微软雅黑" panose="020B0503020204020204" charset="-122"/>
                  <a:ea typeface="微软雅黑" panose="020B0503020204020204" charset="-122"/>
                  <a:cs typeface="微软雅黑" panose="020B0503020204020204" charset="-122"/>
                </a:rPr>
                <a:t>2万美元</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交易额给予</a:t>
              </a:r>
              <a:r>
                <a:rPr lang="en-US" sz="1400" dirty="0">
                  <a:solidFill>
                    <a:srgbClr val="C59F5E"/>
                  </a:solidFill>
                  <a:latin typeface="微软雅黑" panose="020B0503020204020204" charset="-122"/>
                  <a:ea typeface="微软雅黑" panose="020B0503020204020204" charset="-122"/>
                  <a:cs typeface="微软雅黑" panose="020B0503020204020204" charset="-122"/>
                </a:rPr>
                <a:t>1万元</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标准的资金扶持。</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46" name="Shape 33"/>
            <p:cNvSpPr/>
            <p:nvPr/>
          </p:nvSpPr>
          <p:spPr>
            <a:xfrm>
              <a:off x="1371" y="9322"/>
              <a:ext cx="7087" cy="1304"/>
            </a:xfrm>
            <a:custGeom>
              <a:avLst/>
              <a:gdLst/>
              <a:ahLst/>
              <a:cxnLst/>
              <a:rect l="l" t="t" r="r" b="b"/>
              <a:pathLst>
                <a:path w="4572000" h="846667">
                  <a:moveTo>
                    <a:pt x="42333" y="0"/>
                  </a:moveTo>
                  <a:lnTo>
                    <a:pt x="4529667" y="0"/>
                  </a:lnTo>
                  <a:cubicBezTo>
                    <a:pt x="4553047" y="0"/>
                    <a:pt x="4572000" y="18953"/>
                    <a:pt x="4572000" y="42333"/>
                  </a:cubicBezTo>
                  <a:lnTo>
                    <a:pt x="4572000" y="804333"/>
                  </a:lnTo>
                  <a:cubicBezTo>
                    <a:pt x="4572000" y="827713"/>
                    <a:pt x="4553047" y="846667"/>
                    <a:pt x="4529667" y="846667"/>
                  </a:cubicBezTo>
                  <a:lnTo>
                    <a:pt x="42333" y="846667"/>
                  </a:lnTo>
                  <a:cubicBezTo>
                    <a:pt x="18953" y="846667"/>
                    <a:pt x="0" y="827713"/>
                    <a:pt x="0" y="804333"/>
                  </a:cubicBezTo>
                  <a:lnTo>
                    <a:pt x="0" y="42333"/>
                  </a:lnTo>
                  <a:cubicBezTo>
                    <a:pt x="0" y="18953"/>
                    <a:pt x="18953" y="0"/>
                    <a:pt x="42333" y="0"/>
                  </a:cubicBezTo>
                  <a:close/>
                </a:path>
              </a:pathLst>
            </a:custGeom>
            <a:solidFill>
              <a:srgbClr val="F9F5EE"/>
            </a:solidFill>
          </p:spPr>
        </p:sp>
        <p:sp>
          <p:nvSpPr>
            <p:cNvPr id="49" name="Text 34"/>
            <p:cNvSpPr/>
            <p:nvPr/>
          </p:nvSpPr>
          <p:spPr>
            <a:xfrm>
              <a:off x="1471" y="9422"/>
              <a:ext cx="7000" cy="533"/>
            </a:xfrm>
            <a:prstGeom prst="rect">
              <a:avLst/>
            </a:prstGeom>
            <a:noFill/>
          </p:spPr>
          <p:txBody>
            <a:bodyPr wrap="square" lIns="0" tIns="0" rIns="0" bIns="0" rtlCol="0" anchor="ctr"/>
            <a:lstStyle/>
            <a:p>
              <a:pPr algn="ctr">
                <a:lnSpc>
                  <a:spcPct val="110000"/>
                </a:lnSpc>
              </a:pPr>
              <a:r>
                <a:rPr lang="en-US" sz="2000" b="1" dirty="0">
                  <a:solidFill>
                    <a:srgbClr val="C59F5E"/>
                  </a:solidFill>
                  <a:latin typeface="微软雅黑" panose="020B0503020204020204" charset="-122"/>
                  <a:ea typeface="微软雅黑" panose="020B0503020204020204" charset="-122"/>
                  <a:cs typeface="微软雅黑" panose="020B0503020204020204" charset="-122"/>
                </a:rPr>
                <a:t>2万美元 = 1万元</a:t>
              </a:r>
              <a:endParaRPr lang="en-US" sz="20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51" name="Text 35"/>
            <p:cNvSpPr/>
            <p:nvPr/>
          </p:nvSpPr>
          <p:spPr>
            <a:xfrm>
              <a:off x="1513" y="10156"/>
              <a:ext cx="6917" cy="333"/>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扶持换算标准</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52" name="Shape 36"/>
            <p:cNvSpPr/>
            <p:nvPr/>
          </p:nvSpPr>
          <p:spPr>
            <a:xfrm>
              <a:off x="9130" y="7669"/>
              <a:ext cx="7483" cy="3118"/>
            </a:xfrm>
            <a:custGeom>
              <a:avLst/>
              <a:gdLst/>
              <a:ahLst/>
              <a:cxnLst/>
              <a:rect l="l" t="t" r="r" b="b"/>
              <a:pathLst>
                <a:path w="4910667" h="2328333">
                  <a:moveTo>
                    <a:pt x="42329" y="0"/>
                  </a:moveTo>
                  <a:lnTo>
                    <a:pt x="4868338" y="0"/>
                  </a:lnTo>
                  <a:cubicBezTo>
                    <a:pt x="4891715" y="0"/>
                    <a:pt x="4910667" y="18951"/>
                    <a:pt x="4910667" y="42329"/>
                  </a:cubicBezTo>
                  <a:lnTo>
                    <a:pt x="4910667" y="2286004"/>
                  </a:lnTo>
                  <a:cubicBezTo>
                    <a:pt x="4910667" y="2309382"/>
                    <a:pt x="4891715" y="2328333"/>
                    <a:pt x="4868338" y="2328333"/>
                  </a:cubicBezTo>
                  <a:lnTo>
                    <a:pt x="42329" y="2328333"/>
                  </a:lnTo>
                  <a:cubicBezTo>
                    <a:pt x="18951" y="2328333"/>
                    <a:pt x="0" y="2309382"/>
                    <a:pt x="0" y="2286004"/>
                  </a:cubicBezTo>
                  <a:lnTo>
                    <a:pt x="0" y="42329"/>
                  </a:lnTo>
                  <a:cubicBezTo>
                    <a:pt x="0" y="18951"/>
                    <a:pt x="18951" y="0"/>
                    <a:pt x="42329" y="0"/>
                  </a:cubicBezTo>
                  <a:close/>
                </a:path>
              </a:pathLst>
            </a:custGeom>
            <a:solidFill>
              <a:srgbClr val="FFFFFF"/>
            </a:solidFill>
          </p:spPr>
        </p:sp>
        <p:sp>
          <p:nvSpPr>
            <p:cNvPr id="53" name="Shape 37"/>
            <p:cNvSpPr/>
            <p:nvPr/>
          </p:nvSpPr>
          <p:spPr>
            <a:xfrm>
              <a:off x="9397" y="7822"/>
              <a:ext cx="267" cy="267"/>
            </a:xfrm>
            <a:custGeom>
              <a:avLst/>
              <a:gdLst/>
              <a:ahLst/>
              <a:cxnLst/>
              <a:rect l="l" t="t" r="r" b="b"/>
              <a:pathLst>
                <a:path w="169333" h="169333">
                  <a:moveTo>
                    <a:pt x="42333" y="31750"/>
                  </a:moveTo>
                  <a:lnTo>
                    <a:pt x="42333" y="26458"/>
                  </a:lnTo>
                  <a:cubicBezTo>
                    <a:pt x="42333" y="11840"/>
                    <a:pt x="70776" y="0"/>
                    <a:pt x="105833" y="0"/>
                  </a:cubicBezTo>
                  <a:cubicBezTo>
                    <a:pt x="140891" y="0"/>
                    <a:pt x="169333" y="11840"/>
                    <a:pt x="169333" y="26458"/>
                  </a:cubicBezTo>
                  <a:lnTo>
                    <a:pt x="169333" y="31750"/>
                  </a:lnTo>
                  <a:cubicBezTo>
                    <a:pt x="169333" y="41870"/>
                    <a:pt x="155674" y="50668"/>
                    <a:pt x="135599" y="55133"/>
                  </a:cubicBezTo>
                  <a:cubicBezTo>
                    <a:pt x="134805" y="54207"/>
                    <a:pt x="133978" y="53314"/>
                    <a:pt x="133152" y="52487"/>
                  </a:cubicBezTo>
                  <a:cubicBezTo>
                    <a:pt x="128025" y="47427"/>
                    <a:pt x="121411" y="43590"/>
                    <a:pt x="114498" y="40746"/>
                  </a:cubicBezTo>
                  <a:cubicBezTo>
                    <a:pt x="100641" y="34958"/>
                    <a:pt x="82583" y="31783"/>
                    <a:pt x="63500" y="31783"/>
                  </a:cubicBezTo>
                  <a:cubicBezTo>
                    <a:pt x="56257" y="31783"/>
                    <a:pt x="49179" y="32246"/>
                    <a:pt x="42399" y="33139"/>
                  </a:cubicBezTo>
                  <a:cubicBezTo>
                    <a:pt x="42333" y="32709"/>
                    <a:pt x="42333" y="32246"/>
                    <a:pt x="42333" y="31783"/>
                  </a:cubicBezTo>
                  <a:close/>
                  <a:moveTo>
                    <a:pt x="142875" y="116747"/>
                  </a:moveTo>
                  <a:lnTo>
                    <a:pt x="142875" y="101468"/>
                  </a:lnTo>
                  <a:cubicBezTo>
                    <a:pt x="147869" y="100178"/>
                    <a:pt x="152565" y="98657"/>
                    <a:pt x="156832" y="96871"/>
                  </a:cubicBezTo>
                  <a:cubicBezTo>
                    <a:pt x="161197" y="95052"/>
                    <a:pt x="165464" y="92836"/>
                    <a:pt x="169333" y="90157"/>
                  </a:cubicBezTo>
                  <a:lnTo>
                    <a:pt x="169333" y="95250"/>
                  </a:lnTo>
                  <a:cubicBezTo>
                    <a:pt x="169333" y="104114"/>
                    <a:pt x="158915" y="111952"/>
                    <a:pt x="142875" y="116747"/>
                  </a:cubicBezTo>
                  <a:close/>
                  <a:moveTo>
                    <a:pt x="142875" y="84997"/>
                  </a:moveTo>
                  <a:lnTo>
                    <a:pt x="142875" y="74083"/>
                  </a:lnTo>
                  <a:cubicBezTo>
                    <a:pt x="142875" y="72595"/>
                    <a:pt x="142743" y="71173"/>
                    <a:pt x="142544" y="69784"/>
                  </a:cubicBezTo>
                  <a:cubicBezTo>
                    <a:pt x="147671" y="68494"/>
                    <a:pt x="152466" y="66940"/>
                    <a:pt x="156832" y="65088"/>
                  </a:cubicBezTo>
                  <a:cubicBezTo>
                    <a:pt x="161197" y="63235"/>
                    <a:pt x="165464" y="61053"/>
                    <a:pt x="169333" y="58374"/>
                  </a:cubicBezTo>
                  <a:lnTo>
                    <a:pt x="169333" y="63467"/>
                  </a:lnTo>
                  <a:cubicBezTo>
                    <a:pt x="169333" y="72330"/>
                    <a:pt x="158915" y="80169"/>
                    <a:pt x="142875" y="84964"/>
                  </a:cubicBezTo>
                  <a:close/>
                  <a:moveTo>
                    <a:pt x="0" y="79375"/>
                  </a:moveTo>
                  <a:lnTo>
                    <a:pt x="0" y="74083"/>
                  </a:lnTo>
                  <a:cubicBezTo>
                    <a:pt x="0" y="59465"/>
                    <a:pt x="28443" y="47625"/>
                    <a:pt x="63500" y="47625"/>
                  </a:cubicBezTo>
                  <a:cubicBezTo>
                    <a:pt x="98557" y="47625"/>
                    <a:pt x="127000" y="59465"/>
                    <a:pt x="127000" y="74083"/>
                  </a:cubicBezTo>
                  <a:lnTo>
                    <a:pt x="127000" y="79375"/>
                  </a:lnTo>
                  <a:cubicBezTo>
                    <a:pt x="127000" y="93993"/>
                    <a:pt x="98557" y="105833"/>
                    <a:pt x="63500" y="105833"/>
                  </a:cubicBezTo>
                  <a:cubicBezTo>
                    <a:pt x="28443" y="105833"/>
                    <a:pt x="0" y="93993"/>
                    <a:pt x="0" y="79375"/>
                  </a:cubicBezTo>
                  <a:close/>
                  <a:moveTo>
                    <a:pt x="127000" y="111125"/>
                  </a:moveTo>
                  <a:cubicBezTo>
                    <a:pt x="127000" y="125743"/>
                    <a:pt x="98557" y="137583"/>
                    <a:pt x="63500" y="137583"/>
                  </a:cubicBezTo>
                  <a:cubicBezTo>
                    <a:pt x="28443" y="137583"/>
                    <a:pt x="0" y="125743"/>
                    <a:pt x="0" y="111125"/>
                  </a:cubicBezTo>
                  <a:lnTo>
                    <a:pt x="0" y="106032"/>
                  </a:lnTo>
                  <a:cubicBezTo>
                    <a:pt x="3836" y="108711"/>
                    <a:pt x="8103" y="110893"/>
                    <a:pt x="12502" y="112746"/>
                  </a:cubicBezTo>
                  <a:cubicBezTo>
                    <a:pt x="26359" y="118533"/>
                    <a:pt x="44417" y="121708"/>
                    <a:pt x="63500" y="121708"/>
                  </a:cubicBezTo>
                  <a:cubicBezTo>
                    <a:pt x="82583" y="121708"/>
                    <a:pt x="100641" y="118500"/>
                    <a:pt x="114498" y="112746"/>
                  </a:cubicBezTo>
                  <a:cubicBezTo>
                    <a:pt x="118864" y="110927"/>
                    <a:pt x="123130" y="108711"/>
                    <a:pt x="127000" y="106032"/>
                  </a:cubicBezTo>
                  <a:lnTo>
                    <a:pt x="127000" y="111125"/>
                  </a:lnTo>
                  <a:close/>
                  <a:moveTo>
                    <a:pt x="127000" y="137782"/>
                  </a:moveTo>
                  <a:lnTo>
                    <a:pt x="127000" y="142875"/>
                  </a:lnTo>
                  <a:cubicBezTo>
                    <a:pt x="127000" y="157493"/>
                    <a:pt x="98557" y="169333"/>
                    <a:pt x="63500" y="169333"/>
                  </a:cubicBezTo>
                  <a:cubicBezTo>
                    <a:pt x="28443" y="169333"/>
                    <a:pt x="0" y="157493"/>
                    <a:pt x="0" y="142875"/>
                  </a:cubicBezTo>
                  <a:lnTo>
                    <a:pt x="0" y="137782"/>
                  </a:lnTo>
                  <a:cubicBezTo>
                    <a:pt x="3836" y="140461"/>
                    <a:pt x="8103" y="142643"/>
                    <a:pt x="12502" y="144496"/>
                  </a:cubicBezTo>
                  <a:cubicBezTo>
                    <a:pt x="26359" y="150283"/>
                    <a:pt x="44417" y="153458"/>
                    <a:pt x="63500" y="153458"/>
                  </a:cubicBezTo>
                  <a:cubicBezTo>
                    <a:pt x="82583" y="153458"/>
                    <a:pt x="100641" y="150250"/>
                    <a:pt x="114498" y="144496"/>
                  </a:cubicBezTo>
                  <a:cubicBezTo>
                    <a:pt x="118864" y="142677"/>
                    <a:pt x="123130" y="140461"/>
                    <a:pt x="127000" y="137782"/>
                  </a:cubicBezTo>
                  <a:close/>
                </a:path>
              </a:pathLst>
            </a:custGeom>
            <a:solidFill>
              <a:srgbClr val="C09B5A"/>
            </a:solidFill>
          </p:spPr>
        </p:sp>
        <p:sp>
          <p:nvSpPr>
            <p:cNvPr id="54" name="Text 38"/>
            <p:cNvSpPr/>
            <p:nvPr/>
          </p:nvSpPr>
          <p:spPr>
            <a:xfrm>
              <a:off x="9830" y="7756"/>
              <a:ext cx="1200"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扶持上限</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55" name="Text 39"/>
            <p:cNvSpPr/>
            <p:nvPr/>
          </p:nvSpPr>
          <p:spPr>
            <a:xfrm>
              <a:off x="9364" y="8236"/>
              <a:ext cx="7175" cy="867"/>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单个企业资金扶持上限不超过</a:t>
              </a:r>
              <a:r>
                <a:rPr lang="en-US" sz="1400" dirty="0">
                  <a:solidFill>
                    <a:srgbClr val="C59F5E"/>
                  </a:solidFill>
                  <a:latin typeface="微软雅黑" panose="020B0503020204020204" charset="-122"/>
                  <a:ea typeface="微软雅黑" panose="020B0503020204020204" charset="-122"/>
                  <a:cs typeface="微软雅黑" panose="020B0503020204020204" charset="-122"/>
                </a:rPr>
                <a:t>20万元</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为中小微企业提供实实在在的支持。</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56" name="Shape 40"/>
            <p:cNvSpPr/>
            <p:nvPr/>
          </p:nvSpPr>
          <p:spPr>
            <a:xfrm>
              <a:off x="9364" y="9282"/>
              <a:ext cx="7087" cy="1304"/>
            </a:xfrm>
            <a:custGeom>
              <a:avLst/>
              <a:gdLst/>
              <a:ahLst/>
              <a:cxnLst/>
              <a:rect l="l" t="t" r="r" b="b"/>
              <a:pathLst>
                <a:path w="4572000" h="931333">
                  <a:moveTo>
                    <a:pt x="42329" y="0"/>
                  </a:moveTo>
                  <a:lnTo>
                    <a:pt x="4529671" y="0"/>
                  </a:lnTo>
                  <a:cubicBezTo>
                    <a:pt x="4553049" y="0"/>
                    <a:pt x="4572000" y="18951"/>
                    <a:pt x="4572000" y="42329"/>
                  </a:cubicBezTo>
                  <a:lnTo>
                    <a:pt x="4572000" y="889004"/>
                  </a:lnTo>
                  <a:cubicBezTo>
                    <a:pt x="4572000" y="912382"/>
                    <a:pt x="4553049" y="931333"/>
                    <a:pt x="4529671" y="931333"/>
                  </a:cubicBezTo>
                  <a:lnTo>
                    <a:pt x="42329" y="931333"/>
                  </a:lnTo>
                  <a:cubicBezTo>
                    <a:pt x="18951" y="931333"/>
                    <a:pt x="0" y="912382"/>
                    <a:pt x="0" y="889004"/>
                  </a:cubicBezTo>
                  <a:lnTo>
                    <a:pt x="0" y="42329"/>
                  </a:lnTo>
                  <a:cubicBezTo>
                    <a:pt x="0" y="18951"/>
                    <a:pt x="18951" y="0"/>
                    <a:pt x="42329" y="0"/>
                  </a:cubicBezTo>
                  <a:close/>
                </a:path>
              </a:pathLst>
            </a:custGeom>
            <a:solidFill>
              <a:srgbClr val="F9F5EE"/>
            </a:solidFill>
          </p:spPr>
        </p:sp>
        <p:sp>
          <p:nvSpPr>
            <p:cNvPr id="57" name="Text 41"/>
            <p:cNvSpPr/>
            <p:nvPr/>
          </p:nvSpPr>
          <p:spPr>
            <a:xfrm>
              <a:off x="9414" y="9422"/>
              <a:ext cx="7100" cy="667"/>
            </a:xfrm>
            <a:prstGeom prst="rect">
              <a:avLst/>
            </a:prstGeom>
            <a:noFill/>
          </p:spPr>
          <p:txBody>
            <a:bodyPr wrap="square" lIns="0" tIns="0" rIns="0" bIns="0" rtlCol="0" anchor="ctr"/>
            <a:lstStyle/>
            <a:p>
              <a:pPr algn="ctr">
                <a:lnSpc>
                  <a:spcPct val="90000"/>
                </a:lnSpc>
              </a:pPr>
              <a:r>
                <a:rPr lang="en-US" sz="3000" b="1" dirty="0">
                  <a:solidFill>
                    <a:srgbClr val="C59F5E"/>
                  </a:solidFill>
                  <a:latin typeface="微软雅黑" panose="020B0503020204020204" charset="-122"/>
                  <a:ea typeface="微软雅黑" panose="020B0503020204020204" charset="-122"/>
                  <a:cs typeface="微软雅黑" panose="020B0503020204020204" charset="-122"/>
                </a:rPr>
                <a:t>20万</a:t>
              </a:r>
              <a:endParaRPr lang="en-US" sz="30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58" name="Text 42"/>
            <p:cNvSpPr/>
            <p:nvPr/>
          </p:nvSpPr>
          <p:spPr>
            <a:xfrm>
              <a:off x="9505" y="10156"/>
              <a:ext cx="6917" cy="333"/>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单个企业上限(元)</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59" name="Shape 43"/>
            <p:cNvSpPr/>
            <p:nvPr/>
          </p:nvSpPr>
          <p:spPr>
            <a:xfrm>
              <a:off x="17090" y="7669"/>
              <a:ext cx="7483" cy="3118"/>
            </a:xfrm>
            <a:custGeom>
              <a:avLst/>
              <a:gdLst/>
              <a:ahLst/>
              <a:cxnLst/>
              <a:rect l="l" t="t" r="r" b="b"/>
              <a:pathLst>
                <a:path w="4910667" h="2328333">
                  <a:moveTo>
                    <a:pt x="42329" y="0"/>
                  </a:moveTo>
                  <a:lnTo>
                    <a:pt x="4868338" y="0"/>
                  </a:lnTo>
                  <a:cubicBezTo>
                    <a:pt x="4891715" y="0"/>
                    <a:pt x="4910667" y="18951"/>
                    <a:pt x="4910667" y="42329"/>
                  </a:cubicBezTo>
                  <a:lnTo>
                    <a:pt x="4910667" y="2286004"/>
                  </a:lnTo>
                  <a:cubicBezTo>
                    <a:pt x="4910667" y="2309382"/>
                    <a:pt x="4891715" y="2328333"/>
                    <a:pt x="4868338" y="2328333"/>
                  </a:cubicBezTo>
                  <a:lnTo>
                    <a:pt x="42329" y="2328333"/>
                  </a:lnTo>
                  <a:cubicBezTo>
                    <a:pt x="18951" y="2328333"/>
                    <a:pt x="0" y="2309382"/>
                    <a:pt x="0" y="2286004"/>
                  </a:cubicBezTo>
                  <a:lnTo>
                    <a:pt x="0" y="42329"/>
                  </a:lnTo>
                  <a:cubicBezTo>
                    <a:pt x="0" y="18951"/>
                    <a:pt x="18951" y="0"/>
                    <a:pt x="42329" y="0"/>
                  </a:cubicBezTo>
                  <a:close/>
                </a:path>
              </a:pathLst>
            </a:custGeom>
            <a:solidFill>
              <a:srgbClr val="FFFFFF"/>
            </a:solidFill>
          </p:spPr>
        </p:sp>
        <p:sp>
          <p:nvSpPr>
            <p:cNvPr id="62" name="Shape 44"/>
            <p:cNvSpPr/>
            <p:nvPr/>
          </p:nvSpPr>
          <p:spPr>
            <a:xfrm>
              <a:off x="17373" y="7822"/>
              <a:ext cx="300" cy="267"/>
            </a:xfrm>
            <a:custGeom>
              <a:avLst/>
              <a:gdLst/>
              <a:ahLst/>
              <a:cxnLst/>
              <a:rect l="l" t="t" r="r" b="b"/>
              <a:pathLst>
                <a:path w="190500" h="169333">
                  <a:moveTo>
                    <a:pt x="92472" y="10253"/>
                  </a:moveTo>
                  <a:cubicBezTo>
                    <a:pt x="87809" y="3803"/>
                    <a:pt x="80334" y="0"/>
                    <a:pt x="72397" y="0"/>
                  </a:cubicBezTo>
                  <a:cubicBezTo>
                    <a:pt x="58704" y="0"/>
                    <a:pt x="47625" y="11079"/>
                    <a:pt x="47625" y="24772"/>
                  </a:cubicBezTo>
                  <a:lnTo>
                    <a:pt x="47625" y="25565"/>
                  </a:lnTo>
                  <a:cubicBezTo>
                    <a:pt x="47625" y="46864"/>
                    <a:pt x="74745" y="69685"/>
                    <a:pt x="88040" y="79573"/>
                  </a:cubicBezTo>
                  <a:cubicBezTo>
                    <a:pt x="92340" y="82782"/>
                    <a:pt x="98127" y="82782"/>
                    <a:pt x="102427" y="79573"/>
                  </a:cubicBezTo>
                  <a:cubicBezTo>
                    <a:pt x="115722" y="69652"/>
                    <a:pt x="142842" y="46864"/>
                    <a:pt x="142842" y="25565"/>
                  </a:cubicBezTo>
                  <a:lnTo>
                    <a:pt x="142842" y="24772"/>
                  </a:lnTo>
                  <a:cubicBezTo>
                    <a:pt x="142842" y="11079"/>
                    <a:pt x="131763" y="0"/>
                    <a:pt x="118070" y="0"/>
                  </a:cubicBezTo>
                  <a:cubicBezTo>
                    <a:pt x="110133" y="0"/>
                    <a:pt x="102658" y="3803"/>
                    <a:pt x="97995" y="10253"/>
                  </a:cubicBezTo>
                  <a:lnTo>
                    <a:pt x="95250" y="14122"/>
                  </a:lnTo>
                  <a:lnTo>
                    <a:pt x="92472" y="10253"/>
                  </a:lnTo>
                  <a:close/>
                  <a:moveTo>
                    <a:pt x="36149" y="112944"/>
                  </a:moveTo>
                  <a:lnTo>
                    <a:pt x="22060" y="127000"/>
                  </a:lnTo>
                  <a:lnTo>
                    <a:pt x="10583" y="127000"/>
                  </a:lnTo>
                  <a:cubicBezTo>
                    <a:pt x="4729" y="127000"/>
                    <a:pt x="0" y="131729"/>
                    <a:pt x="0" y="137583"/>
                  </a:cubicBezTo>
                  <a:lnTo>
                    <a:pt x="0" y="158750"/>
                  </a:lnTo>
                  <a:cubicBezTo>
                    <a:pt x="0" y="164604"/>
                    <a:pt x="4729" y="169333"/>
                    <a:pt x="10583" y="169333"/>
                  </a:cubicBezTo>
                  <a:lnTo>
                    <a:pt x="116582" y="169333"/>
                  </a:lnTo>
                  <a:cubicBezTo>
                    <a:pt x="126173" y="169333"/>
                    <a:pt x="135533" y="166258"/>
                    <a:pt x="143272" y="160569"/>
                  </a:cubicBezTo>
                  <a:lnTo>
                    <a:pt x="185142" y="129712"/>
                  </a:lnTo>
                  <a:cubicBezTo>
                    <a:pt x="191029" y="125379"/>
                    <a:pt x="192286" y="117111"/>
                    <a:pt x="187953" y="111224"/>
                  </a:cubicBezTo>
                  <a:cubicBezTo>
                    <a:pt x="183621" y="105337"/>
                    <a:pt x="175353" y="104080"/>
                    <a:pt x="169466" y="108413"/>
                  </a:cubicBezTo>
                  <a:lnTo>
                    <a:pt x="129844" y="137583"/>
                  </a:lnTo>
                  <a:lnTo>
                    <a:pt x="92604" y="137583"/>
                  </a:lnTo>
                  <a:cubicBezTo>
                    <a:pt x="88205" y="137583"/>
                    <a:pt x="84667" y="134045"/>
                    <a:pt x="84667" y="129646"/>
                  </a:cubicBezTo>
                  <a:cubicBezTo>
                    <a:pt x="84667" y="125247"/>
                    <a:pt x="88205" y="121708"/>
                    <a:pt x="92604" y="121708"/>
                  </a:cubicBezTo>
                  <a:lnTo>
                    <a:pt x="116417" y="121708"/>
                  </a:lnTo>
                  <a:cubicBezTo>
                    <a:pt x="122271" y="121708"/>
                    <a:pt x="127000" y="116979"/>
                    <a:pt x="127000" y="111125"/>
                  </a:cubicBezTo>
                  <a:cubicBezTo>
                    <a:pt x="127000" y="105271"/>
                    <a:pt x="122271" y="100542"/>
                    <a:pt x="116417" y="100542"/>
                  </a:cubicBezTo>
                  <a:lnTo>
                    <a:pt x="66080" y="100542"/>
                  </a:lnTo>
                  <a:cubicBezTo>
                    <a:pt x="54868" y="100542"/>
                    <a:pt x="44086" y="105007"/>
                    <a:pt x="36149" y="112944"/>
                  </a:cubicBezTo>
                  <a:close/>
                </a:path>
              </a:pathLst>
            </a:custGeom>
            <a:solidFill>
              <a:srgbClr val="C09B5A"/>
            </a:solidFill>
          </p:spPr>
        </p:sp>
        <p:sp>
          <p:nvSpPr>
            <p:cNvPr id="63" name="Text 45"/>
            <p:cNvSpPr/>
            <p:nvPr/>
          </p:nvSpPr>
          <p:spPr>
            <a:xfrm>
              <a:off x="17823" y="7756"/>
              <a:ext cx="1200"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政策意义</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45" name="Text 46"/>
            <p:cNvSpPr/>
            <p:nvPr/>
          </p:nvSpPr>
          <p:spPr>
            <a:xfrm>
              <a:off x="17356" y="8236"/>
              <a:ext cx="7211" cy="867"/>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降低中小微企业进入跨境电商领域的门槛</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帮助企业在初期阶段降低运营成本</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快速成长。</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65" name="Shape 47"/>
            <p:cNvSpPr/>
            <p:nvPr/>
          </p:nvSpPr>
          <p:spPr>
            <a:xfrm>
              <a:off x="17356" y="9282"/>
              <a:ext cx="7087" cy="1304"/>
            </a:xfrm>
            <a:custGeom>
              <a:avLst/>
              <a:gdLst/>
              <a:ahLst/>
              <a:cxnLst/>
              <a:rect l="l" t="t" r="r" b="b"/>
              <a:pathLst>
                <a:path w="4572000" h="846667">
                  <a:moveTo>
                    <a:pt x="42333" y="0"/>
                  </a:moveTo>
                  <a:lnTo>
                    <a:pt x="4529667" y="0"/>
                  </a:lnTo>
                  <a:cubicBezTo>
                    <a:pt x="4553047" y="0"/>
                    <a:pt x="4572000" y="18953"/>
                    <a:pt x="4572000" y="42333"/>
                  </a:cubicBezTo>
                  <a:lnTo>
                    <a:pt x="4572000" y="804333"/>
                  </a:lnTo>
                  <a:cubicBezTo>
                    <a:pt x="4572000" y="827713"/>
                    <a:pt x="4553047" y="846667"/>
                    <a:pt x="4529667" y="846667"/>
                  </a:cubicBezTo>
                  <a:lnTo>
                    <a:pt x="42333" y="846667"/>
                  </a:lnTo>
                  <a:cubicBezTo>
                    <a:pt x="18953" y="846667"/>
                    <a:pt x="0" y="827713"/>
                    <a:pt x="0" y="804333"/>
                  </a:cubicBezTo>
                  <a:lnTo>
                    <a:pt x="0" y="42333"/>
                  </a:lnTo>
                  <a:cubicBezTo>
                    <a:pt x="0" y="18953"/>
                    <a:pt x="18953" y="0"/>
                    <a:pt x="42333" y="0"/>
                  </a:cubicBezTo>
                  <a:close/>
                </a:path>
              </a:pathLst>
            </a:custGeom>
            <a:solidFill>
              <a:srgbClr val="F9F5EE"/>
            </a:solidFill>
          </p:spPr>
        </p:sp>
        <p:sp>
          <p:nvSpPr>
            <p:cNvPr id="66" name="Text 48"/>
            <p:cNvSpPr/>
            <p:nvPr/>
          </p:nvSpPr>
          <p:spPr>
            <a:xfrm>
              <a:off x="19827" y="9489"/>
              <a:ext cx="2250" cy="467"/>
            </a:xfrm>
            <a:prstGeom prst="rect">
              <a:avLst/>
            </a:prstGeom>
            <a:noFill/>
          </p:spPr>
          <p:txBody>
            <a:bodyPr wrap="square" lIns="0" tIns="0" rIns="0" bIns="0" rtlCol="0" anchor="ctr"/>
            <a:lstStyle/>
            <a:p>
              <a:pPr algn="ctr">
                <a:lnSpc>
                  <a:spcPct val="130000"/>
                </a:lnSpc>
              </a:pPr>
              <a:r>
                <a:rPr lang="en-US" sz="1500" b="1" dirty="0">
                  <a:solidFill>
                    <a:srgbClr val="C59F5E"/>
                  </a:solidFill>
                  <a:latin typeface="微软雅黑" panose="020B0503020204020204" charset="-122"/>
                  <a:ea typeface="微软雅黑" panose="020B0503020204020204" charset="-122"/>
                  <a:cs typeface="MiSans" pitchFamily="34" charset="-120"/>
                </a:rPr>
                <a:t>助力中小微企业</a:t>
              </a:r>
              <a:endParaRPr lang="en-US" sz="1500" b="1" dirty="0">
                <a:solidFill>
                  <a:srgbClr val="C59F5E"/>
                </a:solidFill>
                <a:latin typeface="微软雅黑" panose="020B0503020204020204" charset="-122"/>
                <a:ea typeface="微软雅黑" panose="020B0503020204020204" charset="-122"/>
                <a:cs typeface="MiSans" pitchFamily="34" charset="-120"/>
              </a:endParaRPr>
            </a:p>
          </p:txBody>
        </p:sp>
        <p:sp>
          <p:nvSpPr>
            <p:cNvPr id="67" name="Text 49"/>
            <p:cNvSpPr/>
            <p:nvPr/>
          </p:nvSpPr>
          <p:spPr>
            <a:xfrm>
              <a:off x="19844" y="10156"/>
              <a:ext cx="2217" cy="333"/>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快速成长</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grpSp>
      <p:grpSp>
        <p:nvGrpSpPr>
          <p:cNvPr id="84" name="组合 83"/>
          <p:cNvGrpSpPr/>
          <p:nvPr/>
        </p:nvGrpSpPr>
        <p:grpSpPr>
          <a:xfrm>
            <a:off x="546100" y="7107555"/>
            <a:ext cx="7379970" cy="1403985"/>
            <a:chOff x="680" y="11533"/>
            <a:chExt cx="11622" cy="2211"/>
          </a:xfrm>
        </p:grpSpPr>
        <p:grpSp>
          <p:nvGrpSpPr>
            <p:cNvPr id="145" name="组合 144"/>
            <p:cNvGrpSpPr/>
            <p:nvPr/>
          </p:nvGrpSpPr>
          <p:grpSpPr>
            <a:xfrm rot="0">
              <a:off x="680" y="11533"/>
              <a:ext cx="11622" cy="2211"/>
              <a:chOff x="922" y="10975"/>
              <a:chExt cx="11766" cy="2415"/>
            </a:xfrm>
          </p:grpSpPr>
          <p:sp>
            <p:nvSpPr>
              <p:cNvPr id="146"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147"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71" name="Text 52"/>
            <p:cNvSpPr/>
            <p:nvPr/>
          </p:nvSpPr>
          <p:spPr>
            <a:xfrm>
              <a:off x="933" y="11661"/>
              <a:ext cx="11329" cy="4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物流仓储补贴的战略价值</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72" name="Text 53"/>
            <p:cNvSpPr/>
            <p:nvPr/>
          </p:nvSpPr>
          <p:spPr>
            <a:xfrm>
              <a:off x="933" y="12266"/>
              <a:ext cx="11329" cy="1300"/>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物流仓储是跨境电商运营成本的重要组成部分。海南通过</a:t>
              </a:r>
              <a:r>
                <a:rPr lang="en-US" sz="1400" dirty="0">
                  <a:solidFill>
                    <a:srgbClr val="C59F5E"/>
                  </a:solidFill>
                  <a:latin typeface="微软雅黑" panose="020B0503020204020204" charset="-122"/>
                  <a:ea typeface="微软雅黑" panose="020B0503020204020204" charset="-122"/>
                  <a:cs typeface="微软雅黑" panose="020B0503020204020204" charset="-122"/>
                </a:rPr>
                <a:t>保税仓库租金补贴、国际物流费用补贴、海外仓建设补贴</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等多重措施</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帮助企业降低物流成本</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提升竞争力。特别是对于需要大量仓储空间的跨境电商企业</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保税仓库租金补贴可以显著降低运营成本。</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85" name="组合 84"/>
          <p:cNvGrpSpPr/>
          <p:nvPr/>
        </p:nvGrpSpPr>
        <p:grpSpPr>
          <a:xfrm>
            <a:off x="8334375" y="7099935"/>
            <a:ext cx="7379970" cy="1403985"/>
            <a:chOff x="12965" y="11541"/>
            <a:chExt cx="11622" cy="2211"/>
          </a:xfrm>
        </p:grpSpPr>
        <p:grpSp>
          <p:nvGrpSpPr>
            <p:cNvPr id="10" name="组合 9"/>
            <p:cNvGrpSpPr/>
            <p:nvPr/>
          </p:nvGrpSpPr>
          <p:grpSpPr>
            <a:xfrm rot="0">
              <a:off x="12965" y="11541"/>
              <a:ext cx="11622" cy="2211"/>
              <a:chOff x="922" y="10975"/>
              <a:chExt cx="11766" cy="2415"/>
            </a:xfrm>
          </p:grpSpPr>
          <p:sp>
            <p:nvSpPr>
              <p:cNvPr id="11"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24"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75" name="Text 56"/>
            <p:cNvSpPr/>
            <p:nvPr/>
          </p:nvSpPr>
          <p:spPr>
            <a:xfrm>
              <a:off x="13200" y="11661"/>
              <a:ext cx="11067" cy="363"/>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海外仓布局的重要性</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76" name="Text 57"/>
            <p:cNvSpPr/>
            <p:nvPr/>
          </p:nvSpPr>
          <p:spPr>
            <a:xfrm>
              <a:off x="13200" y="12266"/>
              <a:ext cx="11325" cy="1300"/>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海外仓是提升跨境电商物流时效、降低物流成本、提高客户满意度的关键设施。通过在目标市场国家设立海外仓</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企业可以实现</a:t>
              </a:r>
              <a:r>
                <a:rPr lang="en-US" sz="1400" dirty="0">
                  <a:solidFill>
                    <a:srgbClr val="C59F5E"/>
                  </a:solidFill>
                  <a:latin typeface="微软雅黑" panose="020B0503020204020204" charset="-122"/>
                  <a:ea typeface="微软雅黑" panose="020B0503020204020204" charset="-122"/>
                  <a:cs typeface="微软雅黑" panose="020B0503020204020204" charset="-122"/>
                </a:rPr>
                <a:t>本地发货、快速配送、便捷退换货</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大幅提升竞争力。海南提供最高500万元的海外仓建设补贴</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鼓励企业加快海外仓布局</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拓展国际市场。</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8"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12"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方正大黑体_GBK" panose="02010600010101010101" charset="-122"/>
                  <a:sym typeface="+mn-ea"/>
                </a:rPr>
                <a:t>补贴申请条件与材料准备</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实质性运营是硬门槛,合规经营是前提</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209" name="Shape 3"/>
          <p:cNvSpPr/>
          <p:nvPr/>
        </p:nvSpPr>
        <p:spPr>
          <a:xfrm>
            <a:off x="557530" y="1483360"/>
            <a:ext cx="7452000" cy="5328000"/>
          </a:xfrm>
          <a:custGeom>
            <a:avLst/>
            <a:gdLst/>
            <a:ahLst/>
            <a:cxnLst/>
            <a:rect l="l" t="t" r="r" b="b"/>
            <a:pathLst>
              <a:path w="7502769" h="5355512">
                <a:moveTo>
                  <a:pt x="151561" y="0"/>
                </a:moveTo>
                <a:lnTo>
                  <a:pt x="7351208" y="0"/>
                </a:lnTo>
                <a:cubicBezTo>
                  <a:pt x="7434857" y="0"/>
                  <a:pt x="7502769" y="67912"/>
                  <a:pt x="7502769" y="151561"/>
                </a:cubicBezTo>
                <a:lnTo>
                  <a:pt x="7502769" y="5203951"/>
                </a:lnTo>
                <a:cubicBezTo>
                  <a:pt x="7502769" y="5287656"/>
                  <a:pt x="7434913" y="5355512"/>
                  <a:pt x="7351208" y="5355512"/>
                </a:cubicBezTo>
                <a:lnTo>
                  <a:pt x="151561" y="5355512"/>
                </a:lnTo>
                <a:cubicBezTo>
                  <a:pt x="67912" y="5355512"/>
                  <a:pt x="0" y="5287600"/>
                  <a:pt x="0" y="5203951"/>
                </a:cubicBezTo>
                <a:lnTo>
                  <a:pt x="0" y="151561"/>
                </a:lnTo>
                <a:cubicBezTo>
                  <a:pt x="0" y="67856"/>
                  <a:pt x="67856" y="0"/>
                  <a:pt x="151561" y="0"/>
                </a:cubicBezTo>
                <a:close/>
              </a:path>
            </a:pathLst>
          </a:custGeom>
          <a:solidFill>
            <a:srgbClr val="FFFFFF"/>
          </a:solidFill>
          <a:ln>
            <a:solidFill>
              <a:srgbClr val="F0EEEA"/>
            </a:solidFill>
          </a:ln>
          <a:effectLst>
            <a:outerShdw blurRad="189464" dist="126309" dir="5400000" algn="bl" rotWithShape="0">
              <a:srgbClr val="000000">
                <a:alpha val="10196"/>
              </a:srgbClr>
            </a:outerShdw>
          </a:effectLst>
        </p:spPr>
      </p:sp>
      <p:sp>
        <p:nvSpPr>
          <p:cNvPr id="210" name="Shape 4"/>
          <p:cNvSpPr/>
          <p:nvPr/>
        </p:nvSpPr>
        <p:spPr>
          <a:xfrm>
            <a:off x="795655" y="1786255"/>
            <a:ext cx="302895" cy="305435"/>
          </a:xfrm>
          <a:custGeom>
            <a:avLst/>
            <a:gdLst/>
            <a:ahLst/>
            <a:cxnLst/>
            <a:rect l="l" t="t" r="r" b="b"/>
            <a:pathLst>
              <a:path w="303142" h="303142">
                <a:moveTo>
                  <a:pt x="151571" y="303142"/>
                </a:moveTo>
                <a:cubicBezTo>
                  <a:pt x="235225" y="303142"/>
                  <a:pt x="303142" y="235225"/>
                  <a:pt x="303142" y="151571"/>
                </a:cubicBezTo>
                <a:cubicBezTo>
                  <a:pt x="303142" y="67917"/>
                  <a:pt x="235225" y="0"/>
                  <a:pt x="151571" y="0"/>
                </a:cubicBezTo>
                <a:cubicBezTo>
                  <a:pt x="67917" y="0"/>
                  <a:pt x="0" y="67917"/>
                  <a:pt x="0" y="151571"/>
                </a:cubicBezTo>
                <a:cubicBezTo>
                  <a:pt x="0" y="235225"/>
                  <a:pt x="67917" y="303142"/>
                  <a:pt x="151571" y="303142"/>
                </a:cubicBezTo>
                <a:close/>
                <a:moveTo>
                  <a:pt x="201542" y="125934"/>
                </a:moveTo>
                <a:lnTo>
                  <a:pt x="154176" y="201720"/>
                </a:lnTo>
                <a:cubicBezTo>
                  <a:pt x="151690" y="205687"/>
                  <a:pt x="147427" y="208173"/>
                  <a:pt x="142749" y="208410"/>
                </a:cubicBezTo>
                <a:cubicBezTo>
                  <a:pt x="138072" y="208647"/>
                  <a:pt x="133572" y="206516"/>
                  <a:pt x="130789" y="202726"/>
                </a:cubicBezTo>
                <a:lnTo>
                  <a:pt x="102370" y="164834"/>
                </a:lnTo>
                <a:cubicBezTo>
                  <a:pt x="97633" y="158558"/>
                  <a:pt x="98936" y="149676"/>
                  <a:pt x="105212" y="144940"/>
                </a:cubicBezTo>
                <a:cubicBezTo>
                  <a:pt x="111488" y="140203"/>
                  <a:pt x="120369" y="141506"/>
                  <a:pt x="125105" y="147782"/>
                </a:cubicBezTo>
                <a:lnTo>
                  <a:pt x="141091" y="169097"/>
                </a:lnTo>
                <a:lnTo>
                  <a:pt x="177445" y="110896"/>
                </a:lnTo>
                <a:cubicBezTo>
                  <a:pt x="181589" y="104264"/>
                  <a:pt x="190352" y="102192"/>
                  <a:pt x="197042" y="106396"/>
                </a:cubicBezTo>
                <a:cubicBezTo>
                  <a:pt x="203733" y="110600"/>
                  <a:pt x="205746" y="119303"/>
                  <a:pt x="201542" y="125993"/>
                </a:cubicBezTo>
                <a:close/>
              </a:path>
            </a:pathLst>
          </a:custGeom>
          <a:solidFill>
            <a:srgbClr val="C5A06D"/>
          </a:solidFill>
        </p:spPr>
      </p:sp>
      <p:sp>
        <p:nvSpPr>
          <p:cNvPr id="211" name="Text 5"/>
          <p:cNvSpPr/>
          <p:nvPr/>
        </p:nvSpPr>
        <p:spPr>
          <a:xfrm>
            <a:off x="1136650" y="1735455"/>
            <a:ext cx="6770370" cy="40830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申请条件</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nvGrpSpPr>
          <p:cNvPr id="10" name="组合 9"/>
          <p:cNvGrpSpPr/>
          <p:nvPr/>
        </p:nvGrpSpPr>
        <p:grpSpPr>
          <a:xfrm>
            <a:off x="782955" y="2399665"/>
            <a:ext cx="6972300" cy="1988820"/>
            <a:chOff x="1233" y="3922"/>
            <a:chExt cx="10980" cy="3132"/>
          </a:xfrm>
        </p:grpSpPr>
        <p:sp>
          <p:nvSpPr>
            <p:cNvPr id="213" name="Shape 6"/>
            <p:cNvSpPr/>
            <p:nvPr/>
          </p:nvSpPr>
          <p:spPr>
            <a:xfrm>
              <a:off x="1233" y="3922"/>
              <a:ext cx="10980" cy="3118"/>
            </a:xfrm>
            <a:custGeom>
              <a:avLst/>
              <a:gdLst/>
              <a:ahLst/>
              <a:cxnLst/>
              <a:rect l="l" t="t" r="r" b="b"/>
              <a:pathLst>
                <a:path w="6972270" h="1970424">
                  <a:moveTo>
                    <a:pt x="50524" y="0"/>
                  </a:moveTo>
                  <a:lnTo>
                    <a:pt x="6871227" y="0"/>
                  </a:lnTo>
                  <a:cubicBezTo>
                    <a:pt x="6927032" y="0"/>
                    <a:pt x="6972270" y="45239"/>
                    <a:pt x="6972270" y="101043"/>
                  </a:cubicBezTo>
                  <a:lnTo>
                    <a:pt x="6972270" y="1869381"/>
                  </a:lnTo>
                  <a:cubicBezTo>
                    <a:pt x="6972270" y="1925186"/>
                    <a:pt x="6927032" y="1970424"/>
                    <a:pt x="6871227" y="1970424"/>
                  </a:cubicBezTo>
                  <a:lnTo>
                    <a:pt x="50524" y="1970424"/>
                  </a:lnTo>
                  <a:cubicBezTo>
                    <a:pt x="22620" y="1970424"/>
                    <a:pt x="0" y="1947804"/>
                    <a:pt x="0" y="1919901"/>
                  </a:cubicBezTo>
                  <a:lnTo>
                    <a:pt x="0" y="50524"/>
                  </a:lnTo>
                  <a:cubicBezTo>
                    <a:pt x="0" y="22620"/>
                    <a:pt x="22620" y="0"/>
                    <a:pt x="50524" y="0"/>
                  </a:cubicBezTo>
                  <a:close/>
                </a:path>
              </a:pathLst>
            </a:custGeom>
            <a:solidFill>
              <a:srgbClr val="F9F5EE"/>
            </a:solidFill>
          </p:spPr>
        </p:sp>
        <p:sp>
          <p:nvSpPr>
            <p:cNvPr id="214" name="Shape 7"/>
            <p:cNvSpPr/>
            <p:nvPr/>
          </p:nvSpPr>
          <p:spPr>
            <a:xfrm>
              <a:off x="1233" y="3922"/>
              <a:ext cx="120" cy="3133"/>
            </a:xfrm>
            <a:custGeom>
              <a:avLst/>
              <a:gdLst/>
              <a:ahLst/>
              <a:cxnLst/>
              <a:rect l="l" t="t" r="r" b="b"/>
              <a:pathLst>
                <a:path w="50524" h="1970424">
                  <a:moveTo>
                    <a:pt x="50524" y="0"/>
                  </a:moveTo>
                  <a:lnTo>
                    <a:pt x="50524" y="0"/>
                  </a:lnTo>
                  <a:lnTo>
                    <a:pt x="50524" y="1970424"/>
                  </a:lnTo>
                  <a:lnTo>
                    <a:pt x="50524" y="1970424"/>
                  </a:lnTo>
                  <a:cubicBezTo>
                    <a:pt x="22620" y="1970424"/>
                    <a:pt x="0" y="1947804"/>
                    <a:pt x="0" y="1919901"/>
                  </a:cubicBezTo>
                  <a:lnTo>
                    <a:pt x="0" y="50524"/>
                  </a:lnTo>
                  <a:cubicBezTo>
                    <a:pt x="0" y="22620"/>
                    <a:pt x="22620" y="0"/>
                    <a:pt x="50524" y="0"/>
                  </a:cubicBezTo>
                  <a:close/>
                </a:path>
              </a:pathLst>
            </a:custGeom>
            <a:solidFill>
              <a:srgbClr val="C59F5E"/>
            </a:solidFill>
          </p:spPr>
        </p:sp>
        <p:sp>
          <p:nvSpPr>
            <p:cNvPr id="215" name="Text 8"/>
            <p:cNvSpPr/>
            <p:nvPr/>
          </p:nvSpPr>
          <p:spPr>
            <a:xfrm>
              <a:off x="1591" y="4242"/>
              <a:ext cx="10463" cy="48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实质性运营要求</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216" name="Shape 9"/>
            <p:cNvSpPr/>
            <p:nvPr/>
          </p:nvSpPr>
          <p:spPr>
            <a:xfrm>
              <a:off x="1631" y="4937"/>
              <a:ext cx="278" cy="280"/>
            </a:xfrm>
            <a:custGeom>
              <a:avLst/>
              <a:gdLst/>
              <a:ahLst/>
              <a:cxnLst/>
              <a:rect l="l" t="t" r="r" b="b"/>
              <a:pathLst>
                <a:path w="176833" h="176833">
                  <a:moveTo>
                    <a:pt x="95946" y="2970"/>
                  </a:moveTo>
                  <a:cubicBezTo>
                    <a:pt x="91698" y="-967"/>
                    <a:pt x="85135" y="-967"/>
                    <a:pt x="80922" y="2970"/>
                  </a:cubicBezTo>
                  <a:lnTo>
                    <a:pt x="3557" y="74809"/>
                  </a:lnTo>
                  <a:cubicBezTo>
                    <a:pt x="242" y="77917"/>
                    <a:pt x="-863" y="82718"/>
                    <a:pt x="794" y="86931"/>
                  </a:cubicBezTo>
                  <a:cubicBezTo>
                    <a:pt x="2452" y="91145"/>
                    <a:pt x="6493" y="93943"/>
                    <a:pt x="11052" y="93943"/>
                  </a:cubicBezTo>
                  <a:lnTo>
                    <a:pt x="16578" y="93943"/>
                  </a:lnTo>
                  <a:lnTo>
                    <a:pt x="16578" y="154729"/>
                  </a:lnTo>
                  <a:cubicBezTo>
                    <a:pt x="16578" y="166921"/>
                    <a:pt x="26490" y="176833"/>
                    <a:pt x="38682" y="176833"/>
                  </a:cubicBezTo>
                  <a:lnTo>
                    <a:pt x="138151" y="176833"/>
                  </a:lnTo>
                  <a:cubicBezTo>
                    <a:pt x="150343" y="176833"/>
                    <a:pt x="160255" y="166921"/>
                    <a:pt x="160255" y="154729"/>
                  </a:cubicBezTo>
                  <a:lnTo>
                    <a:pt x="160255" y="93943"/>
                  </a:lnTo>
                  <a:lnTo>
                    <a:pt x="165781" y="93943"/>
                  </a:lnTo>
                  <a:cubicBezTo>
                    <a:pt x="170340" y="93943"/>
                    <a:pt x="174415" y="91145"/>
                    <a:pt x="176073" y="86931"/>
                  </a:cubicBezTo>
                  <a:cubicBezTo>
                    <a:pt x="177731" y="82718"/>
                    <a:pt x="176626" y="77882"/>
                    <a:pt x="173310" y="74809"/>
                  </a:cubicBezTo>
                  <a:lnTo>
                    <a:pt x="95946" y="2970"/>
                  </a:lnTo>
                  <a:close/>
                  <a:moveTo>
                    <a:pt x="82890" y="110521"/>
                  </a:moveTo>
                  <a:lnTo>
                    <a:pt x="93943" y="110521"/>
                  </a:lnTo>
                  <a:cubicBezTo>
                    <a:pt x="103095" y="110521"/>
                    <a:pt x="110521" y="117946"/>
                    <a:pt x="110521" y="127099"/>
                  </a:cubicBezTo>
                  <a:lnTo>
                    <a:pt x="110521" y="160255"/>
                  </a:lnTo>
                  <a:lnTo>
                    <a:pt x="66312" y="160255"/>
                  </a:lnTo>
                  <a:lnTo>
                    <a:pt x="66312" y="127099"/>
                  </a:lnTo>
                  <a:cubicBezTo>
                    <a:pt x="66312" y="117946"/>
                    <a:pt x="73738" y="110521"/>
                    <a:pt x="82890" y="110521"/>
                  </a:cubicBezTo>
                  <a:close/>
                </a:path>
              </a:pathLst>
            </a:custGeom>
            <a:solidFill>
              <a:srgbClr val="C59F5E"/>
            </a:solidFill>
          </p:spPr>
        </p:sp>
        <p:sp>
          <p:nvSpPr>
            <p:cNvPr id="217" name="Text 10"/>
            <p:cNvSpPr/>
            <p:nvPr/>
          </p:nvSpPr>
          <p:spPr>
            <a:xfrm>
              <a:off x="2099" y="4878"/>
              <a:ext cx="3839" cy="40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真实办公场地,不能是虚拟地址</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218" name="Shape 11"/>
            <p:cNvSpPr/>
            <p:nvPr/>
          </p:nvSpPr>
          <p:spPr>
            <a:xfrm>
              <a:off x="1596" y="5414"/>
              <a:ext cx="348" cy="280"/>
            </a:xfrm>
            <a:custGeom>
              <a:avLst/>
              <a:gdLst/>
              <a:ahLst/>
              <a:cxnLst/>
              <a:rect l="l" t="t" r="r" b="b"/>
              <a:pathLst>
                <a:path w="221041" h="176833">
                  <a:moveTo>
                    <a:pt x="110521" y="5526"/>
                  </a:moveTo>
                  <a:cubicBezTo>
                    <a:pt x="130345" y="5526"/>
                    <a:pt x="146440" y="21621"/>
                    <a:pt x="146440" y="41445"/>
                  </a:cubicBezTo>
                  <a:cubicBezTo>
                    <a:pt x="146440" y="61270"/>
                    <a:pt x="130345" y="77364"/>
                    <a:pt x="110521" y="77364"/>
                  </a:cubicBezTo>
                  <a:cubicBezTo>
                    <a:pt x="90696" y="77364"/>
                    <a:pt x="74601" y="61270"/>
                    <a:pt x="74601" y="41445"/>
                  </a:cubicBezTo>
                  <a:cubicBezTo>
                    <a:pt x="74601" y="21621"/>
                    <a:pt x="90696" y="5526"/>
                    <a:pt x="110521" y="5526"/>
                  </a:cubicBezTo>
                  <a:close/>
                  <a:moveTo>
                    <a:pt x="33156" y="30393"/>
                  </a:moveTo>
                  <a:cubicBezTo>
                    <a:pt x="46881" y="30393"/>
                    <a:pt x="58023" y="41536"/>
                    <a:pt x="58023" y="55260"/>
                  </a:cubicBezTo>
                  <a:cubicBezTo>
                    <a:pt x="58023" y="68985"/>
                    <a:pt x="46881" y="80127"/>
                    <a:pt x="33156" y="80127"/>
                  </a:cubicBezTo>
                  <a:cubicBezTo>
                    <a:pt x="19432" y="80127"/>
                    <a:pt x="8289" y="68985"/>
                    <a:pt x="8289" y="55260"/>
                  </a:cubicBezTo>
                  <a:cubicBezTo>
                    <a:pt x="8289" y="41536"/>
                    <a:pt x="19432" y="30393"/>
                    <a:pt x="33156" y="30393"/>
                  </a:cubicBezTo>
                  <a:close/>
                  <a:moveTo>
                    <a:pt x="0" y="143677"/>
                  </a:moveTo>
                  <a:cubicBezTo>
                    <a:pt x="0" y="119259"/>
                    <a:pt x="19790" y="99469"/>
                    <a:pt x="44208" y="99469"/>
                  </a:cubicBezTo>
                  <a:cubicBezTo>
                    <a:pt x="48629" y="99469"/>
                    <a:pt x="52912" y="100125"/>
                    <a:pt x="56953" y="101334"/>
                  </a:cubicBezTo>
                  <a:cubicBezTo>
                    <a:pt x="45590" y="114043"/>
                    <a:pt x="38682" y="130829"/>
                    <a:pt x="38682" y="149203"/>
                  </a:cubicBezTo>
                  <a:lnTo>
                    <a:pt x="38682" y="154729"/>
                  </a:lnTo>
                  <a:cubicBezTo>
                    <a:pt x="38682" y="158666"/>
                    <a:pt x="39511" y="162396"/>
                    <a:pt x="40996" y="165781"/>
                  </a:cubicBezTo>
                  <a:lnTo>
                    <a:pt x="11052" y="165781"/>
                  </a:lnTo>
                  <a:cubicBezTo>
                    <a:pt x="4939" y="165781"/>
                    <a:pt x="0" y="160842"/>
                    <a:pt x="0" y="154729"/>
                  </a:cubicBezTo>
                  <a:lnTo>
                    <a:pt x="0" y="143677"/>
                  </a:lnTo>
                  <a:close/>
                  <a:moveTo>
                    <a:pt x="180045" y="165781"/>
                  </a:moveTo>
                  <a:cubicBezTo>
                    <a:pt x="181530" y="162396"/>
                    <a:pt x="182359" y="158666"/>
                    <a:pt x="182359" y="154729"/>
                  </a:cubicBezTo>
                  <a:lnTo>
                    <a:pt x="182359" y="149203"/>
                  </a:lnTo>
                  <a:cubicBezTo>
                    <a:pt x="182359" y="130829"/>
                    <a:pt x="175451" y="114043"/>
                    <a:pt x="164089" y="101334"/>
                  </a:cubicBezTo>
                  <a:cubicBezTo>
                    <a:pt x="168129" y="100125"/>
                    <a:pt x="172412" y="99469"/>
                    <a:pt x="176833" y="99469"/>
                  </a:cubicBezTo>
                  <a:cubicBezTo>
                    <a:pt x="201251" y="99469"/>
                    <a:pt x="221041" y="119259"/>
                    <a:pt x="221041" y="143677"/>
                  </a:cubicBezTo>
                  <a:lnTo>
                    <a:pt x="221041" y="154729"/>
                  </a:lnTo>
                  <a:cubicBezTo>
                    <a:pt x="221041" y="160842"/>
                    <a:pt x="216102" y="165781"/>
                    <a:pt x="209989" y="165781"/>
                  </a:cubicBezTo>
                  <a:lnTo>
                    <a:pt x="180045" y="165781"/>
                  </a:lnTo>
                  <a:close/>
                  <a:moveTo>
                    <a:pt x="163018" y="55260"/>
                  </a:moveTo>
                  <a:cubicBezTo>
                    <a:pt x="163018" y="41536"/>
                    <a:pt x="174160" y="30393"/>
                    <a:pt x="187885" y="30393"/>
                  </a:cubicBezTo>
                  <a:cubicBezTo>
                    <a:pt x="201610" y="30393"/>
                    <a:pt x="212752" y="41536"/>
                    <a:pt x="212752" y="55260"/>
                  </a:cubicBezTo>
                  <a:cubicBezTo>
                    <a:pt x="212752" y="68985"/>
                    <a:pt x="201610" y="80127"/>
                    <a:pt x="187885" y="80127"/>
                  </a:cubicBezTo>
                  <a:cubicBezTo>
                    <a:pt x="174160" y="80127"/>
                    <a:pt x="163018" y="68985"/>
                    <a:pt x="163018" y="55260"/>
                  </a:cubicBezTo>
                  <a:close/>
                  <a:moveTo>
                    <a:pt x="55260" y="149203"/>
                  </a:moveTo>
                  <a:cubicBezTo>
                    <a:pt x="55260" y="118671"/>
                    <a:pt x="79989" y="93943"/>
                    <a:pt x="110521" y="93943"/>
                  </a:cubicBezTo>
                  <a:cubicBezTo>
                    <a:pt x="141052" y="93943"/>
                    <a:pt x="165781" y="118671"/>
                    <a:pt x="165781" y="149203"/>
                  </a:cubicBezTo>
                  <a:lnTo>
                    <a:pt x="165781" y="154729"/>
                  </a:lnTo>
                  <a:cubicBezTo>
                    <a:pt x="165781" y="160842"/>
                    <a:pt x="160842" y="165781"/>
                    <a:pt x="154729" y="165781"/>
                  </a:cubicBezTo>
                  <a:lnTo>
                    <a:pt x="66312" y="165781"/>
                  </a:lnTo>
                  <a:cubicBezTo>
                    <a:pt x="60199" y="165781"/>
                    <a:pt x="55260" y="160842"/>
                    <a:pt x="55260" y="154729"/>
                  </a:cubicBezTo>
                  <a:lnTo>
                    <a:pt x="55260" y="149203"/>
                  </a:lnTo>
                  <a:close/>
                </a:path>
              </a:pathLst>
            </a:custGeom>
            <a:solidFill>
              <a:srgbClr val="C59F5E"/>
            </a:solidFill>
          </p:spPr>
        </p:sp>
        <p:sp>
          <p:nvSpPr>
            <p:cNvPr id="219" name="Text 12"/>
            <p:cNvSpPr/>
            <p:nvPr/>
          </p:nvSpPr>
          <p:spPr>
            <a:xfrm>
              <a:off x="2099" y="5355"/>
              <a:ext cx="2805" cy="40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至少3名本地参保员工</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220" name="Shape 13"/>
            <p:cNvSpPr/>
            <p:nvPr/>
          </p:nvSpPr>
          <p:spPr>
            <a:xfrm>
              <a:off x="1631" y="5891"/>
              <a:ext cx="278" cy="280"/>
            </a:xfrm>
            <a:custGeom>
              <a:avLst/>
              <a:gdLst/>
              <a:ahLst/>
              <a:cxnLst/>
              <a:rect l="l" t="t" r="r" b="b"/>
              <a:pathLst>
                <a:path w="176833" h="176833">
                  <a:moveTo>
                    <a:pt x="69075" y="16578"/>
                  </a:moveTo>
                  <a:lnTo>
                    <a:pt x="107758" y="16578"/>
                  </a:lnTo>
                  <a:cubicBezTo>
                    <a:pt x="109277" y="16578"/>
                    <a:pt x="110521" y="17821"/>
                    <a:pt x="110521" y="19341"/>
                  </a:cubicBezTo>
                  <a:lnTo>
                    <a:pt x="110521" y="33156"/>
                  </a:lnTo>
                  <a:lnTo>
                    <a:pt x="66312" y="33156"/>
                  </a:lnTo>
                  <a:lnTo>
                    <a:pt x="66312" y="19341"/>
                  </a:lnTo>
                  <a:cubicBezTo>
                    <a:pt x="66312" y="17821"/>
                    <a:pt x="67556" y="16578"/>
                    <a:pt x="69075" y="16578"/>
                  </a:cubicBezTo>
                  <a:close/>
                  <a:moveTo>
                    <a:pt x="49734" y="19341"/>
                  </a:moveTo>
                  <a:lnTo>
                    <a:pt x="49734" y="33156"/>
                  </a:lnTo>
                  <a:lnTo>
                    <a:pt x="22104" y="33156"/>
                  </a:lnTo>
                  <a:cubicBezTo>
                    <a:pt x="9912" y="33156"/>
                    <a:pt x="0" y="43068"/>
                    <a:pt x="0" y="55260"/>
                  </a:cubicBezTo>
                  <a:lnTo>
                    <a:pt x="0" y="88416"/>
                  </a:lnTo>
                  <a:lnTo>
                    <a:pt x="176833" y="88416"/>
                  </a:lnTo>
                  <a:lnTo>
                    <a:pt x="176833" y="55260"/>
                  </a:lnTo>
                  <a:cubicBezTo>
                    <a:pt x="176833" y="43068"/>
                    <a:pt x="166921" y="33156"/>
                    <a:pt x="154729" y="33156"/>
                  </a:cubicBezTo>
                  <a:lnTo>
                    <a:pt x="127099" y="33156"/>
                  </a:lnTo>
                  <a:lnTo>
                    <a:pt x="127099" y="19341"/>
                  </a:lnTo>
                  <a:cubicBezTo>
                    <a:pt x="127099" y="8669"/>
                    <a:pt x="118430" y="0"/>
                    <a:pt x="107758" y="0"/>
                  </a:cubicBezTo>
                  <a:lnTo>
                    <a:pt x="69075" y="0"/>
                  </a:lnTo>
                  <a:cubicBezTo>
                    <a:pt x="58403" y="0"/>
                    <a:pt x="49734" y="8669"/>
                    <a:pt x="49734" y="19341"/>
                  </a:cubicBezTo>
                  <a:close/>
                  <a:moveTo>
                    <a:pt x="176833" y="104995"/>
                  </a:moveTo>
                  <a:lnTo>
                    <a:pt x="110521" y="104995"/>
                  </a:lnTo>
                  <a:lnTo>
                    <a:pt x="110521" y="110521"/>
                  </a:lnTo>
                  <a:cubicBezTo>
                    <a:pt x="110521" y="116634"/>
                    <a:pt x="105582" y="121573"/>
                    <a:pt x="99469" y="121573"/>
                  </a:cubicBezTo>
                  <a:lnTo>
                    <a:pt x="77364" y="121573"/>
                  </a:lnTo>
                  <a:cubicBezTo>
                    <a:pt x="71251" y="121573"/>
                    <a:pt x="66312" y="116634"/>
                    <a:pt x="66312" y="110521"/>
                  </a:cubicBezTo>
                  <a:lnTo>
                    <a:pt x="66312" y="104995"/>
                  </a:lnTo>
                  <a:lnTo>
                    <a:pt x="0" y="104995"/>
                  </a:lnTo>
                  <a:lnTo>
                    <a:pt x="0" y="143677"/>
                  </a:lnTo>
                  <a:cubicBezTo>
                    <a:pt x="0" y="155869"/>
                    <a:pt x="9912" y="165781"/>
                    <a:pt x="22104" y="165781"/>
                  </a:cubicBezTo>
                  <a:lnTo>
                    <a:pt x="154729" y="165781"/>
                  </a:lnTo>
                  <a:cubicBezTo>
                    <a:pt x="166921" y="165781"/>
                    <a:pt x="176833" y="155869"/>
                    <a:pt x="176833" y="143677"/>
                  </a:cubicBezTo>
                  <a:lnTo>
                    <a:pt x="176833" y="104995"/>
                  </a:lnTo>
                  <a:close/>
                </a:path>
              </a:pathLst>
            </a:custGeom>
            <a:solidFill>
              <a:srgbClr val="C59F5E"/>
            </a:solidFill>
          </p:spPr>
        </p:sp>
        <p:sp>
          <p:nvSpPr>
            <p:cNvPr id="221" name="Text 14"/>
            <p:cNvSpPr/>
            <p:nvPr/>
          </p:nvSpPr>
          <p:spPr>
            <a:xfrm>
              <a:off x="2099" y="5833"/>
              <a:ext cx="3202" cy="40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核心业务环节在海南进行</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22" name="Shape 15"/>
            <p:cNvSpPr/>
            <p:nvPr/>
          </p:nvSpPr>
          <p:spPr>
            <a:xfrm>
              <a:off x="1666" y="6369"/>
              <a:ext cx="209" cy="280"/>
            </a:xfrm>
            <a:custGeom>
              <a:avLst/>
              <a:gdLst/>
              <a:ahLst/>
              <a:cxnLst/>
              <a:rect l="l" t="t" r="r" b="b"/>
              <a:pathLst>
                <a:path w="132625" h="176833">
                  <a:moveTo>
                    <a:pt x="22104" y="0"/>
                  </a:moveTo>
                  <a:cubicBezTo>
                    <a:pt x="9912" y="0"/>
                    <a:pt x="0" y="9912"/>
                    <a:pt x="0" y="22104"/>
                  </a:cubicBezTo>
                  <a:lnTo>
                    <a:pt x="0" y="154729"/>
                  </a:lnTo>
                  <a:cubicBezTo>
                    <a:pt x="0" y="166921"/>
                    <a:pt x="9912" y="176833"/>
                    <a:pt x="22104" y="176833"/>
                  </a:cubicBezTo>
                  <a:lnTo>
                    <a:pt x="110521" y="176833"/>
                  </a:lnTo>
                  <a:cubicBezTo>
                    <a:pt x="122712" y="176833"/>
                    <a:pt x="132625" y="166921"/>
                    <a:pt x="132625" y="154729"/>
                  </a:cubicBezTo>
                  <a:lnTo>
                    <a:pt x="132625" y="22104"/>
                  </a:lnTo>
                  <a:cubicBezTo>
                    <a:pt x="132625" y="9912"/>
                    <a:pt x="122712" y="0"/>
                    <a:pt x="110521" y="0"/>
                  </a:cubicBezTo>
                  <a:lnTo>
                    <a:pt x="22104" y="0"/>
                  </a:lnTo>
                  <a:close/>
                  <a:moveTo>
                    <a:pt x="33156" y="22104"/>
                  </a:moveTo>
                  <a:lnTo>
                    <a:pt x="99469" y="22104"/>
                  </a:lnTo>
                  <a:cubicBezTo>
                    <a:pt x="105582" y="22104"/>
                    <a:pt x="110521" y="27043"/>
                    <a:pt x="110521" y="33156"/>
                  </a:cubicBezTo>
                  <a:lnTo>
                    <a:pt x="110521" y="44208"/>
                  </a:lnTo>
                  <a:cubicBezTo>
                    <a:pt x="110521" y="50321"/>
                    <a:pt x="105582" y="55260"/>
                    <a:pt x="99469" y="55260"/>
                  </a:cubicBezTo>
                  <a:lnTo>
                    <a:pt x="33156" y="55260"/>
                  </a:lnTo>
                  <a:cubicBezTo>
                    <a:pt x="27043" y="55260"/>
                    <a:pt x="22104" y="50321"/>
                    <a:pt x="22104" y="44208"/>
                  </a:cubicBezTo>
                  <a:lnTo>
                    <a:pt x="22104" y="33156"/>
                  </a:lnTo>
                  <a:cubicBezTo>
                    <a:pt x="22104" y="27043"/>
                    <a:pt x="27043" y="22104"/>
                    <a:pt x="33156" y="22104"/>
                  </a:cubicBezTo>
                  <a:close/>
                  <a:moveTo>
                    <a:pt x="38682" y="80127"/>
                  </a:moveTo>
                  <a:cubicBezTo>
                    <a:pt x="38682" y="84702"/>
                    <a:pt x="34968" y="88416"/>
                    <a:pt x="30393" y="88416"/>
                  </a:cubicBezTo>
                  <a:cubicBezTo>
                    <a:pt x="25818" y="88416"/>
                    <a:pt x="22104" y="84702"/>
                    <a:pt x="22104" y="80127"/>
                  </a:cubicBezTo>
                  <a:cubicBezTo>
                    <a:pt x="22104" y="75553"/>
                    <a:pt x="25818" y="71838"/>
                    <a:pt x="30393" y="71838"/>
                  </a:cubicBezTo>
                  <a:cubicBezTo>
                    <a:pt x="34968" y="71838"/>
                    <a:pt x="38682" y="75553"/>
                    <a:pt x="38682" y="80127"/>
                  </a:cubicBezTo>
                  <a:close/>
                  <a:moveTo>
                    <a:pt x="66312" y="88416"/>
                  </a:moveTo>
                  <a:cubicBezTo>
                    <a:pt x="61738" y="88416"/>
                    <a:pt x="58023" y="84702"/>
                    <a:pt x="58023" y="80127"/>
                  </a:cubicBezTo>
                  <a:cubicBezTo>
                    <a:pt x="58023" y="75553"/>
                    <a:pt x="61738" y="71838"/>
                    <a:pt x="66312" y="71838"/>
                  </a:cubicBezTo>
                  <a:cubicBezTo>
                    <a:pt x="70887" y="71838"/>
                    <a:pt x="74601" y="75553"/>
                    <a:pt x="74601" y="80127"/>
                  </a:cubicBezTo>
                  <a:cubicBezTo>
                    <a:pt x="74601" y="84702"/>
                    <a:pt x="70887" y="88416"/>
                    <a:pt x="66312" y="88416"/>
                  </a:cubicBezTo>
                  <a:close/>
                  <a:moveTo>
                    <a:pt x="110521" y="80127"/>
                  </a:moveTo>
                  <a:cubicBezTo>
                    <a:pt x="110521" y="84702"/>
                    <a:pt x="106806" y="88416"/>
                    <a:pt x="102232" y="88416"/>
                  </a:cubicBezTo>
                  <a:cubicBezTo>
                    <a:pt x="97657" y="88416"/>
                    <a:pt x="93943" y="84702"/>
                    <a:pt x="93943" y="80127"/>
                  </a:cubicBezTo>
                  <a:cubicBezTo>
                    <a:pt x="93943" y="75553"/>
                    <a:pt x="97657" y="71838"/>
                    <a:pt x="102232" y="71838"/>
                  </a:cubicBezTo>
                  <a:cubicBezTo>
                    <a:pt x="106806" y="71838"/>
                    <a:pt x="110521" y="75553"/>
                    <a:pt x="110521" y="80127"/>
                  </a:cubicBezTo>
                  <a:close/>
                  <a:moveTo>
                    <a:pt x="30393" y="121573"/>
                  </a:moveTo>
                  <a:cubicBezTo>
                    <a:pt x="25818" y="121573"/>
                    <a:pt x="22104" y="117858"/>
                    <a:pt x="22104" y="113284"/>
                  </a:cubicBezTo>
                  <a:cubicBezTo>
                    <a:pt x="22104" y="108709"/>
                    <a:pt x="25818" y="104995"/>
                    <a:pt x="30393" y="104995"/>
                  </a:cubicBezTo>
                  <a:cubicBezTo>
                    <a:pt x="34968" y="104995"/>
                    <a:pt x="38682" y="108709"/>
                    <a:pt x="38682" y="113284"/>
                  </a:cubicBezTo>
                  <a:cubicBezTo>
                    <a:pt x="38682" y="117858"/>
                    <a:pt x="34968" y="121573"/>
                    <a:pt x="30393" y="121573"/>
                  </a:cubicBezTo>
                  <a:close/>
                  <a:moveTo>
                    <a:pt x="74601" y="113284"/>
                  </a:moveTo>
                  <a:cubicBezTo>
                    <a:pt x="74601" y="117858"/>
                    <a:pt x="70887" y="121573"/>
                    <a:pt x="66312" y="121573"/>
                  </a:cubicBezTo>
                  <a:cubicBezTo>
                    <a:pt x="61738" y="121573"/>
                    <a:pt x="58023" y="117858"/>
                    <a:pt x="58023" y="113284"/>
                  </a:cubicBezTo>
                  <a:cubicBezTo>
                    <a:pt x="58023" y="108709"/>
                    <a:pt x="61738" y="104995"/>
                    <a:pt x="66312" y="104995"/>
                  </a:cubicBezTo>
                  <a:cubicBezTo>
                    <a:pt x="70887" y="104995"/>
                    <a:pt x="74601" y="108709"/>
                    <a:pt x="74601" y="113284"/>
                  </a:cubicBezTo>
                  <a:close/>
                  <a:moveTo>
                    <a:pt x="102232" y="121573"/>
                  </a:moveTo>
                  <a:cubicBezTo>
                    <a:pt x="97657" y="121573"/>
                    <a:pt x="93943" y="117858"/>
                    <a:pt x="93943" y="113284"/>
                  </a:cubicBezTo>
                  <a:cubicBezTo>
                    <a:pt x="93943" y="108709"/>
                    <a:pt x="97657" y="104995"/>
                    <a:pt x="102232" y="104995"/>
                  </a:cubicBezTo>
                  <a:cubicBezTo>
                    <a:pt x="106806" y="104995"/>
                    <a:pt x="110521" y="108709"/>
                    <a:pt x="110521" y="113284"/>
                  </a:cubicBezTo>
                  <a:cubicBezTo>
                    <a:pt x="110521" y="117858"/>
                    <a:pt x="106806" y="121573"/>
                    <a:pt x="102232" y="121573"/>
                  </a:cubicBezTo>
                  <a:close/>
                  <a:moveTo>
                    <a:pt x="22104" y="146440"/>
                  </a:moveTo>
                  <a:cubicBezTo>
                    <a:pt x="22104" y="141846"/>
                    <a:pt x="25800" y="138151"/>
                    <a:pt x="30393" y="138151"/>
                  </a:cubicBezTo>
                  <a:lnTo>
                    <a:pt x="69075" y="138151"/>
                  </a:lnTo>
                  <a:cubicBezTo>
                    <a:pt x="73669" y="138151"/>
                    <a:pt x="77364" y="141846"/>
                    <a:pt x="77364" y="146440"/>
                  </a:cubicBezTo>
                  <a:cubicBezTo>
                    <a:pt x="77364" y="151033"/>
                    <a:pt x="73669" y="154729"/>
                    <a:pt x="69075" y="154729"/>
                  </a:cubicBezTo>
                  <a:lnTo>
                    <a:pt x="30393" y="154729"/>
                  </a:lnTo>
                  <a:cubicBezTo>
                    <a:pt x="25800" y="154729"/>
                    <a:pt x="22104" y="151033"/>
                    <a:pt x="22104" y="146440"/>
                  </a:cubicBezTo>
                  <a:close/>
                  <a:moveTo>
                    <a:pt x="102232" y="138151"/>
                  </a:moveTo>
                  <a:cubicBezTo>
                    <a:pt x="106825" y="138151"/>
                    <a:pt x="110521" y="141846"/>
                    <a:pt x="110521" y="146440"/>
                  </a:cubicBezTo>
                  <a:cubicBezTo>
                    <a:pt x="110521" y="151033"/>
                    <a:pt x="106825" y="154729"/>
                    <a:pt x="102232" y="154729"/>
                  </a:cubicBezTo>
                  <a:cubicBezTo>
                    <a:pt x="97638" y="154729"/>
                    <a:pt x="93943" y="151033"/>
                    <a:pt x="93943" y="146440"/>
                  </a:cubicBezTo>
                  <a:cubicBezTo>
                    <a:pt x="93943" y="141846"/>
                    <a:pt x="97638" y="138151"/>
                    <a:pt x="102232" y="138151"/>
                  </a:cubicBezTo>
                  <a:close/>
                </a:path>
              </a:pathLst>
            </a:custGeom>
            <a:solidFill>
              <a:srgbClr val="C59F5E"/>
            </a:solidFill>
          </p:spPr>
        </p:sp>
        <p:sp>
          <p:nvSpPr>
            <p:cNvPr id="223" name="Text 16"/>
            <p:cNvSpPr/>
            <p:nvPr/>
          </p:nvSpPr>
          <p:spPr>
            <a:xfrm>
              <a:off x="2099" y="6310"/>
              <a:ext cx="3481" cy="40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财务核算、税务申报在海南</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9" name="组合 8"/>
          <p:cNvGrpSpPr/>
          <p:nvPr/>
        </p:nvGrpSpPr>
        <p:grpSpPr>
          <a:xfrm>
            <a:off x="782955" y="4636135"/>
            <a:ext cx="6972300" cy="1979930"/>
            <a:chOff x="1233" y="7444"/>
            <a:chExt cx="10980" cy="3118"/>
          </a:xfrm>
        </p:grpSpPr>
        <p:grpSp>
          <p:nvGrpSpPr>
            <p:cNvPr id="8" name="组合 7"/>
            <p:cNvGrpSpPr/>
            <p:nvPr/>
          </p:nvGrpSpPr>
          <p:grpSpPr>
            <a:xfrm>
              <a:off x="1233" y="7444"/>
              <a:ext cx="10980" cy="3118"/>
              <a:chOff x="1233" y="7444"/>
              <a:chExt cx="10980" cy="2168"/>
            </a:xfrm>
          </p:grpSpPr>
          <p:sp>
            <p:nvSpPr>
              <p:cNvPr id="225" name="Shape 17"/>
              <p:cNvSpPr/>
              <p:nvPr/>
            </p:nvSpPr>
            <p:spPr>
              <a:xfrm>
                <a:off x="1233" y="7444"/>
                <a:ext cx="10980" cy="2169"/>
              </a:xfrm>
              <a:custGeom>
                <a:avLst/>
                <a:gdLst/>
                <a:ahLst/>
                <a:cxnLst/>
                <a:rect l="l" t="t" r="r" b="b"/>
                <a:pathLst>
                  <a:path w="6972270" h="1364140">
                    <a:moveTo>
                      <a:pt x="50524" y="0"/>
                    </a:moveTo>
                    <a:lnTo>
                      <a:pt x="6871229" y="0"/>
                    </a:lnTo>
                    <a:cubicBezTo>
                      <a:pt x="6927032" y="0"/>
                      <a:pt x="6972270" y="45238"/>
                      <a:pt x="6972270" y="101042"/>
                    </a:cubicBezTo>
                    <a:lnTo>
                      <a:pt x="6972270" y="1263098"/>
                    </a:lnTo>
                    <a:cubicBezTo>
                      <a:pt x="6972270" y="1318902"/>
                      <a:pt x="6927032" y="1364140"/>
                      <a:pt x="6871229" y="1364140"/>
                    </a:cubicBezTo>
                    <a:lnTo>
                      <a:pt x="50524" y="1364140"/>
                    </a:lnTo>
                    <a:cubicBezTo>
                      <a:pt x="22620" y="1364140"/>
                      <a:pt x="0" y="1341520"/>
                      <a:pt x="0" y="1313616"/>
                    </a:cubicBezTo>
                    <a:lnTo>
                      <a:pt x="0" y="50524"/>
                    </a:lnTo>
                    <a:cubicBezTo>
                      <a:pt x="0" y="22620"/>
                      <a:pt x="22620" y="0"/>
                      <a:pt x="50524" y="0"/>
                    </a:cubicBezTo>
                    <a:close/>
                  </a:path>
                </a:pathLst>
              </a:custGeom>
              <a:solidFill>
                <a:srgbClr val="F9F5EE"/>
              </a:solidFill>
            </p:spPr>
          </p:sp>
          <p:sp>
            <p:nvSpPr>
              <p:cNvPr id="226" name="Shape 18"/>
              <p:cNvSpPr/>
              <p:nvPr/>
            </p:nvSpPr>
            <p:spPr>
              <a:xfrm>
                <a:off x="1233" y="7444"/>
                <a:ext cx="120" cy="2169"/>
              </a:xfrm>
              <a:custGeom>
                <a:avLst/>
                <a:gdLst/>
                <a:ahLst/>
                <a:cxnLst/>
                <a:rect l="l" t="t" r="r" b="b"/>
                <a:pathLst>
                  <a:path w="50524" h="1364140">
                    <a:moveTo>
                      <a:pt x="50524" y="0"/>
                    </a:moveTo>
                    <a:lnTo>
                      <a:pt x="50524" y="0"/>
                    </a:lnTo>
                    <a:lnTo>
                      <a:pt x="50524" y="1364140"/>
                    </a:lnTo>
                    <a:lnTo>
                      <a:pt x="50524" y="1364140"/>
                    </a:lnTo>
                    <a:cubicBezTo>
                      <a:pt x="22620" y="1364140"/>
                      <a:pt x="0" y="1341520"/>
                      <a:pt x="0" y="1313616"/>
                    </a:cubicBezTo>
                    <a:lnTo>
                      <a:pt x="0" y="50524"/>
                    </a:lnTo>
                    <a:cubicBezTo>
                      <a:pt x="0" y="22620"/>
                      <a:pt x="22620" y="0"/>
                      <a:pt x="50524" y="0"/>
                    </a:cubicBezTo>
                    <a:close/>
                  </a:path>
                </a:pathLst>
              </a:custGeom>
              <a:solidFill>
                <a:srgbClr val="C59F5E"/>
              </a:solidFill>
            </p:spPr>
          </p:sp>
        </p:grpSp>
        <p:sp>
          <p:nvSpPr>
            <p:cNvPr id="227" name="Text 19"/>
            <p:cNvSpPr/>
            <p:nvPr/>
          </p:nvSpPr>
          <p:spPr>
            <a:xfrm>
              <a:off x="1591" y="7762"/>
              <a:ext cx="10463" cy="481"/>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合规要求</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228" name="Shape 20"/>
            <p:cNvSpPr/>
            <p:nvPr/>
          </p:nvSpPr>
          <p:spPr>
            <a:xfrm>
              <a:off x="1631" y="8458"/>
              <a:ext cx="278" cy="280"/>
            </a:xfrm>
            <a:custGeom>
              <a:avLst/>
              <a:gdLst/>
              <a:ahLst/>
              <a:cxnLst/>
              <a:rect l="l" t="t" r="r" b="b"/>
              <a:pathLst>
                <a:path w="176833" h="176833">
                  <a:moveTo>
                    <a:pt x="13815" y="16578"/>
                  </a:moveTo>
                  <a:cubicBezTo>
                    <a:pt x="9222" y="16578"/>
                    <a:pt x="5526" y="20274"/>
                    <a:pt x="5526" y="24867"/>
                  </a:cubicBezTo>
                  <a:lnTo>
                    <a:pt x="5526" y="41445"/>
                  </a:lnTo>
                  <a:cubicBezTo>
                    <a:pt x="5526" y="46039"/>
                    <a:pt x="9222" y="49734"/>
                    <a:pt x="13815" y="49734"/>
                  </a:cubicBezTo>
                  <a:lnTo>
                    <a:pt x="30393" y="49734"/>
                  </a:lnTo>
                  <a:cubicBezTo>
                    <a:pt x="34987" y="49734"/>
                    <a:pt x="38682" y="46039"/>
                    <a:pt x="38682" y="41445"/>
                  </a:cubicBezTo>
                  <a:lnTo>
                    <a:pt x="38682" y="24867"/>
                  </a:lnTo>
                  <a:cubicBezTo>
                    <a:pt x="38682" y="20274"/>
                    <a:pt x="34987" y="16578"/>
                    <a:pt x="30393" y="16578"/>
                  </a:cubicBezTo>
                  <a:lnTo>
                    <a:pt x="13815" y="16578"/>
                  </a:lnTo>
                  <a:close/>
                  <a:moveTo>
                    <a:pt x="66312" y="22104"/>
                  </a:moveTo>
                  <a:cubicBezTo>
                    <a:pt x="60199" y="22104"/>
                    <a:pt x="55260" y="27043"/>
                    <a:pt x="55260" y="33156"/>
                  </a:cubicBezTo>
                  <a:cubicBezTo>
                    <a:pt x="55260" y="39269"/>
                    <a:pt x="60199" y="44208"/>
                    <a:pt x="66312" y="44208"/>
                  </a:cubicBezTo>
                  <a:lnTo>
                    <a:pt x="165781" y="44208"/>
                  </a:lnTo>
                  <a:cubicBezTo>
                    <a:pt x="171894" y="44208"/>
                    <a:pt x="176833" y="39269"/>
                    <a:pt x="176833" y="33156"/>
                  </a:cubicBezTo>
                  <a:cubicBezTo>
                    <a:pt x="176833" y="27043"/>
                    <a:pt x="171894" y="22104"/>
                    <a:pt x="165781" y="22104"/>
                  </a:cubicBezTo>
                  <a:lnTo>
                    <a:pt x="66312" y="22104"/>
                  </a:lnTo>
                  <a:close/>
                  <a:moveTo>
                    <a:pt x="66312" y="77364"/>
                  </a:moveTo>
                  <a:cubicBezTo>
                    <a:pt x="60199" y="77364"/>
                    <a:pt x="55260" y="82303"/>
                    <a:pt x="55260" y="88416"/>
                  </a:cubicBezTo>
                  <a:cubicBezTo>
                    <a:pt x="55260" y="94530"/>
                    <a:pt x="60199" y="99469"/>
                    <a:pt x="66312" y="99469"/>
                  </a:cubicBezTo>
                  <a:lnTo>
                    <a:pt x="165781" y="99469"/>
                  </a:lnTo>
                  <a:cubicBezTo>
                    <a:pt x="171894" y="99469"/>
                    <a:pt x="176833" y="94530"/>
                    <a:pt x="176833" y="88416"/>
                  </a:cubicBezTo>
                  <a:cubicBezTo>
                    <a:pt x="176833" y="82303"/>
                    <a:pt x="171894" y="77364"/>
                    <a:pt x="165781" y="77364"/>
                  </a:cubicBezTo>
                  <a:lnTo>
                    <a:pt x="66312" y="77364"/>
                  </a:lnTo>
                  <a:close/>
                  <a:moveTo>
                    <a:pt x="66312" y="132625"/>
                  </a:moveTo>
                  <a:cubicBezTo>
                    <a:pt x="60199" y="132625"/>
                    <a:pt x="55260" y="137564"/>
                    <a:pt x="55260" y="143677"/>
                  </a:cubicBezTo>
                  <a:cubicBezTo>
                    <a:pt x="55260" y="149790"/>
                    <a:pt x="60199" y="154729"/>
                    <a:pt x="66312" y="154729"/>
                  </a:cubicBezTo>
                  <a:lnTo>
                    <a:pt x="165781" y="154729"/>
                  </a:lnTo>
                  <a:cubicBezTo>
                    <a:pt x="171894" y="154729"/>
                    <a:pt x="176833" y="149790"/>
                    <a:pt x="176833" y="143677"/>
                  </a:cubicBezTo>
                  <a:cubicBezTo>
                    <a:pt x="176833" y="137564"/>
                    <a:pt x="171894" y="132625"/>
                    <a:pt x="165781" y="132625"/>
                  </a:cubicBezTo>
                  <a:lnTo>
                    <a:pt x="66312" y="132625"/>
                  </a:lnTo>
                  <a:close/>
                  <a:moveTo>
                    <a:pt x="5526" y="80127"/>
                  </a:moveTo>
                  <a:lnTo>
                    <a:pt x="5526" y="96706"/>
                  </a:lnTo>
                  <a:cubicBezTo>
                    <a:pt x="5526" y="101299"/>
                    <a:pt x="9222" y="104995"/>
                    <a:pt x="13815" y="104995"/>
                  </a:cubicBezTo>
                  <a:lnTo>
                    <a:pt x="30393" y="104995"/>
                  </a:lnTo>
                  <a:cubicBezTo>
                    <a:pt x="34987" y="104995"/>
                    <a:pt x="38682" y="101299"/>
                    <a:pt x="38682" y="96706"/>
                  </a:cubicBezTo>
                  <a:lnTo>
                    <a:pt x="38682" y="80127"/>
                  </a:lnTo>
                  <a:cubicBezTo>
                    <a:pt x="38682" y="75534"/>
                    <a:pt x="34987" y="71838"/>
                    <a:pt x="30393" y="71838"/>
                  </a:cubicBezTo>
                  <a:lnTo>
                    <a:pt x="13815" y="71838"/>
                  </a:lnTo>
                  <a:cubicBezTo>
                    <a:pt x="9222" y="71838"/>
                    <a:pt x="5526" y="75534"/>
                    <a:pt x="5526" y="80127"/>
                  </a:cubicBezTo>
                  <a:close/>
                  <a:moveTo>
                    <a:pt x="13815" y="127099"/>
                  </a:moveTo>
                  <a:cubicBezTo>
                    <a:pt x="9222" y="127099"/>
                    <a:pt x="5526" y="130794"/>
                    <a:pt x="5526" y="135388"/>
                  </a:cubicBezTo>
                  <a:lnTo>
                    <a:pt x="5526" y="151966"/>
                  </a:lnTo>
                  <a:cubicBezTo>
                    <a:pt x="5526" y="156559"/>
                    <a:pt x="9222" y="160255"/>
                    <a:pt x="13815" y="160255"/>
                  </a:cubicBezTo>
                  <a:lnTo>
                    <a:pt x="30393" y="160255"/>
                  </a:lnTo>
                  <a:cubicBezTo>
                    <a:pt x="34987" y="160255"/>
                    <a:pt x="38682" y="156559"/>
                    <a:pt x="38682" y="151966"/>
                  </a:cubicBezTo>
                  <a:lnTo>
                    <a:pt x="38682" y="135388"/>
                  </a:lnTo>
                  <a:cubicBezTo>
                    <a:pt x="38682" y="130794"/>
                    <a:pt x="34987" y="127099"/>
                    <a:pt x="30393" y="127099"/>
                  </a:cubicBezTo>
                  <a:lnTo>
                    <a:pt x="13815" y="127099"/>
                  </a:lnTo>
                  <a:close/>
                </a:path>
              </a:pathLst>
            </a:custGeom>
            <a:solidFill>
              <a:srgbClr val="C59F5E"/>
            </a:solidFill>
          </p:spPr>
        </p:sp>
        <p:sp>
          <p:nvSpPr>
            <p:cNvPr id="229" name="Text 21"/>
            <p:cNvSpPr/>
            <p:nvPr/>
          </p:nvSpPr>
          <p:spPr>
            <a:xfrm>
              <a:off x="2099" y="8399"/>
              <a:ext cx="5052" cy="401"/>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符合海南自贸港"三张清单"商品管理要求</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230" name="Shape 22"/>
            <p:cNvSpPr/>
            <p:nvPr/>
          </p:nvSpPr>
          <p:spPr>
            <a:xfrm>
              <a:off x="1631" y="8936"/>
              <a:ext cx="278" cy="280"/>
            </a:xfrm>
            <a:custGeom>
              <a:avLst/>
              <a:gdLst/>
              <a:ahLst/>
              <a:cxnLst/>
              <a:rect l="l" t="t" r="r" b="b"/>
              <a:pathLst>
                <a:path w="176833" h="176833">
                  <a:moveTo>
                    <a:pt x="88416" y="0"/>
                  </a:moveTo>
                  <a:cubicBezTo>
                    <a:pt x="90005" y="0"/>
                    <a:pt x="91594" y="345"/>
                    <a:pt x="93045" y="1002"/>
                  </a:cubicBezTo>
                  <a:lnTo>
                    <a:pt x="158114" y="28597"/>
                  </a:lnTo>
                  <a:cubicBezTo>
                    <a:pt x="165712" y="31809"/>
                    <a:pt x="171376" y="39304"/>
                    <a:pt x="171341" y="48353"/>
                  </a:cubicBezTo>
                  <a:cubicBezTo>
                    <a:pt x="171169" y="82614"/>
                    <a:pt x="157077" y="145300"/>
                    <a:pt x="97569" y="173794"/>
                  </a:cubicBezTo>
                  <a:cubicBezTo>
                    <a:pt x="91801" y="176557"/>
                    <a:pt x="85101" y="176557"/>
                    <a:pt x="79333" y="173794"/>
                  </a:cubicBezTo>
                  <a:cubicBezTo>
                    <a:pt x="19790" y="145300"/>
                    <a:pt x="5733" y="82614"/>
                    <a:pt x="5561" y="48353"/>
                  </a:cubicBezTo>
                  <a:cubicBezTo>
                    <a:pt x="5526" y="39304"/>
                    <a:pt x="11190" y="31809"/>
                    <a:pt x="18789" y="28597"/>
                  </a:cubicBezTo>
                  <a:lnTo>
                    <a:pt x="83823" y="1002"/>
                  </a:lnTo>
                  <a:cubicBezTo>
                    <a:pt x="85274" y="345"/>
                    <a:pt x="86828" y="0"/>
                    <a:pt x="88416" y="0"/>
                  </a:cubicBezTo>
                  <a:close/>
                  <a:moveTo>
                    <a:pt x="88416" y="23071"/>
                  </a:moveTo>
                  <a:lnTo>
                    <a:pt x="88416" y="153658"/>
                  </a:lnTo>
                  <a:cubicBezTo>
                    <a:pt x="136078" y="130587"/>
                    <a:pt x="148892" y="79471"/>
                    <a:pt x="149203" y="48871"/>
                  </a:cubicBezTo>
                  <a:lnTo>
                    <a:pt x="88416" y="23106"/>
                  </a:lnTo>
                  <a:lnTo>
                    <a:pt x="88416" y="23106"/>
                  </a:lnTo>
                  <a:close/>
                </a:path>
              </a:pathLst>
            </a:custGeom>
            <a:solidFill>
              <a:srgbClr val="C59F5E"/>
            </a:solidFill>
          </p:spPr>
        </p:sp>
        <p:sp>
          <p:nvSpPr>
            <p:cNvPr id="231" name="Text 23"/>
            <p:cNvSpPr/>
            <p:nvPr/>
          </p:nvSpPr>
          <p:spPr>
            <a:xfrm>
              <a:off x="2099" y="8876"/>
              <a:ext cx="3282" cy="401"/>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合规经营,无违法违规记录</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sp>
        <p:nvSpPr>
          <p:cNvPr id="232" name="Shape 24"/>
          <p:cNvSpPr/>
          <p:nvPr/>
        </p:nvSpPr>
        <p:spPr>
          <a:xfrm>
            <a:off x="8266430" y="1483360"/>
            <a:ext cx="7452000" cy="5328000"/>
          </a:xfrm>
          <a:custGeom>
            <a:avLst/>
            <a:gdLst/>
            <a:ahLst/>
            <a:cxnLst/>
            <a:rect l="l" t="t" r="r" b="b"/>
            <a:pathLst>
              <a:path w="7502769" h="5355512">
                <a:moveTo>
                  <a:pt x="151561" y="0"/>
                </a:moveTo>
                <a:lnTo>
                  <a:pt x="7351208" y="0"/>
                </a:lnTo>
                <a:cubicBezTo>
                  <a:pt x="7434857" y="0"/>
                  <a:pt x="7502769" y="67912"/>
                  <a:pt x="7502769" y="151561"/>
                </a:cubicBezTo>
                <a:lnTo>
                  <a:pt x="7502769" y="5203951"/>
                </a:lnTo>
                <a:cubicBezTo>
                  <a:pt x="7502769" y="5287656"/>
                  <a:pt x="7434913" y="5355512"/>
                  <a:pt x="7351208" y="5355512"/>
                </a:cubicBezTo>
                <a:lnTo>
                  <a:pt x="151561" y="5355512"/>
                </a:lnTo>
                <a:cubicBezTo>
                  <a:pt x="67912" y="5355512"/>
                  <a:pt x="0" y="5287600"/>
                  <a:pt x="0" y="5203951"/>
                </a:cubicBezTo>
                <a:lnTo>
                  <a:pt x="0" y="151561"/>
                </a:lnTo>
                <a:cubicBezTo>
                  <a:pt x="0" y="67856"/>
                  <a:pt x="67856" y="0"/>
                  <a:pt x="151561" y="0"/>
                </a:cubicBezTo>
                <a:close/>
              </a:path>
            </a:pathLst>
          </a:custGeom>
          <a:solidFill>
            <a:srgbClr val="FFFFFF"/>
          </a:solidFill>
          <a:ln>
            <a:solidFill>
              <a:srgbClr val="F0EEEA"/>
            </a:solidFill>
          </a:ln>
          <a:effectLst>
            <a:outerShdw blurRad="189464" dist="126309" dir="5400000" algn="bl" rotWithShape="0">
              <a:srgbClr val="000000">
                <a:alpha val="10196"/>
              </a:srgbClr>
            </a:outerShdw>
          </a:effectLst>
        </p:spPr>
      </p:sp>
      <p:sp>
        <p:nvSpPr>
          <p:cNvPr id="233" name="Shape 25"/>
          <p:cNvSpPr/>
          <p:nvPr/>
        </p:nvSpPr>
        <p:spPr>
          <a:xfrm>
            <a:off x="8606155" y="1786255"/>
            <a:ext cx="227330" cy="305435"/>
          </a:xfrm>
          <a:custGeom>
            <a:avLst/>
            <a:gdLst/>
            <a:ahLst/>
            <a:cxnLst/>
            <a:rect l="l" t="t" r="r" b="b"/>
            <a:pathLst>
              <a:path w="227357" h="303142">
                <a:moveTo>
                  <a:pt x="0" y="37893"/>
                </a:moveTo>
                <a:cubicBezTo>
                  <a:pt x="0" y="16993"/>
                  <a:pt x="16993" y="0"/>
                  <a:pt x="37893" y="0"/>
                </a:cubicBezTo>
                <a:lnTo>
                  <a:pt x="126408" y="0"/>
                </a:lnTo>
                <a:cubicBezTo>
                  <a:pt x="136473" y="0"/>
                  <a:pt x="146124" y="3967"/>
                  <a:pt x="153229" y="11072"/>
                </a:cubicBezTo>
                <a:lnTo>
                  <a:pt x="216285" y="74187"/>
                </a:lnTo>
                <a:cubicBezTo>
                  <a:pt x="223390" y="81292"/>
                  <a:pt x="227357" y="90943"/>
                  <a:pt x="227357" y="101008"/>
                </a:cubicBezTo>
                <a:lnTo>
                  <a:pt x="227357" y="265249"/>
                </a:lnTo>
                <a:cubicBezTo>
                  <a:pt x="227357" y="286150"/>
                  <a:pt x="210364" y="303142"/>
                  <a:pt x="189464" y="303142"/>
                </a:cubicBezTo>
                <a:lnTo>
                  <a:pt x="37893" y="303142"/>
                </a:lnTo>
                <a:cubicBezTo>
                  <a:pt x="16993" y="303142"/>
                  <a:pt x="0" y="286150"/>
                  <a:pt x="0" y="265249"/>
                </a:cubicBezTo>
                <a:lnTo>
                  <a:pt x="0" y="37893"/>
                </a:lnTo>
                <a:close/>
                <a:moveTo>
                  <a:pt x="123152" y="34636"/>
                </a:moveTo>
                <a:lnTo>
                  <a:pt x="123152" y="89995"/>
                </a:lnTo>
                <a:cubicBezTo>
                  <a:pt x="123152" y="97870"/>
                  <a:pt x="129487" y="104205"/>
                  <a:pt x="137361" y="104205"/>
                </a:cubicBezTo>
                <a:lnTo>
                  <a:pt x="192720" y="104205"/>
                </a:lnTo>
                <a:lnTo>
                  <a:pt x="123152" y="34636"/>
                </a:lnTo>
                <a:close/>
                <a:moveTo>
                  <a:pt x="71049" y="151571"/>
                </a:moveTo>
                <a:cubicBezTo>
                  <a:pt x="63174" y="151571"/>
                  <a:pt x="56839" y="157906"/>
                  <a:pt x="56839" y="165781"/>
                </a:cubicBezTo>
                <a:cubicBezTo>
                  <a:pt x="56839" y="173655"/>
                  <a:pt x="63174" y="179991"/>
                  <a:pt x="71049" y="179991"/>
                </a:cubicBezTo>
                <a:lnTo>
                  <a:pt x="156308" y="179991"/>
                </a:lnTo>
                <a:cubicBezTo>
                  <a:pt x="164182" y="179991"/>
                  <a:pt x="170517" y="173655"/>
                  <a:pt x="170517" y="165781"/>
                </a:cubicBezTo>
                <a:cubicBezTo>
                  <a:pt x="170517" y="157906"/>
                  <a:pt x="164182" y="151571"/>
                  <a:pt x="156308" y="151571"/>
                </a:cubicBezTo>
                <a:lnTo>
                  <a:pt x="71049" y="151571"/>
                </a:lnTo>
                <a:close/>
                <a:moveTo>
                  <a:pt x="71049" y="208410"/>
                </a:moveTo>
                <a:cubicBezTo>
                  <a:pt x="63174" y="208410"/>
                  <a:pt x="56839" y="214745"/>
                  <a:pt x="56839" y="222620"/>
                </a:cubicBezTo>
                <a:cubicBezTo>
                  <a:pt x="56839" y="230495"/>
                  <a:pt x="63174" y="236830"/>
                  <a:pt x="71049" y="236830"/>
                </a:cubicBezTo>
                <a:lnTo>
                  <a:pt x="156308" y="236830"/>
                </a:lnTo>
                <a:cubicBezTo>
                  <a:pt x="164182" y="236830"/>
                  <a:pt x="170517" y="230495"/>
                  <a:pt x="170517" y="222620"/>
                </a:cubicBezTo>
                <a:cubicBezTo>
                  <a:pt x="170517" y="214745"/>
                  <a:pt x="164182" y="208410"/>
                  <a:pt x="156308" y="208410"/>
                </a:cubicBezTo>
                <a:lnTo>
                  <a:pt x="71049" y="208410"/>
                </a:lnTo>
                <a:close/>
              </a:path>
            </a:pathLst>
          </a:custGeom>
          <a:solidFill>
            <a:srgbClr val="C5A06D"/>
          </a:solidFill>
        </p:spPr>
      </p:sp>
      <p:sp>
        <p:nvSpPr>
          <p:cNvPr id="234" name="Text 26"/>
          <p:cNvSpPr/>
          <p:nvPr/>
        </p:nvSpPr>
        <p:spPr>
          <a:xfrm>
            <a:off x="8909685" y="1735455"/>
            <a:ext cx="6770370" cy="40830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申请材料清单</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236" name="Shape 27"/>
          <p:cNvSpPr/>
          <p:nvPr/>
        </p:nvSpPr>
        <p:spPr>
          <a:xfrm>
            <a:off x="8547100" y="2341880"/>
            <a:ext cx="6976745" cy="1326515"/>
          </a:xfrm>
          <a:custGeom>
            <a:avLst/>
            <a:gdLst/>
            <a:ahLst/>
            <a:cxnLst/>
            <a:rect l="l" t="t" r="r" b="b"/>
            <a:pathLst>
              <a:path w="6976481" h="1313616">
                <a:moveTo>
                  <a:pt x="33683" y="0"/>
                </a:moveTo>
                <a:lnTo>
                  <a:pt x="6875437" y="0"/>
                </a:lnTo>
                <a:cubicBezTo>
                  <a:pt x="6931242" y="0"/>
                  <a:pt x="6976481" y="45239"/>
                  <a:pt x="6976481" y="101043"/>
                </a:cubicBezTo>
                <a:lnTo>
                  <a:pt x="6976481" y="1212573"/>
                </a:lnTo>
                <a:cubicBezTo>
                  <a:pt x="6976481" y="1268378"/>
                  <a:pt x="6931242" y="1313616"/>
                  <a:pt x="6875437" y="1313616"/>
                </a:cubicBezTo>
                <a:lnTo>
                  <a:pt x="33683" y="1313616"/>
                </a:lnTo>
                <a:cubicBezTo>
                  <a:pt x="15080" y="1313616"/>
                  <a:pt x="0" y="1298536"/>
                  <a:pt x="0" y="1279934"/>
                </a:cubicBezTo>
                <a:lnTo>
                  <a:pt x="0" y="33683"/>
                </a:lnTo>
                <a:cubicBezTo>
                  <a:pt x="0" y="15093"/>
                  <a:pt x="15093" y="0"/>
                  <a:pt x="33683" y="0"/>
                </a:cubicBezTo>
                <a:close/>
              </a:path>
            </a:pathLst>
          </a:custGeom>
          <a:solidFill>
            <a:srgbClr val="F9F5EE"/>
          </a:solidFill>
        </p:spPr>
      </p:sp>
      <p:sp>
        <p:nvSpPr>
          <p:cNvPr id="237" name="Shape 28"/>
          <p:cNvSpPr/>
          <p:nvPr/>
        </p:nvSpPr>
        <p:spPr>
          <a:xfrm>
            <a:off x="8547100" y="2341880"/>
            <a:ext cx="76200" cy="1326515"/>
          </a:xfrm>
          <a:custGeom>
            <a:avLst/>
            <a:gdLst/>
            <a:ahLst/>
            <a:cxnLst/>
            <a:rect l="l" t="t" r="r" b="b"/>
            <a:pathLst>
              <a:path w="33683" h="1313616">
                <a:moveTo>
                  <a:pt x="33683" y="0"/>
                </a:moveTo>
                <a:lnTo>
                  <a:pt x="33683" y="0"/>
                </a:lnTo>
                <a:lnTo>
                  <a:pt x="33683" y="1313616"/>
                </a:lnTo>
                <a:lnTo>
                  <a:pt x="33683" y="1313616"/>
                </a:lnTo>
                <a:cubicBezTo>
                  <a:pt x="15080" y="1313616"/>
                  <a:pt x="0" y="1298536"/>
                  <a:pt x="0" y="1279934"/>
                </a:cubicBezTo>
                <a:lnTo>
                  <a:pt x="0" y="33683"/>
                </a:lnTo>
                <a:cubicBezTo>
                  <a:pt x="0" y="15093"/>
                  <a:pt x="15093" y="0"/>
                  <a:pt x="33683" y="0"/>
                </a:cubicBezTo>
                <a:close/>
              </a:path>
            </a:pathLst>
          </a:custGeom>
          <a:solidFill>
            <a:srgbClr val="C59F5E"/>
          </a:solidFill>
        </p:spPr>
      </p:sp>
      <p:sp>
        <p:nvSpPr>
          <p:cNvPr id="238" name="Text 29"/>
          <p:cNvSpPr/>
          <p:nvPr/>
        </p:nvSpPr>
        <p:spPr>
          <a:xfrm>
            <a:off x="8716010" y="2494280"/>
            <a:ext cx="6757670" cy="3048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基础材料</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239" name="Shape 30"/>
          <p:cNvSpPr/>
          <p:nvPr/>
        </p:nvSpPr>
        <p:spPr>
          <a:xfrm>
            <a:off x="8752205" y="2935605"/>
            <a:ext cx="154940" cy="177800"/>
          </a:xfrm>
          <a:custGeom>
            <a:avLst/>
            <a:gdLst/>
            <a:ahLst/>
            <a:cxnLst/>
            <a:rect l="l" t="t" r="r" b="b"/>
            <a:pathLst>
              <a:path w="154729" h="176833">
                <a:moveTo>
                  <a:pt x="150170" y="24211"/>
                </a:moveTo>
                <a:cubicBezTo>
                  <a:pt x="155109" y="27803"/>
                  <a:pt x="156214" y="34710"/>
                  <a:pt x="152622" y="39649"/>
                </a:cubicBezTo>
                <a:lnTo>
                  <a:pt x="64206" y="161222"/>
                </a:lnTo>
                <a:cubicBezTo>
                  <a:pt x="62306" y="163847"/>
                  <a:pt x="59370" y="165470"/>
                  <a:pt x="56124" y="165746"/>
                </a:cubicBezTo>
                <a:cubicBezTo>
                  <a:pt x="52877" y="166023"/>
                  <a:pt x="49734" y="164814"/>
                  <a:pt x="47455" y="162534"/>
                </a:cubicBezTo>
                <a:lnTo>
                  <a:pt x="3247" y="118326"/>
                </a:lnTo>
                <a:cubicBezTo>
                  <a:pt x="-1071" y="114009"/>
                  <a:pt x="-1071" y="106998"/>
                  <a:pt x="3247" y="102681"/>
                </a:cubicBezTo>
                <a:cubicBezTo>
                  <a:pt x="7564" y="98363"/>
                  <a:pt x="14575" y="98363"/>
                  <a:pt x="18892" y="102681"/>
                </a:cubicBezTo>
                <a:lnTo>
                  <a:pt x="53948" y="137736"/>
                </a:lnTo>
                <a:lnTo>
                  <a:pt x="134766" y="26629"/>
                </a:lnTo>
                <a:cubicBezTo>
                  <a:pt x="138358" y="21690"/>
                  <a:pt x="145266" y="20584"/>
                  <a:pt x="150204" y="24176"/>
                </a:cubicBezTo>
                <a:close/>
              </a:path>
            </a:pathLst>
          </a:custGeom>
          <a:solidFill>
            <a:srgbClr val="C59F5E"/>
          </a:solidFill>
        </p:spPr>
      </p:sp>
      <p:sp>
        <p:nvSpPr>
          <p:cNvPr id="240" name="Text 31"/>
          <p:cNvSpPr/>
          <p:nvPr/>
        </p:nvSpPr>
        <p:spPr>
          <a:xfrm>
            <a:off x="9037955" y="2898140"/>
            <a:ext cx="1149350" cy="25400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企业营业执照</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41" name="Shape 32"/>
          <p:cNvSpPr/>
          <p:nvPr/>
        </p:nvSpPr>
        <p:spPr>
          <a:xfrm>
            <a:off x="12129770" y="2935605"/>
            <a:ext cx="154940" cy="177800"/>
          </a:xfrm>
          <a:custGeom>
            <a:avLst/>
            <a:gdLst/>
            <a:ahLst/>
            <a:cxnLst/>
            <a:rect l="l" t="t" r="r" b="b"/>
            <a:pathLst>
              <a:path w="154729" h="176833">
                <a:moveTo>
                  <a:pt x="150170" y="24211"/>
                </a:moveTo>
                <a:cubicBezTo>
                  <a:pt x="155109" y="27803"/>
                  <a:pt x="156214" y="34710"/>
                  <a:pt x="152622" y="39649"/>
                </a:cubicBezTo>
                <a:lnTo>
                  <a:pt x="64206" y="161222"/>
                </a:lnTo>
                <a:cubicBezTo>
                  <a:pt x="62306" y="163847"/>
                  <a:pt x="59370" y="165470"/>
                  <a:pt x="56124" y="165746"/>
                </a:cubicBezTo>
                <a:cubicBezTo>
                  <a:pt x="52877" y="166023"/>
                  <a:pt x="49734" y="164814"/>
                  <a:pt x="47455" y="162534"/>
                </a:cubicBezTo>
                <a:lnTo>
                  <a:pt x="3247" y="118326"/>
                </a:lnTo>
                <a:cubicBezTo>
                  <a:pt x="-1071" y="114009"/>
                  <a:pt x="-1071" y="106998"/>
                  <a:pt x="3247" y="102681"/>
                </a:cubicBezTo>
                <a:cubicBezTo>
                  <a:pt x="7564" y="98363"/>
                  <a:pt x="14575" y="98363"/>
                  <a:pt x="18892" y="102681"/>
                </a:cubicBezTo>
                <a:lnTo>
                  <a:pt x="53948" y="137736"/>
                </a:lnTo>
                <a:lnTo>
                  <a:pt x="134766" y="26629"/>
                </a:lnTo>
                <a:cubicBezTo>
                  <a:pt x="138358" y="21690"/>
                  <a:pt x="145266" y="20584"/>
                  <a:pt x="150204" y="24176"/>
                </a:cubicBezTo>
                <a:close/>
              </a:path>
            </a:pathLst>
          </a:custGeom>
          <a:solidFill>
            <a:srgbClr val="C59F5E"/>
          </a:solidFill>
        </p:spPr>
      </p:sp>
      <p:sp>
        <p:nvSpPr>
          <p:cNvPr id="242" name="Text 33"/>
          <p:cNvSpPr/>
          <p:nvPr/>
        </p:nvSpPr>
        <p:spPr>
          <a:xfrm>
            <a:off x="12415520" y="2898140"/>
            <a:ext cx="972820" cy="25400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税务登记证</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43" name="Shape 34"/>
          <p:cNvSpPr/>
          <p:nvPr/>
        </p:nvSpPr>
        <p:spPr>
          <a:xfrm>
            <a:off x="8752205" y="3289300"/>
            <a:ext cx="154940" cy="177800"/>
          </a:xfrm>
          <a:custGeom>
            <a:avLst/>
            <a:gdLst/>
            <a:ahLst/>
            <a:cxnLst/>
            <a:rect l="l" t="t" r="r" b="b"/>
            <a:pathLst>
              <a:path w="154729" h="176833">
                <a:moveTo>
                  <a:pt x="150170" y="24211"/>
                </a:moveTo>
                <a:cubicBezTo>
                  <a:pt x="155109" y="27803"/>
                  <a:pt x="156214" y="34710"/>
                  <a:pt x="152622" y="39649"/>
                </a:cubicBezTo>
                <a:lnTo>
                  <a:pt x="64206" y="161222"/>
                </a:lnTo>
                <a:cubicBezTo>
                  <a:pt x="62306" y="163847"/>
                  <a:pt x="59370" y="165470"/>
                  <a:pt x="56124" y="165746"/>
                </a:cubicBezTo>
                <a:cubicBezTo>
                  <a:pt x="52877" y="166023"/>
                  <a:pt x="49734" y="164814"/>
                  <a:pt x="47455" y="162534"/>
                </a:cubicBezTo>
                <a:lnTo>
                  <a:pt x="3247" y="118326"/>
                </a:lnTo>
                <a:cubicBezTo>
                  <a:pt x="-1071" y="114009"/>
                  <a:pt x="-1071" y="106998"/>
                  <a:pt x="3247" y="102681"/>
                </a:cubicBezTo>
                <a:cubicBezTo>
                  <a:pt x="7564" y="98363"/>
                  <a:pt x="14575" y="98363"/>
                  <a:pt x="18892" y="102681"/>
                </a:cubicBezTo>
                <a:lnTo>
                  <a:pt x="53948" y="137736"/>
                </a:lnTo>
                <a:lnTo>
                  <a:pt x="134766" y="26629"/>
                </a:lnTo>
                <a:cubicBezTo>
                  <a:pt x="138358" y="21690"/>
                  <a:pt x="145266" y="20584"/>
                  <a:pt x="150204" y="24176"/>
                </a:cubicBezTo>
                <a:close/>
              </a:path>
            </a:pathLst>
          </a:custGeom>
          <a:solidFill>
            <a:srgbClr val="C59F5E"/>
          </a:solidFill>
        </p:spPr>
      </p:sp>
      <p:sp>
        <p:nvSpPr>
          <p:cNvPr id="244" name="Text 35"/>
          <p:cNvSpPr/>
          <p:nvPr/>
        </p:nvSpPr>
        <p:spPr>
          <a:xfrm>
            <a:off x="9037955" y="3251835"/>
            <a:ext cx="1326515" cy="25400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组织机构代码证</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45" name="Shape 36"/>
          <p:cNvSpPr/>
          <p:nvPr/>
        </p:nvSpPr>
        <p:spPr>
          <a:xfrm>
            <a:off x="12129770" y="3289300"/>
            <a:ext cx="154940" cy="177800"/>
          </a:xfrm>
          <a:custGeom>
            <a:avLst/>
            <a:gdLst/>
            <a:ahLst/>
            <a:cxnLst/>
            <a:rect l="l" t="t" r="r" b="b"/>
            <a:pathLst>
              <a:path w="154729" h="176833">
                <a:moveTo>
                  <a:pt x="150170" y="24211"/>
                </a:moveTo>
                <a:cubicBezTo>
                  <a:pt x="155109" y="27803"/>
                  <a:pt x="156214" y="34710"/>
                  <a:pt x="152622" y="39649"/>
                </a:cubicBezTo>
                <a:lnTo>
                  <a:pt x="64206" y="161222"/>
                </a:lnTo>
                <a:cubicBezTo>
                  <a:pt x="62306" y="163847"/>
                  <a:pt x="59370" y="165470"/>
                  <a:pt x="56124" y="165746"/>
                </a:cubicBezTo>
                <a:cubicBezTo>
                  <a:pt x="52877" y="166023"/>
                  <a:pt x="49734" y="164814"/>
                  <a:pt x="47455" y="162534"/>
                </a:cubicBezTo>
                <a:lnTo>
                  <a:pt x="3247" y="118326"/>
                </a:lnTo>
                <a:cubicBezTo>
                  <a:pt x="-1071" y="114009"/>
                  <a:pt x="-1071" y="106998"/>
                  <a:pt x="3247" y="102681"/>
                </a:cubicBezTo>
                <a:cubicBezTo>
                  <a:pt x="7564" y="98363"/>
                  <a:pt x="14575" y="98363"/>
                  <a:pt x="18892" y="102681"/>
                </a:cubicBezTo>
                <a:lnTo>
                  <a:pt x="53948" y="137736"/>
                </a:lnTo>
                <a:lnTo>
                  <a:pt x="134766" y="26629"/>
                </a:lnTo>
                <a:cubicBezTo>
                  <a:pt x="138358" y="21690"/>
                  <a:pt x="145266" y="20584"/>
                  <a:pt x="150204" y="24176"/>
                </a:cubicBezTo>
                <a:close/>
              </a:path>
            </a:pathLst>
          </a:custGeom>
          <a:solidFill>
            <a:srgbClr val="C59F5E"/>
          </a:solidFill>
        </p:spPr>
      </p:sp>
      <p:sp>
        <p:nvSpPr>
          <p:cNvPr id="246" name="Text 37"/>
          <p:cNvSpPr/>
          <p:nvPr/>
        </p:nvSpPr>
        <p:spPr>
          <a:xfrm>
            <a:off x="12415520" y="3251835"/>
            <a:ext cx="972820" cy="25400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法人身份证</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48" name="Shape 38"/>
          <p:cNvSpPr/>
          <p:nvPr/>
        </p:nvSpPr>
        <p:spPr>
          <a:xfrm>
            <a:off x="8547100" y="3836035"/>
            <a:ext cx="6976745" cy="1326515"/>
          </a:xfrm>
          <a:custGeom>
            <a:avLst/>
            <a:gdLst/>
            <a:ahLst/>
            <a:cxnLst/>
            <a:rect l="l" t="t" r="r" b="b"/>
            <a:pathLst>
              <a:path w="6976481" h="1313616">
                <a:moveTo>
                  <a:pt x="33683" y="0"/>
                </a:moveTo>
                <a:lnTo>
                  <a:pt x="6875437" y="0"/>
                </a:lnTo>
                <a:cubicBezTo>
                  <a:pt x="6931242" y="0"/>
                  <a:pt x="6976481" y="45239"/>
                  <a:pt x="6976481" y="101043"/>
                </a:cubicBezTo>
                <a:lnTo>
                  <a:pt x="6976481" y="1212573"/>
                </a:lnTo>
                <a:cubicBezTo>
                  <a:pt x="6976481" y="1268378"/>
                  <a:pt x="6931242" y="1313616"/>
                  <a:pt x="6875437" y="1313616"/>
                </a:cubicBezTo>
                <a:lnTo>
                  <a:pt x="33683" y="1313616"/>
                </a:lnTo>
                <a:cubicBezTo>
                  <a:pt x="15080" y="1313616"/>
                  <a:pt x="0" y="1298536"/>
                  <a:pt x="0" y="1279934"/>
                </a:cubicBezTo>
                <a:lnTo>
                  <a:pt x="0" y="33683"/>
                </a:lnTo>
                <a:cubicBezTo>
                  <a:pt x="0" y="15093"/>
                  <a:pt x="15093" y="0"/>
                  <a:pt x="33683" y="0"/>
                </a:cubicBezTo>
                <a:close/>
              </a:path>
            </a:pathLst>
          </a:custGeom>
          <a:solidFill>
            <a:srgbClr val="F9F5EE"/>
          </a:solidFill>
        </p:spPr>
      </p:sp>
      <p:sp>
        <p:nvSpPr>
          <p:cNvPr id="249" name="Shape 39"/>
          <p:cNvSpPr/>
          <p:nvPr/>
        </p:nvSpPr>
        <p:spPr>
          <a:xfrm>
            <a:off x="8547100" y="3836035"/>
            <a:ext cx="76200" cy="1326515"/>
          </a:xfrm>
          <a:custGeom>
            <a:avLst/>
            <a:gdLst/>
            <a:ahLst/>
            <a:cxnLst/>
            <a:rect l="l" t="t" r="r" b="b"/>
            <a:pathLst>
              <a:path w="33683" h="1313616">
                <a:moveTo>
                  <a:pt x="33683" y="0"/>
                </a:moveTo>
                <a:lnTo>
                  <a:pt x="33683" y="0"/>
                </a:lnTo>
                <a:lnTo>
                  <a:pt x="33683" y="1313616"/>
                </a:lnTo>
                <a:lnTo>
                  <a:pt x="33683" y="1313616"/>
                </a:lnTo>
                <a:cubicBezTo>
                  <a:pt x="15080" y="1313616"/>
                  <a:pt x="0" y="1298536"/>
                  <a:pt x="0" y="1279934"/>
                </a:cubicBezTo>
                <a:lnTo>
                  <a:pt x="0" y="33683"/>
                </a:lnTo>
                <a:cubicBezTo>
                  <a:pt x="0" y="15093"/>
                  <a:pt x="15093" y="0"/>
                  <a:pt x="33683" y="0"/>
                </a:cubicBezTo>
                <a:close/>
              </a:path>
            </a:pathLst>
          </a:custGeom>
          <a:solidFill>
            <a:srgbClr val="C59F5E"/>
          </a:solidFill>
        </p:spPr>
      </p:sp>
      <p:sp>
        <p:nvSpPr>
          <p:cNvPr id="250" name="Text 40"/>
          <p:cNvSpPr/>
          <p:nvPr/>
        </p:nvSpPr>
        <p:spPr>
          <a:xfrm>
            <a:off x="8716010" y="3987800"/>
            <a:ext cx="6757670" cy="3048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财务材料</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251" name="Shape 41"/>
          <p:cNvSpPr/>
          <p:nvPr/>
        </p:nvSpPr>
        <p:spPr>
          <a:xfrm>
            <a:off x="8752205" y="4429760"/>
            <a:ext cx="154940" cy="177800"/>
          </a:xfrm>
          <a:custGeom>
            <a:avLst/>
            <a:gdLst/>
            <a:ahLst/>
            <a:cxnLst/>
            <a:rect l="l" t="t" r="r" b="b"/>
            <a:pathLst>
              <a:path w="154729" h="176833">
                <a:moveTo>
                  <a:pt x="150170" y="24211"/>
                </a:moveTo>
                <a:cubicBezTo>
                  <a:pt x="155109" y="27803"/>
                  <a:pt x="156214" y="34710"/>
                  <a:pt x="152622" y="39649"/>
                </a:cubicBezTo>
                <a:lnTo>
                  <a:pt x="64206" y="161222"/>
                </a:lnTo>
                <a:cubicBezTo>
                  <a:pt x="62306" y="163847"/>
                  <a:pt x="59370" y="165470"/>
                  <a:pt x="56124" y="165746"/>
                </a:cubicBezTo>
                <a:cubicBezTo>
                  <a:pt x="52877" y="166023"/>
                  <a:pt x="49734" y="164814"/>
                  <a:pt x="47455" y="162534"/>
                </a:cubicBezTo>
                <a:lnTo>
                  <a:pt x="3247" y="118326"/>
                </a:lnTo>
                <a:cubicBezTo>
                  <a:pt x="-1071" y="114009"/>
                  <a:pt x="-1071" y="106998"/>
                  <a:pt x="3247" y="102681"/>
                </a:cubicBezTo>
                <a:cubicBezTo>
                  <a:pt x="7564" y="98363"/>
                  <a:pt x="14575" y="98363"/>
                  <a:pt x="18892" y="102681"/>
                </a:cubicBezTo>
                <a:lnTo>
                  <a:pt x="53948" y="137736"/>
                </a:lnTo>
                <a:lnTo>
                  <a:pt x="134766" y="26629"/>
                </a:lnTo>
                <a:cubicBezTo>
                  <a:pt x="138358" y="21690"/>
                  <a:pt x="145266" y="20584"/>
                  <a:pt x="150204" y="24176"/>
                </a:cubicBezTo>
                <a:close/>
              </a:path>
            </a:pathLst>
          </a:custGeom>
          <a:solidFill>
            <a:srgbClr val="C59F5E"/>
          </a:solidFill>
        </p:spPr>
      </p:sp>
      <p:sp>
        <p:nvSpPr>
          <p:cNvPr id="252" name="Text 42"/>
          <p:cNvSpPr/>
          <p:nvPr/>
        </p:nvSpPr>
        <p:spPr>
          <a:xfrm>
            <a:off x="9037955" y="4392295"/>
            <a:ext cx="795655" cy="25400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财务报表</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53" name="Shape 43"/>
          <p:cNvSpPr/>
          <p:nvPr/>
        </p:nvSpPr>
        <p:spPr>
          <a:xfrm>
            <a:off x="12129770" y="4429760"/>
            <a:ext cx="154940" cy="177800"/>
          </a:xfrm>
          <a:custGeom>
            <a:avLst/>
            <a:gdLst/>
            <a:ahLst/>
            <a:cxnLst/>
            <a:rect l="l" t="t" r="r" b="b"/>
            <a:pathLst>
              <a:path w="154729" h="176833">
                <a:moveTo>
                  <a:pt x="150170" y="24211"/>
                </a:moveTo>
                <a:cubicBezTo>
                  <a:pt x="155109" y="27803"/>
                  <a:pt x="156214" y="34710"/>
                  <a:pt x="152622" y="39649"/>
                </a:cubicBezTo>
                <a:lnTo>
                  <a:pt x="64206" y="161222"/>
                </a:lnTo>
                <a:cubicBezTo>
                  <a:pt x="62306" y="163847"/>
                  <a:pt x="59370" y="165470"/>
                  <a:pt x="56124" y="165746"/>
                </a:cubicBezTo>
                <a:cubicBezTo>
                  <a:pt x="52877" y="166023"/>
                  <a:pt x="49734" y="164814"/>
                  <a:pt x="47455" y="162534"/>
                </a:cubicBezTo>
                <a:lnTo>
                  <a:pt x="3247" y="118326"/>
                </a:lnTo>
                <a:cubicBezTo>
                  <a:pt x="-1071" y="114009"/>
                  <a:pt x="-1071" y="106998"/>
                  <a:pt x="3247" y="102681"/>
                </a:cubicBezTo>
                <a:cubicBezTo>
                  <a:pt x="7564" y="98363"/>
                  <a:pt x="14575" y="98363"/>
                  <a:pt x="18892" y="102681"/>
                </a:cubicBezTo>
                <a:lnTo>
                  <a:pt x="53948" y="137736"/>
                </a:lnTo>
                <a:lnTo>
                  <a:pt x="134766" y="26629"/>
                </a:lnTo>
                <a:cubicBezTo>
                  <a:pt x="138358" y="21690"/>
                  <a:pt x="145266" y="20584"/>
                  <a:pt x="150204" y="24176"/>
                </a:cubicBezTo>
                <a:close/>
              </a:path>
            </a:pathLst>
          </a:custGeom>
          <a:solidFill>
            <a:srgbClr val="C59F5E"/>
          </a:solidFill>
        </p:spPr>
      </p:sp>
      <p:sp>
        <p:nvSpPr>
          <p:cNvPr id="254" name="Text 44"/>
          <p:cNvSpPr/>
          <p:nvPr/>
        </p:nvSpPr>
        <p:spPr>
          <a:xfrm>
            <a:off x="12415520" y="4391660"/>
            <a:ext cx="795655" cy="25463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交易记录</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55" name="Shape 45"/>
          <p:cNvSpPr/>
          <p:nvPr/>
        </p:nvSpPr>
        <p:spPr>
          <a:xfrm>
            <a:off x="8752205" y="4782820"/>
            <a:ext cx="154940" cy="177800"/>
          </a:xfrm>
          <a:custGeom>
            <a:avLst/>
            <a:gdLst/>
            <a:ahLst/>
            <a:cxnLst/>
            <a:rect l="l" t="t" r="r" b="b"/>
            <a:pathLst>
              <a:path w="154729" h="176833">
                <a:moveTo>
                  <a:pt x="150170" y="24211"/>
                </a:moveTo>
                <a:cubicBezTo>
                  <a:pt x="155109" y="27803"/>
                  <a:pt x="156214" y="34710"/>
                  <a:pt x="152622" y="39649"/>
                </a:cubicBezTo>
                <a:lnTo>
                  <a:pt x="64206" y="161222"/>
                </a:lnTo>
                <a:cubicBezTo>
                  <a:pt x="62306" y="163847"/>
                  <a:pt x="59370" y="165470"/>
                  <a:pt x="56124" y="165746"/>
                </a:cubicBezTo>
                <a:cubicBezTo>
                  <a:pt x="52877" y="166023"/>
                  <a:pt x="49734" y="164814"/>
                  <a:pt x="47455" y="162534"/>
                </a:cubicBezTo>
                <a:lnTo>
                  <a:pt x="3247" y="118326"/>
                </a:lnTo>
                <a:cubicBezTo>
                  <a:pt x="-1071" y="114009"/>
                  <a:pt x="-1071" y="106998"/>
                  <a:pt x="3247" y="102681"/>
                </a:cubicBezTo>
                <a:cubicBezTo>
                  <a:pt x="7564" y="98363"/>
                  <a:pt x="14575" y="98363"/>
                  <a:pt x="18892" y="102681"/>
                </a:cubicBezTo>
                <a:lnTo>
                  <a:pt x="53948" y="137736"/>
                </a:lnTo>
                <a:lnTo>
                  <a:pt x="134766" y="26629"/>
                </a:lnTo>
                <a:cubicBezTo>
                  <a:pt x="138358" y="21690"/>
                  <a:pt x="145266" y="20584"/>
                  <a:pt x="150204" y="24176"/>
                </a:cubicBezTo>
                <a:close/>
              </a:path>
            </a:pathLst>
          </a:custGeom>
          <a:solidFill>
            <a:srgbClr val="C59F5E"/>
          </a:solidFill>
        </p:spPr>
      </p:sp>
      <p:sp>
        <p:nvSpPr>
          <p:cNvPr id="256" name="Text 46"/>
          <p:cNvSpPr/>
          <p:nvPr/>
        </p:nvSpPr>
        <p:spPr>
          <a:xfrm>
            <a:off x="9037955" y="4745355"/>
            <a:ext cx="795655" cy="25463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物流单据</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57" name="Shape 47"/>
          <p:cNvSpPr/>
          <p:nvPr/>
        </p:nvSpPr>
        <p:spPr>
          <a:xfrm>
            <a:off x="12129770" y="4782820"/>
            <a:ext cx="154940" cy="177800"/>
          </a:xfrm>
          <a:custGeom>
            <a:avLst/>
            <a:gdLst/>
            <a:ahLst/>
            <a:cxnLst/>
            <a:rect l="l" t="t" r="r" b="b"/>
            <a:pathLst>
              <a:path w="154729" h="176833">
                <a:moveTo>
                  <a:pt x="150170" y="24211"/>
                </a:moveTo>
                <a:cubicBezTo>
                  <a:pt x="155109" y="27803"/>
                  <a:pt x="156214" y="34710"/>
                  <a:pt x="152622" y="39649"/>
                </a:cubicBezTo>
                <a:lnTo>
                  <a:pt x="64206" y="161222"/>
                </a:lnTo>
                <a:cubicBezTo>
                  <a:pt x="62306" y="163847"/>
                  <a:pt x="59370" y="165470"/>
                  <a:pt x="56124" y="165746"/>
                </a:cubicBezTo>
                <a:cubicBezTo>
                  <a:pt x="52877" y="166023"/>
                  <a:pt x="49734" y="164814"/>
                  <a:pt x="47455" y="162534"/>
                </a:cubicBezTo>
                <a:lnTo>
                  <a:pt x="3247" y="118326"/>
                </a:lnTo>
                <a:cubicBezTo>
                  <a:pt x="-1071" y="114009"/>
                  <a:pt x="-1071" y="106998"/>
                  <a:pt x="3247" y="102681"/>
                </a:cubicBezTo>
                <a:cubicBezTo>
                  <a:pt x="7564" y="98363"/>
                  <a:pt x="14575" y="98363"/>
                  <a:pt x="18892" y="102681"/>
                </a:cubicBezTo>
                <a:lnTo>
                  <a:pt x="53948" y="137736"/>
                </a:lnTo>
                <a:lnTo>
                  <a:pt x="134766" y="26629"/>
                </a:lnTo>
                <a:cubicBezTo>
                  <a:pt x="138358" y="21690"/>
                  <a:pt x="145266" y="20584"/>
                  <a:pt x="150204" y="24176"/>
                </a:cubicBezTo>
                <a:close/>
              </a:path>
            </a:pathLst>
          </a:custGeom>
          <a:solidFill>
            <a:srgbClr val="C59F5E"/>
          </a:solidFill>
        </p:spPr>
      </p:sp>
      <p:sp>
        <p:nvSpPr>
          <p:cNvPr id="258" name="Text 48"/>
          <p:cNvSpPr/>
          <p:nvPr/>
        </p:nvSpPr>
        <p:spPr>
          <a:xfrm>
            <a:off x="12415520" y="4745355"/>
            <a:ext cx="795655" cy="25463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银行流水</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60" name="Shape 49"/>
          <p:cNvSpPr/>
          <p:nvPr/>
        </p:nvSpPr>
        <p:spPr>
          <a:xfrm>
            <a:off x="8547100" y="5330190"/>
            <a:ext cx="6976745" cy="1326515"/>
          </a:xfrm>
          <a:custGeom>
            <a:avLst/>
            <a:gdLst/>
            <a:ahLst/>
            <a:cxnLst/>
            <a:rect l="l" t="t" r="r" b="b"/>
            <a:pathLst>
              <a:path w="6976481" h="1313616">
                <a:moveTo>
                  <a:pt x="33683" y="0"/>
                </a:moveTo>
                <a:lnTo>
                  <a:pt x="6875437" y="0"/>
                </a:lnTo>
                <a:cubicBezTo>
                  <a:pt x="6931242" y="0"/>
                  <a:pt x="6976481" y="45239"/>
                  <a:pt x="6976481" y="101043"/>
                </a:cubicBezTo>
                <a:lnTo>
                  <a:pt x="6976481" y="1212573"/>
                </a:lnTo>
                <a:cubicBezTo>
                  <a:pt x="6976481" y="1268378"/>
                  <a:pt x="6931242" y="1313616"/>
                  <a:pt x="6875437" y="1313616"/>
                </a:cubicBezTo>
                <a:lnTo>
                  <a:pt x="33683" y="1313616"/>
                </a:lnTo>
                <a:cubicBezTo>
                  <a:pt x="15080" y="1313616"/>
                  <a:pt x="0" y="1298536"/>
                  <a:pt x="0" y="1279934"/>
                </a:cubicBezTo>
                <a:lnTo>
                  <a:pt x="0" y="33683"/>
                </a:lnTo>
                <a:cubicBezTo>
                  <a:pt x="0" y="15093"/>
                  <a:pt x="15093" y="0"/>
                  <a:pt x="33683" y="0"/>
                </a:cubicBezTo>
                <a:close/>
              </a:path>
            </a:pathLst>
          </a:custGeom>
          <a:solidFill>
            <a:srgbClr val="F9F5EE"/>
          </a:solidFill>
        </p:spPr>
      </p:sp>
      <p:sp>
        <p:nvSpPr>
          <p:cNvPr id="261" name="Shape 50"/>
          <p:cNvSpPr/>
          <p:nvPr/>
        </p:nvSpPr>
        <p:spPr>
          <a:xfrm>
            <a:off x="8547100" y="5330190"/>
            <a:ext cx="76200" cy="1326515"/>
          </a:xfrm>
          <a:custGeom>
            <a:avLst/>
            <a:gdLst/>
            <a:ahLst/>
            <a:cxnLst/>
            <a:rect l="l" t="t" r="r" b="b"/>
            <a:pathLst>
              <a:path w="33683" h="1313616">
                <a:moveTo>
                  <a:pt x="33683" y="0"/>
                </a:moveTo>
                <a:lnTo>
                  <a:pt x="33683" y="0"/>
                </a:lnTo>
                <a:lnTo>
                  <a:pt x="33683" y="1313616"/>
                </a:lnTo>
                <a:lnTo>
                  <a:pt x="33683" y="1313616"/>
                </a:lnTo>
                <a:cubicBezTo>
                  <a:pt x="15080" y="1313616"/>
                  <a:pt x="0" y="1298536"/>
                  <a:pt x="0" y="1279934"/>
                </a:cubicBezTo>
                <a:lnTo>
                  <a:pt x="0" y="33683"/>
                </a:lnTo>
                <a:cubicBezTo>
                  <a:pt x="0" y="15093"/>
                  <a:pt x="15093" y="0"/>
                  <a:pt x="33683" y="0"/>
                </a:cubicBezTo>
                <a:close/>
              </a:path>
            </a:pathLst>
          </a:custGeom>
          <a:solidFill>
            <a:srgbClr val="C5A06D"/>
          </a:solidFill>
        </p:spPr>
      </p:sp>
      <p:sp>
        <p:nvSpPr>
          <p:cNvPr id="262" name="Text 51"/>
          <p:cNvSpPr/>
          <p:nvPr/>
        </p:nvSpPr>
        <p:spPr>
          <a:xfrm>
            <a:off x="8716010" y="5481955"/>
            <a:ext cx="6757670" cy="305435"/>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Semibold" panose="00000700000000000000" charset="-122"/>
              </a:rPr>
              <a:t>运营材料</a:t>
            </a:r>
            <a:endParaRPr lang="en-US" sz="14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263" name="Shape 52"/>
          <p:cNvSpPr/>
          <p:nvPr/>
        </p:nvSpPr>
        <p:spPr>
          <a:xfrm>
            <a:off x="8752205" y="5923915"/>
            <a:ext cx="154940" cy="177800"/>
          </a:xfrm>
          <a:custGeom>
            <a:avLst/>
            <a:gdLst/>
            <a:ahLst/>
            <a:cxnLst/>
            <a:rect l="l" t="t" r="r" b="b"/>
            <a:pathLst>
              <a:path w="154729" h="176833">
                <a:moveTo>
                  <a:pt x="150170" y="24211"/>
                </a:moveTo>
                <a:cubicBezTo>
                  <a:pt x="155109" y="27803"/>
                  <a:pt x="156214" y="34710"/>
                  <a:pt x="152622" y="39649"/>
                </a:cubicBezTo>
                <a:lnTo>
                  <a:pt x="64206" y="161222"/>
                </a:lnTo>
                <a:cubicBezTo>
                  <a:pt x="62306" y="163847"/>
                  <a:pt x="59370" y="165470"/>
                  <a:pt x="56124" y="165746"/>
                </a:cubicBezTo>
                <a:cubicBezTo>
                  <a:pt x="52877" y="166023"/>
                  <a:pt x="49734" y="164814"/>
                  <a:pt x="47455" y="162534"/>
                </a:cubicBezTo>
                <a:lnTo>
                  <a:pt x="3247" y="118326"/>
                </a:lnTo>
                <a:cubicBezTo>
                  <a:pt x="-1071" y="114009"/>
                  <a:pt x="-1071" y="106998"/>
                  <a:pt x="3247" y="102681"/>
                </a:cubicBezTo>
                <a:cubicBezTo>
                  <a:pt x="7564" y="98363"/>
                  <a:pt x="14575" y="98363"/>
                  <a:pt x="18892" y="102681"/>
                </a:cubicBezTo>
                <a:lnTo>
                  <a:pt x="53948" y="137736"/>
                </a:lnTo>
                <a:lnTo>
                  <a:pt x="134766" y="26629"/>
                </a:lnTo>
                <a:cubicBezTo>
                  <a:pt x="138358" y="21690"/>
                  <a:pt x="145266" y="20584"/>
                  <a:pt x="150204" y="24176"/>
                </a:cubicBezTo>
                <a:close/>
              </a:path>
            </a:pathLst>
          </a:custGeom>
          <a:solidFill>
            <a:srgbClr val="C59F5E"/>
          </a:solidFill>
        </p:spPr>
      </p:sp>
      <p:sp>
        <p:nvSpPr>
          <p:cNvPr id="264" name="Text 53"/>
          <p:cNvSpPr/>
          <p:nvPr/>
        </p:nvSpPr>
        <p:spPr>
          <a:xfrm>
            <a:off x="9037955" y="5885815"/>
            <a:ext cx="1503045" cy="25463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员工社保缴纳证明</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65" name="Shape 54"/>
          <p:cNvSpPr/>
          <p:nvPr/>
        </p:nvSpPr>
        <p:spPr>
          <a:xfrm>
            <a:off x="12129770" y="5923915"/>
            <a:ext cx="154940" cy="177800"/>
          </a:xfrm>
          <a:custGeom>
            <a:avLst/>
            <a:gdLst/>
            <a:ahLst/>
            <a:cxnLst/>
            <a:rect l="l" t="t" r="r" b="b"/>
            <a:pathLst>
              <a:path w="154729" h="176833">
                <a:moveTo>
                  <a:pt x="150170" y="24211"/>
                </a:moveTo>
                <a:cubicBezTo>
                  <a:pt x="155109" y="27803"/>
                  <a:pt x="156214" y="34710"/>
                  <a:pt x="152622" y="39649"/>
                </a:cubicBezTo>
                <a:lnTo>
                  <a:pt x="64206" y="161222"/>
                </a:lnTo>
                <a:cubicBezTo>
                  <a:pt x="62306" y="163847"/>
                  <a:pt x="59370" y="165470"/>
                  <a:pt x="56124" y="165746"/>
                </a:cubicBezTo>
                <a:cubicBezTo>
                  <a:pt x="52877" y="166023"/>
                  <a:pt x="49734" y="164814"/>
                  <a:pt x="47455" y="162534"/>
                </a:cubicBezTo>
                <a:lnTo>
                  <a:pt x="3247" y="118326"/>
                </a:lnTo>
                <a:cubicBezTo>
                  <a:pt x="-1071" y="114009"/>
                  <a:pt x="-1071" y="106998"/>
                  <a:pt x="3247" y="102681"/>
                </a:cubicBezTo>
                <a:cubicBezTo>
                  <a:pt x="7564" y="98363"/>
                  <a:pt x="14575" y="98363"/>
                  <a:pt x="18892" y="102681"/>
                </a:cubicBezTo>
                <a:lnTo>
                  <a:pt x="53948" y="137736"/>
                </a:lnTo>
                <a:lnTo>
                  <a:pt x="134766" y="26629"/>
                </a:lnTo>
                <a:cubicBezTo>
                  <a:pt x="138358" y="21690"/>
                  <a:pt x="145266" y="20584"/>
                  <a:pt x="150204" y="24176"/>
                </a:cubicBezTo>
                <a:close/>
              </a:path>
            </a:pathLst>
          </a:custGeom>
          <a:solidFill>
            <a:srgbClr val="C59F5E"/>
          </a:solidFill>
        </p:spPr>
      </p:sp>
      <p:sp>
        <p:nvSpPr>
          <p:cNvPr id="266" name="Text 55"/>
          <p:cNvSpPr/>
          <p:nvPr/>
        </p:nvSpPr>
        <p:spPr>
          <a:xfrm>
            <a:off x="12415520" y="5885815"/>
            <a:ext cx="1503045" cy="25463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办公场所租赁合同</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67" name="Shape 56"/>
          <p:cNvSpPr/>
          <p:nvPr/>
        </p:nvSpPr>
        <p:spPr>
          <a:xfrm>
            <a:off x="8752205" y="6277610"/>
            <a:ext cx="154940" cy="177800"/>
          </a:xfrm>
          <a:custGeom>
            <a:avLst/>
            <a:gdLst/>
            <a:ahLst/>
            <a:cxnLst/>
            <a:rect l="l" t="t" r="r" b="b"/>
            <a:pathLst>
              <a:path w="154729" h="176833">
                <a:moveTo>
                  <a:pt x="150170" y="24211"/>
                </a:moveTo>
                <a:cubicBezTo>
                  <a:pt x="155109" y="27803"/>
                  <a:pt x="156214" y="34710"/>
                  <a:pt x="152622" y="39649"/>
                </a:cubicBezTo>
                <a:lnTo>
                  <a:pt x="64206" y="161222"/>
                </a:lnTo>
                <a:cubicBezTo>
                  <a:pt x="62306" y="163847"/>
                  <a:pt x="59370" y="165470"/>
                  <a:pt x="56124" y="165746"/>
                </a:cubicBezTo>
                <a:cubicBezTo>
                  <a:pt x="52877" y="166023"/>
                  <a:pt x="49734" y="164814"/>
                  <a:pt x="47455" y="162534"/>
                </a:cubicBezTo>
                <a:lnTo>
                  <a:pt x="3247" y="118326"/>
                </a:lnTo>
                <a:cubicBezTo>
                  <a:pt x="-1071" y="114009"/>
                  <a:pt x="-1071" y="106998"/>
                  <a:pt x="3247" y="102681"/>
                </a:cubicBezTo>
                <a:cubicBezTo>
                  <a:pt x="7564" y="98363"/>
                  <a:pt x="14575" y="98363"/>
                  <a:pt x="18892" y="102681"/>
                </a:cubicBezTo>
                <a:lnTo>
                  <a:pt x="53948" y="137736"/>
                </a:lnTo>
                <a:lnTo>
                  <a:pt x="134766" y="26629"/>
                </a:lnTo>
                <a:cubicBezTo>
                  <a:pt x="138358" y="21690"/>
                  <a:pt x="145266" y="20584"/>
                  <a:pt x="150204" y="24176"/>
                </a:cubicBezTo>
                <a:close/>
              </a:path>
            </a:pathLst>
          </a:custGeom>
          <a:solidFill>
            <a:srgbClr val="C59F5E"/>
          </a:solidFill>
        </p:spPr>
      </p:sp>
      <p:sp>
        <p:nvSpPr>
          <p:cNvPr id="268" name="Text 57"/>
          <p:cNvSpPr/>
          <p:nvPr/>
        </p:nvSpPr>
        <p:spPr>
          <a:xfrm>
            <a:off x="9037955" y="6239510"/>
            <a:ext cx="1149350" cy="25463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业务运营报告</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69" name="Shape 58"/>
          <p:cNvSpPr/>
          <p:nvPr/>
        </p:nvSpPr>
        <p:spPr>
          <a:xfrm>
            <a:off x="12129770" y="6277610"/>
            <a:ext cx="154940" cy="177800"/>
          </a:xfrm>
          <a:custGeom>
            <a:avLst/>
            <a:gdLst/>
            <a:ahLst/>
            <a:cxnLst/>
            <a:rect l="l" t="t" r="r" b="b"/>
            <a:pathLst>
              <a:path w="154729" h="176833">
                <a:moveTo>
                  <a:pt x="150170" y="24211"/>
                </a:moveTo>
                <a:cubicBezTo>
                  <a:pt x="155109" y="27803"/>
                  <a:pt x="156214" y="34710"/>
                  <a:pt x="152622" y="39649"/>
                </a:cubicBezTo>
                <a:lnTo>
                  <a:pt x="64206" y="161222"/>
                </a:lnTo>
                <a:cubicBezTo>
                  <a:pt x="62306" y="163847"/>
                  <a:pt x="59370" y="165470"/>
                  <a:pt x="56124" y="165746"/>
                </a:cubicBezTo>
                <a:cubicBezTo>
                  <a:pt x="52877" y="166023"/>
                  <a:pt x="49734" y="164814"/>
                  <a:pt x="47455" y="162534"/>
                </a:cubicBezTo>
                <a:lnTo>
                  <a:pt x="3247" y="118326"/>
                </a:lnTo>
                <a:cubicBezTo>
                  <a:pt x="-1071" y="114009"/>
                  <a:pt x="-1071" y="106998"/>
                  <a:pt x="3247" y="102681"/>
                </a:cubicBezTo>
                <a:cubicBezTo>
                  <a:pt x="7564" y="98363"/>
                  <a:pt x="14575" y="98363"/>
                  <a:pt x="18892" y="102681"/>
                </a:cubicBezTo>
                <a:lnTo>
                  <a:pt x="53948" y="137736"/>
                </a:lnTo>
                <a:lnTo>
                  <a:pt x="134766" y="26629"/>
                </a:lnTo>
                <a:cubicBezTo>
                  <a:pt x="138358" y="21690"/>
                  <a:pt x="145266" y="20584"/>
                  <a:pt x="150204" y="24176"/>
                </a:cubicBezTo>
                <a:close/>
              </a:path>
            </a:pathLst>
          </a:custGeom>
          <a:solidFill>
            <a:srgbClr val="C59F5E"/>
          </a:solidFill>
        </p:spPr>
      </p:sp>
      <p:sp>
        <p:nvSpPr>
          <p:cNvPr id="270" name="Text 59"/>
          <p:cNvSpPr/>
          <p:nvPr/>
        </p:nvSpPr>
        <p:spPr>
          <a:xfrm>
            <a:off x="12415520" y="6239510"/>
            <a:ext cx="1503045" cy="25463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跨境电商资质证明</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71" name="Shape 60"/>
          <p:cNvSpPr/>
          <p:nvPr/>
        </p:nvSpPr>
        <p:spPr>
          <a:xfrm>
            <a:off x="534670" y="7107555"/>
            <a:ext cx="15177770" cy="1379220"/>
          </a:xfrm>
          <a:custGeom>
            <a:avLst/>
            <a:gdLst/>
            <a:ahLst/>
            <a:cxnLst/>
            <a:rect l="l" t="t" r="r" b="b"/>
            <a:pathLst>
              <a:path w="15245526" h="1414664">
                <a:moveTo>
                  <a:pt x="151567" y="0"/>
                </a:moveTo>
                <a:lnTo>
                  <a:pt x="15093959" y="0"/>
                </a:lnTo>
                <a:cubicBezTo>
                  <a:pt x="15177667" y="0"/>
                  <a:pt x="15245526" y="67859"/>
                  <a:pt x="15245526" y="151567"/>
                </a:cubicBezTo>
                <a:lnTo>
                  <a:pt x="15245526" y="1263097"/>
                </a:lnTo>
                <a:cubicBezTo>
                  <a:pt x="15245526" y="1346805"/>
                  <a:pt x="15177667" y="1414664"/>
                  <a:pt x="15093959" y="1414664"/>
                </a:cubicBezTo>
                <a:lnTo>
                  <a:pt x="151567" y="1414664"/>
                </a:lnTo>
                <a:cubicBezTo>
                  <a:pt x="67859" y="1414664"/>
                  <a:pt x="0" y="1346805"/>
                  <a:pt x="0" y="1263097"/>
                </a:cubicBezTo>
                <a:lnTo>
                  <a:pt x="0" y="151567"/>
                </a:lnTo>
                <a:cubicBezTo>
                  <a:pt x="0" y="67915"/>
                  <a:pt x="67915" y="0"/>
                  <a:pt x="151567" y="0"/>
                </a:cubicBezTo>
                <a:close/>
              </a:path>
            </a:pathLst>
          </a:custGeom>
          <a:solidFill>
            <a:srgbClr val="F9F5EE"/>
          </a:solidFill>
          <a:effectLst>
            <a:outerShdw blurRad="189464" dist="126309" dir="5400000" algn="bl" rotWithShape="0">
              <a:srgbClr val="000000">
                <a:alpha val="10196"/>
              </a:srgbClr>
            </a:outerShdw>
          </a:effectLst>
        </p:spPr>
      </p:sp>
      <p:sp>
        <p:nvSpPr>
          <p:cNvPr id="272" name="Shape 61"/>
          <p:cNvSpPr/>
          <p:nvPr/>
        </p:nvSpPr>
        <p:spPr>
          <a:xfrm>
            <a:off x="746425" y="7618297"/>
            <a:ext cx="378928" cy="378928"/>
          </a:xfrm>
          <a:custGeom>
            <a:avLst/>
            <a:gdLst/>
            <a:ahLst/>
            <a:cxnLst/>
            <a:rect l="l" t="t" r="r" b="b"/>
            <a:pathLst>
              <a:path w="378928" h="378928">
                <a:moveTo>
                  <a:pt x="189464" y="0"/>
                </a:moveTo>
                <a:cubicBezTo>
                  <a:pt x="200343" y="0"/>
                  <a:pt x="210334" y="5995"/>
                  <a:pt x="215515" y="15542"/>
                </a:cubicBezTo>
                <a:lnTo>
                  <a:pt x="375375" y="311579"/>
                </a:lnTo>
                <a:cubicBezTo>
                  <a:pt x="380334" y="320756"/>
                  <a:pt x="380112" y="331858"/>
                  <a:pt x="374783" y="340813"/>
                </a:cubicBezTo>
                <a:cubicBezTo>
                  <a:pt x="369455" y="349768"/>
                  <a:pt x="359759" y="355245"/>
                  <a:pt x="349324" y="355245"/>
                </a:cubicBezTo>
                <a:lnTo>
                  <a:pt x="29604" y="355245"/>
                </a:lnTo>
                <a:cubicBezTo>
                  <a:pt x="19168" y="355245"/>
                  <a:pt x="9547" y="349768"/>
                  <a:pt x="4145" y="340813"/>
                </a:cubicBezTo>
                <a:cubicBezTo>
                  <a:pt x="-1258" y="331858"/>
                  <a:pt x="-1406" y="320756"/>
                  <a:pt x="3552" y="311579"/>
                </a:cubicBezTo>
                <a:lnTo>
                  <a:pt x="163413" y="15542"/>
                </a:lnTo>
                <a:cubicBezTo>
                  <a:pt x="168593" y="5995"/>
                  <a:pt x="178584" y="0"/>
                  <a:pt x="189464" y="0"/>
                </a:cubicBezTo>
                <a:close/>
                <a:moveTo>
                  <a:pt x="189464" y="124336"/>
                </a:moveTo>
                <a:cubicBezTo>
                  <a:pt x="179621" y="124336"/>
                  <a:pt x="171702" y="132255"/>
                  <a:pt x="171702" y="142098"/>
                </a:cubicBezTo>
                <a:lnTo>
                  <a:pt x="171702" y="224988"/>
                </a:lnTo>
                <a:cubicBezTo>
                  <a:pt x="171702" y="234832"/>
                  <a:pt x="179621" y="242751"/>
                  <a:pt x="189464" y="242751"/>
                </a:cubicBezTo>
                <a:cubicBezTo>
                  <a:pt x="199307" y="242751"/>
                  <a:pt x="207226" y="234832"/>
                  <a:pt x="207226" y="224988"/>
                </a:cubicBezTo>
                <a:lnTo>
                  <a:pt x="207226" y="142098"/>
                </a:lnTo>
                <a:cubicBezTo>
                  <a:pt x="207226" y="132255"/>
                  <a:pt x="199307" y="124336"/>
                  <a:pt x="189464" y="124336"/>
                </a:cubicBezTo>
                <a:close/>
                <a:moveTo>
                  <a:pt x="209224" y="284196"/>
                </a:moveTo>
                <a:cubicBezTo>
                  <a:pt x="209674" y="276861"/>
                  <a:pt x="206016" y="269882"/>
                  <a:pt x="199728" y="266079"/>
                </a:cubicBezTo>
                <a:cubicBezTo>
                  <a:pt x="193440" y="262276"/>
                  <a:pt x="185561" y="262276"/>
                  <a:pt x="179274" y="266079"/>
                </a:cubicBezTo>
                <a:cubicBezTo>
                  <a:pt x="172986" y="269882"/>
                  <a:pt x="169328" y="276861"/>
                  <a:pt x="169777" y="284196"/>
                </a:cubicBezTo>
                <a:cubicBezTo>
                  <a:pt x="169328" y="291531"/>
                  <a:pt x="172986" y="298509"/>
                  <a:pt x="179274" y="302313"/>
                </a:cubicBezTo>
                <a:cubicBezTo>
                  <a:pt x="185561" y="306116"/>
                  <a:pt x="193440" y="306116"/>
                  <a:pt x="199728" y="302313"/>
                </a:cubicBezTo>
                <a:cubicBezTo>
                  <a:pt x="206016" y="298509"/>
                  <a:pt x="209674" y="291531"/>
                  <a:pt x="209224" y="284196"/>
                </a:cubicBezTo>
                <a:close/>
              </a:path>
            </a:pathLst>
          </a:custGeom>
          <a:solidFill>
            <a:srgbClr val="C5A06D"/>
          </a:solidFill>
        </p:spPr>
      </p:sp>
      <p:sp>
        <p:nvSpPr>
          <p:cNvPr id="273" name="Text 62"/>
          <p:cNvSpPr/>
          <p:nvPr/>
        </p:nvSpPr>
        <p:spPr>
          <a:xfrm>
            <a:off x="1371656" y="7454095"/>
            <a:ext cx="5835487" cy="353666"/>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重要提醒</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274" name="Text 63"/>
          <p:cNvSpPr/>
          <p:nvPr/>
        </p:nvSpPr>
        <p:spPr>
          <a:xfrm>
            <a:off x="1371656" y="7858284"/>
            <a:ext cx="5810225" cy="303142"/>
          </a:xfrm>
          <a:prstGeom prst="rect">
            <a:avLst/>
          </a:prstGeom>
          <a:noFill/>
        </p:spPr>
        <p:txBody>
          <a:bodyPr wrap="square" lIns="0" tIns="0" rIns="0" bIns="0" rtlCol="0" anchor="ctr"/>
          <a:lstStyle/>
          <a:p>
            <a:pPr>
              <a:lnSpc>
                <a:spcPct val="13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税务部门会联动核查实质性运营</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不是注册空壳公司就能享受优惠</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sp>
        <p:nvSpPr>
          <p:cNvPr id="275" name="Shape 64"/>
          <p:cNvSpPr/>
          <p:nvPr/>
        </p:nvSpPr>
        <p:spPr>
          <a:xfrm>
            <a:off x="14528081" y="7302524"/>
            <a:ext cx="1010474" cy="1010474"/>
          </a:xfrm>
          <a:custGeom>
            <a:avLst/>
            <a:gdLst/>
            <a:ahLst/>
            <a:cxnLst/>
            <a:rect l="l" t="t" r="r" b="b"/>
            <a:pathLst>
              <a:path w="1010474" h="1010474">
                <a:moveTo>
                  <a:pt x="101047" y="0"/>
                </a:moveTo>
                <a:lnTo>
                  <a:pt x="909427" y="0"/>
                </a:lnTo>
                <a:cubicBezTo>
                  <a:pt x="965234" y="0"/>
                  <a:pt x="1010474" y="45240"/>
                  <a:pt x="1010474" y="101047"/>
                </a:cubicBezTo>
                <a:lnTo>
                  <a:pt x="1010474" y="909427"/>
                </a:lnTo>
                <a:cubicBezTo>
                  <a:pt x="1010474" y="965234"/>
                  <a:pt x="965234" y="1010474"/>
                  <a:pt x="909427" y="1010474"/>
                </a:cubicBezTo>
                <a:lnTo>
                  <a:pt x="101047" y="1010474"/>
                </a:lnTo>
                <a:cubicBezTo>
                  <a:pt x="45240" y="1010474"/>
                  <a:pt x="0" y="965234"/>
                  <a:pt x="0" y="909427"/>
                </a:cubicBezTo>
                <a:lnTo>
                  <a:pt x="0" y="101047"/>
                </a:lnTo>
                <a:cubicBezTo>
                  <a:pt x="0" y="45240"/>
                  <a:pt x="45240" y="0"/>
                  <a:pt x="101047" y="0"/>
                </a:cubicBezTo>
                <a:close/>
              </a:path>
            </a:pathLst>
          </a:custGeom>
          <a:solidFill>
            <a:srgbClr val="FFFFFF"/>
          </a:solidFill>
        </p:spPr>
      </p:sp>
      <p:sp>
        <p:nvSpPr>
          <p:cNvPr id="276" name="Text 65"/>
          <p:cNvSpPr/>
          <p:nvPr/>
        </p:nvSpPr>
        <p:spPr>
          <a:xfrm>
            <a:off x="14603867" y="7454095"/>
            <a:ext cx="858903" cy="404190"/>
          </a:xfrm>
          <a:prstGeom prst="rect">
            <a:avLst/>
          </a:prstGeom>
          <a:noFill/>
        </p:spPr>
        <p:txBody>
          <a:bodyPr wrap="square" lIns="0" tIns="0" rIns="0" bIns="0" rtlCol="0" anchor="ctr"/>
          <a:lstStyle/>
          <a:p>
            <a:pPr algn="ctr">
              <a:lnSpc>
                <a:spcPct val="110000"/>
              </a:lnSpc>
            </a:pPr>
            <a:r>
              <a:rPr lang="en-US" sz="2385" b="1" dirty="0">
                <a:solidFill>
                  <a:srgbClr val="C5A06D"/>
                </a:solidFill>
                <a:latin typeface="微软雅黑" panose="020B0503020204020204" charset="-122"/>
                <a:ea typeface="微软雅黑" panose="020B0503020204020204" charset="-122"/>
                <a:cs typeface="Noto Sans SC" panose="020B0200000000000000" pitchFamily="34" charset="-120"/>
              </a:rPr>
              <a:t>合规</a:t>
            </a:r>
            <a:endParaRPr lang="en-US" sz="2385" b="1" dirty="0">
              <a:solidFill>
                <a:srgbClr val="C5A06D"/>
              </a:solidFill>
              <a:latin typeface="微软雅黑" panose="020B0503020204020204" charset="-122"/>
              <a:ea typeface="微软雅黑" panose="020B0503020204020204" charset="-122"/>
              <a:cs typeface="Noto Sans SC" panose="020B0200000000000000" pitchFamily="34" charset="-120"/>
            </a:endParaRPr>
          </a:p>
        </p:txBody>
      </p:sp>
      <p:sp>
        <p:nvSpPr>
          <p:cNvPr id="277" name="Text 66"/>
          <p:cNvSpPr/>
          <p:nvPr/>
        </p:nvSpPr>
        <p:spPr>
          <a:xfrm>
            <a:off x="14635444" y="7908808"/>
            <a:ext cx="795748" cy="252618"/>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经营前提</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零关税政策全面升级:成本优势凸显</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封关后零关税政策的三大突破</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预计为企业节省20%设备进口成本</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15" name="组合 14"/>
          <p:cNvGrpSpPr/>
          <p:nvPr/>
        </p:nvGrpSpPr>
        <p:grpSpPr>
          <a:xfrm>
            <a:off x="548640" y="1450340"/>
            <a:ext cx="4839335" cy="3577590"/>
            <a:chOff x="800" y="2680"/>
            <a:chExt cx="7780" cy="5160"/>
          </a:xfrm>
        </p:grpSpPr>
        <p:sp>
          <p:nvSpPr>
            <p:cNvPr id="8" name="Shape 3"/>
            <p:cNvSpPr/>
            <p:nvPr/>
          </p:nvSpPr>
          <p:spPr>
            <a:xfrm>
              <a:off x="800" y="2680"/>
              <a:ext cx="7780" cy="516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9" name="Shape 4"/>
            <p:cNvSpPr/>
            <p:nvPr/>
          </p:nvSpPr>
          <p:spPr>
            <a:xfrm>
              <a:off x="800" y="2680"/>
              <a:ext cx="7780" cy="80"/>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sp>
        <p:nvSpPr>
          <p:cNvPr id="57" name="Shape 21"/>
          <p:cNvSpPr/>
          <p:nvPr/>
        </p:nvSpPr>
        <p:spPr>
          <a:xfrm>
            <a:off x="803275" y="1725295"/>
            <a:ext cx="609600" cy="60960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A06D"/>
          </a:solidFill>
        </p:spPr>
      </p:sp>
      <p:sp>
        <p:nvSpPr>
          <p:cNvPr id="10" name="Shape 6"/>
          <p:cNvSpPr/>
          <p:nvPr/>
        </p:nvSpPr>
        <p:spPr>
          <a:xfrm>
            <a:off x="981075" y="1903095"/>
            <a:ext cx="254000" cy="254000"/>
          </a:xfrm>
          <a:custGeom>
            <a:avLst/>
            <a:gdLst/>
            <a:ahLst/>
            <a:cxnLst/>
            <a:rect l="l" t="t" r="r" b="b"/>
            <a:pathLst>
              <a:path w="254000" h="254000">
                <a:moveTo>
                  <a:pt x="23812" y="71438"/>
                </a:moveTo>
                <a:cubicBezTo>
                  <a:pt x="36955" y="71438"/>
                  <a:pt x="47625" y="60767"/>
                  <a:pt x="47625" y="47625"/>
                </a:cubicBezTo>
                <a:cubicBezTo>
                  <a:pt x="47625" y="34483"/>
                  <a:pt x="36955" y="23812"/>
                  <a:pt x="23812" y="23812"/>
                </a:cubicBezTo>
                <a:cubicBezTo>
                  <a:pt x="10670" y="23812"/>
                  <a:pt x="0" y="34483"/>
                  <a:pt x="0" y="47625"/>
                </a:cubicBezTo>
                <a:cubicBezTo>
                  <a:pt x="0" y="60767"/>
                  <a:pt x="10670" y="71438"/>
                  <a:pt x="23812" y="71438"/>
                </a:cubicBezTo>
                <a:close/>
                <a:moveTo>
                  <a:pt x="95250" y="31750"/>
                </a:moveTo>
                <a:cubicBezTo>
                  <a:pt x="86469" y="31750"/>
                  <a:pt x="79375" y="38844"/>
                  <a:pt x="79375" y="47625"/>
                </a:cubicBezTo>
                <a:cubicBezTo>
                  <a:pt x="79375" y="56406"/>
                  <a:pt x="86469" y="63500"/>
                  <a:pt x="95250" y="63500"/>
                </a:cubicBezTo>
                <a:lnTo>
                  <a:pt x="238125" y="63500"/>
                </a:lnTo>
                <a:cubicBezTo>
                  <a:pt x="246906" y="63500"/>
                  <a:pt x="254000" y="56406"/>
                  <a:pt x="254000" y="47625"/>
                </a:cubicBezTo>
                <a:cubicBezTo>
                  <a:pt x="254000" y="38844"/>
                  <a:pt x="246906" y="31750"/>
                  <a:pt x="238125" y="31750"/>
                </a:cubicBezTo>
                <a:lnTo>
                  <a:pt x="95250" y="31750"/>
                </a:lnTo>
                <a:close/>
                <a:moveTo>
                  <a:pt x="95250" y="111125"/>
                </a:moveTo>
                <a:cubicBezTo>
                  <a:pt x="86469" y="111125"/>
                  <a:pt x="79375" y="118219"/>
                  <a:pt x="79375" y="127000"/>
                </a:cubicBezTo>
                <a:cubicBezTo>
                  <a:pt x="79375" y="135781"/>
                  <a:pt x="86469" y="142875"/>
                  <a:pt x="95250" y="142875"/>
                </a:cubicBezTo>
                <a:lnTo>
                  <a:pt x="238125" y="142875"/>
                </a:lnTo>
                <a:cubicBezTo>
                  <a:pt x="246906" y="142875"/>
                  <a:pt x="254000" y="135781"/>
                  <a:pt x="254000" y="127000"/>
                </a:cubicBezTo>
                <a:cubicBezTo>
                  <a:pt x="254000" y="118219"/>
                  <a:pt x="246906" y="111125"/>
                  <a:pt x="238125" y="111125"/>
                </a:cubicBezTo>
                <a:lnTo>
                  <a:pt x="95250" y="111125"/>
                </a:lnTo>
                <a:close/>
                <a:moveTo>
                  <a:pt x="95250" y="190500"/>
                </a:moveTo>
                <a:cubicBezTo>
                  <a:pt x="86469" y="190500"/>
                  <a:pt x="79375" y="197594"/>
                  <a:pt x="79375" y="206375"/>
                </a:cubicBezTo>
                <a:cubicBezTo>
                  <a:pt x="79375" y="215156"/>
                  <a:pt x="86469" y="222250"/>
                  <a:pt x="95250" y="222250"/>
                </a:cubicBezTo>
                <a:lnTo>
                  <a:pt x="238125" y="222250"/>
                </a:lnTo>
                <a:cubicBezTo>
                  <a:pt x="246906" y="222250"/>
                  <a:pt x="254000" y="215156"/>
                  <a:pt x="254000" y="206375"/>
                </a:cubicBezTo>
                <a:cubicBezTo>
                  <a:pt x="254000" y="197594"/>
                  <a:pt x="246906" y="190500"/>
                  <a:pt x="238125" y="190500"/>
                </a:cubicBezTo>
                <a:lnTo>
                  <a:pt x="95250" y="190500"/>
                </a:lnTo>
                <a:close/>
                <a:moveTo>
                  <a:pt x="23812" y="230188"/>
                </a:moveTo>
                <a:cubicBezTo>
                  <a:pt x="36955" y="230188"/>
                  <a:pt x="47625" y="219517"/>
                  <a:pt x="47625" y="206375"/>
                </a:cubicBezTo>
                <a:cubicBezTo>
                  <a:pt x="47625" y="193233"/>
                  <a:pt x="36955" y="182563"/>
                  <a:pt x="23812" y="182563"/>
                </a:cubicBezTo>
                <a:cubicBezTo>
                  <a:pt x="10670" y="182563"/>
                  <a:pt x="0" y="193233"/>
                  <a:pt x="0" y="206375"/>
                </a:cubicBezTo>
                <a:cubicBezTo>
                  <a:pt x="0" y="219517"/>
                  <a:pt x="10670" y="230188"/>
                  <a:pt x="23812" y="230188"/>
                </a:cubicBezTo>
                <a:close/>
                <a:moveTo>
                  <a:pt x="47625" y="127000"/>
                </a:moveTo>
                <a:cubicBezTo>
                  <a:pt x="47625" y="113858"/>
                  <a:pt x="36955" y="103188"/>
                  <a:pt x="23812" y="103188"/>
                </a:cubicBezTo>
                <a:cubicBezTo>
                  <a:pt x="10670" y="103188"/>
                  <a:pt x="0" y="113858"/>
                  <a:pt x="0" y="127000"/>
                </a:cubicBezTo>
                <a:cubicBezTo>
                  <a:pt x="0" y="140142"/>
                  <a:pt x="10670" y="150813"/>
                  <a:pt x="23812" y="150813"/>
                </a:cubicBezTo>
                <a:cubicBezTo>
                  <a:pt x="36955" y="150813"/>
                  <a:pt x="47625" y="140142"/>
                  <a:pt x="47625" y="127000"/>
                </a:cubicBezTo>
                <a:close/>
              </a:path>
            </a:pathLst>
          </a:custGeom>
          <a:solidFill>
            <a:srgbClr val="FFFFFF"/>
          </a:solidFill>
        </p:spPr>
      </p:sp>
      <p:sp>
        <p:nvSpPr>
          <p:cNvPr id="11" name="Text 7"/>
          <p:cNvSpPr/>
          <p:nvPr/>
        </p:nvSpPr>
        <p:spPr>
          <a:xfrm>
            <a:off x="1565275" y="1792288"/>
            <a:ext cx="2926080" cy="475615"/>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税目大幅扩围</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2" name="Text 8"/>
          <p:cNvSpPr/>
          <p:nvPr/>
        </p:nvSpPr>
        <p:spPr>
          <a:xfrm>
            <a:off x="650875" y="2767965"/>
            <a:ext cx="4737100" cy="609600"/>
          </a:xfrm>
          <a:prstGeom prst="rect">
            <a:avLst/>
          </a:prstGeom>
          <a:noFill/>
        </p:spPr>
        <p:txBody>
          <a:bodyPr wrap="square" lIns="0" tIns="0" rIns="0" bIns="0" rtlCol="0" anchor="ctr"/>
          <a:lstStyle/>
          <a:p>
            <a:pPr algn="ctr">
              <a:lnSpc>
                <a:spcPct val="80000"/>
              </a:lnSpc>
            </a:pPr>
            <a:r>
              <a:rPr lang="en-US" sz="4800" b="1" dirty="0">
                <a:solidFill>
                  <a:srgbClr val="C5A06D"/>
                </a:solidFill>
                <a:latin typeface="微软雅黑" panose="020B0503020204020204" charset="-122"/>
                <a:ea typeface="微软雅黑" panose="020B0503020204020204" charset="-122"/>
                <a:cs typeface="Sitka Text" charset="0"/>
              </a:rPr>
              <a:t>6600</a:t>
            </a:r>
            <a:endParaRPr lang="en-US" sz="4800" b="1" dirty="0">
              <a:solidFill>
                <a:srgbClr val="C5A06D"/>
              </a:solidFill>
              <a:latin typeface="微软雅黑" panose="020B0503020204020204" charset="-122"/>
              <a:ea typeface="微软雅黑" panose="020B0503020204020204" charset="-122"/>
              <a:cs typeface="Sitka Text" charset="0"/>
            </a:endParaRPr>
          </a:p>
        </p:txBody>
      </p:sp>
      <p:sp>
        <p:nvSpPr>
          <p:cNvPr id="13" name="Text 9"/>
          <p:cNvSpPr/>
          <p:nvPr/>
        </p:nvSpPr>
        <p:spPr>
          <a:xfrm>
            <a:off x="771525" y="3428365"/>
            <a:ext cx="4533900" cy="304800"/>
          </a:xfrm>
          <a:prstGeom prst="rect">
            <a:avLst/>
          </a:prstGeom>
          <a:noFill/>
        </p:spPr>
        <p:txBody>
          <a:bodyPr wrap="square" lIns="0" tIns="0" rIns="0" bIns="0" rtlCol="0" anchor="ctr"/>
          <a:lstStyle/>
          <a:p>
            <a:pPr algn="ctr">
              <a:lnSpc>
                <a:spcPct val="110000"/>
              </a:lnSpc>
            </a:pPr>
            <a:r>
              <a:rPr lang="en-US" sz="1600" b="1" dirty="0">
                <a:solidFill>
                  <a:schemeClr val="tx1">
                    <a:alpha val="70000"/>
                  </a:schemeClr>
                </a:solidFill>
                <a:latin typeface="微软雅黑" panose="020B0503020204020204" charset="-122"/>
                <a:ea typeface="微软雅黑" panose="020B0503020204020204" charset="-122"/>
                <a:cs typeface="微软雅黑" panose="020B0503020204020204" charset="-122"/>
              </a:rPr>
              <a:t>个税目(占比74%)</a:t>
            </a:r>
            <a:endParaRPr lang="en-US" sz="1600" b="1"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4" name="Text 10"/>
          <p:cNvSpPr/>
          <p:nvPr/>
        </p:nvSpPr>
        <p:spPr>
          <a:xfrm>
            <a:off x="830263" y="3885565"/>
            <a:ext cx="4276090" cy="863600"/>
          </a:xfrm>
          <a:prstGeom prst="rect">
            <a:avLst/>
          </a:prstGeom>
          <a:noFill/>
        </p:spPr>
        <p:txBody>
          <a:bodyPr wrap="square" lIns="0" tIns="0" rIns="0" bIns="0" rtlCol="0" anchor="ctr"/>
          <a:lstStyle/>
          <a:p>
            <a:pPr algn="just">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从1900个税目扩至6600个</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比封关前提高近53个百分点。实行负面清单管理,只要不在进口征税商品目录里的商品</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就能零关税进口。</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nvGrpSpPr>
          <p:cNvPr id="16" name="组合 15"/>
          <p:cNvGrpSpPr/>
          <p:nvPr/>
        </p:nvGrpSpPr>
        <p:grpSpPr>
          <a:xfrm>
            <a:off x="5716905" y="1450340"/>
            <a:ext cx="4839335" cy="3577590"/>
            <a:chOff x="8907" y="2680"/>
            <a:chExt cx="7780" cy="5160"/>
          </a:xfrm>
        </p:grpSpPr>
        <p:sp>
          <p:nvSpPr>
            <p:cNvPr id="17" name="Shape 11"/>
            <p:cNvSpPr/>
            <p:nvPr/>
          </p:nvSpPr>
          <p:spPr>
            <a:xfrm>
              <a:off x="8907" y="2680"/>
              <a:ext cx="7780" cy="516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18" name="Shape 12"/>
            <p:cNvSpPr/>
            <p:nvPr/>
          </p:nvSpPr>
          <p:spPr>
            <a:xfrm>
              <a:off x="8907" y="2680"/>
              <a:ext cx="7780" cy="80"/>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sp>
        <p:nvSpPr>
          <p:cNvPr id="51" name="Shape 21"/>
          <p:cNvSpPr/>
          <p:nvPr/>
        </p:nvSpPr>
        <p:spPr>
          <a:xfrm>
            <a:off x="5910157" y="1725295"/>
            <a:ext cx="609600" cy="60960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A06D"/>
          </a:solidFill>
        </p:spPr>
      </p:sp>
      <p:sp>
        <p:nvSpPr>
          <p:cNvPr id="19" name="Shape 14"/>
          <p:cNvSpPr/>
          <p:nvPr/>
        </p:nvSpPr>
        <p:spPr>
          <a:xfrm>
            <a:off x="6055783" y="1903095"/>
            <a:ext cx="317500" cy="254000"/>
          </a:xfrm>
          <a:custGeom>
            <a:avLst/>
            <a:gdLst/>
            <a:ahLst/>
            <a:cxnLst/>
            <a:rect l="l" t="t" r="r" b="b"/>
            <a:pathLst>
              <a:path w="317500" h="254000">
                <a:moveTo>
                  <a:pt x="158750" y="7938"/>
                </a:moveTo>
                <a:cubicBezTo>
                  <a:pt x="187225" y="7938"/>
                  <a:pt x="210344" y="31056"/>
                  <a:pt x="210344" y="59531"/>
                </a:cubicBezTo>
                <a:cubicBezTo>
                  <a:pt x="210344" y="88007"/>
                  <a:pt x="187225" y="111125"/>
                  <a:pt x="158750" y="111125"/>
                </a:cubicBezTo>
                <a:cubicBezTo>
                  <a:pt x="130275" y="111125"/>
                  <a:pt x="107156" y="88007"/>
                  <a:pt x="107156" y="59531"/>
                </a:cubicBezTo>
                <a:cubicBezTo>
                  <a:pt x="107156" y="31056"/>
                  <a:pt x="130275" y="7938"/>
                  <a:pt x="158750" y="7938"/>
                </a:cubicBezTo>
                <a:close/>
                <a:moveTo>
                  <a:pt x="47625" y="43656"/>
                </a:moveTo>
                <a:cubicBezTo>
                  <a:pt x="67339" y="43656"/>
                  <a:pt x="83344" y="59661"/>
                  <a:pt x="83344" y="79375"/>
                </a:cubicBezTo>
                <a:cubicBezTo>
                  <a:pt x="83344" y="99089"/>
                  <a:pt x="67339" y="115094"/>
                  <a:pt x="47625" y="115094"/>
                </a:cubicBezTo>
                <a:cubicBezTo>
                  <a:pt x="27911" y="115094"/>
                  <a:pt x="11906" y="99089"/>
                  <a:pt x="11906" y="79375"/>
                </a:cubicBezTo>
                <a:cubicBezTo>
                  <a:pt x="11906" y="59661"/>
                  <a:pt x="27911" y="43656"/>
                  <a:pt x="47625" y="43656"/>
                </a:cubicBezTo>
                <a:close/>
                <a:moveTo>
                  <a:pt x="0" y="206375"/>
                </a:moveTo>
                <a:cubicBezTo>
                  <a:pt x="0" y="171301"/>
                  <a:pt x="28426" y="142875"/>
                  <a:pt x="63500" y="142875"/>
                </a:cubicBezTo>
                <a:cubicBezTo>
                  <a:pt x="69850" y="142875"/>
                  <a:pt x="76002" y="143818"/>
                  <a:pt x="81806" y="145554"/>
                </a:cubicBezTo>
                <a:cubicBezTo>
                  <a:pt x="65484" y="163810"/>
                  <a:pt x="55563" y="187920"/>
                  <a:pt x="55563" y="214313"/>
                </a:cubicBezTo>
                <a:lnTo>
                  <a:pt x="55563" y="222250"/>
                </a:lnTo>
                <a:cubicBezTo>
                  <a:pt x="55563" y="227905"/>
                  <a:pt x="56753" y="233263"/>
                  <a:pt x="58886" y="238125"/>
                </a:cubicBezTo>
                <a:lnTo>
                  <a:pt x="15875" y="238125"/>
                </a:lnTo>
                <a:cubicBezTo>
                  <a:pt x="7094" y="238125"/>
                  <a:pt x="0" y="231031"/>
                  <a:pt x="0" y="222250"/>
                </a:cubicBezTo>
                <a:lnTo>
                  <a:pt x="0" y="206375"/>
                </a:lnTo>
                <a:close/>
                <a:moveTo>
                  <a:pt x="258614" y="238125"/>
                </a:moveTo>
                <a:cubicBezTo>
                  <a:pt x="260747" y="233263"/>
                  <a:pt x="261937" y="227905"/>
                  <a:pt x="261937" y="222250"/>
                </a:cubicBezTo>
                <a:lnTo>
                  <a:pt x="261937" y="214313"/>
                </a:lnTo>
                <a:cubicBezTo>
                  <a:pt x="261937" y="187920"/>
                  <a:pt x="252016" y="163810"/>
                  <a:pt x="235694" y="145554"/>
                </a:cubicBezTo>
                <a:cubicBezTo>
                  <a:pt x="241498" y="143818"/>
                  <a:pt x="247650" y="142875"/>
                  <a:pt x="254000" y="142875"/>
                </a:cubicBezTo>
                <a:cubicBezTo>
                  <a:pt x="289074" y="142875"/>
                  <a:pt x="317500" y="171301"/>
                  <a:pt x="317500" y="206375"/>
                </a:cubicBezTo>
                <a:lnTo>
                  <a:pt x="317500" y="222250"/>
                </a:lnTo>
                <a:cubicBezTo>
                  <a:pt x="317500" y="231031"/>
                  <a:pt x="310406" y="238125"/>
                  <a:pt x="301625" y="238125"/>
                </a:cubicBezTo>
                <a:lnTo>
                  <a:pt x="258614" y="238125"/>
                </a:lnTo>
                <a:close/>
                <a:moveTo>
                  <a:pt x="234156" y="79375"/>
                </a:moveTo>
                <a:cubicBezTo>
                  <a:pt x="234156" y="59661"/>
                  <a:pt x="250161" y="43656"/>
                  <a:pt x="269875" y="43656"/>
                </a:cubicBezTo>
                <a:cubicBezTo>
                  <a:pt x="289589" y="43656"/>
                  <a:pt x="305594" y="59661"/>
                  <a:pt x="305594" y="79375"/>
                </a:cubicBezTo>
                <a:cubicBezTo>
                  <a:pt x="305594" y="99089"/>
                  <a:pt x="289589" y="115094"/>
                  <a:pt x="269875" y="115094"/>
                </a:cubicBezTo>
                <a:cubicBezTo>
                  <a:pt x="250161" y="115094"/>
                  <a:pt x="234156" y="99089"/>
                  <a:pt x="234156" y="79375"/>
                </a:cubicBezTo>
                <a:close/>
                <a:moveTo>
                  <a:pt x="79375" y="214313"/>
                </a:moveTo>
                <a:cubicBezTo>
                  <a:pt x="79375" y="170458"/>
                  <a:pt x="114895" y="134938"/>
                  <a:pt x="158750" y="134938"/>
                </a:cubicBezTo>
                <a:cubicBezTo>
                  <a:pt x="202605" y="134938"/>
                  <a:pt x="238125" y="170458"/>
                  <a:pt x="238125" y="214313"/>
                </a:cubicBezTo>
                <a:lnTo>
                  <a:pt x="238125" y="222250"/>
                </a:lnTo>
                <a:cubicBezTo>
                  <a:pt x="238125" y="231031"/>
                  <a:pt x="231031" y="238125"/>
                  <a:pt x="222250" y="238125"/>
                </a:cubicBezTo>
                <a:lnTo>
                  <a:pt x="95250" y="238125"/>
                </a:lnTo>
                <a:cubicBezTo>
                  <a:pt x="86469" y="238125"/>
                  <a:pt x="79375" y="231031"/>
                  <a:pt x="79375" y="222250"/>
                </a:cubicBezTo>
                <a:lnTo>
                  <a:pt x="79375" y="214313"/>
                </a:lnTo>
                <a:close/>
              </a:path>
            </a:pathLst>
          </a:custGeom>
          <a:solidFill>
            <a:srgbClr val="FFFFFF"/>
          </a:solidFill>
        </p:spPr>
      </p:sp>
      <p:sp>
        <p:nvSpPr>
          <p:cNvPr id="20" name="Text 15"/>
          <p:cNvSpPr/>
          <p:nvPr/>
        </p:nvSpPr>
        <p:spPr>
          <a:xfrm>
            <a:off x="6671945" y="1792288"/>
            <a:ext cx="2926080" cy="475615"/>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享惠主体扩大</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21" name="Text 16"/>
          <p:cNvSpPr/>
          <p:nvPr/>
        </p:nvSpPr>
        <p:spPr>
          <a:xfrm>
            <a:off x="5757333" y="2767965"/>
            <a:ext cx="4737100" cy="609600"/>
          </a:xfrm>
          <a:prstGeom prst="rect">
            <a:avLst/>
          </a:prstGeom>
          <a:noFill/>
        </p:spPr>
        <p:txBody>
          <a:bodyPr wrap="square" lIns="0" tIns="0" rIns="0" bIns="0" rtlCol="0" anchor="ctr"/>
          <a:lstStyle/>
          <a:p>
            <a:pPr algn="ctr">
              <a:lnSpc>
                <a:spcPct val="80000"/>
              </a:lnSpc>
            </a:pPr>
            <a:r>
              <a:rPr lang="en-US" sz="4800" b="1" dirty="0">
                <a:solidFill>
                  <a:srgbClr val="C5A06D"/>
                </a:solidFill>
                <a:latin typeface="微软雅黑" panose="020B0503020204020204" charset="-122"/>
                <a:ea typeface="微软雅黑" panose="020B0503020204020204" charset="-122"/>
                <a:cs typeface="Noto Sans SC" panose="020B0200000000000000" pitchFamily="34" charset="-120"/>
              </a:rPr>
              <a:t>全覆盖</a:t>
            </a:r>
            <a:endParaRPr lang="en-US" sz="4800" b="1" dirty="0">
              <a:solidFill>
                <a:srgbClr val="C5A06D"/>
              </a:solidFill>
              <a:latin typeface="微软雅黑" panose="020B0503020204020204" charset="-122"/>
              <a:ea typeface="微软雅黑" panose="020B0503020204020204" charset="-122"/>
              <a:cs typeface="Noto Sans SC" panose="020B0200000000000000" pitchFamily="34" charset="-120"/>
            </a:endParaRPr>
          </a:p>
        </p:txBody>
      </p:sp>
      <p:sp>
        <p:nvSpPr>
          <p:cNvPr id="22" name="Text 17"/>
          <p:cNvSpPr/>
          <p:nvPr/>
        </p:nvSpPr>
        <p:spPr>
          <a:xfrm>
            <a:off x="5877983" y="3428365"/>
            <a:ext cx="4533900" cy="304800"/>
          </a:xfrm>
          <a:prstGeom prst="rect">
            <a:avLst/>
          </a:prstGeom>
          <a:noFill/>
        </p:spPr>
        <p:txBody>
          <a:bodyPr wrap="square" lIns="0" tIns="0" rIns="0" bIns="0" rtlCol="0" anchor="ctr"/>
          <a:lstStyle/>
          <a:p>
            <a:pPr algn="ctr">
              <a:lnSpc>
                <a:spcPct val="110000"/>
              </a:lnSpc>
            </a:pPr>
            <a:r>
              <a:rPr lang="en-US" sz="1600" b="1" dirty="0">
                <a:solidFill>
                  <a:schemeClr val="tx1">
                    <a:alpha val="70000"/>
                  </a:schemeClr>
                </a:solidFill>
                <a:latin typeface="微软雅黑" panose="020B0503020204020204" charset="-122"/>
                <a:ea typeface="微软雅黑" panose="020B0503020204020204" charset="-122"/>
                <a:cs typeface="MiSans Semibold" panose="00000700000000000000" charset="-122"/>
              </a:rPr>
              <a:t>全岛企事业单位</a:t>
            </a:r>
            <a:endParaRPr lang="en-US" sz="1600" b="1"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3" name="Text 18"/>
          <p:cNvSpPr/>
          <p:nvPr/>
        </p:nvSpPr>
        <p:spPr>
          <a:xfrm>
            <a:off x="5948045" y="3885565"/>
            <a:ext cx="4377055" cy="887730"/>
          </a:xfrm>
          <a:prstGeom prst="rect">
            <a:avLst/>
          </a:prstGeom>
          <a:noFill/>
        </p:spPr>
        <p:txBody>
          <a:bodyPr wrap="square" lIns="0" tIns="0" rIns="0" bIns="0" rtlCol="0" anchor="ctr"/>
          <a:lstStyle/>
          <a:p>
            <a:pPr algn="just">
              <a:lnSpc>
                <a:spcPct val="17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基本覆盖全岛有实际进口需求的各类企事业单位及民办非企业单位等经营主体</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享惠门槛大幅降低。</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nvGrpSpPr>
          <p:cNvPr id="50" name="组合 49"/>
          <p:cNvGrpSpPr/>
          <p:nvPr/>
        </p:nvGrpSpPr>
        <p:grpSpPr>
          <a:xfrm>
            <a:off x="10885170" y="1450340"/>
            <a:ext cx="4839335" cy="3577590"/>
            <a:chOff x="17013" y="2680"/>
            <a:chExt cx="7780" cy="5160"/>
          </a:xfrm>
        </p:grpSpPr>
        <p:sp>
          <p:nvSpPr>
            <p:cNvPr id="24" name="Shape 19"/>
            <p:cNvSpPr/>
            <p:nvPr/>
          </p:nvSpPr>
          <p:spPr>
            <a:xfrm>
              <a:off x="17013" y="2680"/>
              <a:ext cx="7780" cy="516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25" name="Shape 20"/>
            <p:cNvSpPr/>
            <p:nvPr/>
          </p:nvSpPr>
          <p:spPr>
            <a:xfrm>
              <a:off x="17013" y="2680"/>
              <a:ext cx="7780" cy="80"/>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grpSp>
        <p:nvGrpSpPr>
          <p:cNvPr id="52" name="组合 51"/>
          <p:cNvGrpSpPr/>
          <p:nvPr/>
        </p:nvGrpSpPr>
        <p:grpSpPr>
          <a:xfrm>
            <a:off x="11049000" y="1725295"/>
            <a:ext cx="609600" cy="609600"/>
            <a:chOff x="17413" y="3120"/>
            <a:chExt cx="960" cy="960"/>
          </a:xfrm>
        </p:grpSpPr>
        <p:sp>
          <p:nvSpPr>
            <p:cNvPr id="26" name="Shape 21"/>
            <p:cNvSpPr/>
            <p:nvPr/>
          </p:nvSpPr>
          <p:spPr>
            <a:xfrm>
              <a:off x="17413" y="3120"/>
              <a:ext cx="960" cy="96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9F5E"/>
            </a:solidFill>
          </p:spPr>
        </p:sp>
        <p:sp>
          <p:nvSpPr>
            <p:cNvPr id="27" name="Shape 22"/>
            <p:cNvSpPr/>
            <p:nvPr/>
          </p:nvSpPr>
          <p:spPr>
            <a:xfrm>
              <a:off x="17693" y="3400"/>
              <a:ext cx="400" cy="400"/>
            </a:xfrm>
            <a:custGeom>
              <a:avLst/>
              <a:gdLst/>
              <a:ahLst/>
              <a:cxnLst/>
              <a:rect l="l" t="t" r="r" b="b"/>
              <a:pathLst>
                <a:path w="254000" h="254000">
                  <a:moveTo>
                    <a:pt x="238175" y="95250"/>
                  </a:moveTo>
                  <a:lnTo>
                    <a:pt x="242094" y="95250"/>
                  </a:lnTo>
                  <a:cubicBezTo>
                    <a:pt x="248692" y="95250"/>
                    <a:pt x="254000" y="89942"/>
                    <a:pt x="254000" y="83344"/>
                  </a:cubicBezTo>
                  <a:lnTo>
                    <a:pt x="254000" y="11906"/>
                  </a:lnTo>
                  <a:cubicBezTo>
                    <a:pt x="254000" y="7094"/>
                    <a:pt x="251123" y="2729"/>
                    <a:pt x="246658" y="893"/>
                  </a:cubicBezTo>
                  <a:cubicBezTo>
                    <a:pt x="242193" y="-943"/>
                    <a:pt x="237083" y="99"/>
                    <a:pt x="233660" y="3473"/>
                  </a:cubicBezTo>
                  <a:lnTo>
                    <a:pt x="208012" y="29170"/>
                  </a:lnTo>
                  <a:cubicBezTo>
                    <a:pt x="186035" y="10964"/>
                    <a:pt x="157758" y="0"/>
                    <a:pt x="127000" y="0"/>
                  </a:cubicBezTo>
                  <a:cubicBezTo>
                    <a:pt x="63004" y="0"/>
                    <a:pt x="10071" y="47327"/>
                    <a:pt x="1290" y="108893"/>
                  </a:cubicBezTo>
                  <a:cubicBezTo>
                    <a:pt x="50" y="117574"/>
                    <a:pt x="6052" y="125611"/>
                    <a:pt x="14734" y="126851"/>
                  </a:cubicBezTo>
                  <a:cubicBezTo>
                    <a:pt x="23416" y="128091"/>
                    <a:pt x="31452" y="122039"/>
                    <a:pt x="32693" y="113407"/>
                  </a:cubicBezTo>
                  <a:cubicBezTo>
                    <a:pt x="39291" y="67221"/>
                    <a:pt x="79028" y="31750"/>
                    <a:pt x="127000" y="31750"/>
                  </a:cubicBezTo>
                  <a:cubicBezTo>
                    <a:pt x="149027" y="31750"/>
                    <a:pt x="169267" y="39191"/>
                    <a:pt x="185390" y="51743"/>
                  </a:cubicBezTo>
                  <a:lnTo>
                    <a:pt x="162223" y="74910"/>
                  </a:lnTo>
                  <a:cubicBezTo>
                    <a:pt x="158800" y="78333"/>
                    <a:pt x="157807" y="83443"/>
                    <a:pt x="159643" y="87908"/>
                  </a:cubicBezTo>
                  <a:cubicBezTo>
                    <a:pt x="161479" y="92373"/>
                    <a:pt x="165844" y="95250"/>
                    <a:pt x="170656" y="95250"/>
                  </a:cubicBezTo>
                  <a:lnTo>
                    <a:pt x="238175" y="95250"/>
                  </a:lnTo>
                  <a:close/>
                  <a:moveTo>
                    <a:pt x="252760" y="145107"/>
                  </a:moveTo>
                  <a:cubicBezTo>
                    <a:pt x="254000" y="136426"/>
                    <a:pt x="247948" y="128389"/>
                    <a:pt x="239316" y="127149"/>
                  </a:cubicBezTo>
                  <a:cubicBezTo>
                    <a:pt x="230684" y="125909"/>
                    <a:pt x="222597" y="131961"/>
                    <a:pt x="221357" y="140593"/>
                  </a:cubicBezTo>
                  <a:cubicBezTo>
                    <a:pt x="214759" y="186730"/>
                    <a:pt x="175022" y="222200"/>
                    <a:pt x="127050" y="222200"/>
                  </a:cubicBezTo>
                  <a:cubicBezTo>
                    <a:pt x="105023" y="222200"/>
                    <a:pt x="84782" y="214759"/>
                    <a:pt x="68659" y="202208"/>
                  </a:cubicBezTo>
                  <a:lnTo>
                    <a:pt x="91777" y="179090"/>
                  </a:lnTo>
                  <a:cubicBezTo>
                    <a:pt x="95200" y="175667"/>
                    <a:pt x="96193" y="170557"/>
                    <a:pt x="94357" y="166092"/>
                  </a:cubicBezTo>
                  <a:cubicBezTo>
                    <a:pt x="92521" y="161627"/>
                    <a:pt x="88156" y="158750"/>
                    <a:pt x="83344" y="158750"/>
                  </a:cubicBezTo>
                  <a:lnTo>
                    <a:pt x="11906" y="158750"/>
                  </a:lnTo>
                  <a:cubicBezTo>
                    <a:pt x="5308" y="158750"/>
                    <a:pt x="0" y="164058"/>
                    <a:pt x="0" y="170656"/>
                  </a:cubicBezTo>
                  <a:lnTo>
                    <a:pt x="0" y="242094"/>
                  </a:lnTo>
                  <a:cubicBezTo>
                    <a:pt x="0" y="246906"/>
                    <a:pt x="2877" y="251271"/>
                    <a:pt x="7342" y="253107"/>
                  </a:cubicBezTo>
                  <a:cubicBezTo>
                    <a:pt x="11807" y="254943"/>
                    <a:pt x="16917" y="253901"/>
                    <a:pt x="20340" y="250527"/>
                  </a:cubicBezTo>
                  <a:lnTo>
                    <a:pt x="46037" y="224830"/>
                  </a:lnTo>
                  <a:cubicBezTo>
                    <a:pt x="67965" y="243036"/>
                    <a:pt x="96242" y="254000"/>
                    <a:pt x="127000" y="254000"/>
                  </a:cubicBezTo>
                  <a:cubicBezTo>
                    <a:pt x="190996" y="254000"/>
                    <a:pt x="243929" y="206673"/>
                    <a:pt x="252710" y="145107"/>
                  </a:cubicBezTo>
                  <a:close/>
                </a:path>
              </a:pathLst>
            </a:custGeom>
            <a:solidFill>
              <a:srgbClr val="FFFFFF"/>
            </a:solidFill>
          </p:spPr>
        </p:sp>
      </p:grpSp>
      <p:sp>
        <p:nvSpPr>
          <p:cNvPr id="28" name="Text 23"/>
          <p:cNvSpPr/>
          <p:nvPr/>
        </p:nvSpPr>
        <p:spPr>
          <a:xfrm>
            <a:off x="11811000" y="1792288"/>
            <a:ext cx="2926080" cy="475615"/>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限制条件放宽</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29" name="Text 24"/>
          <p:cNvSpPr/>
          <p:nvPr/>
        </p:nvSpPr>
        <p:spPr>
          <a:xfrm>
            <a:off x="10896812" y="2767965"/>
            <a:ext cx="4737100" cy="609600"/>
          </a:xfrm>
          <a:prstGeom prst="rect">
            <a:avLst/>
          </a:prstGeom>
          <a:noFill/>
        </p:spPr>
        <p:txBody>
          <a:bodyPr wrap="square" lIns="0" tIns="0" rIns="0" bIns="0" rtlCol="0" anchor="ctr"/>
          <a:lstStyle/>
          <a:p>
            <a:pPr algn="ctr">
              <a:lnSpc>
                <a:spcPct val="80000"/>
              </a:lnSpc>
            </a:pPr>
            <a:r>
              <a:rPr lang="en-US" sz="4800" b="1" dirty="0">
                <a:solidFill>
                  <a:srgbClr val="C5A06D"/>
                </a:solidFill>
                <a:latin typeface="微软雅黑" panose="020B0503020204020204" charset="-122"/>
                <a:ea typeface="微软雅黑" panose="020B0503020204020204" charset="-122"/>
                <a:cs typeface="Noto Sans SC" panose="020B0200000000000000" pitchFamily="34" charset="-120"/>
              </a:rPr>
              <a:t>自由流</a:t>
            </a:r>
            <a:endParaRPr lang="en-US" sz="4800" b="1" dirty="0">
              <a:solidFill>
                <a:srgbClr val="C5A06D"/>
              </a:solidFill>
              <a:latin typeface="微软雅黑" panose="020B0503020204020204" charset="-122"/>
              <a:ea typeface="微软雅黑" panose="020B0503020204020204" charset="-122"/>
              <a:cs typeface="Noto Sans SC" panose="020B0200000000000000" pitchFamily="34" charset="-120"/>
            </a:endParaRPr>
          </a:p>
        </p:txBody>
      </p:sp>
      <p:sp>
        <p:nvSpPr>
          <p:cNvPr id="30" name="Text 25"/>
          <p:cNvSpPr/>
          <p:nvPr/>
        </p:nvSpPr>
        <p:spPr>
          <a:xfrm>
            <a:off x="11017462" y="3428365"/>
            <a:ext cx="4533900" cy="304800"/>
          </a:xfrm>
          <a:prstGeom prst="rect">
            <a:avLst/>
          </a:prstGeom>
          <a:noFill/>
        </p:spPr>
        <p:txBody>
          <a:bodyPr wrap="square" lIns="0" tIns="0" rIns="0" bIns="0" rtlCol="0" anchor="ctr"/>
          <a:lstStyle/>
          <a:p>
            <a:pPr algn="ctr">
              <a:lnSpc>
                <a:spcPct val="110000"/>
              </a:lnSpc>
            </a:pPr>
            <a:r>
              <a:rPr lang="en-US" sz="1600" b="1" dirty="0">
                <a:solidFill>
                  <a:schemeClr val="tx1">
                    <a:alpha val="70000"/>
                  </a:schemeClr>
                </a:solidFill>
                <a:latin typeface="微软雅黑" panose="020B0503020204020204" charset="-122"/>
                <a:ea typeface="微软雅黑" panose="020B0503020204020204" charset="-122"/>
                <a:cs typeface="MiSans Semibold" panose="00000700000000000000" charset="-122"/>
              </a:rPr>
              <a:t>享惠主体间流通</a:t>
            </a:r>
            <a:endParaRPr lang="en-US" sz="1600" b="1"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31" name="Text 26"/>
          <p:cNvSpPr/>
          <p:nvPr/>
        </p:nvSpPr>
        <p:spPr>
          <a:xfrm>
            <a:off x="11116310" y="3885565"/>
            <a:ext cx="4377055" cy="887730"/>
          </a:xfrm>
          <a:prstGeom prst="rect">
            <a:avLst/>
          </a:prstGeom>
          <a:noFill/>
        </p:spPr>
        <p:txBody>
          <a:bodyPr wrap="square" lIns="0" tIns="0" rIns="0" bIns="0" rtlCol="0" anchor="ctr"/>
          <a:lstStyle/>
          <a:p>
            <a:pPr algn="just">
              <a:lnSpc>
                <a:spcPct val="17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零关税商品及其加工制成品不再局限于企业自用</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可以在享惠主体间自由流通</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免于补缴进口税收。</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32" name="Shape 27"/>
          <p:cNvSpPr/>
          <p:nvPr/>
        </p:nvSpPr>
        <p:spPr>
          <a:xfrm>
            <a:off x="549275" y="5372735"/>
            <a:ext cx="7457440" cy="3159760"/>
          </a:xfrm>
          <a:custGeom>
            <a:avLst/>
            <a:gdLst/>
            <a:ahLst/>
            <a:cxnLst/>
            <a:rect l="l" t="t" r="r" b="b"/>
            <a:pathLst>
              <a:path w="7518400" h="2616200">
                <a:moveTo>
                  <a:pt x="152394" y="0"/>
                </a:moveTo>
                <a:lnTo>
                  <a:pt x="7366006" y="0"/>
                </a:lnTo>
                <a:cubicBezTo>
                  <a:pt x="7450171" y="0"/>
                  <a:pt x="7518400" y="68229"/>
                  <a:pt x="7518400" y="152394"/>
                </a:cubicBezTo>
                <a:lnTo>
                  <a:pt x="7518400" y="2463806"/>
                </a:lnTo>
                <a:cubicBezTo>
                  <a:pt x="7518400" y="2547971"/>
                  <a:pt x="7450171" y="2616200"/>
                  <a:pt x="7366006" y="2616200"/>
                </a:cubicBezTo>
                <a:lnTo>
                  <a:pt x="152394" y="2616200"/>
                </a:lnTo>
                <a:cubicBezTo>
                  <a:pt x="68229" y="2616200"/>
                  <a:pt x="0" y="2547971"/>
                  <a:pt x="0" y="2463806"/>
                </a:cubicBezTo>
                <a:lnTo>
                  <a:pt x="0" y="152394"/>
                </a:lnTo>
                <a:cubicBezTo>
                  <a:pt x="0" y="68285"/>
                  <a:pt x="68285" y="0"/>
                  <a:pt x="152394" y="0"/>
                </a:cubicBezTo>
                <a:close/>
              </a:path>
            </a:pathLst>
          </a:custGeom>
          <a:solidFill>
            <a:srgbClr val="F9F5EE"/>
          </a:solidFill>
          <a:ln>
            <a:solidFill>
              <a:srgbClr val="F0EEEA"/>
            </a:solidFill>
          </a:ln>
          <a:effectLst>
            <a:outerShdw blurRad="190500" dist="127000" dir="5400000" algn="bl" rotWithShape="0">
              <a:srgbClr val="000000">
                <a:alpha val="10196"/>
              </a:srgbClr>
            </a:outerShdw>
          </a:effectLst>
        </p:spPr>
      </p:sp>
      <p:grpSp>
        <p:nvGrpSpPr>
          <p:cNvPr id="66" name="组合 65"/>
          <p:cNvGrpSpPr/>
          <p:nvPr/>
        </p:nvGrpSpPr>
        <p:grpSpPr>
          <a:xfrm>
            <a:off x="879475" y="5620385"/>
            <a:ext cx="7127875" cy="406400"/>
            <a:chOff x="1385" y="8747"/>
            <a:chExt cx="11225" cy="640"/>
          </a:xfrm>
        </p:grpSpPr>
        <p:sp>
          <p:nvSpPr>
            <p:cNvPr id="33" name="Shape 28"/>
            <p:cNvSpPr/>
            <p:nvPr/>
          </p:nvSpPr>
          <p:spPr>
            <a:xfrm>
              <a:off x="1385" y="8827"/>
              <a:ext cx="360" cy="480"/>
            </a:xfrm>
            <a:custGeom>
              <a:avLst/>
              <a:gdLst/>
              <a:ahLst/>
              <a:cxnLst/>
              <a:rect l="l" t="t" r="r" b="b"/>
              <a:pathLst>
                <a:path w="228600" h="304800">
                  <a:moveTo>
                    <a:pt x="38100" y="0"/>
                  </a:moveTo>
                  <a:cubicBezTo>
                    <a:pt x="17085" y="0"/>
                    <a:pt x="0" y="17085"/>
                    <a:pt x="0" y="38100"/>
                  </a:cubicBezTo>
                  <a:lnTo>
                    <a:pt x="0" y="266700"/>
                  </a:lnTo>
                  <a:cubicBezTo>
                    <a:pt x="0" y="287715"/>
                    <a:pt x="17085" y="304800"/>
                    <a:pt x="38100" y="304800"/>
                  </a:cubicBezTo>
                  <a:lnTo>
                    <a:pt x="190500" y="304800"/>
                  </a:lnTo>
                  <a:cubicBezTo>
                    <a:pt x="211515" y="304800"/>
                    <a:pt x="228600" y="287715"/>
                    <a:pt x="228600" y="266700"/>
                  </a:cubicBezTo>
                  <a:lnTo>
                    <a:pt x="228600" y="38100"/>
                  </a:lnTo>
                  <a:cubicBezTo>
                    <a:pt x="228600" y="17085"/>
                    <a:pt x="211515" y="0"/>
                    <a:pt x="190500" y="0"/>
                  </a:cubicBezTo>
                  <a:lnTo>
                    <a:pt x="38100" y="0"/>
                  </a:lnTo>
                  <a:close/>
                  <a:moveTo>
                    <a:pt x="57150" y="38100"/>
                  </a:moveTo>
                  <a:lnTo>
                    <a:pt x="171450" y="38100"/>
                  </a:lnTo>
                  <a:cubicBezTo>
                    <a:pt x="181987" y="38100"/>
                    <a:pt x="190500" y="46613"/>
                    <a:pt x="190500" y="57150"/>
                  </a:cubicBezTo>
                  <a:lnTo>
                    <a:pt x="190500" y="76200"/>
                  </a:lnTo>
                  <a:cubicBezTo>
                    <a:pt x="190500" y="86737"/>
                    <a:pt x="181987" y="95250"/>
                    <a:pt x="171450" y="95250"/>
                  </a:cubicBezTo>
                  <a:lnTo>
                    <a:pt x="57150" y="95250"/>
                  </a:lnTo>
                  <a:cubicBezTo>
                    <a:pt x="46613" y="95250"/>
                    <a:pt x="38100" y="86737"/>
                    <a:pt x="38100" y="76200"/>
                  </a:cubicBezTo>
                  <a:lnTo>
                    <a:pt x="38100" y="57150"/>
                  </a:lnTo>
                  <a:cubicBezTo>
                    <a:pt x="38100" y="46613"/>
                    <a:pt x="46613" y="38100"/>
                    <a:pt x="57150" y="38100"/>
                  </a:cubicBezTo>
                  <a:close/>
                  <a:moveTo>
                    <a:pt x="66675" y="138113"/>
                  </a:moveTo>
                  <a:cubicBezTo>
                    <a:pt x="66675" y="145998"/>
                    <a:pt x="60273" y="152400"/>
                    <a:pt x="52388" y="152400"/>
                  </a:cubicBezTo>
                  <a:cubicBezTo>
                    <a:pt x="44502" y="152400"/>
                    <a:pt x="38100" y="145998"/>
                    <a:pt x="38100" y="138113"/>
                  </a:cubicBezTo>
                  <a:cubicBezTo>
                    <a:pt x="38100" y="130227"/>
                    <a:pt x="44502" y="123825"/>
                    <a:pt x="52388" y="123825"/>
                  </a:cubicBezTo>
                  <a:cubicBezTo>
                    <a:pt x="60273" y="123825"/>
                    <a:pt x="66675" y="130227"/>
                    <a:pt x="66675" y="138113"/>
                  </a:cubicBezTo>
                  <a:close/>
                  <a:moveTo>
                    <a:pt x="114300" y="152400"/>
                  </a:moveTo>
                  <a:cubicBezTo>
                    <a:pt x="106415" y="152400"/>
                    <a:pt x="100013" y="145998"/>
                    <a:pt x="100013" y="138113"/>
                  </a:cubicBezTo>
                  <a:cubicBezTo>
                    <a:pt x="100013" y="130227"/>
                    <a:pt x="106415" y="123825"/>
                    <a:pt x="114300" y="123825"/>
                  </a:cubicBezTo>
                  <a:cubicBezTo>
                    <a:pt x="122185" y="123825"/>
                    <a:pt x="128588" y="130227"/>
                    <a:pt x="128588" y="138113"/>
                  </a:cubicBezTo>
                  <a:cubicBezTo>
                    <a:pt x="128588" y="145998"/>
                    <a:pt x="122185" y="152400"/>
                    <a:pt x="114300" y="152400"/>
                  </a:cubicBezTo>
                  <a:close/>
                  <a:moveTo>
                    <a:pt x="190500" y="138113"/>
                  </a:moveTo>
                  <a:cubicBezTo>
                    <a:pt x="190500" y="145998"/>
                    <a:pt x="184098" y="152400"/>
                    <a:pt x="176212" y="152400"/>
                  </a:cubicBezTo>
                  <a:cubicBezTo>
                    <a:pt x="168327" y="152400"/>
                    <a:pt x="161925" y="145998"/>
                    <a:pt x="161925" y="138113"/>
                  </a:cubicBezTo>
                  <a:cubicBezTo>
                    <a:pt x="161925" y="130227"/>
                    <a:pt x="168327" y="123825"/>
                    <a:pt x="176212" y="123825"/>
                  </a:cubicBezTo>
                  <a:cubicBezTo>
                    <a:pt x="184098" y="123825"/>
                    <a:pt x="190500" y="130227"/>
                    <a:pt x="190500" y="138113"/>
                  </a:cubicBezTo>
                  <a:close/>
                  <a:moveTo>
                    <a:pt x="52388" y="209550"/>
                  </a:moveTo>
                  <a:cubicBezTo>
                    <a:pt x="44502" y="209550"/>
                    <a:pt x="38100" y="203148"/>
                    <a:pt x="38100" y="195263"/>
                  </a:cubicBezTo>
                  <a:cubicBezTo>
                    <a:pt x="38100" y="187377"/>
                    <a:pt x="44502" y="180975"/>
                    <a:pt x="52388" y="180975"/>
                  </a:cubicBezTo>
                  <a:cubicBezTo>
                    <a:pt x="60273" y="180975"/>
                    <a:pt x="66675" y="187377"/>
                    <a:pt x="66675" y="195263"/>
                  </a:cubicBezTo>
                  <a:cubicBezTo>
                    <a:pt x="66675" y="203148"/>
                    <a:pt x="60273" y="209550"/>
                    <a:pt x="52388" y="209550"/>
                  </a:cubicBezTo>
                  <a:close/>
                  <a:moveTo>
                    <a:pt x="128588" y="195263"/>
                  </a:moveTo>
                  <a:cubicBezTo>
                    <a:pt x="128588" y="203148"/>
                    <a:pt x="122185" y="209550"/>
                    <a:pt x="114300" y="209550"/>
                  </a:cubicBezTo>
                  <a:cubicBezTo>
                    <a:pt x="106415" y="209550"/>
                    <a:pt x="100013" y="203148"/>
                    <a:pt x="100013" y="195263"/>
                  </a:cubicBezTo>
                  <a:cubicBezTo>
                    <a:pt x="100013" y="187377"/>
                    <a:pt x="106415" y="180975"/>
                    <a:pt x="114300" y="180975"/>
                  </a:cubicBezTo>
                  <a:cubicBezTo>
                    <a:pt x="122185" y="180975"/>
                    <a:pt x="128588" y="187377"/>
                    <a:pt x="128588" y="195263"/>
                  </a:cubicBezTo>
                  <a:close/>
                  <a:moveTo>
                    <a:pt x="176212" y="209550"/>
                  </a:moveTo>
                  <a:cubicBezTo>
                    <a:pt x="168327" y="209550"/>
                    <a:pt x="161925" y="203148"/>
                    <a:pt x="161925" y="195263"/>
                  </a:cubicBezTo>
                  <a:cubicBezTo>
                    <a:pt x="161925" y="187377"/>
                    <a:pt x="168327" y="180975"/>
                    <a:pt x="176212" y="180975"/>
                  </a:cubicBezTo>
                  <a:cubicBezTo>
                    <a:pt x="184098" y="180975"/>
                    <a:pt x="190500" y="187377"/>
                    <a:pt x="190500" y="195263"/>
                  </a:cubicBezTo>
                  <a:cubicBezTo>
                    <a:pt x="190500" y="203148"/>
                    <a:pt x="184098" y="209550"/>
                    <a:pt x="176212" y="209550"/>
                  </a:cubicBezTo>
                  <a:close/>
                  <a:moveTo>
                    <a:pt x="38100" y="252413"/>
                  </a:moveTo>
                  <a:cubicBezTo>
                    <a:pt x="38100" y="244495"/>
                    <a:pt x="44470" y="238125"/>
                    <a:pt x="52388" y="238125"/>
                  </a:cubicBezTo>
                  <a:lnTo>
                    <a:pt x="119062" y="238125"/>
                  </a:lnTo>
                  <a:cubicBezTo>
                    <a:pt x="126980" y="238125"/>
                    <a:pt x="133350" y="244495"/>
                    <a:pt x="133350" y="252413"/>
                  </a:cubicBezTo>
                  <a:cubicBezTo>
                    <a:pt x="133350" y="260330"/>
                    <a:pt x="126980" y="266700"/>
                    <a:pt x="119062" y="266700"/>
                  </a:cubicBezTo>
                  <a:lnTo>
                    <a:pt x="52388" y="266700"/>
                  </a:lnTo>
                  <a:cubicBezTo>
                    <a:pt x="44470" y="266700"/>
                    <a:pt x="38100" y="260330"/>
                    <a:pt x="38100" y="252413"/>
                  </a:cubicBezTo>
                  <a:close/>
                  <a:moveTo>
                    <a:pt x="176212" y="238125"/>
                  </a:moveTo>
                  <a:cubicBezTo>
                    <a:pt x="184130" y="238125"/>
                    <a:pt x="190500" y="244495"/>
                    <a:pt x="190500" y="252413"/>
                  </a:cubicBezTo>
                  <a:cubicBezTo>
                    <a:pt x="190500" y="260330"/>
                    <a:pt x="184130" y="266700"/>
                    <a:pt x="176212" y="266700"/>
                  </a:cubicBezTo>
                  <a:cubicBezTo>
                    <a:pt x="168295" y="266700"/>
                    <a:pt x="161925" y="260330"/>
                    <a:pt x="161925" y="252413"/>
                  </a:cubicBezTo>
                  <a:cubicBezTo>
                    <a:pt x="161925" y="244495"/>
                    <a:pt x="168295" y="238125"/>
                    <a:pt x="176212" y="238125"/>
                  </a:cubicBezTo>
                  <a:close/>
                </a:path>
              </a:pathLst>
            </a:custGeom>
            <a:solidFill>
              <a:srgbClr val="C5A06D"/>
            </a:solidFill>
          </p:spPr>
        </p:sp>
        <p:sp>
          <p:nvSpPr>
            <p:cNvPr id="34" name="Text 29"/>
            <p:cNvSpPr/>
            <p:nvPr/>
          </p:nvSpPr>
          <p:spPr>
            <a:xfrm>
              <a:off x="1930" y="8747"/>
              <a:ext cx="10680" cy="64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封关首日政策红利兑现</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grpSp>
        <p:nvGrpSpPr>
          <p:cNvPr id="35" name="组合 34"/>
          <p:cNvGrpSpPr/>
          <p:nvPr/>
        </p:nvGrpSpPr>
        <p:grpSpPr>
          <a:xfrm>
            <a:off x="770255" y="6445250"/>
            <a:ext cx="2235200" cy="1739900"/>
            <a:chOff x="1200" y="10149"/>
            <a:chExt cx="3520" cy="2260"/>
          </a:xfrm>
          <a:solidFill>
            <a:srgbClr val="FFFFFF"/>
          </a:solidFill>
        </p:grpSpPr>
        <p:sp>
          <p:nvSpPr>
            <p:cNvPr id="36" name="Shape 30"/>
            <p:cNvSpPr/>
            <p:nvPr/>
          </p:nvSpPr>
          <p:spPr>
            <a:xfrm>
              <a:off x="1200" y="10149"/>
              <a:ext cx="3520" cy="2260"/>
            </a:xfrm>
            <a:custGeom>
              <a:avLst/>
              <a:gdLst/>
              <a:ahLst/>
              <a:cxnLst/>
              <a:rect l="l" t="t" r="r" b="b"/>
              <a:pathLst>
                <a:path w="2235200" h="1066800">
                  <a:moveTo>
                    <a:pt x="101602" y="0"/>
                  </a:moveTo>
                  <a:lnTo>
                    <a:pt x="2133598" y="0"/>
                  </a:lnTo>
                  <a:cubicBezTo>
                    <a:pt x="2189711" y="0"/>
                    <a:pt x="2235200" y="45489"/>
                    <a:pt x="2235200" y="101602"/>
                  </a:cubicBezTo>
                  <a:lnTo>
                    <a:pt x="2235200" y="965198"/>
                  </a:lnTo>
                  <a:cubicBezTo>
                    <a:pt x="2235200" y="1021311"/>
                    <a:pt x="2189711" y="1066800"/>
                    <a:pt x="2133598" y="1066800"/>
                  </a:cubicBezTo>
                  <a:lnTo>
                    <a:pt x="101602" y="1066800"/>
                  </a:lnTo>
                  <a:cubicBezTo>
                    <a:pt x="45489" y="1066800"/>
                    <a:pt x="0" y="1021311"/>
                    <a:pt x="0" y="965198"/>
                  </a:cubicBezTo>
                  <a:lnTo>
                    <a:pt x="0" y="101602"/>
                  </a:lnTo>
                  <a:cubicBezTo>
                    <a:pt x="0" y="45526"/>
                    <a:pt x="45526" y="0"/>
                    <a:pt x="101602" y="0"/>
                  </a:cubicBezTo>
                  <a:close/>
                </a:path>
              </a:pathLst>
            </a:custGeom>
            <a:grpFill/>
          </p:spPr>
        </p:sp>
        <p:sp>
          <p:nvSpPr>
            <p:cNvPr id="37" name="Text 31"/>
            <p:cNvSpPr/>
            <p:nvPr/>
          </p:nvSpPr>
          <p:spPr>
            <a:xfrm>
              <a:off x="1290" y="10623"/>
              <a:ext cx="3340" cy="720"/>
            </a:xfrm>
            <a:prstGeom prst="rect">
              <a:avLst/>
            </a:prstGeom>
            <a:grpFill/>
          </p:spPr>
          <p:txBody>
            <a:bodyPr wrap="square" lIns="0" tIns="0" rIns="0" bIns="0" rtlCol="0" anchor="ctr"/>
            <a:lstStyle/>
            <a:p>
              <a:pPr algn="ctr">
                <a:lnSpc>
                  <a:spcPct val="100000"/>
                </a:lnSpc>
              </a:pPr>
              <a:r>
                <a:rPr lang="en-US" sz="3000" b="1" dirty="0">
                  <a:solidFill>
                    <a:srgbClr val="C5A06D"/>
                  </a:solidFill>
                  <a:latin typeface="微软雅黑" panose="020B0503020204020204" charset="-122"/>
                  <a:ea typeface="微软雅黑" panose="020B0503020204020204" charset="-122"/>
                  <a:cs typeface="微软雅黑" panose="020B0503020204020204" charset="-122"/>
                </a:rPr>
                <a:t>3.6亿</a:t>
              </a:r>
              <a:endParaRPr lang="en-US" sz="30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38" name="Text 32"/>
            <p:cNvSpPr/>
            <p:nvPr/>
          </p:nvSpPr>
          <p:spPr>
            <a:xfrm>
              <a:off x="1370" y="11618"/>
              <a:ext cx="3180" cy="400"/>
            </a:xfrm>
            <a:prstGeom prst="rect">
              <a:avLst/>
            </a:prstGeom>
            <a:grp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一线进口货值(元)</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grpSp>
      <p:grpSp>
        <p:nvGrpSpPr>
          <p:cNvPr id="39" name="组合 38"/>
          <p:cNvGrpSpPr/>
          <p:nvPr/>
        </p:nvGrpSpPr>
        <p:grpSpPr>
          <a:xfrm>
            <a:off x="3157855" y="6445250"/>
            <a:ext cx="2235200" cy="1739900"/>
            <a:chOff x="4960" y="10149"/>
            <a:chExt cx="3520" cy="2260"/>
          </a:xfrm>
          <a:solidFill>
            <a:srgbClr val="FFFFFF"/>
          </a:solidFill>
        </p:grpSpPr>
        <p:sp>
          <p:nvSpPr>
            <p:cNvPr id="40" name="Shape 33"/>
            <p:cNvSpPr/>
            <p:nvPr/>
          </p:nvSpPr>
          <p:spPr>
            <a:xfrm>
              <a:off x="4960" y="10149"/>
              <a:ext cx="3520" cy="2260"/>
            </a:xfrm>
            <a:custGeom>
              <a:avLst/>
              <a:gdLst/>
              <a:ahLst/>
              <a:cxnLst/>
              <a:rect l="l" t="t" r="r" b="b"/>
              <a:pathLst>
                <a:path w="2235200" h="1066800">
                  <a:moveTo>
                    <a:pt x="101602" y="0"/>
                  </a:moveTo>
                  <a:lnTo>
                    <a:pt x="2133598" y="0"/>
                  </a:lnTo>
                  <a:cubicBezTo>
                    <a:pt x="2189711" y="0"/>
                    <a:pt x="2235200" y="45489"/>
                    <a:pt x="2235200" y="101602"/>
                  </a:cubicBezTo>
                  <a:lnTo>
                    <a:pt x="2235200" y="965198"/>
                  </a:lnTo>
                  <a:cubicBezTo>
                    <a:pt x="2235200" y="1021311"/>
                    <a:pt x="2189711" y="1066800"/>
                    <a:pt x="2133598" y="1066800"/>
                  </a:cubicBezTo>
                  <a:lnTo>
                    <a:pt x="101602" y="1066800"/>
                  </a:lnTo>
                  <a:cubicBezTo>
                    <a:pt x="45489" y="1066800"/>
                    <a:pt x="0" y="1021311"/>
                    <a:pt x="0" y="965198"/>
                  </a:cubicBezTo>
                  <a:lnTo>
                    <a:pt x="0" y="101602"/>
                  </a:lnTo>
                  <a:cubicBezTo>
                    <a:pt x="0" y="45526"/>
                    <a:pt x="45526" y="0"/>
                    <a:pt x="101602" y="0"/>
                  </a:cubicBezTo>
                  <a:close/>
                </a:path>
              </a:pathLst>
            </a:custGeom>
            <a:grpFill/>
          </p:spPr>
        </p:sp>
        <p:sp>
          <p:nvSpPr>
            <p:cNvPr id="41" name="Text 34"/>
            <p:cNvSpPr/>
            <p:nvPr/>
          </p:nvSpPr>
          <p:spPr>
            <a:xfrm>
              <a:off x="5050" y="10623"/>
              <a:ext cx="3340" cy="720"/>
            </a:xfrm>
            <a:prstGeom prst="rect">
              <a:avLst/>
            </a:prstGeom>
            <a:grpFill/>
          </p:spPr>
          <p:txBody>
            <a:bodyPr wrap="square" lIns="0" tIns="0" rIns="0" bIns="0" rtlCol="0" anchor="ctr"/>
            <a:lstStyle/>
            <a:p>
              <a:pPr algn="ctr">
                <a:lnSpc>
                  <a:spcPct val="100000"/>
                </a:lnSpc>
              </a:pPr>
              <a:r>
                <a:rPr lang="en-US" sz="3000" b="1" dirty="0">
                  <a:solidFill>
                    <a:srgbClr val="C5A06D"/>
                  </a:solidFill>
                  <a:latin typeface="微软雅黑" panose="020B0503020204020204" charset="-122"/>
                  <a:ea typeface="微软雅黑" panose="020B0503020204020204" charset="-122"/>
                  <a:cs typeface="微软雅黑" panose="020B0503020204020204" charset="-122"/>
                </a:rPr>
                <a:t>1468.9万</a:t>
              </a:r>
              <a:endParaRPr lang="en-US" sz="30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42" name="Text 35"/>
            <p:cNvSpPr/>
            <p:nvPr/>
          </p:nvSpPr>
          <p:spPr>
            <a:xfrm>
              <a:off x="5130" y="11618"/>
              <a:ext cx="3180" cy="400"/>
            </a:xfrm>
            <a:prstGeom prst="rect">
              <a:avLst/>
            </a:prstGeom>
            <a:grp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加工增值货值(元)</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grpSp>
      <p:grpSp>
        <p:nvGrpSpPr>
          <p:cNvPr id="43" name="组合 42"/>
          <p:cNvGrpSpPr/>
          <p:nvPr/>
        </p:nvGrpSpPr>
        <p:grpSpPr>
          <a:xfrm>
            <a:off x="5545455" y="6445250"/>
            <a:ext cx="2235200" cy="1739900"/>
            <a:chOff x="8720" y="10149"/>
            <a:chExt cx="3520" cy="2260"/>
          </a:xfrm>
          <a:solidFill>
            <a:srgbClr val="FFFFFF"/>
          </a:solidFill>
        </p:grpSpPr>
        <p:sp>
          <p:nvSpPr>
            <p:cNvPr id="44" name="Shape 36"/>
            <p:cNvSpPr/>
            <p:nvPr/>
          </p:nvSpPr>
          <p:spPr>
            <a:xfrm>
              <a:off x="8720" y="10149"/>
              <a:ext cx="3520" cy="2260"/>
            </a:xfrm>
            <a:custGeom>
              <a:avLst/>
              <a:gdLst/>
              <a:ahLst/>
              <a:cxnLst/>
              <a:rect l="l" t="t" r="r" b="b"/>
              <a:pathLst>
                <a:path w="2235200" h="1066800">
                  <a:moveTo>
                    <a:pt x="101602" y="0"/>
                  </a:moveTo>
                  <a:lnTo>
                    <a:pt x="2133598" y="0"/>
                  </a:lnTo>
                  <a:cubicBezTo>
                    <a:pt x="2189711" y="0"/>
                    <a:pt x="2235200" y="45489"/>
                    <a:pt x="2235200" y="101602"/>
                  </a:cubicBezTo>
                  <a:lnTo>
                    <a:pt x="2235200" y="965198"/>
                  </a:lnTo>
                  <a:cubicBezTo>
                    <a:pt x="2235200" y="1021311"/>
                    <a:pt x="2189711" y="1066800"/>
                    <a:pt x="2133598" y="1066800"/>
                  </a:cubicBezTo>
                  <a:lnTo>
                    <a:pt x="101602" y="1066800"/>
                  </a:lnTo>
                  <a:cubicBezTo>
                    <a:pt x="45489" y="1066800"/>
                    <a:pt x="0" y="1021311"/>
                    <a:pt x="0" y="965198"/>
                  </a:cubicBezTo>
                  <a:lnTo>
                    <a:pt x="0" y="101602"/>
                  </a:lnTo>
                  <a:cubicBezTo>
                    <a:pt x="0" y="45526"/>
                    <a:pt x="45526" y="0"/>
                    <a:pt x="101602" y="0"/>
                  </a:cubicBezTo>
                  <a:close/>
                </a:path>
              </a:pathLst>
            </a:custGeom>
            <a:grpFill/>
          </p:spPr>
        </p:sp>
        <p:sp>
          <p:nvSpPr>
            <p:cNvPr id="45" name="Text 37"/>
            <p:cNvSpPr/>
            <p:nvPr/>
          </p:nvSpPr>
          <p:spPr>
            <a:xfrm>
              <a:off x="8810" y="10623"/>
              <a:ext cx="3340" cy="720"/>
            </a:xfrm>
            <a:prstGeom prst="rect">
              <a:avLst/>
            </a:prstGeom>
            <a:grpFill/>
          </p:spPr>
          <p:txBody>
            <a:bodyPr wrap="square" lIns="0" tIns="0" rIns="0" bIns="0" rtlCol="0" anchor="ctr"/>
            <a:lstStyle/>
            <a:p>
              <a:pPr algn="ctr">
                <a:lnSpc>
                  <a:spcPct val="100000"/>
                </a:lnSpc>
              </a:pPr>
              <a:r>
                <a:rPr lang="en-US" sz="3000" b="1" dirty="0">
                  <a:solidFill>
                    <a:srgbClr val="C5A06D"/>
                  </a:solidFill>
                  <a:latin typeface="微软雅黑" panose="020B0503020204020204" charset="-122"/>
                  <a:ea typeface="微软雅黑" panose="020B0503020204020204" charset="-122"/>
                  <a:cs typeface="微软雅黑" panose="020B0503020204020204" charset="-122"/>
                </a:rPr>
                <a:t>80.8万</a:t>
              </a:r>
              <a:endParaRPr lang="en-US" sz="30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46" name="Text 38"/>
            <p:cNvSpPr/>
            <p:nvPr/>
          </p:nvSpPr>
          <p:spPr>
            <a:xfrm>
              <a:off x="8890" y="11618"/>
              <a:ext cx="3180" cy="400"/>
            </a:xfrm>
            <a:prstGeom prst="rect">
              <a:avLst/>
            </a:prstGeom>
            <a:grp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免征关税(元)</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grpSp>
      <p:sp>
        <p:nvSpPr>
          <p:cNvPr id="48" name="Shape 39"/>
          <p:cNvSpPr/>
          <p:nvPr/>
        </p:nvSpPr>
        <p:spPr>
          <a:xfrm>
            <a:off x="8267065" y="5372735"/>
            <a:ext cx="7457440" cy="3159760"/>
          </a:xfrm>
          <a:custGeom>
            <a:avLst/>
            <a:gdLst/>
            <a:ahLst/>
            <a:cxnLst/>
            <a:rect l="l" t="t" r="r" b="b"/>
            <a:pathLst>
              <a:path w="7518400" h="2616200">
                <a:moveTo>
                  <a:pt x="152394" y="0"/>
                </a:moveTo>
                <a:lnTo>
                  <a:pt x="7366006" y="0"/>
                </a:lnTo>
                <a:cubicBezTo>
                  <a:pt x="7450171" y="0"/>
                  <a:pt x="7518400" y="68229"/>
                  <a:pt x="7518400" y="152394"/>
                </a:cubicBezTo>
                <a:lnTo>
                  <a:pt x="7518400" y="2463806"/>
                </a:lnTo>
                <a:cubicBezTo>
                  <a:pt x="7518400" y="2547971"/>
                  <a:pt x="7450171" y="2616200"/>
                  <a:pt x="7366006" y="2616200"/>
                </a:cubicBezTo>
                <a:lnTo>
                  <a:pt x="152394" y="2616200"/>
                </a:lnTo>
                <a:cubicBezTo>
                  <a:pt x="68229" y="2616200"/>
                  <a:pt x="0" y="2547971"/>
                  <a:pt x="0" y="2463806"/>
                </a:cubicBezTo>
                <a:lnTo>
                  <a:pt x="0" y="152394"/>
                </a:lnTo>
                <a:cubicBezTo>
                  <a:pt x="0" y="68285"/>
                  <a:pt x="68285" y="0"/>
                  <a:pt x="152394" y="0"/>
                </a:cubicBezTo>
                <a:close/>
              </a:path>
            </a:pathLst>
          </a:custGeom>
          <a:solidFill>
            <a:srgbClr val="F9F5EE"/>
          </a:solidFill>
          <a:ln>
            <a:solidFill>
              <a:srgbClr val="F0EEEA"/>
            </a:solidFill>
          </a:ln>
          <a:effectLst>
            <a:outerShdw blurRad="190500" dist="127000" dir="5400000" algn="bl" rotWithShape="0">
              <a:srgbClr val="000000">
                <a:alpha val="10196"/>
              </a:srgbClr>
            </a:outerShdw>
          </a:effectLst>
        </p:spPr>
      </p:sp>
      <p:grpSp>
        <p:nvGrpSpPr>
          <p:cNvPr id="67" name="组合 66"/>
          <p:cNvGrpSpPr/>
          <p:nvPr/>
        </p:nvGrpSpPr>
        <p:grpSpPr>
          <a:xfrm>
            <a:off x="8559165" y="5620385"/>
            <a:ext cx="7165975" cy="406400"/>
            <a:chOff x="13394" y="8747"/>
            <a:chExt cx="11285" cy="640"/>
          </a:xfrm>
        </p:grpSpPr>
        <p:sp>
          <p:nvSpPr>
            <p:cNvPr id="49" name="Shape 40"/>
            <p:cNvSpPr/>
            <p:nvPr/>
          </p:nvSpPr>
          <p:spPr>
            <a:xfrm>
              <a:off x="13394" y="8827"/>
              <a:ext cx="480" cy="480"/>
            </a:xfrm>
            <a:custGeom>
              <a:avLst/>
              <a:gdLst/>
              <a:ahLst/>
              <a:cxnLst/>
              <a:rect l="l" t="t" r="r" b="b"/>
              <a:pathLst>
                <a:path w="304800" h="304800">
                  <a:moveTo>
                    <a:pt x="38100" y="38100"/>
                  </a:moveTo>
                  <a:cubicBezTo>
                    <a:pt x="38100" y="27563"/>
                    <a:pt x="29587" y="19050"/>
                    <a:pt x="19050" y="19050"/>
                  </a:cubicBezTo>
                  <a:cubicBezTo>
                    <a:pt x="8513" y="19050"/>
                    <a:pt x="0" y="27563"/>
                    <a:pt x="0" y="38100"/>
                  </a:cubicBezTo>
                  <a:lnTo>
                    <a:pt x="0" y="238125"/>
                  </a:lnTo>
                  <a:cubicBezTo>
                    <a:pt x="0" y="264438"/>
                    <a:pt x="21312" y="285750"/>
                    <a:pt x="47625" y="285750"/>
                  </a:cubicBezTo>
                  <a:lnTo>
                    <a:pt x="285750" y="285750"/>
                  </a:lnTo>
                  <a:cubicBezTo>
                    <a:pt x="296287" y="285750"/>
                    <a:pt x="304800" y="277237"/>
                    <a:pt x="304800" y="266700"/>
                  </a:cubicBezTo>
                  <a:cubicBezTo>
                    <a:pt x="304800" y="256163"/>
                    <a:pt x="296287" y="247650"/>
                    <a:pt x="285750" y="247650"/>
                  </a:cubicBezTo>
                  <a:lnTo>
                    <a:pt x="47625" y="247650"/>
                  </a:lnTo>
                  <a:cubicBezTo>
                    <a:pt x="42386" y="247650"/>
                    <a:pt x="38100" y="243364"/>
                    <a:pt x="38100" y="238125"/>
                  </a:cubicBezTo>
                  <a:lnTo>
                    <a:pt x="38100" y="38100"/>
                  </a:lnTo>
                  <a:close/>
                  <a:moveTo>
                    <a:pt x="280154" y="89654"/>
                  </a:moveTo>
                  <a:cubicBezTo>
                    <a:pt x="287595" y="82213"/>
                    <a:pt x="287595" y="70128"/>
                    <a:pt x="280154" y="62686"/>
                  </a:cubicBezTo>
                  <a:cubicBezTo>
                    <a:pt x="272713" y="55245"/>
                    <a:pt x="260628" y="55245"/>
                    <a:pt x="253186" y="62686"/>
                  </a:cubicBezTo>
                  <a:lnTo>
                    <a:pt x="190500" y="125432"/>
                  </a:lnTo>
                  <a:lnTo>
                    <a:pt x="156329" y="91321"/>
                  </a:lnTo>
                  <a:cubicBezTo>
                    <a:pt x="148888" y="83880"/>
                    <a:pt x="136803" y="83880"/>
                    <a:pt x="129361" y="91321"/>
                  </a:cubicBezTo>
                  <a:lnTo>
                    <a:pt x="72211" y="148471"/>
                  </a:lnTo>
                  <a:cubicBezTo>
                    <a:pt x="64770" y="155912"/>
                    <a:pt x="64770" y="167997"/>
                    <a:pt x="72211" y="175439"/>
                  </a:cubicBezTo>
                  <a:cubicBezTo>
                    <a:pt x="79653" y="182880"/>
                    <a:pt x="91738" y="182880"/>
                    <a:pt x="99179" y="175439"/>
                  </a:cubicBezTo>
                  <a:lnTo>
                    <a:pt x="142875" y="131743"/>
                  </a:lnTo>
                  <a:lnTo>
                    <a:pt x="177046" y="165914"/>
                  </a:lnTo>
                  <a:cubicBezTo>
                    <a:pt x="184487" y="173355"/>
                    <a:pt x="196572" y="173355"/>
                    <a:pt x="204014" y="165914"/>
                  </a:cubicBezTo>
                  <a:lnTo>
                    <a:pt x="280214" y="89714"/>
                  </a:lnTo>
                  <a:close/>
                </a:path>
              </a:pathLst>
            </a:custGeom>
            <a:solidFill>
              <a:srgbClr val="C5A06D"/>
            </a:solidFill>
          </p:spPr>
        </p:sp>
        <p:sp>
          <p:nvSpPr>
            <p:cNvPr id="53" name="Text 41"/>
            <p:cNvSpPr/>
            <p:nvPr/>
          </p:nvSpPr>
          <p:spPr>
            <a:xfrm>
              <a:off x="13999" y="8747"/>
              <a:ext cx="10680" cy="64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政策红利持续释放</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grpSp>
      <p:grpSp>
        <p:nvGrpSpPr>
          <p:cNvPr id="65" name="组合 64"/>
          <p:cNvGrpSpPr/>
          <p:nvPr/>
        </p:nvGrpSpPr>
        <p:grpSpPr>
          <a:xfrm>
            <a:off x="8521065" y="6445250"/>
            <a:ext cx="7044055" cy="762000"/>
            <a:chOff x="13334" y="9954"/>
            <a:chExt cx="11093" cy="1200"/>
          </a:xfrm>
        </p:grpSpPr>
        <p:sp>
          <p:nvSpPr>
            <p:cNvPr id="54" name="Shape 42"/>
            <p:cNvSpPr/>
            <p:nvPr/>
          </p:nvSpPr>
          <p:spPr>
            <a:xfrm>
              <a:off x="13334" y="9954"/>
              <a:ext cx="11040" cy="1200"/>
            </a:xfrm>
            <a:custGeom>
              <a:avLst/>
              <a:gdLst/>
              <a:ahLst/>
              <a:cxnLst/>
              <a:rect l="l" t="t" r="r" b="b"/>
              <a:pathLst>
                <a:path w="7010400" h="762000">
                  <a:moveTo>
                    <a:pt x="101597" y="0"/>
                  </a:moveTo>
                  <a:lnTo>
                    <a:pt x="6908803" y="0"/>
                  </a:lnTo>
                  <a:cubicBezTo>
                    <a:pt x="6964913" y="0"/>
                    <a:pt x="7010400" y="45487"/>
                    <a:pt x="7010400" y="101597"/>
                  </a:cubicBezTo>
                  <a:lnTo>
                    <a:pt x="7010400" y="660403"/>
                  </a:lnTo>
                  <a:cubicBezTo>
                    <a:pt x="7010400" y="716513"/>
                    <a:pt x="6964913" y="762000"/>
                    <a:pt x="6908803" y="762000"/>
                  </a:cubicBezTo>
                  <a:lnTo>
                    <a:pt x="101597" y="762000"/>
                  </a:lnTo>
                  <a:cubicBezTo>
                    <a:pt x="45487" y="762000"/>
                    <a:pt x="0" y="716513"/>
                    <a:pt x="0" y="660403"/>
                  </a:cubicBezTo>
                  <a:lnTo>
                    <a:pt x="0" y="101597"/>
                  </a:lnTo>
                  <a:cubicBezTo>
                    <a:pt x="0" y="45487"/>
                    <a:pt x="45487" y="0"/>
                    <a:pt x="101597" y="0"/>
                  </a:cubicBezTo>
                  <a:close/>
                </a:path>
              </a:pathLst>
            </a:custGeom>
            <a:solidFill>
              <a:srgbClr val="FFFFFF"/>
            </a:solidFill>
          </p:spPr>
        </p:sp>
        <p:sp>
          <p:nvSpPr>
            <p:cNvPr id="55" name="Shape 43"/>
            <p:cNvSpPr/>
            <p:nvPr/>
          </p:nvSpPr>
          <p:spPr>
            <a:xfrm>
              <a:off x="13694" y="10314"/>
              <a:ext cx="360" cy="480"/>
            </a:xfrm>
            <a:custGeom>
              <a:avLst/>
              <a:gdLst/>
              <a:ahLst/>
              <a:cxnLst/>
              <a:rect l="l" t="t" r="r" b="b"/>
              <a:pathLst>
                <a:path w="228600" h="304800">
                  <a:moveTo>
                    <a:pt x="0" y="38100"/>
                  </a:moveTo>
                  <a:cubicBezTo>
                    <a:pt x="0" y="17085"/>
                    <a:pt x="17085" y="0"/>
                    <a:pt x="38100" y="0"/>
                  </a:cubicBezTo>
                  <a:lnTo>
                    <a:pt x="127099" y="0"/>
                  </a:lnTo>
                  <a:cubicBezTo>
                    <a:pt x="137220" y="0"/>
                    <a:pt x="146923" y="3989"/>
                    <a:pt x="154067" y="11132"/>
                  </a:cubicBezTo>
                  <a:lnTo>
                    <a:pt x="217468" y="74593"/>
                  </a:lnTo>
                  <a:cubicBezTo>
                    <a:pt x="224611" y="81736"/>
                    <a:pt x="228600" y="91440"/>
                    <a:pt x="228600" y="101560"/>
                  </a:cubicBezTo>
                  <a:lnTo>
                    <a:pt x="228600" y="266700"/>
                  </a:lnTo>
                  <a:cubicBezTo>
                    <a:pt x="228600" y="287715"/>
                    <a:pt x="211515" y="304800"/>
                    <a:pt x="190500" y="304800"/>
                  </a:cubicBezTo>
                  <a:lnTo>
                    <a:pt x="38100" y="304800"/>
                  </a:lnTo>
                  <a:cubicBezTo>
                    <a:pt x="17085" y="304800"/>
                    <a:pt x="0" y="287715"/>
                    <a:pt x="0" y="266700"/>
                  </a:cubicBezTo>
                  <a:lnTo>
                    <a:pt x="0" y="38100"/>
                  </a:lnTo>
                  <a:close/>
                  <a:moveTo>
                    <a:pt x="123825" y="34826"/>
                  </a:moveTo>
                  <a:lnTo>
                    <a:pt x="123825" y="90488"/>
                  </a:lnTo>
                  <a:cubicBezTo>
                    <a:pt x="123825" y="98405"/>
                    <a:pt x="130195" y="104775"/>
                    <a:pt x="138113" y="104775"/>
                  </a:cubicBezTo>
                  <a:lnTo>
                    <a:pt x="193774" y="104775"/>
                  </a:lnTo>
                  <a:lnTo>
                    <a:pt x="123825" y="34826"/>
                  </a:lnTo>
                  <a:close/>
                  <a:moveTo>
                    <a:pt x="38100" y="52388"/>
                  </a:moveTo>
                  <a:cubicBezTo>
                    <a:pt x="38100" y="60305"/>
                    <a:pt x="44470" y="66675"/>
                    <a:pt x="52388" y="66675"/>
                  </a:cubicBezTo>
                  <a:lnTo>
                    <a:pt x="80962" y="66675"/>
                  </a:lnTo>
                  <a:cubicBezTo>
                    <a:pt x="88880" y="66675"/>
                    <a:pt x="95250" y="60305"/>
                    <a:pt x="95250" y="52388"/>
                  </a:cubicBezTo>
                  <a:cubicBezTo>
                    <a:pt x="95250" y="44470"/>
                    <a:pt x="88880" y="38100"/>
                    <a:pt x="80962" y="38100"/>
                  </a:cubicBezTo>
                  <a:lnTo>
                    <a:pt x="52388" y="38100"/>
                  </a:lnTo>
                  <a:cubicBezTo>
                    <a:pt x="44470" y="38100"/>
                    <a:pt x="38100" y="44470"/>
                    <a:pt x="38100" y="52388"/>
                  </a:cubicBezTo>
                  <a:close/>
                  <a:moveTo>
                    <a:pt x="38100" y="109537"/>
                  </a:moveTo>
                  <a:cubicBezTo>
                    <a:pt x="38100" y="117455"/>
                    <a:pt x="44470" y="123825"/>
                    <a:pt x="52388" y="123825"/>
                  </a:cubicBezTo>
                  <a:lnTo>
                    <a:pt x="80962" y="123825"/>
                  </a:lnTo>
                  <a:cubicBezTo>
                    <a:pt x="88880" y="123825"/>
                    <a:pt x="95250" y="117455"/>
                    <a:pt x="95250" y="109537"/>
                  </a:cubicBezTo>
                  <a:cubicBezTo>
                    <a:pt x="95250" y="101620"/>
                    <a:pt x="88880" y="95250"/>
                    <a:pt x="80962" y="95250"/>
                  </a:cubicBezTo>
                  <a:lnTo>
                    <a:pt x="52388" y="95250"/>
                  </a:lnTo>
                  <a:cubicBezTo>
                    <a:pt x="44470" y="95250"/>
                    <a:pt x="38100" y="101620"/>
                    <a:pt x="38100" y="109537"/>
                  </a:cubicBezTo>
                  <a:close/>
                  <a:moveTo>
                    <a:pt x="104775" y="154781"/>
                  </a:moveTo>
                  <a:lnTo>
                    <a:pt x="104775" y="157163"/>
                  </a:lnTo>
                  <a:cubicBezTo>
                    <a:pt x="87630" y="157341"/>
                    <a:pt x="73819" y="171271"/>
                    <a:pt x="73819" y="188416"/>
                  </a:cubicBezTo>
                  <a:cubicBezTo>
                    <a:pt x="73819" y="203716"/>
                    <a:pt x="84832" y="216753"/>
                    <a:pt x="99953" y="219254"/>
                  </a:cubicBezTo>
                  <a:lnTo>
                    <a:pt x="124778" y="223421"/>
                  </a:lnTo>
                  <a:cubicBezTo>
                    <a:pt x="128349" y="224016"/>
                    <a:pt x="130969" y="227112"/>
                    <a:pt x="130969" y="230743"/>
                  </a:cubicBezTo>
                  <a:cubicBezTo>
                    <a:pt x="130969" y="234851"/>
                    <a:pt x="127635" y="238185"/>
                    <a:pt x="123527" y="238185"/>
                  </a:cubicBezTo>
                  <a:lnTo>
                    <a:pt x="90488" y="238125"/>
                  </a:lnTo>
                  <a:cubicBezTo>
                    <a:pt x="83939" y="238125"/>
                    <a:pt x="78581" y="243483"/>
                    <a:pt x="78581" y="250031"/>
                  </a:cubicBezTo>
                  <a:cubicBezTo>
                    <a:pt x="78581" y="256580"/>
                    <a:pt x="83939" y="261937"/>
                    <a:pt x="90488" y="261937"/>
                  </a:cubicBezTo>
                  <a:lnTo>
                    <a:pt x="104775" y="261937"/>
                  </a:lnTo>
                  <a:lnTo>
                    <a:pt x="104775" y="264319"/>
                  </a:lnTo>
                  <a:cubicBezTo>
                    <a:pt x="104775" y="270867"/>
                    <a:pt x="110133" y="276225"/>
                    <a:pt x="116681" y="276225"/>
                  </a:cubicBezTo>
                  <a:cubicBezTo>
                    <a:pt x="123230" y="276225"/>
                    <a:pt x="128588" y="270867"/>
                    <a:pt x="128588" y="264319"/>
                  </a:cubicBezTo>
                  <a:lnTo>
                    <a:pt x="128588" y="261521"/>
                  </a:lnTo>
                  <a:cubicBezTo>
                    <a:pt x="143470" y="259080"/>
                    <a:pt x="154781" y="246221"/>
                    <a:pt x="154781" y="230684"/>
                  </a:cubicBezTo>
                  <a:cubicBezTo>
                    <a:pt x="154781" y="215384"/>
                    <a:pt x="143768" y="202347"/>
                    <a:pt x="128647" y="199846"/>
                  </a:cubicBezTo>
                  <a:lnTo>
                    <a:pt x="103822" y="195679"/>
                  </a:lnTo>
                  <a:cubicBezTo>
                    <a:pt x="100251" y="195084"/>
                    <a:pt x="97631" y="191988"/>
                    <a:pt x="97631" y="188357"/>
                  </a:cubicBezTo>
                  <a:cubicBezTo>
                    <a:pt x="97631" y="184249"/>
                    <a:pt x="100965" y="180915"/>
                    <a:pt x="105073" y="180915"/>
                  </a:cubicBezTo>
                  <a:lnTo>
                    <a:pt x="133350" y="180915"/>
                  </a:lnTo>
                  <a:cubicBezTo>
                    <a:pt x="139898" y="180915"/>
                    <a:pt x="145256" y="175558"/>
                    <a:pt x="145256" y="169009"/>
                  </a:cubicBezTo>
                  <a:cubicBezTo>
                    <a:pt x="145256" y="162461"/>
                    <a:pt x="139898" y="157103"/>
                    <a:pt x="133350" y="157103"/>
                  </a:cubicBezTo>
                  <a:lnTo>
                    <a:pt x="128587" y="157103"/>
                  </a:lnTo>
                  <a:lnTo>
                    <a:pt x="128587" y="154722"/>
                  </a:lnTo>
                  <a:cubicBezTo>
                    <a:pt x="128587" y="148173"/>
                    <a:pt x="123230" y="142815"/>
                    <a:pt x="116681" y="142815"/>
                  </a:cubicBezTo>
                  <a:cubicBezTo>
                    <a:pt x="110133" y="142815"/>
                    <a:pt x="104775" y="148173"/>
                    <a:pt x="104775" y="154722"/>
                  </a:cubicBezTo>
                  <a:close/>
                </a:path>
              </a:pathLst>
            </a:custGeom>
            <a:solidFill>
              <a:srgbClr val="C59F5E"/>
            </a:solidFill>
          </p:spPr>
        </p:sp>
        <p:sp>
          <p:nvSpPr>
            <p:cNvPr id="56" name="Text 44"/>
            <p:cNvSpPr/>
            <p:nvPr/>
          </p:nvSpPr>
          <p:spPr>
            <a:xfrm>
              <a:off x="14414" y="10314"/>
              <a:ext cx="3360" cy="480"/>
            </a:xfrm>
            <a:prstGeom prst="rect">
              <a:avLst/>
            </a:prstGeom>
            <a:noFill/>
          </p:spPr>
          <p:txBody>
            <a:bodyPr wrap="square" lIns="0" tIns="0" rIns="0" bIns="0" rtlCol="0" anchor="ctr"/>
            <a:lstStyle/>
            <a:p>
              <a:pPr>
                <a:lnSpc>
                  <a:spcPct val="100000"/>
                </a:lnSpc>
              </a:pPr>
              <a:r>
                <a:rPr lang="en-US" sz="1600" b="1" dirty="0">
                  <a:solidFill>
                    <a:schemeClr val="tx1"/>
                  </a:solidFill>
                  <a:latin typeface="微软雅黑" panose="020B0503020204020204" charset="-122"/>
                  <a:ea typeface="微软雅黑" panose="020B0503020204020204" charset="-122"/>
                  <a:cs typeface="MiSans Semibold" panose="00000700000000000000" charset="-122"/>
                </a:rPr>
                <a:t>预计节省设备进口成本</a:t>
              </a:r>
              <a:endParaRPr lang="en-US" sz="16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58" name="Text 45"/>
            <p:cNvSpPr/>
            <p:nvPr/>
          </p:nvSpPr>
          <p:spPr>
            <a:xfrm>
              <a:off x="22927" y="10194"/>
              <a:ext cx="1500" cy="720"/>
            </a:xfrm>
            <a:prstGeom prst="rect">
              <a:avLst/>
            </a:prstGeom>
            <a:noFill/>
          </p:spPr>
          <p:txBody>
            <a:bodyPr wrap="square" lIns="0" tIns="0" rIns="0" bIns="0" rtlCol="0" anchor="ctr"/>
            <a:lstStyle/>
            <a:p>
              <a:pPr>
                <a:lnSpc>
                  <a:spcPct val="100000"/>
                </a:lnSpc>
              </a:pPr>
              <a:r>
                <a:rPr lang="en-US" sz="3000" b="1" dirty="0">
                  <a:solidFill>
                    <a:srgbClr val="C5A06D"/>
                  </a:solidFill>
                  <a:latin typeface="微软雅黑" panose="020B0503020204020204" charset="-122"/>
                  <a:ea typeface="微软雅黑" panose="020B0503020204020204" charset="-122"/>
                  <a:cs typeface="Sitka Text" charset="0"/>
                </a:rPr>
                <a:t>20%</a:t>
              </a:r>
              <a:endParaRPr lang="en-US" sz="3000" b="1" dirty="0">
                <a:solidFill>
                  <a:srgbClr val="C5A06D"/>
                </a:solidFill>
                <a:latin typeface="微软雅黑" panose="020B0503020204020204" charset="-122"/>
                <a:ea typeface="微软雅黑" panose="020B0503020204020204" charset="-122"/>
                <a:cs typeface="Sitka Text" charset="0"/>
              </a:endParaRPr>
            </a:p>
          </p:txBody>
        </p:sp>
      </p:grpSp>
      <p:sp>
        <p:nvSpPr>
          <p:cNvPr id="59" name="Text 46"/>
          <p:cNvSpPr/>
          <p:nvPr/>
        </p:nvSpPr>
        <p:spPr>
          <a:xfrm>
            <a:off x="8535035" y="7399655"/>
            <a:ext cx="6997065" cy="785495"/>
          </a:xfrm>
          <a:prstGeom prst="rect">
            <a:avLst/>
          </a:prstGeom>
          <a:noFill/>
        </p:spPr>
        <p:txBody>
          <a:bodyPr wrap="square" lIns="0" tIns="0" rIns="0" bIns="0" rtlCol="0" anchor="ctr"/>
          <a:lstStyle/>
          <a:p>
            <a:pPr>
              <a:lnSpc>
                <a:spcPct val="16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"零关税"优惠覆盖从原材料、零部件到最终产品的整个链条,能推动相关产业延链、补链、强链,助力海南自贸港培育具有全球竞争力的产业集群。</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方正大黑体_GBK" panose="02010600010101010101" charset="-122"/>
                  <a:sym typeface="+mn-ea"/>
                </a:rPr>
                <a:t>补贴申请流程详解</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五步完成补贴申请,审核周期15-30个工作日</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11" name="组合 10"/>
          <p:cNvGrpSpPr/>
          <p:nvPr/>
        </p:nvGrpSpPr>
        <p:grpSpPr>
          <a:xfrm>
            <a:off x="546100" y="1468120"/>
            <a:ext cx="2807970" cy="2447290"/>
            <a:chOff x="800" y="2272"/>
            <a:chExt cx="4422" cy="3854"/>
          </a:xfrm>
        </p:grpSpPr>
        <p:sp>
          <p:nvSpPr>
            <p:cNvPr id="9" name="Shape 3"/>
            <p:cNvSpPr/>
            <p:nvPr/>
          </p:nvSpPr>
          <p:spPr>
            <a:xfrm>
              <a:off x="800" y="2272"/>
              <a:ext cx="4422" cy="3855"/>
            </a:xfrm>
            <a:custGeom>
              <a:avLst/>
              <a:gdLst/>
              <a:ahLst/>
              <a:cxnLst/>
              <a:rect l="l" t="t" r="r" b="b"/>
              <a:pathLst>
                <a:path w="2882900" h="2362200">
                  <a:moveTo>
                    <a:pt x="152409" y="0"/>
                  </a:moveTo>
                  <a:lnTo>
                    <a:pt x="2730491" y="0"/>
                  </a:lnTo>
                  <a:cubicBezTo>
                    <a:pt x="2814608" y="0"/>
                    <a:pt x="2882900" y="68292"/>
                    <a:pt x="2882900" y="152409"/>
                  </a:cubicBezTo>
                  <a:lnTo>
                    <a:pt x="2882900" y="2209791"/>
                  </a:lnTo>
                  <a:cubicBezTo>
                    <a:pt x="2882900" y="2293964"/>
                    <a:pt x="2814664" y="2362200"/>
                    <a:pt x="2730491" y="2362200"/>
                  </a:cubicBezTo>
                  <a:lnTo>
                    <a:pt x="152409" y="2362200"/>
                  </a:lnTo>
                  <a:cubicBezTo>
                    <a:pt x="68292" y="2362200"/>
                    <a:pt x="0" y="2293908"/>
                    <a:pt x="0" y="2209791"/>
                  </a:cubicBezTo>
                  <a:lnTo>
                    <a:pt x="0" y="152409"/>
                  </a:lnTo>
                  <a:cubicBezTo>
                    <a:pt x="0" y="68292"/>
                    <a:pt x="68292" y="0"/>
                    <a:pt x="152409"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10" name="Shape 4"/>
            <p:cNvSpPr/>
            <p:nvPr/>
          </p:nvSpPr>
          <p:spPr>
            <a:xfrm>
              <a:off x="2432" y="2646"/>
              <a:ext cx="1280" cy="1337"/>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59F5E"/>
            </a:solidFill>
          </p:spPr>
        </p:sp>
        <p:sp>
          <p:nvSpPr>
            <p:cNvPr id="69" name="Text 5"/>
            <p:cNvSpPr/>
            <p:nvPr/>
          </p:nvSpPr>
          <p:spPr>
            <a:xfrm>
              <a:off x="2312" y="2646"/>
              <a:ext cx="1520" cy="1337"/>
            </a:xfrm>
            <a:prstGeom prst="rect">
              <a:avLst/>
            </a:prstGeom>
            <a:noFill/>
          </p:spPr>
          <p:txBody>
            <a:bodyPr wrap="square" lIns="0" tIns="0" rIns="0" bIns="0" rtlCol="0" anchor="ctr"/>
            <a:lstStyle/>
            <a:p>
              <a:pPr algn="ctr">
                <a:lnSpc>
                  <a:spcPct val="110000"/>
                </a:lnSpc>
              </a:pPr>
              <a:r>
                <a:rPr lang="en-US" sz="2400" b="1" dirty="0">
                  <a:solidFill>
                    <a:srgbClr val="FFFFFF"/>
                  </a:solidFill>
                  <a:latin typeface="微软雅黑" panose="020B0503020204020204" charset="-122"/>
                  <a:ea typeface="微软雅黑" panose="020B0503020204020204" charset="-122"/>
                  <a:cs typeface="Sitka Text" charset="0"/>
                </a:rPr>
                <a:t>1</a:t>
              </a:r>
              <a:endParaRPr lang="en-US" sz="2400" b="1" dirty="0">
                <a:solidFill>
                  <a:srgbClr val="FFFFFF"/>
                </a:solidFill>
                <a:latin typeface="微软雅黑" panose="020B0503020204020204" charset="-122"/>
                <a:ea typeface="微软雅黑" panose="020B0503020204020204" charset="-122"/>
                <a:cs typeface="Sitka Text" charset="0"/>
              </a:endParaRPr>
            </a:p>
          </p:txBody>
        </p:sp>
        <p:sp>
          <p:nvSpPr>
            <p:cNvPr id="70" name="Text 6"/>
            <p:cNvSpPr/>
            <p:nvPr/>
          </p:nvSpPr>
          <p:spPr>
            <a:xfrm>
              <a:off x="1040" y="4166"/>
              <a:ext cx="4060" cy="501"/>
            </a:xfrm>
            <a:prstGeom prst="rect">
              <a:avLst/>
            </a:prstGeom>
            <a:noFill/>
          </p:spPr>
          <p:txBody>
            <a:bodyPr wrap="square" lIns="0" tIns="0" rIns="0" bIns="0" rtlCol="0" anchor="ctr"/>
            <a:lstStyle/>
            <a:p>
              <a:pPr algn="ctr">
                <a:lnSpc>
                  <a:spcPct val="130000"/>
                </a:lnSpc>
              </a:pPr>
              <a:r>
                <a:rPr lang="en-US" sz="1600" b="1" dirty="0">
                  <a:solidFill>
                    <a:schemeClr val="tx1"/>
                  </a:solidFill>
                  <a:latin typeface="微软雅黑" panose="020B0503020204020204" charset="-122"/>
                  <a:ea typeface="微软雅黑" panose="020B0503020204020204" charset="-122"/>
                  <a:cs typeface="方正大黑体_GBK" panose="02010600010101010101" charset="-122"/>
                </a:rPr>
                <a:t>登录平台</a:t>
              </a:r>
              <a:endParaRPr lang="en-US" sz="16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71" name="Text 7"/>
            <p:cNvSpPr/>
            <p:nvPr/>
          </p:nvSpPr>
          <p:spPr>
            <a:xfrm>
              <a:off x="1050" y="4806"/>
              <a:ext cx="4040" cy="961"/>
            </a:xfrm>
            <a:prstGeom prst="rect">
              <a:avLst/>
            </a:prstGeom>
            <a:noFill/>
          </p:spPr>
          <p:txBody>
            <a:bodyPr wrap="square" lIns="0" tIns="0" rIns="0" bIns="0" rtlCol="0" anchor="ctr"/>
            <a:lstStyle/>
            <a:p>
              <a:pPr algn="ctr">
                <a:lnSpc>
                  <a:spcPct val="14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登录海南省政务服务网或前往线下政务服务中心</a:t>
              </a:r>
              <a:r>
                <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12" name="组合 11"/>
          <p:cNvGrpSpPr/>
          <p:nvPr/>
        </p:nvGrpSpPr>
        <p:grpSpPr>
          <a:xfrm>
            <a:off x="3634740" y="1477010"/>
            <a:ext cx="2807970" cy="2447290"/>
            <a:chOff x="5664" y="2326"/>
            <a:chExt cx="4422" cy="3854"/>
          </a:xfrm>
        </p:grpSpPr>
        <p:sp>
          <p:nvSpPr>
            <p:cNvPr id="72" name="Shape 8"/>
            <p:cNvSpPr/>
            <p:nvPr/>
          </p:nvSpPr>
          <p:spPr>
            <a:xfrm>
              <a:off x="5664" y="2326"/>
              <a:ext cx="4422" cy="3855"/>
            </a:xfrm>
            <a:custGeom>
              <a:avLst/>
              <a:gdLst/>
              <a:ahLst/>
              <a:cxnLst/>
              <a:rect l="l" t="t" r="r" b="b"/>
              <a:pathLst>
                <a:path w="2882900" h="2362200">
                  <a:moveTo>
                    <a:pt x="152409" y="0"/>
                  </a:moveTo>
                  <a:lnTo>
                    <a:pt x="2730491" y="0"/>
                  </a:lnTo>
                  <a:cubicBezTo>
                    <a:pt x="2814608" y="0"/>
                    <a:pt x="2882900" y="68292"/>
                    <a:pt x="2882900" y="152409"/>
                  </a:cubicBezTo>
                  <a:lnTo>
                    <a:pt x="2882900" y="2209791"/>
                  </a:lnTo>
                  <a:cubicBezTo>
                    <a:pt x="2882900" y="2293964"/>
                    <a:pt x="2814664" y="2362200"/>
                    <a:pt x="2730491" y="2362200"/>
                  </a:cubicBezTo>
                  <a:lnTo>
                    <a:pt x="152409" y="2362200"/>
                  </a:lnTo>
                  <a:cubicBezTo>
                    <a:pt x="68292" y="2362200"/>
                    <a:pt x="0" y="2293908"/>
                    <a:pt x="0" y="2209791"/>
                  </a:cubicBezTo>
                  <a:lnTo>
                    <a:pt x="0" y="152409"/>
                  </a:lnTo>
                  <a:cubicBezTo>
                    <a:pt x="0" y="68292"/>
                    <a:pt x="68292" y="0"/>
                    <a:pt x="152409"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73" name="Shape 9"/>
            <p:cNvSpPr/>
            <p:nvPr/>
          </p:nvSpPr>
          <p:spPr>
            <a:xfrm>
              <a:off x="7296" y="2646"/>
              <a:ext cx="1280" cy="1337"/>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59F5E"/>
            </a:solidFill>
          </p:spPr>
        </p:sp>
        <p:sp>
          <p:nvSpPr>
            <p:cNvPr id="74" name="Text 10"/>
            <p:cNvSpPr/>
            <p:nvPr/>
          </p:nvSpPr>
          <p:spPr>
            <a:xfrm>
              <a:off x="7176" y="2646"/>
              <a:ext cx="1520" cy="1337"/>
            </a:xfrm>
            <a:prstGeom prst="rect">
              <a:avLst/>
            </a:prstGeom>
            <a:noFill/>
          </p:spPr>
          <p:txBody>
            <a:bodyPr wrap="square" lIns="0" tIns="0" rIns="0" bIns="0" rtlCol="0" anchor="ctr"/>
            <a:lstStyle/>
            <a:p>
              <a:pPr algn="ctr">
                <a:lnSpc>
                  <a:spcPct val="110000"/>
                </a:lnSpc>
              </a:pPr>
              <a:r>
                <a:rPr lang="en-US" sz="2400" b="1" dirty="0">
                  <a:solidFill>
                    <a:srgbClr val="FFFFFF"/>
                  </a:solidFill>
                  <a:latin typeface="微软雅黑" panose="020B0503020204020204" charset="-122"/>
                  <a:ea typeface="微软雅黑" panose="020B0503020204020204" charset="-122"/>
                  <a:cs typeface="Sitka Text" charset="0"/>
                </a:rPr>
                <a:t>2</a:t>
              </a:r>
              <a:endParaRPr lang="en-US" sz="2400" b="1" dirty="0">
                <a:solidFill>
                  <a:srgbClr val="FFFFFF"/>
                </a:solidFill>
                <a:latin typeface="微软雅黑" panose="020B0503020204020204" charset="-122"/>
                <a:ea typeface="微软雅黑" panose="020B0503020204020204" charset="-122"/>
                <a:cs typeface="Sitka Text" charset="0"/>
              </a:endParaRPr>
            </a:p>
          </p:txBody>
        </p:sp>
        <p:sp>
          <p:nvSpPr>
            <p:cNvPr id="75" name="Text 11"/>
            <p:cNvSpPr/>
            <p:nvPr/>
          </p:nvSpPr>
          <p:spPr>
            <a:xfrm>
              <a:off x="5904" y="4166"/>
              <a:ext cx="4060" cy="501"/>
            </a:xfrm>
            <a:prstGeom prst="rect">
              <a:avLst/>
            </a:prstGeom>
            <a:noFill/>
          </p:spPr>
          <p:txBody>
            <a:bodyPr wrap="square" lIns="0" tIns="0" rIns="0" bIns="0" rtlCol="0" anchor="ctr"/>
            <a:lstStyle/>
            <a:p>
              <a:pPr algn="ctr">
                <a:lnSpc>
                  <a:spcPct val="130000"/>
                </a:lnSpc>
              </a:pPr>
              <a:r>
                <a:rPr lang="en-US" sz="1600" b="1" dirty="0">
                  <a:solidFill>
                    <a:schemeClr val="tx1"/>
                  </a:solidFill>
                  <a:latin typeface="微软雅黑" panose="020B0503020204020204" charset="-122"/>
                  <a:ea typeface="微软雅黑" panose="020B0503020204020204" charset="-122"/>
                  <a:cs typeface="方正大黑体_GBK" panose="02010600010101010101" charset="-122"/>
                </a:rPr>
                <a:t>选择类型</a:t>
              </a:r>
              <a:endParaRPr lang="en-US" sz="16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76" name="Text 12"/>
            <p:cNvSpPr/>
            <p:nvPr/>
          </p:nvSpPr>
          <p:spPr>
            <a:xfrm>
              <a:off x="5914" y="4806"/>
              <a:ext cx="4040" cy="961"/>
            </a:xfrm>
            <a:prstGeom prst="rect">
              <a:avLst/>
            </a:prstGeom>
            <a:noFill/>
          </p:spPr>
          <p:txBody>
            <a:bodyPr wrap="square" lIns="0" tIns="0" rIns="0" bIns="0" rtlCol="0" anchor="ctr"/>
            <a:lstStyle/>
            <a:p>
              <a:pPr algn="ct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选择对应的补贴类型</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在线填写申请表</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3" name="组合 12"/>
          <p:cNvGrpSpPr/>
          <p:nvPr/>
        </p:nvGrpSpPr>
        <p:grpSpPr>
          <a:xfrm>
            <a:off x="6723380" y="1477010"/>
            <a:ext cx="2807970" cy="2447290"/>
            <a:chOff x="10528" y="2326"/>
            <a:chExt cx="4422" cy="3854"/>
          </a:xfrm>
        </p:grpSpPr>
        <p:sp>
          <p:nvSpPr>
            <p:cNvPr id="77" name="Shape 13"/>
            <p:cNvSpPr/>
            <p:nvPr/>
          </p:nvSpPr>
          <p:spPr>
            <a:xfrm>
              <a:off x="10528" y="2326"/>
              <a:ext cx="4422" cy="3855"/>
            </a:xfrm>
            <a:custGeom>
              <a:avLst/>
              <a:gdLst/>
              <a:ahLst/>
              <a:cxnLst/>
              <a:rect l="l" t="t" r="r" b="b"/>
              <a:pathLst>
                <a:path w="2882900" h="2362200">
                  <a:moveTo>
                    <a:pt x="152409" y="0"/>
                  </a:moveTo>
                  <a:lnTo>
                    <a:pt x="2730491" y="0"/>
                  </a:lnTo>
                  <a:cubicBezTo>
                    <a:pt x="2814608" y="0"/>
                    <a:pt x="2882900" y="68292"/>
                    <a:pt x="2882900" y="152409"/>
                  </a:cubicBezTo>
                  <a:lnTo>
                    <a:pt x="2882900" y="2209791"/>
                  </a:lnTo>
                  <a:cubicBezTo>
                    <a:pt x="2882900" y="2293964"/>
                    <a:pt x="2814664" y="2362200"/>
                    <a:pt x="2730491" y="2362200"/>
                  </a:cubicBezTo>
                  <a:lnTo>
                    <a:pt x="152409" y="2362200"/>
                  </a:lnTo>
                  <a:cubicBezTo>
                    <a:pt x="68292" y="2362200"/>
                    <a:pt x="0" y="2293908"/>
                    <a:pt x="0" y="2209791"/>
                  </a:cubicBezTo>
                  <a:lnTo>
                    <a:pt x="0" y="152409"/>
                  </a:lnTo>
                  <a:cubicBezTo>
                    <a:pt x="0" y="68292"/>
                    <a:pt x="68292" y="0"/>
                    <a:pt x="152409"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78" name="Shape 14"/>
            <p:cNvSpPr/>
            <p:nvPr/>
          </p:nvSpPr>
          <p:spPr>
            <a:xfrm>
              <a:off x="12160" y="2646"/>
              <a:ext cx="1280" cy="1337"/>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5A06D"/>
            </a:solidFill>
          </p:spPr>
        </p:sp>
        <p:sp>
          <p:nvSpPr>
            <p:cNvPr id="79" name="Text 15"/>
            <p:cNvSpPr/>
            <p:nvPr/>
          </p:nvSpPr>
          <p:spPr>
            <a:xfrm>
              <a:off x="12040" y="2646"/>
              <a:ext cx="1520" cy="1337"/>
            </a:xfrm>
            <a:prstGeom prst="rect">
              <a:avLst/>
            </a:prstGeom>
            <a:noFill/>
          </p:spPr>
          <p:txBody>
            <a:bodyPr wrap="square" lIns="0" tIns="0" rIns="0" bIns="0" rtlCol="0" anchor="ctr"/>
            <a:lstStyle/>
            <a:p>
              <a:pPr algn="ctr">
                <a:lnSpc>
                  <a:spcPct val="110000"/>
                </a:lnSpc>
              </a:pPr>
              <a:r>
                <a:rPr lang="en-US" sz="2400" b="1" dirty="0">
                  <a:solidFill>
                    <a:srgbClr val="FFFFFF"/>
                  </a:solidFill>
                  <a:latin typeface="微软雅黑" panose="020B0503020204020204" charset="-122"/>
                  <a:ea typeface="微软雅黑" panose="020B0503020204020204" charset="-122"/>
                  <a:cs typeface="Sitka Text" charset="0"/>
                </a:rPr>
                <a:t>3</a:t>
              </a:r>
              <a:endParaRPr lang="en-US" sz="2400" b="1" dirty="0">
                <a:solidFill>
                  <a:srgbClr val="FFFFFF"/>
                </a:solidFill>
                <a:latin typeface="微软雅黑" panose="020B0503020204020204" charset="-122"/>
                <a:ea typeface="微软雅黑" panose="020B0503020204020204" charset="-122"/>
                <a:cs typeface="Sitka Text" charset="0"/>
              </a:endParaRPr>
            </a:p>
          </p:txBody>
        </p:sp>
        <p:sp>
          <p:nvSpPr>
            <p:cNvPr id="80" name="Text 16"/>
            <p:cNvSpPr/>
            <p:nvPr/>
          </p:nvSpPr>
          <p:spPr>
            <a:xfrm>
              <a:off x="10768" y="4166"/>
              <a:ext cx="4060" cy="501"/>
            </a:xfrm>
            <a:prstGeom prst="rect">
              <a:avLst/>
            </a:prstGeom>
            <a:noFill/>
          </p:spPr>
          <p:txBody>
            <a:bodyPr wrap="square" lIns="0" tIns="0" rIns="0" bIns="0" rtlCol="0" anchor="ctr"/>
            <a:lstStyle/>
            <a:p>
              <a:pPr algn="ctr">
                <a:lnSpc>
                  <a:spcPct val="130000"/>
                </a:lnSpc>
              </a:pPr>
              <a:r>
                <a:rPr lang="en-US" sz="1600" b="1" dirty="0">
                  <a:solidFill>
                    <a:schemeClr val="tx1"/>
                  </a:solidFill>
                  <a:latin typeface="微软雅黑" panose="020B0503020204020204" charset="-122"/>
                  <a:ea typeface="微软雅黑" panose="020B0503020204020204" charset="-122"/>
                  <a:cs typeface="方正大黑体_GBK" panose="02010600010101010101" charset="-122"/>
                </a:rPr>
                <a:t>上传材料</a:t>
              </a:r>
              <a:endParaRPr lang="en-US" sz="16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81" name="Text 17"/>
            <p:cNvSpPr/>
            <p:nvPr/>
          </p:nvSpPr>
          <p:spPr>
            <a:xfrm>
              <a:off x="10778" y="4806"/>
              <a:ext cx="4040" cy="961"/>
            </a:xfrm>
            <a:prstGeom prst="rect">
              <a:avLst/>
            </a:prstGeom>
            <a:noFill/>
          </p:spPr>
          <p:txBody>
            <a:bodyPr wrap="square" lIns="0" tIns="0" rIns="0" bIns="0" rtlCol="0" anchor="ctr"/>
            <a:lstStyle/>
            <a:p>
              <a:pPr algn="ct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上传相关证明材料</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确保格式正确</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4" name="组合 13"/>
          <p:cNvGrpSpPr/>
          <p:nvPr/>
        </p:nvGrpSpPr>
        <p:grpSpPr>
          <a:xfrm>
            <a:off x="9812020" y="1477010"/>
            <a:ext cx="2807970" cy="2447290"/>
            <a:chOff x="15392" y="2326"/>
            <a:chExt cx="4422" cy="3854"/>
          </a:xfrm>
        </p:grpSpPr>
        <p:sp>
          <p:nvSpPr>
            <p:cNvPr id="82" name="Shape 18"/>
            <p:cNvSpPr/>
            <p:nvPr/>
          </p:nvSpPr>
          <p:spPr>
            <a:xfrm>
              <a:off x="15392" y="2326"/>
              <a:ext cx="4422" cy="3855"/>
            </a:xfrm>
            <a:custGeom>
              <a:avLst/>
              <a:gdLst/>
              <a:ahLst/>
              <a:cxnLst/>
              <a:rect l="l" t="t" r="r" b="b"/>
              <a:pathLst>
                <a:path w="2882900" h="2362200">
                  <a:moveTo>
                    <a:pt x="152409" y="0"/>
                  </a:moveTo>
                  <a:lnTo>
                    <a:pt x="2730491" y="0"/>
                  </a:lnTo>
                  <a:cubicBezTo>
                    <a:pt x="2814608" y="0"/>
                    <a:pt x="2882900" y="68292"/>
                    <a:pt x="2882900" y="152409"/>
                  </a:cubicBezTo>
                  <a:lnTo>
                    <a:pt x="2882900" y="2209791"/>
                  </a:lnTo>
                  <a:cubicBezTo>
                    <a:pt x="2882900" y="2293964"/>
                    <a:pt x="2814664" y="2362200"/>
                    <a:pt x="2730491" y="2362200"/>
                  </a:cubicBezTo>
                  <a:lnTo>
                    <a:pt x="152409" y="2362200"/>
                  </a:lnTo>
                  <a:cubicBezTo>
                    <a:pt x="68292" y="2362200"/>
                    <a:pt x="0" y="2293908"/>
                    <a:pt x="0" y="2209791"/>
                  </a:cubicBezTo>
                  <a:lnTo>
                    <a:pt x="0" y="152409"/>
                  </a:lnTo>
                  <a:cubicBezTo>
                    <a:pt x="0" y="68292"/>
                    <a:pt x="68292" y="0"/>
                    <a:pt x="152409"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83" name="Shape 19"/>
            <p:cNvSpPr/>
            <p:nvPr/>
          </p:nvSpPr>
          <p:spPr>
            <a:xfrm>
              <a:off x="17024" y="2646"/>
              <a:ext cx="1280" cy="1337"/>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59F5E"/>
            </a:solidFill>
          </p:spPr>
        </p:sp>
        <p:sp>
          <p:nvSpPr>
            <p:cNvPr id="84" name="Text 20"/>
            <p:cNvSpPr/>
            <p:nvPr/>
          </p:nvSpPr>
          <p:spPr>
            <a:xfrm>
              <a:off x="16904" y="2646"/>
              <a:ext cx="1520" cy="1337"/>
            </a:xfrm>
            <a:prstGeom prst="rect">
              <a:avLst/>
            </a:prstGeom>
            <a:noFill/>
          </p:spPr>
          <p:txBody>
            <a:bodyPr wrap="square" lIns="0" tIns="0" rIns="0" bIns="0" rtlCol="0" anchor="ctr"/>
            <a:lstStyle/>
            <a:p>
              <a:pPr algn="ctr">
                <a:lnSpc>
                  <a:spcPct val="110000"/>
                </a:lnSpc>
              </a:pPr>
              <a:r>
                <a:rPr lang="en-US" sz="2400" b="1" dirty="0">
                  <a:solidFill>
                    <a:srgbClr val="FFFFFF"/>
                  </a:solidFill>
                  <a:latin typeface="微软雅黑" panose="020B0503020204020204" charset="-122"/>
                  <a:ea typeface="微软雅黑" panose="020B0503020204020204" charset="-122"/>
                  <a:cs typeface="Sitka Text" charset="0"/>
                </a:rPr>
                <a:t>4</a:t>
              </a:r>
              <a:endParaRPr lang="en-US" sz="2400" b="1" dirty="0">
                <a:solidFill>
                  <a:srgbClr val="FFFFFF"/>
                </a:solidFill>
                <a:latin typeface="微软雅黑" panose="020B0503020204020204" charset="-122"/>
                <a:ea typeface="微软雅黑" panose="020B0503020204020204" charset="-122"/>
                <a:cs typeface="Sitka Text" charset="0"/>
              </a:endParaRPr>
            </a:p>
          </p:txBody>
        </p:sp>
        <p:sp>
          <p:nvSpPr>
            <p:cNvPr id="85" name="Text 21"/>
            <p:cNvSpPr/>
            <p:nvPr/>
          </p:nvSpPr>
          <p:spPr>
            <a:xfrm>
              <a:off x="15632" y="4166"/>
              <a:ext cx="4060" cy="501"/>
            </a:xfrm>
            <a:prstGeom prst="rect">
              <a:avLst/>
            </a:prstGeom>
            <a:noFill/>
          </p:spPr>
          <p:txBody>
            <a:bodyPr wrap="square" lIns="0" tIns="0" rIns="0" bIns="0" rtlCol="0" anchor="ctr"/>
            <a:lstStyle/>
            <a:p>
              <a:pPr algn="ctr">
                <a:lnSpc>
                  <a:spcPct val="130000"/>
                </a:lnSpc>
              </a:pPr>
              <a:r>
                <a:rPr lang="en-US" sz="1600" b="1" dirty="0">
                  <a:solidFill>
                    <a:schemeClr val="tx1"/>
                  </a:solidFill>
                  <a:latin typeface="微软雅黑" panose="020B0503020204020204" charset="-122"/>
                  <a:ea typeface="微软雅黑" panose="020B0503020204020204" charset="-122"/>
                  <a:cs typeface="方正大黑体_GBK" panose="02010600010101010101" charset="-122"/>
                </a:rPr>
                <a:t>等待审核</a:t>
              </a:r>
              <a:endParaRPr lang="en-US" sz="16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86" name="Text 22"/>
            <p:cNvSpPr/>
            <p:nvPr/>
          </p:nvSpPr>
          <p:spPr>
            <a:xfrm>
              <a:off x="15642" y="4806"/>
              <a:ext cx="4040" cy="961"/>
            </a:xfrm>
            <a:prstGeom prst="rect">
              <a:avLst/>
            </a:prstGeom>
            <a:noFill/>
          </p:spPr>
          <p:txBody>
            <a:bodyPr wrap="square" lIns="0" tIns="0" rIns="0" bIns="0" rtlCol="0" anchor="ctr"/>
            <a:lstStyle/>
            <a:p>
              <a:pPr algn="ct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等待审核</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不同补贴审核时间不同</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5" name="组合 14"/>
          <p:cNvGrpSpPr/>
          <p:nvPr/>
        </p:nvGrpSpPr>
        <p:grpSpPr>
          <a:xfrm>
            <a:off x="12900660" y="1477010"/>
            <a:ext cx="2807970" cy="2447290"/>
            <a:chOff x="20256" y="2326"/>
            <a:chExt cx="4422" cy="3854"/>
          </a:xfrm>
        </p:grpSpPr>
        <p:sp>
          <p:nvSpPr>
            <p:cNvPr id="87" name="Shape 23"/>
            <p:cNvSpPr/>
            <p:nvPr/>
          </p:nvSpPr>
          <p:spPr>
            <a:xfrm>
              <a:off x="20256" y="2326"/>
              <a:ext cx="4422" cy="3855"/>
            </a:xfrm>
            <a:custGeom>
              <a:avLst/>
              <a:gdLst/>
              <a:ahLst/>
              <a:cxnLst/>
              <a:rect l="l" t="t" r="r" b="b"/>
              <a:pathLst>
                <a:path w="2882900" h="2362200">
                  <a:moveTo>
                    <a:pt x="152409" y="0"/>
                  </a:moveTo>
                  <a:lnTo>
                    <a:pt x="2730491" y="0"/>
                  </a:lnTo>
                  <a:cubicBezTo>
                    <a:pt x="2814608" y="0"/>
                    <a:pt x="2882900" y="68292"/>
                    <a:pt x="2882900" y="152409"/>
                  </a:cubicBezTo>
                  <a:lnTo>
                    <a:pt x="2882900" y="2209791"/>
                  </a:lnTo>
                  <a:cubicBezTo>
                    <a:pt x="2882900" y="2293964"/>
                    <a:pt x="2814664" y="2362200"/>
                    <a:pt x="2730491" y="2362200"/>
                  </a:cubicBezTo>
                  <a:lnTo>
                    <a:pt x="152409" y="2362200"/>
                  </a:lnTo>
                  <a:cubicBezTo>
                    <a:pt x="68292" y="2362200"/>
                    <a:pt x="0" y="2293908"/>
                    <a:pt x="0" y="2209791"/>
                  </a:cubicBezTo>
                  <a:lnTo>
                    <a:pt x="0" y="152409"/>
                  </a:lnTo>
                  <a:cubicBezTo>
                    <a:pt x="0" y="68292"/>
                    <a:pt x="68292" y="0"/>
                    <a:pt x="152409"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88" name="Shape 24"/>
            <p:cNvSpPr/>
            <p:nvPr/>
          </p:nvSpPr>
          <p:spPr>
            <a:xfrm>
              <a:off x="21888" y="2646"/>
              <a:ext cx="1280" cy="1337"/>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C59F5E"/>
            </a:solidFill>
          </p:spPr>
        </p:sp>
        <p:sp>
          <p:nvSpPr>
            <p:cNvPr id="89" name="Text 25"/>
            <p:cNvSpPr/>
            <p:nvPr/>
          </p:nvSpPr>
          <p:spPr>
            <a:xfrm>
              <a:off x="21768" y="2646"/>
              <a:ext cx="1520" cy="1337"/>
            </a:xfrm>
            <a:prstGeom prst="rect">
              <a:avLst/>
            </a:prstGeom>
            <a:noFill/>
          </p:spPr>
          <p:txBody>
            <a:bodyPr wrap="square" lIns="0" tIns="0" rIns="0" bIns="0" rtlCol="0" anchor="ctr"/>
            <a:lstStyle/>
            <a:p>
              <a:pPr algn="ctr">
                <a:lnSpc>
                  <a:spcPct val="110000"/>
                </a:lnSpc>
              </a:pPr>
              <a:r>
                <a:rPr lang="en-US" sz="2400" b="1" dirty="0">
                  <a:solidFill>
                    <a:srgbClr val="FFFFFF"/>
                  </a:solidFill>
                  <a:latin typeface="微软雅黑" panose="020B0503020204020204" charset="-122"/>
                  <a:ea typeface="微软雅黑" panose="020B0503020204020204" charset="-122"/>
                  <a:cs typeface="Sitka Text" charset="0"/>
                </a:rPr>
                <a:t>5</a:t>
              </a:r>
              <a:endParaRPr lang="en-US" sz="2400" b="1" dirty="0">
                <a:solidFill>
                  <a:srgbClr val="FFFFFF"/>
                </a:solidFill>
                <a:latin typeface="微软雅黑" panose="020B0503020204020204" charset="-122"/>
                <a:ea typeface="微软雅黑" panose="020B0503020204020204" charset="-122"/>
                <a:cs typeface="Sitka Text" charset="0"/>
              </a:endParaRPr>
            </a:p>
          </p:txBody>
        </p:sp>
        <p:sp>
          <p:nvSpPr>
            <p:cNvPr id="90" name="Text 26"/>
            <p:cNvSpPr/>
            <p:nvPr/>
          </p:nvSpPr>
          <p:spPr>
            <a:xfrm>
              <a:off x="20496" y="4166"/>
              <a:ext cx="4060" cy="501"/>
            </a:xfrm>
            <a:prstGeom prst="rect">
              <a:avLst/>
            </a:prstGeom>
            <a:noFill/>
          </p:spPr>
          <p:txBody>
            <a:bodyPr wrap="square" lIns="0" tIns="0" rIns="0" bIns="0" rtlCol="0" anchor="ctr"/>
            <a:lstStyle/>
            <a:p>
              <a:pPr algn="ctr">
                <a:lnSpc>
                  <a:spcPct val="130000"/>
                </a:lnSpc>
              </a:pPr>
              <a:r>
                <a:rPr lang="en-US" sz="1600" b="1" dirty="0">
                  <a:solidFill>
                    <a:schemeClr val="tx1"/>
                  </a:solidFill>
                  <a:latin typeface="微软雅黑" panose="020B0503020204020204" charset="-122"/>
                  <a:ea typeface="微软雅黑" panose="020B0503020204020204" charset="-122"/>
                  <a:cs typeface="方正大黑体_GBK" panose="02010600010101010101" charset="-122"/>
                </a:rPr>
                <a:t>补贴发放</a:t>
              </a:r>
              <a:endParaRPr lang="en-US" sz="16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91" name="Text 27"/>
            <p:cNvSpPr/>
            <p:nvPr/>
          </p:nvSpPr>
          <p:spPr>
            <a:xfrm>
              <a:off x="20506" y="4806"/>
              <a:ext cx="4040" cy="961"/>
            </a:xfrm>
            <a:prstGeom prst="rect">
              <a:avLst/>
            </a:prstGeom>
            <a:noFill/>
          </p:spPr>
          <p:txBody>
            <a:bodyPr wrap="square" lIns="0" tIns="0" rIns="0" bIns="0" rtlCol="0" anchor="ctr"/>
            <a:lstStyle/>
            <a:p>
              <a:pPr algn="ct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审核通过后补贴发放</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部分通过云闪付领取</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sp>
        <p:nvSpPr>
          <p:cNvPr id="92" name="Shape 28"/>
          <p:cNvSpPr/>
          <p:nvPr/>
        </p:nvSpPr>
        <p:spPr>
          <a:xfrm>
            <a:off x="553720" y="4354195"/>
            <a:ext cx="7416000" cy="4140000"/>
          </a:xfrm>
          <a:custGeom>
            <a:avLst/>
            <a:gdLst/>
            <a:ahLst/>
            <a:cxnLst/>
            <a:rect l="l" t="t" r="r" b="b"/>
            <a:pathLst>
              <a:path w="7493000" h="4165600">
                <a:moveTo>
                  <a:pt x="152419" y="0"/>
                </a:moveTo>
                <a:lnTo>
                  <a:pt x="7340581" y="0"/>
                </a:lnTo>
                <a:cubicBezTo>
                  <a:pt x="7424760" y="0"/>
                  <a:pt x="7493000" y="68240"/>
                  <a:pt x="7493000" y="152419"/>
                </a:cubicBezTo>
                <a:lnTo>
                  <a:pt x="7493000" y="4013181"/>
                </a:lnTo>
                <a:cubicBezTo>
                  <a:pt x="7493000" y="4097360"/>
                  <a:pt x="7424760" y="4165600"/>
                  <a:pt x="7340581" y="4165600"/>
                </a:cubicBezTo>
                <a:lnTo>
                  <a:pt x="152419" y="4165600"/>
                </a:lnTo>
                <a:cubicBezTo>
                  <a:pt x="68240" y="4165600"/>
                  <a:pt x="0" y="4097360"/>
                  <a:pt x="0" y="4013181"/>
                </a:cubicBezTo>
                <a:lnTo>
                  <a:pt x="0" y="152419"/>
                </a:lnTo>
                <a:cubicBezTo>
                  <a:pt x="0" y="68297"/>
                  <a:pt x="68297" y="0"/>
                  <a:pt x="152419"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93" name="Shape 29"/>
          <p:cNvSpPr/>
          <p:nvPr/>
        </p:nvSpPr>
        <p:spPr>
          <a:xfrm>
            <a:off x="845820" y="4714240"/>
            <a:ext cx="304800" cy="308610"/>
          </a:xfrm>
          <a:custGeom>
            <a:avLst/>
            <a:gdLst/>
            <a:ahLst/>
            <a:cxnLst/>
            <a:rect l="l" t="t" r="r" b="b"/>
            <a:pathLst>
              <a:path w="304800" h="304800">
                <a:moveTo>
                  <a:pt x="152400" y="0"/>
                </a:moveTo>
                <a:cubicBezTo>
                  <a:pt x="236512" y="0"/>
                  <a:pt x="304800" y="68288"/>
                  <a:pt x="304800" y="152400"/>
                </a:cubicBezTo>
                <a:cubicBezTo>
                  <a:pt x="304800" y="236512"/>
                  <a:pt x="236512" y="304800"/>
                  <a:pt x="152400" y="304800"/>
                </a:cubicBezTo>
                <a:cubicBezTo>
                  <a:pt x="68288" y="304800"/>
                  <a:pt x="0" y="236512"/>
                  <a:pt x="0" y="152400"/>
                </a:cubicBezTo>
                <a:cubicBezTo>
                  <a:pt x="0" y="68288"/>
                  <a:pt x="68288" y="0"/>
                  <a:pt x="152400" y="0"/>
                </a:cubicBezTo>
                <a:close/>
                <a:moveTo>
                  <a:pt x="138113" y="71438"/>
                </a:moveTo>
                <a:lnTo>
                  <a:pt x="138113" y="152400"/>
                </a:lnTo>
                <a:cubicBezTo>
                  <a:pt x="138113" y="157163"/>
                  <a:pt x="140494" y="161627"/>
                  <a:pt x="144482" y="164306"/>
                </a:cubicBezTo>
                <a:lnTo>
                  <a:pt x="201632" y="202406"/>
                </a:lnTo>
                <a:cubicBezTo>
                  <a:pt x="208181" y="206812"/>
                  <a:pt x="217051" y="205026"/>
                  <a:pt x="221456" y="198418"/>
                </a:cubicBezTo>
                <a:cubicBezTo>
                  <a:pt x="225862" y="191810"/>
                  <a:pt x="224076" y="182999"/>
                  <a:pt x="217468" y="178594"/>
                </a:cubicBezTo>
                <a:lnTo>
                  <a:pt x="166688" y="144780"/>
                </a:lnTo>
                <a:lnTo>
                  <a:pt x="166688" y="71438"/>
                </a:lnTo>
                <a:cubicBezTo>
                  <a:pt x="166688" y="63520"/>
                  <a:pt x="160318" y="57150"/>
                  <a:pt x="152400" y="57150"/>
                </a:cubicBezTo>
                <a:cubicBezTo>
                  <a:pt x="144482" y="57150"/>
                  <a:pt x="138113" y="63520"/>
                  <a:pt x="138113" y="71438"/>
                </a:cubicBezTo>
                <a:close/>
              </a:path>
            </a:pathLst>
          </a:custGeom>
          <a:solidFill>
            <a:srgbClr val="C5A06D"/>
          </a:solidFill>
        </p:spPr>
      </p:sp>
      <p:sp>
        <p:nvSpPr>
          <p:cNvPr id="94" name="Text 30"/>
          <p:cNvSpPr/>
          <p:nvPr/>
        </p:nvSpPr>
        <p:spPr>
          <a:xfrm>
            <a:off x="1188720" y="4661535"/>
            <a:ext cx="6756400" cy="41211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审核周期说明</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95" name="Shape 31"/>
          <p:cNvSpPr/>
          <p:nvPr/>
        </p:nvSpPr>
        <p:spPr>
          <a:xfrm>
            <a:off x="833120" y="5318760"/>
            <a:ext cx="6959600" cy="1132840"/>
          </a:xfrm>
          <a:custGeom>
            <a:avLst/>
            <a:gdLst/>
            <a:ahLst/>
            <a:cxnLst/>
            <a:rect l="l" t="t" r="r" b="b"/>
            <a:pathLst>
              <a:path w="6959600" h="1117600">
                <a:moveTo>
                  <a:pt x="50800" y="0"/>
                </a:moveTo>
                <a:lnTo>
                  <a:pt x="6857999" y="0"/>
                </a:lnTo>
                <a:cubicBezTo>
                  <a:pt x="6914112" y="0"/>
                  <a:pt x="6959600" y="45488"/>
                  <a:pt x="6959600" y="101601"/>
                </a:cubicBezTo>
                <a:lnTo>
                  <a:pt x="6959600" y="1015999"/>
                </a:lnTo>
                <a:cubicBezTo>
                  <a:pt x="6959600" y="1072112"/>
                  <a:pt x="6914112" y="1117600"/>
                  <a:pt x="6857999" y="1117600"/>
                </a:cubicBezTo>
                <a:lnTo>
                  <a:pt x="50800" y="1117600"/>
                </a:lnTo>
                <a:cubicBezTo>
                  <a:pt x="22744" y="1117600"/>
                  <a:pt x="0" y="1094856"/>
                  <a:pt x="0" y="1066800"/>
                </a:cubicBezTo>
                <a:lnTo>
                  <a:pt x="0" y="50800"/>
                </a:lnTo>
                <a:cubicBezTo>
                  <a:pt x="0" y="22763"/>
                  <a:pt x="22763" y="0"/>
                  <a:pt x="50800" y="0"/>
                </a:cubicBezTo>
                <a:close/>
              </a:path>
            </a:pathLst>
          </a:custGeom>
          <a:solidFill>
            <a:srgbClr val="F9F5EE"/>
          </a:solidFill>
        </p:spPr>
      </p:sp>
      <p:sp>
        <p:nvSpPr>
          <p:cNvPr id="96" name="Shape 32"/>
          <p:cNvSpPr/>
          <p:nvPr/>
        </p:nvSpPr>
        <p:spPr>
          <a:xfrm>
            <a:off x="833120" y="5318760"/>
            <a:ext cx="76200" cy="1132840"/>
          </a:xfrm>
          <a:custGeom>
            <a:avLst/>
            <a:gdLst/>
            <a:ahLst/>
            <a:cxnLst/>
            <a:rect l="l" t="t" r="r" b="b"/>
            <a:pathLst>
              <a:path w="50800" h="1117600">
                <a:moveTo>
                  <a:pt x="50800" y="0"/>
                </a:moveTo>
                <a:lnTo>
                  <a:pt x="50800" y="0"/>
                </a:lnTo>
                <a:lnTo>
                  <a:pt x="50800" y="1117600"/>
                </a:lnTo>
                <a:lnTo>
                  <a:pt x="50800" y="1117600"/>
                </a:lnTo>
                <a:cubicBezTo>
                  <a:pt x="22763" y="1117600"/>
                  <a:pt x="0" y="1094837"/>
                  <a:pt x="0" y="1066800"/>
                </a:cubicBezTo>
                <a:lnTo>
                  <a:pt x="0" y="50800"/>
                </a:lnTo>
                <a:cubicBezTo>
                  <a:pt x="0" y="22763"/>
                  <a:pt x="22763" y="0"/>
                  <a:pt x="50800" y="0"/>
                </a:cubicBezTo>
                <a:close/>
              </a:path>
            </a:pathLst>
          </a:custGeom>
          <a:solidFill>
            <a:srgbClr val="C59F5E"/>
          </a:solidFill>
        </p:spPr>
      </p:sp>
      <p:sp>
        <p:nvSpPr>
          <p:cNvPr id="97" name="Text 33"/>
          <p:cNvSpPr/>
          <p:nvPr/>
        </p:nvSpPr>
        <p:spPr>
          <a:xfrm>
            <a:off x="1061720" y="5558790"/>
            <a:ext cx="1320800" cy="308610"/>
          </a:xfrm>
          <a:prstGeom prst="rect">
            <a:avLst/>
          </a:prstGeom>
          <a:no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MiSans Semibold" panose="00000700000000000000" charset="-122"/>
              </a:rPr>
              <a:t>一般补贴申请</a:t>
            </a:r>
            <a:endParaRPr lang="en-US" sz="16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98" name="Text 34"/>
          <p:cNvSpPr/>
          <p:nvPr/>
        </p:nvSpPr>
        <p:spPr>
          <a:xfrm>
            <a:off x="5912485" y="5532755"/>
            <a:ext cx="1803400" cy="360045"/>
          </a:xfrm>
          <a:prstGeom prst="rect">
            <a:avLst/>
          </a:prstGeom>
          <a:noFill/>
        </p:spPr>
        <p:txBody>
          <a:bodyPr wrap="square" lIns="0" tIns="0" rIns="0" bIns="0" rtlCol="0" anchor="ctr"/>
          <a:lstStyle/>
          <a:p>
            <a:pPr>
              <a:lnSpc>
                <a:spcPct val="120000"/>
              </a:lnSpc>
            </a:pPr>
            <a:r>
              <a:rPr lang="en-US" sz="2000" b="1" dirty="0">
                <a:solidFill>
                  <a:srgbClr val="C5A06D"/>
                </a:solidFill>
                <a:latin typeface="微软雅黑" panose="020B0503020204020204" charset="-122"/>
                <a:ea typeface="微软雅黑" panose="020B0503020204020204" charset="-122"/>
                <a:cs typeface="微软雅黑" panose="020B0503020204020204" charset="-122"/>
              </a:rPr>
              <a:t>15-30个工作日</a:t>
            </a:r>
            <a:endParaRPr lang="en-US" sz="20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99" name="Text 35"/>
          <p:cNvSpPr/>
          <p:nvPr/>
        </p:nvSpPr>
        <p:spPr>
          <a:xfrm>
            <a:off x="1061720" y="5991225"/>
            <a:ext cx="6616700" cy="25717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物流补贴、租金补贴等常规补贴审核周期</a:t>
            </a:r>
            <a:r>
              <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100" name="Shape 36"/>
          <p:cNvSpPr/>
          <p:nvPr/>
        </p:nvSpPr>
        <p:spPr>
          <a:xfrm>
            <a:off x="833120" y="7059930"/>
            <a:ext cx="6959600" cy="1132840"/>
          </a:xfrm>
          <a:custGeom>
            <a:avLst/>
            <a:gdLst/>
            <a:ahLst/>
            <a:cxnLst/>
            <a:rect l="l" t="t" r="r" b="b"/>
            <a:pathLst>
              <a:path w="6959600" h="1117600">
                <a:moveTo>
                  <a:pt x="50800" y="0"/>
                </a:moveTo>
                <a:lnTo>
                  <a:pt x="6857999" y="0"/>
                </a:lnTo>
                <a:cubicBezTo>
                  <a:pt x="6914112" y="0"/>
                  <a:pt x="6959600" y="45488"/>
                  <a:pt x="6959600" y="101601"/>
                </a:cubicBezTo>
                <a:lnTo>
                  <a:pt x="6959600" y="1015999"/>
                </a:lnTo>
                <a:cubicBezTo>
                  <a:pt x="6959600" y="1072112"/>
                  <a:pt x="6914112" y="1117600"/>
                  <a:pt x="6857999" y="1117600"/>
                </a:cubicBezTo>
                <a:lnTo>
                  <a:pt x="50800" y="1117600"/>
                </a:lnTo>
                <a:cubicBezTo>
                  <a:pt x="22744" y="1117600"/>
                  <a:pt x="0" y="1094856"/>
                  <a:pt x="0" y="1066800"/>
                </a:cubicBezTo>
                <a:lnTo>
                  <a:pt x="0" y="50800"/>
                </a:lnTo>
                <a:cubicBezTo>
                  <a:pt x="0" y="22763"/>
                  <a:pt x="22763" y="0"/>
                  <a:pt x="50800" y="0"/>
                </a:cubicBezTo>
                <a:close/>
              </a:path>
            </a:pathLst>
          </a:custGeom>
          <a:solidFill>
            <a:srgbClr val="F9F5EE"/>
          </a:solidFill>
        </p:spPr>
      </p:sp>
      <p:sp>
        <p:nvSpPr>
          <p:cNvPr id="110" name="Shape 37"/>
          <p:cNvSpPr/>
          <p:nvPr/>
        </p:nvSpPr>
        <p:spPr>
          <a:xfrm>
            <a:off x="833120" y="7059930"/>
            <a:ext cx="76200" cy="1132840"/>
          </a:xfrm>
          <a:custGeom>
            <a:avLst/>
            <a:gdLst/>
            <a:ahLst/>
            <a:cxnLst/>
            <a:rect l="l" t="t" r="r" b="b"/>
            <a:pathLst>
              <a:path w="50800" h="1117600">
                <a:moveTo>
                  <a:pt x="50800" y="0"/>
                </a:moveTo>
                <a:lnTo>
                  <a:pt x="50800" y="0"/>
                </a:lnTo>
                <a:lnTo>
                  <a:pt x="50800" y="1117600"/>
                </a:lnTo>
                <a:lnTo>
                  <a:pt x="50800" y="1117600"/>
                </a:lnTo>
                <a:cubicBezTo>
                  <a:pt x="22763" y="1117600"/>
                  <a:pt x="0" y="1094837"/>
                  <a:pt x="0" y="1066800"/>
                </a:cubicBezTo>
                <a:lnTo>
                  <a:pt x="0" y="50800"/>
                </a:lnTo>
                <a:cubicBezTo>
                  <a:pt x="0" y="22763"/>
                  <a:pt x="22763" y="0"/>
                  <a:pt x="50800" y="0"/>
                </a:cubicBezTo>
                <a:close/>
              </a:path>
            </a:pathLst>
          </a:custGeom>
          <a:solidFill>
            <a:srgbClr val="C59F5E"/>
          </a:solidFill>
        </p:spPr>
      </p:sp>
      <p:sp>
        <p:nvSpPr>
          <p:cNvPr id="111" name="Text 38"/>
          <p:cNvSpPr/>
          <p:nvPr/>
        </p:nvSpPr>
        <p:spPr>
          <a:xfrm>
            <a:off x="1061720" y="7299960"/>
            <a:ext cx="1320800" cy="308610"/>
          </a:xfrm>
          <a:prstGeom prst="rect">
            <a:avLst/>
          </a:prstGeom>
          <a:no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MiSans Semibold" panose="00000700000000000000" charset="-122"/>
              </a:rPr>
              <a:t>大额补贴申请</a:t>
            </a:r>
            <a:endParaRPr lang="en-US" sz="16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112" name="Text 39"/>
          <p:cNvSpPr/>
          <p:nvPr/>
        </p:nvSpPr>
        <p:spPr>
          <a:xfrm>
            <a:off x="5846445" y="7273925"/>
            <a:ext cx="1866900" cy="360045"/>
          </a:xfrm>
          <a:prstGeom prst="rect">
            <a:avLst/>
          </a:prstGeom>
          <a:noFill/>
        </p:spPr>
        <p:txBody>
          <a:bodyPr wrap="square" lIns="0" tIns="0" rIns="0" bIns="0" rtlCol="0" anchor="ctr"/>
          <a:lstStyle/>
          <a:p>
            <a:pPr>
              <a:lnSpc>
                <a:spcPct val="120000"/>
              </a:lnSpc>
            </a:pPr>
            <a:r>
              <a:rPr lang="en-US" sz="2000" b="1" dirty="0">
                <a:solidFill>
                  <a:srgbClr val="C5A06D"/>
                </a:solidFill>
                <a:latin typeface="微软雅黑" panose="020B0503020204020204" charset="-122"/>
                <a:ea typeface="微软雅黑" panose="020B0503020204020204" charset="-122"/>
                <a:cs typeface="微软雅黑" panose="020B0503020204020204" charset="-122"/>
              </a:rPr>
              <a:t>30-60个工作日</a:t>
            </a:r>
            <a:endParaRPr lang="en-US" sz="20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115" name="Text 40"/>
          <p:cNvSpPr/>
          <p:nvPr/>
        </p:nvSpPr>
        <p:spPr>
          <a:xfrm>
            <a:off x="1061720" y="7732395"/>
            <a:ext cx="6616700" cy="25717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海外仓建设补贴、重大项目补贴审核周期</a:t>
            </a:r>
            <a:r>
              <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116" name="Shape 41"/>
          <p:cNvSpPr/>
          <p:nvPr/>
        </p:nvSpPr>
        <p:spPr>
          <a:xfrm>
            <a:off x="8300720" y="4354195"/>
            <a:ext cx="7416000" cy="4140000"/>
          </a:xfrm>
          <a:custGeom>
            <a:avLst/>
            <a:gdLst/>
            <a:ahLst/>
            <a:cxnLst/>
            <a:rect l="l" t="t" r="r" b="b"/>
            <a:pathLst>
              <a:path w="7493000" h="4165600">
                <a:moveTo>
                  <a:pt x="152419" y="0"/>
                </a:moveTo>
                <a:lnTo>
                  <a:pt x="7340581" y="0"/>
                </a:lnTo>
                <a:cubicBezTo>
                  <a:pt x="7424760" y="0"/>
                  <a:pt x="7493000" y="68240"/>
                  <a:pt x="7493000" y="152419"/>
                </a:cubicBezTo>
                <a:lnTo>
                  <a:pt x="7493000" y="4013181"/>
                </a:lnTo>
                <a:cubicBezTo>
                  <a:pt x="7493000" y="4097360"/>
                  <a:pt x="7424760" y="4165600"/>
                  <a:pt x="7340581" y="4165600"/>
                </a:cubicBezTo>
                <a:lnTo>
                  <a:pt x="152419" y="4165600"/>
                </a:lnTo>
                <a:cubicBezTo>
                  <a:pt x="68240" y="4165600"/>
                  <a:pt x="0" y="4097360"/>
                  <a:pt x="0" y="4013181"/>
                </a:cubicBezTo>
                <a:lnTo>
                  <a:pt x="0" y="152419"/>
                </a:lnTo>
                <a:cubicBezTo>
                  <a:pt x="0" y="68297"/>
                  <a:pt x="68297" y="0"/>
                  <a:pt x="152419"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117" name="Shape 42"/>
          <p:cNvSpPr/>
          <p:nvPr/>
        </p:nvSpPr>
        <p:spPr>
          <a:xfrm>
            <a:off x="8592820" y="4668520"/>
            <a:ext cx="304800" cy="308610"/>
          </a:xfrm>
          <a:custGeom>
            <a:avLst/>
            <a:gdLst/>
            <a:ahLst/>
            <a:cxnLst/>
            <a:rect l="l" t="t" r="r" b="b"/>
            <a:pathLst>
              <a:path w="304800" h="304800">
                <a:moveTo>
                  <a:pt x="152400" y="304800"/>
                </a:moveTo>
                <a:cubicBezTo>
                  <a:pt x="236512" y="304800"/>
                  <a:pt x="304800" y="236512"/>
                  <a:pt x="304800" y="152400"/>
                </a:cubicBezTo>
                <a:cubicBezTo>
                  <a:pt x="304800" y="68288"/>
                  <a:pt x="236512" y="0"/>
                  <a:pt x="152400" y="0"/>
                </a:cubicBezTo>
                <a:cubicBezTo>
                  <a:pt x="68288" y="0"/>
                  <a:pt x="0" y="68288"/>
                  <a:pt x="0" y="152400"/>
                </a:cubicBezTo>
                <a:cubicBezTo>
                  <a:pt x="0" y="236512"/>
                  <a:pt x="68288" y="304800"/>
                  <a:pt x="152400" y="304800"/>
                </a:cubicBezTo>
                <a:close/>
                <a:moveTo>
                  <a:pt x="133350" y="95250"/>
                </a:moveTo>
                <a:cubicBezTo>
                  <a:pt x="133350" y="84736"/>
                  <a:pt x="141886" y="76200"/>
                  <a:pt x="152400" y="76200"/>
                </a:cubicBezTo>
                <a:cubicBezTo>
                  <a:pt x="162914" y="76200"/>
                  <a:pt x="171450" y="84736"/>
                  <a:pt x="171450" y="95250"/>
                </a:cubicBezTo>
                <a:cubicBezTo>
                  <a:pt x="171450" y="105764"/>
                  <a:pt x="162914" y="114300"/>
                  <a:pt x="152400" y="114300"/>
                </a:cubicBezTo>
                <a:cubicBezTo>
                  <a:pt x="141886" y="114300"/>
                  <a:pt x="133350" y="105764"/>
                  <a:pt x="133350" y="95250"/>
                </a:cubicBezTo>
                <a:close/>
                <a:moveTo>
                  <a:pt x="128588" y="133350"/>
                </a:moveTo>
                <a:lnTo>
                  <a:pt x="157163" y="133350"/>
                </a:lnTo>
                <a:cubicBezTo>
                  <a:pt x="165080" y="133350"/>
                  <a:pt x="171450" y="139720"/>
                  <a:pt x="171450" y="147638"/>
                </a:cubicBezTo>
                <a:lnTo>
                  <a:pt x="171450" y="200025"/>
                </a:lnTo>
                <a:lnTo>
                  <a:pt x="176212" y="200025"/>
                </a:lnTo>
                <a:cubicBezTo>
                  <a:pt x="184130" y="200025"/>
                  <a:pt x="190500" y="206395"/>
                  <a:pt x="190500" y="214313"/>
                </a:cubicBezTo>
                <a:cubicBezTo>
                  <a:pt x="190500" y="222230"/>
                  <a:pt x="184130" y="228600"/>
                  <a:pt x="176212" y="228600"/>
                </a:cubicBezTo>
                <a:lnTo>
                  <a:pt x="128588" y="228600"/>
                </a:lnTo>
                <a:cubicBezTo>
                  <a:pt x="120670" y="228600"/>
                  <a:pt x="114300" y="222230"/>
                  <a:pt x="114300" y="214313"/>
                </a:cubicBezTo>
                <a:cubicBezTo>
                  <a:pt x="114300" y="206395"/>
                  <a:pt x="120670" y="200025"/>
                  <a:pt x="128588" y="200025"/>
                </a:cubicBezTo>
                <a:lnTo>
                  <a:pt x="142875" y="200025"/>
                </a:lnTo>
                <a:lnTo>
                  <a:pt x="142875" y="161925"/>
                </a:lnTo>
                <a:lnTo>
                  <a:pt x="128588" y="161925"/>
                </a:lnTo>
                <a:cubicBezTo>
                  <a:pt x="120670" y="161925"/>
                  <a:pt x="114300" y="155555"/>
                  <a:pt x="114300" y="147638"/>
                </a:cubicBezTo>
                <a:cubicBezTo>
                  <a:pt x="114300" y="139720"/>
                  <a:pt x="120670" y="133350"/>
                  <a:pt x="128588" y="133350"/>
                </a:cubicBezTo>
                <a:close/>
              </a:path>
            </a:pathLst>
          </a:custGeom>
          <a:solidFill>
            <a:srgbClr val="C5A06D"/>
          </a:solidFill>
        </p:spPr>
      </p:sp>
      <p:sp>
        <p:nvSpPr>
          <p:cNvPr id="118" name="Text 43"/>
          <p:cNvSpPr/>
          <p:nvPr/>
        </p:nvSpPr>
        <p:spPr>
          <a:xfrm>
            <a:off x="8935720" y="4615815"/>
            <a:ext cx="6756400" cy="41211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常见问题解答</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119" name="Shape 44"/>
          <p:cNvSpPr/>
          <p:nvPr/>
        </p:nvSpPr>
        <p:spPr>
          <a:xfrm>
            <a:off x="8554720" y="5264150"/>
            <a:ext cx="6985000" cy="927100"/>
          </a:xfrm>
          <a:custGeom>
            <a:avLst/>
            <a:gdLst/>
            <a:ahLst/>
            <a:cxnLst/>
            <a:rect l="l" t="t" r="r" b="b"/>
            <a:pathLst>
              <a:path w="6985000" h="914400">
                <a:moveTo>
                  <a:pt x="101599" y="0"/>
                </a:moveTo>
                <a:lnTo>
                  <a:pt x="6883401" y="0"/>
                </a:lnTo>
                <a:cubicBezTo>
                  <a:pt x="6939513" y="0"/>
                  <a:pt x="6985000" y="45487"/>
                  <a:pt x="6985000" y="101599"/>
                </a:cubicBezTo>
                <a:lnTo>
                  <a:pt x="6985000" y="812801"/>
                </a:lnTo>
                <a:cubicBezTo>
                  <a:pt x="6985000" y="868913"/>
                  <a:pt x="6939513" y="914400"/>
                  <a:pt x="6883401" y="914400"/>
                </a:cubicBezTo>
                <a:lnTo>
                  <a:pt x="101599" y="914400"/>
                </a:lnTo>
                <a:cubicBezTo>
                  <a:pt x="45487" y="914400"/>
                  <a:pt x="0" y="868913"/>
                  <a:pt x="0" y="812801"/>
                </a:cubicBezTo>
                <a:lnTo>
                  <a:pt x="0" y="101599"/>
                </a:lnTo>
                <a:cubicBezTo>
                  <a:pt x="0" y="45525"/>
                  <a:pt x="45525" y="0"/>
                  <a:pt x="101599" y="0"/>
                </a:cubicBezTo>
                <a:close/>
              </a:path>
            </a:pathLst>
          </a:custGeom>
          <a:solidFill>
            <a:srgbClr val="F9F5EE"/>
          </a:solidFill>
        </p:spPr>
      </p:sp>
      <p:sp>
        <p:nvSpPr>
          <p:cNvPr id="120" name="Text 45"/>
          <p:cNvSpPr/>
          <p:nvPr/>
        </p:nvSpPr>
        <p:spPr>
          <a:xfrm>
            <a:off x="8707120" y="5425440"/>
            <a:ext cx="6781800" cy="308610"/>
          </a:xfrm>
          <a:prstGeom prst="rect">
            <a:avLst/>
          </a:prstGeom>
          <a:no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微软雅黑" panose="020B0503020204020204" charset="-122"/>
              </a:rPr>
              <a:t>Q1: 申请时间窗口?</a:t>
            </a:r>
            <a:endParaRPr lang="en-US" sz="1600" b="1" dirty="0">
              <a:solidFill>
                <a:srgbClr val="C29B5C"/>
              </a:solidFill>
              <a:latin typeface="微软雅黑" panose="020B0503020204020204" charset="-122"/>
              <a:ea typeface="微软雅黑" panose="020B0503020204020204" charset="-122"/>
              <a:cs typeface="微软雅黑" panose="020B0503020204020204" charset="-122"/>
            </a:endParaRPr>
          </a:p>
        </p:txBody>
      </p:sp>
      <p:sp>
        <p:nvSpPr>
          <p:cNvPr id="121" name="Text 46"/>
          <p:cNvSpPr/>
          <p:nvPr/>
        </p:nvSpPr>
        <p:spPr>
          <a:xfrm>
            <a:off x="8707120" y="5781675"/>
            <a:ext cx="6769100" cy="25717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多数补贴全年可申请</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部分补贴有固定申报期</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建议关注官网通知</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22" name="Shape 47"/>
          <p:cNvSpPr/>
          <p:nvPr/>
        </p:nvSpPr>
        <p:spPr>
          <a:xfrm>
            <a:off x="8554720" y="6330950"/>
            <a:ext cx="6985000" cy="927100"/>
          </a:xfrm>
          <a:custGeom>
            <a:avLst/>
            <a:gdLst/>
            <a:ahLst/>
            <a:cxnLst/>
            <a:rect l="l" t="t" r="r" b="b"/>
            <a:pathLst>
              <a:path w="6985000" h="914400">
                <a:moveTo>
                  <a:pt x="101599" y="0"/>
                </a:moveTo>
                <a:lnTo>
                  <a:pt x="6883401" y="0"/>
                </a:lnTo>
                <a:cubicBezTo>
                  <a:pt x="6939513" y="0"/>
                  <a:pt x="6985000" y="45487"/>
                  <a:pt x="6985000" y="101599"/>
                </a:cubicBezTo>
                <a:lnTo>
                  <a:pt x="6985000" y="812801"/>
                </a:lnTo>
                <a:cubicBezTo>
                  <a:pt x="6985000" y="868913"/>
                  <a:pt x="6939513" y="914400"/>
                  <a:pt x="6883401" y="914400"/>
                </a:cubicBezTo>
                <a:lnTo>
                  <a:pt x="101599" y="914400"/>
                </a:lnTo>
                <a:cubicBezTo>
                  <a:pt x="45487" y="914400"/>
                  <a:pt x="0" y="868913"/>
                  <a:pt x="0" y="812801"/>
                </a:cubicBezTo>
                <a:lnTo>
                  <a:pt x="0" y="101599"/>
                </a:lnTo>
                <a:cubicBezTo>
                  <a:pt x="0" y="45525"/>
                  <a:pt x="45525" y="0"/>
                  <a:pt x="101599" y="0"/>
                </a:cubicBezTo>
                <a:close/>
              </a:path>
            </a:pathLst>
          </a:custGeom>
          <a:solidFill>
            <a:srgbClr val="F9F5EE"/>
          </a:solidFill>
        </p:spPr>
        <p:txBody>
          <a:bodyPr/>
          <a:p>
            <a:endParaRPr lang="zh-CN" altLang="en-US"/>
          </a:p>
        </p:txBody>
      </p:sp>
      <p:sp>
        <p:nvSpPr>
          <p:cNvPr id="126" name="Text 48"/>
          <p:cNvSpPr/>
          <p:nvPr/>
        </p:nvSpPr>
        <p:spPr>
          <a:xfrm>
            <a:off x="8707120" y="6492240"/>
            <a:ext cx="6781800" cy="308610"/>
          </a:xfrm>
          <a:prstGeom prst="rect">
            <a:avLst/>
          </a:prstGeom>
          <a:no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微软雅黑" panose="020B0503020204020204" charset="-122"/>
              </a:rPr>
              <a:t>Q2: 材料格式要求?</a:t>
            </a:r>
            <a:endParaRPr lang="en-US" sz="1600" b="1" dirty="0">
              <a:solidFill>
                <a:srgbClr val="C29B5C"/>
              </a:solidFill>
              <a:latin typeface="微软雅黑" panose="020B0503020204020204" charset="-122"/>
              <a:ea typeface="微软雅黑" panose="020B0503020204020204" charset="-122"/>
              <a:cs typeface="微软雅黑" panose="020B0503020204020204" charset="-122"/>
            </a:endParaRPr>
          </a:p>
        </p:txBody>
      </p:sp>
      <p:sp>
        <p:nvSpPr>
          <p:cNvPr id="127" name="Text 49"/>
          <p:cNvSpPr/>
          <p:nvPr/>
        </p:nvSpPr>
        <p:spPr>
          <a:xfrm>
            <a:off x="8707120" y="6848475"/>
            <a:ext cx="6769100" cy="25717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一般要求PDF或JPG格式</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大小不超过10MB</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确保清晰可读</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28" name="Shape 50"/>
          <p:cNvSpPr/>
          <p:nvPr/>
        </p:nvSpPr>
        <p:spPr>
          <a:xfrm>
            <a:off x="8554720" y="7397750"/>
            <a:ext cx="6985000" cy="927100"/>
          </a:xfrm>
          <a:custGeom>
            <a:avLst/>
            <a:gdLst/>
            <a:ahLst/>
            <a:cxnLst/>
            <a:rect l="l" t="t" r="r" b="b"/>
            <a:pathLst>
              <a:path w="6985000" h="914400">
                <a:moveTo>
                  <a:pt x="101599" y="0"/>
                </a:moveTo>
                <a:lnTo>
                  <a:pt x="6883401" y="0"/>
                </a:lnTo>
                <a:cubicBezTo>
                  <a:pt x="6939513" y="0"/>
                  <a:pt x="6985000" y="45487"/>
                  <a:pt x="6985000" y="101599"/>
                </a:cubicBezTo>
                <a:lnTo>
                  <a:pt x="6985000" y="812801"/>
                </a:lnTo>
                <a:cubicBezTo>
                  <a:pt x="6985000" y="868913"/>
                  <a:pt x="6939513" y="914400"/>
                  <a:pt x="6883401" y="914400"/>
                </a:cubicBezTo>
                <a:lnTo>
                  <a:pt x="101599" y="914400"/>
                </a:lnTo>
                <a:cubicBezTo>
                  <a:pt x="45487" y="914400"/>
                  <a:pt x="0" y="868913"/>
                  <a:pt x="0" y="812801"/>
                </a:cubicBezTo>
                <a:lnTo>
                  <a:pt x="0" y="101599"/>
                </a:lnTo>
                <a:cubicBezTo>
                  <a:pt x="0" y="45525"/>
                  <a:pt x="45525" y="0"/>
                  <a:pt x="101599" y="0"/>
                </a:cubicBezTo>
                <a:close/>
              </a:path>
            </a:pathLst>
          </a:custGeom>
          <a:solidFill>
            <a:srgbClr val="F9F5EE"/>
          </a:solidFill>
        </p:spPr>
      </p:sp>
      <p:sp>
        <p:nvSpPr>
          <p:cNvPr id="129" name="Text 51"/>
          <p:cNvSpPr/>
          <p:nvPr/>
        </p:nvSpPr>
        <p:spPr>
          <a:xfrm>
            <a:off x="8707120" y="7559040"/>
            <a:ext cx="6781800" cy="308610"/>
          </a:xfrm>
          <a:prstGeom prst="rect">
            <a:avLst/>
          </a:prstGeom>
          <a:no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微软雅黑" panose="020B0503020204020204" charset="-122"/>
              </a:rPr>
              <a:t>Q3: 进度如何查询?</a:t>
            </a:r>
            <a:endParaRPr lang="en-US" sz="1600" b="1" dirty="0">
              <a:solidFill>
                <a:srgbClr val="C29B5C"/>
              </a:solidFill>
              <a:latin typeface="微软雅黑" panose="020B0503020204020204" charset="-122"/>
              <a:ea typeface="微软雅黑" panose="020B0503020204020204" charset="-122"/>
              <a:cs typeface="微软雅黑" panose="020B0503020204020204" charset="-122"/>
            </a:endParaRPr>
          </a:p>
        </p:txBody>
      </p:sp>
      <p:sp>
        <p:nvSpPr>
          <p:cNvPr id="130" name="Text 52"/>
          <p:cNvSpPr/>
          <p:nvPr/>
        </p:nvSpPr>
        <p:spPr>
          <a:xfrm>
            <a:off x="8707120" y="7915275"/>
            <a:ext cx="6769100" cy="25717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登录海南省政务服务网</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在“我的申请”中查看审核进度</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8" name="文本框 7"/>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16" name="图片 15"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方正大黑体_GBK" panose="02010600010101010101" charset="-122"/>
                  <a:sym typeface="+mn-ea"/>
                </a:rPr>
                <a:t>补贴申请成功案例</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真实案例分享,为其他企业提供参考</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9" name="Shape 3"/>
          <p:cNvSpPr/>
          <p:nvPr/>
        </p:nvSpPr>
        <p:spPr>
          <a:xfrm>
            <a:off x="553720" y="1490980"/>
            <a:ext cx="4932000" cy="5040000"/>
          </a:xfrm>
          <a:custGeom>
            <a:avLst/>
            <a:gdLst/>
            <a:ahLst/>
            <a:cxnLst/>
            <a:rect l="l" t="t" r="r" b="b"/>
            <a:pathLst>
              <a:path w="4940300" h="4800600">
                <a:moveTo>
                  <a:pt x="50800" y="0"/>
                </a:moveTo>
                <a:lnTo>
                  <a:pt x="4889500" y="0"/>
                </a:lnTo>
                <a:cubicBezTo>
                  <a:pt x="4917537" y="0"/>
                  <a:pt x="4940300" y="22763"/>
                  <a:pt x="4940300" y="50800"/>
                </a:cubicBezTo>
                <a:lnTo>
                  <a:pt x="4940300" y="4648181"/>
                </a:lnTo>
                <a:cubicBezTo>
                  <a:pt x="4940300" y="4732360"/>
                  <a:pt x="4872060" y="4800600"/>
                  <a:pt x="4787881" y="4800600"/>
                </a:cubicBezTo>
                <a:lnTo>
                  <a:pt x="152419" y="4800600"/>
                </a:lnTo>
                <a:cubicBezTo>
                  <a:pt x="68240" y="4800600"/>
                  <a:pt x="0" y="4732360"/>
                  <a:pt x="0" y="4648181"/>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10" name="Shape 4"/>
          <p:cNvSpPr/>
          <p:nvPr/>
        </p:nvSpPr>
        <p:spPr>
          <a:xfrm>
            <a:off x="553720" y="1490980"/>
            <a:ext cx="4940300" cy="76835"/>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59F5E"/>
          </a:solidFill>
        </p:spPr>
      </p:sp>
      <p:sp>
        <p:nvSpPr>
          <p:cNvPr id="11" name="Shape 5"/>
          <p:cNvSpPr/>
          <p:nvPr/>
        </p:nvSpPr>
        <p:spPr>
          <a:xfrm>
            <a:off x="756920" y="1719580"/>
            <a:ext cx="609600" cy="645795"/>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9F5E"/>
          </a:solidFill>
        </p:spPr>
      </p:sp>
      <p:sp>
        <p:nvSpPr>
          <p:cNvPr id="12" name="Shape 6"/>
          <p:cNvSpPr/>
          <p:nvPr/>
        </p:nvSpPr>
        <p:spPr>
          <a:xfrm>
            <a:off x="918845" y="1897380"/>
            <a:ext cx="285750" cy="268605"/>
          </a:xfrm>
          <a:custGeom>
            <a:avLst/>
            <a:gdLst/>
            <a:ahLst/>
            <a:cxnLst/>
            <a:rect l="l" t="t" r="r" b="b"/>
            <a:pathLst>
              <a:path w="285750" h="254000">
                <a:moveTo>
                  <a:pt x="0" y="47625"/>
                </a:moveTo>
                <a:cubicBezTo>
                  <a:pt x="0" y="30113"/>
                  <a:pt x="14238" y="15875"/>
                  <a:pt x="31750" y="15875"/>
                </a:cubicBezTo>
                <a:lnTo>
                  <a:pt x="174625" y="15875"/>
                </a:lnTo>
                <a:cubicBezTo>
                  <a:pt x="192137" y="15875"/>
                  <a:pt x="206375" y="30113"/>
                  <a:pt x="206375" y="47625"/>
                </a:cubicBezTo>
                <a:lnTo>
                  <a:pt x="206375" y="63500"/>
                </a:lnTo>
                <a:lnTo>
                  <a:pt x="231527" y="63500"/>
                </a:lnTo>
                <a:cubicBezTo>
                  <a:pt x="239961" y="63500"/>
                  <a:pt x="248047" y="66824"/>
                  <a:pt x="254000" y="72777"/>
                </a:cubicBezTo>
                <a:lnTo>
                  <a:pt x="276473" y="95250"/>
                </a:lnTo>
                <a:cubicBezTo>
                  <a:pt x="282426" y="101203"/>
                  <a:pt x="285750" y="109289"/>
                  <a:pt x="285750" y="117723"/>
                </a:cubicBezTo>
                <a:lnTo>
                  <a:pt x="285750" y="190500"/>
                </a:lnTo>
                <a:cubicBezTo>
                  <a:pt x="285750" y="208012"/>
                  <a:pt x="271512" y="222250"/>
                  <a:pt x="254000" y="222250"/>
                </a:cubicBezTo>
                <a:lnTo>
                  <a:pt x="252363" y="222250"/>
                </a:lnTo>
                <a:cubicBezTo>
                  <a:pt x="247204" y="240556"/>
                  <a:pt x="230336" y="254000"/>
                  <a:pt x="210344" y="254000"/>
                </a:cubicBezTo>
                <a:cubicBezTo>
                  <a:pt x="190351" y="254000"/>
                  <a:pt x="173534" y="240556"/>
                  <a:pt x="168325" y="222250"/>
                </a:cubicBezTo>
                <a:lnTo>
                  <a:pt x="117425" y="222250"/>
                </a:lnTo>
                <a:cubicBezTo>
                  <a:pt x="112266" y="240556"/>
                  <a:pt x="95399" y="254000"/>
                  <a:pt x="75406" y="254000"/>
                </a:cubicBezTo>
                <a:cubicBezTo>
                  <a:pt x="55414" y="254000"/>
                  <a:pt x="38596" y="240556"/>
                  <a:pt x="33387" y="222250"/>
                </a:cubicBezTo>
                <a:lnTo>
                  <a:pt x="31750" y="222250"/>
                </a:lnTo>
                <a:cubicBezTo>
                  <a:pt x="14238" y="222250"/>
                  <a:pt x="0" y="208012"/>
                  <a:pt x="0" y="190500"/>
                </a:cubicBezTo>
                <a:lnTo>
                  <a:pt x="0" y="47625"/>
                </a:lnTo>
                <a:close/>
                <a:moveTo>
                  <a:pt x="254000" y="142875"/>
                </a:moveTo>
                <a:lnTo>
                  <a:pt x="254000" y="117723"/>
                </a:lnTo>
                <a:lnTo>
                  <a:pt x="231527" y="95250"/>
                </a:lnTo>
                <a:lnTo>
                  <a:pt x="206375" y="95250"/>
                </a:lnTo>
                <a:lnTo>
                  <a:pt x="206375" y="142875"/>
                </a:lnTo>
                <a:lnTo>
                  <a:pt x="254000" y="142875"/>
                </a:lnTo>
                <a:close/>
                <a:moveTo>
                  <a:pt x="95250" y="210344"/>
                </a:moveTo>
                <a:cubicBezTo>
                  <a:pt x="95250" y="199392"/>
                  <a:pt x="86358" y="190500"/>
                  <a:pt x="75406" y="190500"/>
                </a:cubicBezTo>
                <a:cubicBezTo>
                  <a:pt x="64454" y="190500"/>
                  <a:pt x="55563" y="199392"/>
                  <a:pt x="55563" y="210344"/>
                </a:cubicBezTo>
                <a:cubicBezTo>
                  <a:pt x="55563" y="221296"/>
                  <a:pt x="64454" y="230188"/>
                  <a:pt x="75406" y="230188"/>
                </a:cubicBezTo>
                <a:cubicBezTo>
                  <a:pt x="86358" y="230188"/>
                  <a:pt x="95250" y="221296"/>
                  <a:pt x="95250" y="210344"/>
                </a:cubicBezTo>
                <a:close/>
                <a:moveTo>
                  <a:pt x="210344" y="230188"/>
                </a:moveTo>
                <a:cubicBezTo>
                  <a:pt x="221296" y="230188"/>
                  <a:pt x="230188" y="221296"/>
                  <a:pt x="230188" y="210344"/>
                </a:cubicBezTo>
                <a:cubicBezTo>
                  <a:pt x="230188" y="199392"/>
                  <a:pt x="221296" y="190500"/>
                  <a:pt x="210344" y="190500"/>
                </a:cubicBezTo>
                <a:cubicBezTo>
                  <a:pt x="199392" y="190500"/>
                  <a:pt x="190500" y="199392"/>
                  <a:pt x="190500" y="210344"/>
                </a:cubicBezTo>
                <a:cubicBezTo>
                  <a:pt x="190500" y="221296"/>
                  <a:pt x="199392" y="230188"/>
                  <a:pt x="210344" y="230188"/>
                </a:cubicBezTo>
                <a:close/>
              </a:path>
            </a:pathLst>
          </a:custGeom>
          <a:solidFill>
            <a:srgbClr val="FFFFFF"/>
          </a:solidFill>
        </p:spPr>
      </p:sp>
      <p:sp>
        <p:nvSpPr>
          <p:cNvPr id="13" name="Text 7"/>
          <p:cNvSpPr/>
          <p:nvPr/>
        </p:nvSpPr>
        <p:spPr>
          <a:xfrm>
            <a:off x="1518920" y="1846580"/>
            <a:ext cx="3413125" cy="37592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案例一:国际快递补贴</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65" name="组合 64"/>
          <p:cNvGrpSpPr/>
          <p:nvPr/>
        </p:nvGrpSpPr>
        <p:grpSpPr>
          <a:xfrm>
            <a:off x="756920" y="2481580"/>
            <a:ext cx="4533900" cy="1238250"/>
            <a:chOff x="1120" y="3772"/>
            <a:chExt cx="7140" cy="1950"/>
          </a:xfrm>
          <a:solidFill>
            <a:srgbClr val="F9F5EE"/>
          </a:solidFill>
        </p:grpSpPr>
        <p:sp>
          <p:nvSpPr>
            <p:cNvPr id="14" name="Shape 8"/>
            <p:cNvSpPr/>
            <p:nvPr/>
          </p:nvSpPr>
          <p:spPr>
            <a:xfrm>
              <a:off x="1120" y="3772"/>
              <a:ext cx="7140" cy="1950"/>
            </a:xfrm>
            <a:custGeom>
              <a:avLst/>
              <a:gdLst/>
              <a:ahLst/>
              <a:cxnLst/>
              <a:rect l="l" t="t" r="r" b="b"/>
              <a:pathLst>
                <a:path w="4533900" h="1168400">
                  <a:moveTo>
                    <a:pt x="101604" y="0"/>
                  </a:moveTo>
                  <a:lnTo>
                    <a:pt x="4432296" y="0"/>
                  </a:lnTo>
                  <a:cubicBezTo>
                    <a:pt x="4488410" y="0"/>
                    <a:pt x="4533900" y="45490"/>
                    <a:pt x="4533900" y="101604"/>
                  </a:cubicBezTo>
                  <a:lnTo>
                    <a:pt x="4533900" y="1066796"/>
                  </a:lnTo>
                  <a:cubicBezTo>
                    <a:pt x="4533900" y="1122910"/>
                    <a:pt x="4488410" y="1168400"/>
                    <a:pt x="4432296" y="1168400"/>
                  </a:cubicBezTo>
                  <a:lnTo>
                    <a:pt x="101604" y="1168400"/>
                  </a:lnTo>
                  <a:cubicBezTo>
                    <a:pt x="45490" y="1168400"/>
                    <a:pt x="0" y="1122910"/>
                    <a:pt x="0" y="1066796"/>
                  </a:cubicBezTo>
                  <a:lnTo>
                    <a:pt x="0" y="101604"/>
                  </a:lnTo>
                  <a:cubicBezTo>
                    <a:pt x="0" y="45527"/>
                    <a:pt x="45527" y="0"/>
                    <a:pt x="101604" y="0"/>
                  </a:cubicBezTo>
                  <a:close/>
                </a:path>
              </a:pathLst>
            </a:custGeom>
            <a:grpFill/>
          </p:spPr>
        </p:sp>
        <p:sp>
          <p:nvSpPr>
            <p:cNvPr id="15" name="Text 9"/>
            <p:cNvSpPr/>
            <p:nvPr/>
          </p:nvSpPr>
          <p:spPr>
            <a:xfrm>
              <a:off x="1360" y="4012"/>
              <a:ext cx="6820" cy="508"/>
            </a:xfrm>
            <a:prstGeom prst="rect">
              <a:avLst/>
            </a:prstGeom>
            <a:grp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MiSans Semibold" panose="00000700000000000000" charset="-122"/>
                </a:rPr>
                <a:t>企业背景</a:t>
              </a:r>
              <a:endParaRPr lang="en-US" sz="16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16" name="Text 10"/>
            <p:cNvSpPr/>
            <p:nvPr/>
          </p:nvSpPr>
          <p:spPr>
            <a:xfrm>
              <a:off x="1360" y="4572"/>
              <a:ext cx="6800" cy="847"/>
            </a:xfrm>
            <a:prstGeom prst="rect">
              <a:avLst/>
            </a:prstGeom>
            <a:grp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某跨境电商企业月均发货量10万单</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通过海南政策每月节省物流成本30万元</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64" name="组合 63"/>
          <p:cNvGrpSpPr/>
          <p:nvPr/>
        </p:nvGrpSpPr>
        <p:grpSpPr>
          <a:xfrm>
            <a:off x="756920" y="3831590"/>
            <a:ext cx="4533900" cy="1238250"/>
            <a:chOff x="1120" y="5772"/>
            <a:chExt cx="7140" cy="1950"/>
          </a:xfrm>
          <a:solidFill>
            <a:srgbClr val="F9F5EE"/>
          </a:solidFill>
        </p:grpSpPr>
        <p:sp>
          <p:nvSpPr>
            <p:cNvPr id="17" name="Shape 11"/>
            <p:cNvSpPr/>
            <p:nvPr/>
          </p:nvSpPr>
          <p:spPr>
            <a:xfrm>
              <a:off x="1120" y="5772"/>
              <a:ext cx="7140" cy="1950"/>
            </a:xfrm>
            <a:custGeom>
              <a:avLst/>
              <a:gdLst/>
              <a:ahLst/>
              <a:cxnLst/>
              <a:rect l="l" t="t" r="r" b="b"/>
              <a:pathLst>
                <a:path w="4533900" h="1168400">
                  <a:moveTo>
                    <a:pt x="101604" y="0"/>
                  </a:moveTo>
                  <a:lnTo>
                    <a:pt x="4432296" y="0"/>
                  </a:lnTo>
                  <a:cubicBezTo>
                    <a:pt x="4488410" y="0"/>
                    <a:pt x="4533900" y="45490"/>
                    <a:pt x="4533900" y="101604"/>
                  </a:cubicBezTo>
                  <a:lnTo>
                    <a:pt x="4533900" y="1066796"/>
                  </a:lnTo>
                  <a:cubicBezTo>
                    <a:pt x="4533900" y="1122910"/>
                    <a:pt x="4488410" y="1168400"/>
                    <a:pt x="4432296" y="1168400"/>
                  </a:cubicBezTo>
                  <a:lnTo>
                    <a:pt x="101604" y="1168400"/>
                  </a:lnTo>
                  <a:cubicBezTo>
                    <a:pt x="45490" y="1168400"/>
                    <a:pt x="0" y="1122910"/>
                    <a:pt x="0" y="1066796"/>
                  </a:cubicBezTo>
                  <a:lnTo>
                    <a:pt x="0" y="101604"/>
                  </a:lnTo>
                  <a:cubicBezTo>
                    <a:pt x="0" y="45527"/>
                    <a:pt x="45527" y="0"/>
                    <a:pt x="101604" y="0"/>
                  </a:cubicBezTo>
                  <a:close/>
                </a:path>
              </a:pathLst>
            </a:custGeom>
            <a:grpFill/>
          </p:spPr>
        </p:sp>
        <p:sp>
          <p:nvSpPr>
            <p:cNvPr id="18" name="Text 12"/>
            <p:cNvSpPr/>
            <p:nvPr/>
          </p:nvSpPr>
          <p:spPr>
            <a:xfrm>
              <a:off x="1360" y="6012"/>
              <a:ext cx="6820" cy="508"/>
            </a:xfrm>
            <a:prstGeom prst="rect">
              <a:avLst/>
            </a:prstGeom>
            <a:grp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MiSans Semibold" panose="00000700000000000000" charset="-122"/>
                </a:rPr>
                <a:t>申请过程</a:t>
              </a:r>
              <a:endParaRPr lang="en-US" sz="16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19" name="Text 13"/>
            <p:cNvSpPr/>
            <p:nvPr/>
          </p:nvSpPr>
          <p:spPr>
            <a:xfrm>
              <a:off x="1360" y="6572"/>
              <a:ext cx="6800" cy="847"/>
            </a:xfrm>
            <a:prstGeom prst="rect">
              <a:avLst/>
            </a:prstGeom>
            <a:grp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通过海南省政务服务网在线申请</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上传交易记录和物流单据</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15个工作日内审核通过</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20" name="组合 19"/>
          <p:cNvGrpSpPr/>
          <p:nvPr/>
        </p:nvGrpSpPr>
        <p:grpSpPr>
          <a:xfrm>
            <a:off x="756920" y="5181600"/>
            <a:ext cx="4540250" cy="1130300"/>
            <a:chOff x="1120" y="7952"/>
            <a:chExt cx="7150" cy="1780"/>
          </a:xfrm>
          <a:solidFill>
            <a:srgbClr val="F9F5EE"/>
          </a:solidFill>
        </p:grpSpPr>
        <p:sp>
          <p:nvSpPr>
            <p:cNvPr id="21" name="Shape 14"/>
            <p:cNvSpPr/>
            <p:nvPr/>
          </p:nvSpPr>
          <p:spPr>
            <a:xfrm>
              <a:off x="1120" y="7952"/>
              <a:ext cx="7140" cy="1780"/>
            </a:xfrm>
            <a:custGeom>
              <a:avLst/>
              <a:gdLst/>
              <a:ahLst/>
              <a:cxnLst/>
              <a:rect l="l" t="t" r="r" b="b"/>
              <a:pathLst>
                <a:path w="4533900" h="1066800">
                  <a:moveTo>
                    <a:pt x="101602" y="0"/>
                  </a:moveTo>
                  <a:lnTo>
                    <a:pt x="4432298" y="0"/>
                  </a:lnTo>
                  <a:cubicBezTo>
                    <a:pt x="4488411" y="0"/>
                    <a:pt x="4533900" y="45489"/>
                    <a:pt x="4533900" y="101602"/>
                  </a:cubicBezTo>
                  <a:lnTo>
                    <a:pt x="4533900" y="965198"/>
                  </a:lnTo>
                  <a:cubicBezTo>
                    <a:pt x="4533900" y="1021311"/>
                    <a:pt x="4488411" y="1066800"/>
                    <a:pt x="4432298" y="1066800"/>
                  </a:cubicBezTo>
                  <a:lnTo>
                    <a:pt x="101602" y="1066800"/>
                  </a:lnTo>
                  <a:cubicBezTo>
                    <a:pt x="45489" y="1066800"/>
                    <a:pt x="0" y="1021311"/>
                    <a:pt x="0" y="965198"/>
                  </a:cubicBezTo>
                  <a:lnTo>
                    <a:pt x="0" y="101602"/>
                  </a:lnTo>
                  <a:cubicBezTo>
                    <a:pt x="0" y="45526"/>
                    <a:pt x="45526" y="0"/>
                    <a:pt x="101602" y="0"/>
                  </a:cubicBezTo>
                  <a:close/>
                </a:path>
              </a:pathLst>
            </a:custGeom>
            <a:grpFill/>
          </p:spPr>
        </p:sp>
        <p:sp>
          <p:nvSpPr>
            <p:cNvPr id="22" name="Text 15"/>
            <p:cNvSpPr/>
            <p:nvPr/>
          </p:nvSpPr>
          <p:spPr>
            <a:xfrm>
              <a:off x="1360" y="8192"/>
              <a:ext cx="6820" cy="508"/>
            </a:xfrm>
            <a:prstGeom prst="rect">
              <a:avLst/>
            </a:prstGeom>
            <a:grp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MiSans Semibold" panose="00000700000000000000" charset="-122"/>
                </a:rPr>
                <a:t>实际效果</a:t>
              </a:r>
              <a:endParaRPr lang="en-US" sz="16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23" name="Text 16"/>
            <p:cNvSpPr/>
            <p:nvPr/>
          </p:nvSpPr>
          <p:spPr>
            <a:xfrm>
              <a:off x="1360" y="8872"/>
              <a:ext cx="2100" cy="423"/>
            </a:xfrm>
            <a:prstGeom prst="rect">
              <a:avLst/>
            </a:prstGeom>
            <a:grp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年节省物流成本</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4" name="Text 17"/>
            <p:cNvSpPr/>
            <p:nvPr/>
          </p:nvSpPr>
          <p:spPr>
            <a:xfrm>
              <a:off x="6190" y="8752"/>
              <a:ext cx="2080" cy="678"/>
            </a:xfrm>
            <a:prstGeom prst="rect">
              <a:avLst/>
            </a:prstGeom>
            <a:grpFill/>
          </p:spPr>
          <p:txBody>
            <a:bodyPr wrap="square" lIns="0" tIns="0" rIns="0" bIns="0" rtlCol="0" anchor="ctr"/>
            <a:lstStyle/>
            <a:p>
              <a:pPr>
                <a:lnSpc>
                  <a:spcPct val="110000"/>
                </a:lnSpc>
              </a:pPr>
              <a:r>
                <a:rPr lang="en-US" sz="2400" b="1" dirty="0">
                  <a:solidFill>
                    <a:srgbClr val="C5A06D"/>
                  </a:solidFill>
                  <a:latin typeface="微软雅黑" panose="020B0503020204020204" charset="-122"/>
                  <a:ea typeface="微软雅黑" panose="020B0503020204020204" charset="-122"/>
                  <a:cs typeface="微软雅黑" panose="020B0503020204020204" charset="-122"/>
                </a:rPr>
                <a:t>360万元</a:t>
              </a:r>
              <a:endParaRPr lang="en-US" sz="2400" b="1" dirty="0">
                <a:solidFill>
                  <a:srgbClr val="C5A06D"/>
                </a:solidFill>
                <a:latin typeface="微软雅黑" panose="020B0503020204020204" charset="-122"/>
                <a:ea typeface="微软雅黑" panose="020B0503020204020204" charset="-122"/>
                <a:cs typeface="微软雅黑" panose="020B0503020204020204" charset="-122"/>
              </a:endParaRPr>
            </a:p>
          </p:txBody>
        </p:sp>
      </p:grpSp>
      <p:sp>
        <p:nvSpPr>
          <p:cNvPr id="25" name="Shape 18"/>
          <p:cNvSpPr/>
          <p:nvPr/>
        </p:nvSpPr>
        <p:spPr>
          <a:xfrm>
            <a:off x="5655945" y="1490980"/>
            <a:ext cx="4932000" cy="5040000"/>
          </a:xfrm>
          <a:custGeom>
            <a:avLst/>
            <a:gdLst/>
            <a:ahLst/>
            <a:cxnLst/>
            <a:rect l="l" t="t" r="r" b="b"/>
            <a:pathLst>
              <a:path w="4940300" h="4800600">
                <a:moveTo>
                  <a:pt x="50800" y="0"/>
                </a:moveTo>
                <a:lnTo>
                  <a:pt x="4889500" y="0"/>
                </a:lnTo>
                <a:cubicBezTo>
                  <a:pt x="4917537" y="0"/>
                  <a:pt x="4940300" y="22763"/>
                  <a:pt x="4940300" y="50800"/>
                </a:cubicBezTo>
                <a:lnTo>
                  <a:pt x="4940300" y="4648181"/>
                </a:lnTo>
                <a:cubicBezTo>
                  <a:pt x="4940300" y="4732360"/>
                  <a:pt x="4872060" y="4800600"/>
                  <a:pt x="4787881" y="4800600"/>
                </a:cubicBezTo>
                <a:lnTo>
                  <a:pt x="152419" y="4800600"/>
                </a:lnTo>
                <a:cubicBezTo>
                  <a:pt x="68240" y="4800600"/>
                  <a:pt x="0" y="4732360"/>
                  <a:pt x="0" y="4648181"/>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26" name="Shape 19"/>
          <p:cNvSpPr/>
          <p:nvPr/>
        </p:nvSpPr>
        <p:spPr>
          <a:xfrm>
            <a:off x="5655945" y="1490980"/>
            <a:ext cx="4940300" cy="76835"/>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59F5E"/>
          </a:solidFill>
        </p:spPr>
      </p:sp>
      <p:sp>
        <p:nvSpPr>
          <p:cNvPr id="27" name="Shape 20"/>
          <p:cNvSpPr/>
          <p:nvPr/>
        </p:nvSpPr>
        <p:spPr>
          <a:xfrm>
            <a:off x="5859145" y="1719580"/>
            <a:ext cx="609600" cy="645795"/>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9F5E"/>
          </a:solidFill>
        </p:spPr>
      </p:sp>
      <p:sp>
        <p:nvSpPr>
          <p:cNvPr id="28" name="Shape 21"/>
          <p:cNvSpPr/>
          <p:nvPr/>
        </p:nvSpPr>
        <p:spPr>
          <a:xfrm>
            <a:off x="6021070" y="1897380"/>
            <a:ext cx="285750" cy="268605"/>
          </a:xfrm>
          <a:custGeom>
            <a:avLst/>
            <a:gdLst/>
            <a:ahLst/>
            <a:cxnLst/>
            <a:rect l="l" t="t" r="r" b="b"/>
            <a:pathLst>
              <a:path w="285750" h="254000">
                <a:moveTo>
                  <a:pt x="0" y="70495"/>
                </a:moveTo>
                <a:lnTo>
                  <a:pt x="0" y="238125"/>
                </a:lnTo>
                <a:cubicBezTo>
                  <a:pt x="0" y="246906"/>
                  <a:pt x="7094" y="254000"/>
                  <a:pt x="15875" y="254000"/>
                </a:cubicBezTo>
                <a:cubicBezTo>
                  <a:pt x="24656" y="254000"/>
                  <a:pt x="31750" y="246906"/>
                  <a:pt x="31750" y="238125"/>
                </a:cubicBezTo>
                <a:lnTo>
                  <a:pt x="31750" y="119063"/>
                </a:lnTo>
                <a:cubicBezTo>
                  <a:pt x="31750" y="110282"/>
                  <a:pt x="38844" y="103188"/>
                  <a:pt x="47625" y="103188"/>
                </a:cubicBezTo>
                <a:lnTo>
                  <a:pt x="238125" y="103188"/>
                </a:lnTo>
                <a:cubicBezTo>
                  <a:pt x="246906" y="103188"/>
                  <a:pt x="254000" y="110282"/>
                  <a:pt x="254000" y="119063"/>
                </a:cubicBezTo>
                <a:lnTo>
                  <a:pt x="254000" y="238125"/>
                </a:lnTo>
                <a:cubicBezTo>
                  <a:pt x="254000" y="246906"/>
                  <a:pt x="261094" y="254000"/>
                  <a:pt x="269875" y="254000"/>
                </a:cubicBezTo>
                <a:cubicBezTo>
                  <a:pt x="278656" y="254000"/>
                  <a:pt x="285750" y="246906"/>
                  <a:pt x="285750" y="238125"/>
                </a:cubicBezTo>
                <a:lnTo>
                  <a:pt x="285750" y="70495"/>
                </a:lnTo>
                <a:cubicBezTo>
                  <a:pt x="285750" y="56852"/>
                  <a:pt x="277019" y="44698"/>
                  <a:pt x="264021" y="40382"/>
                </a:cubicBezTo>
                <a:lnTo>
                  <a:pt x="150416" y="2530"/>
                </a:lnTo>
                <a:cubicBezTo>
                  <a:pt x="145504" y="893"/>
                  <a:pt x="140246" y="893"/>
                  <a:pt x="135334" y="2530"/>
                </a:cubicBezTo>
                <a:lnTo>
                  <a:pt x="21729" y="40382"/>
                </a:lnTo>
                <a:cubicBezTo>
                  <a:pt x="8731" y="44698"/>
                  <a:pt x="0" y="56852"/>
                  <a:pt x="0" y="70495"/>
                </a:cubicBezTo>
                <a:close/>
                <a:moveTo>
                  <a:pt x="230188" y="127000"/>
                </a:moveTo>
                <a:lnTo>
                  <a:pt x="55563" y="127000"/>
                </a:lnTo>
                <a:lnTo>
                  <a:pt x="55563" y="158750"/>
                </a:lnTo>
                <a:lnTo>
                  <a:pt x="230188" y="158750"/>
                </a:lnTo>
                <a:lnTo>
                  <a:pt x="230188" y="127000"/>
                </a:lnTo>
                <a:close/>
                <a:moveTo>
                  <a:pt x="55563" y="206375"/>
                </a:moveTo>
                <a:lnTo>
                  <a:pt x="230188" y="206375"/>
                </a:lnTo>
                <a:lnTo>
                  <a:pt x="230188" y="174625"/>
                </a:lnTo>
                <a:lnTo>
                  <a:pt x="55563" y="174625"/>
                </a:lnTo>
                <a:lnTo>
                  <a:pt x="55563" y="206375"/>
                </a:lnTo>
                <a:close/>
                <a:moveTo>
                  <a:pt x="230188" y="222250"/>
                </a:moveTo>
                <a:lnTo>
                  <a:pt x="55563" y="222250"/>
                </a:lnTo>
                <a:lnTo>
                  <a:pt x="55563" y="254000"/>
                </a:lnTo>
                <a:lnTo>
                  <a:pt x="230188" y="254000"/>
                </a:lnTo>
                <a:lnTo>
                  <a:pt x="230188" y="222250"/>
                </a:lnTo>
                <a:close/>
              </a:path>
            </a:pathLst>
          </a:custGeom>
          <a:solidFill>
            <a:srgbClr val="FFFFFF"/>
          </a:solidFill>
        </p:spPr>
      </p:sp>
      <p:sp>
        <p:nvSpPr>
          <p:cNvPr id="29" name="Text 22"/>
          <p:cNvSpPr/>
          <p:nvPr/>
        </p:nvSpPr>
        <p:spPr>
          <a:xfrm>
            <a:off x="6621145" y="1846580"/>
            <a:ext cx="3758565" cy="37592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案例二:海外仓建设补贴</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66" name="组合 65"/>
          <p:cNvGrpSpPr/>
          <p:nvPr/>
        </p:nvGrpSpPr>
        <p:grpSpPr>
          <a:xfrm>
            <a:off x="5859145" y="2481580"/>
            <a:ext cx="4533900" cy="1238250"/>
            <a:chOff x="9227" y="3772"/>
            <a:chExt cx="7140" cy="1950"/>
          </a:xfrm>
          <a:solidFill>
            <a:srgbClr val="F9F5EE"/>
          </a:solidFill>
        </p:grpSpPr>
        <p:sp>
          <p:nvSpPr>
            <p:cNvPr id="30" name="Shape 23"/>
            <p:cNvSpPr/>
            <p:nvPr/>
          </p:nvSpPr>
          <p:spPr>
            <a:xfrm>
              <a:off x="9227" y="3772"/>
              <a:ext cx="7140" cy="1950"/>
            </a:xfrm>
            <a:custGeom>
              <a:avLst/>
              <a:gdLst/>
              <a:ahLst/>
              <a:cxnLst/>
              <a:rect l="l" t="t" r="r" b="b"/>
              <a:pathLst>
                <a:path w="4533900" h="1168400">
                  <a:moveTo>
                    <a:pt x="101604" y="0"/>
                  </a:moveTo>
                  <a:lnTo>
                    <a:pt x="4432296" y="0"/>
                  </a:lnTo>
                  <a:cubicBezTo>
                    <a:pt x="4488410" y="0"/>
                    <a:pt x="4533900" y="45490"/>
                    <a:pt x="4533900" y="101604"/>
                  </a:cubicBezTo>
                  <a:lnTo>
                    <a:pt x="4533900" y="1066796"/>
                  </a:lnTo>
                  <a:cubicBezTo>
                    <a:pt x="4533900" y="1122910"/>
                    <a:pt x="4488410" y="1168400"/>
                    <a:pt x="4432296" y="1168400"/>
                  </a:cubicBezTo>
                  <a:lnTo>
                    <a:pt x="101604" y="1168400"/>
                  </a:lnTo>
                  <a:cubicBezTo>
                    <a:pt x="45490" y="1168400"/>
                    <a:pt x="0" y="1122910"/>
                    <a:pt x="0" y="1066796"/>
                  </a:cubicBezTo>
                  <a:lnTo>
                    <a:pt x="0" y="101604"/>
                  </a:lnTo>
                  <a:cubicBezTo>
                    <a:pt x="0" y="45527"/>
                    <a:pt x="45527" y="0"/>
                    <a:pt x="101604" y="0"/>
                  </a:cubicBezTo>
                  <a:close/>
                </a:path>
              </a:pathLst>
            </a:custGeom>
            <a:grpFill/>
          </p:spPr>
        </p:sp>
        <p:sp>
          <p:nvSpPr>
            <p:cNvPr id="31" name="Text 24"/>
            <p:cNvSpPr/>
            <p:nvPr/>
          </p:nvSpPr>
          <p:spPr>
            <a:xfrm>
              <a:off x="9467" y="4012"/>
              <a:ext cx="6820" cy="508"/>
            </a:xfrm>
            <a:prstGeom prst="rect">
              <a:avLst/>
            </a:prstGeom>
            <a:grp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MiSans Semibold" panose="00000700000000000000" charset="-122"/>
                </a:rPr>
                <a:t>企业背景</a:t>
              </a:r>
              <a:endParaRPr lang="en-US" sz="16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32" name="Text 25"/>
            <p:cNvSpPr/>
            <p:nvPr/>
          </p:nvSpPr>
          <p:spPr>
            <a:xfrm>
              <a:off x="9467" y="4572"/>
              <a:ext cx="6800" cy="847"/>
            </a:xfrm>
            <a:prstGeom prst="rect">
              <a:avLst/>
            </a:prstGeom>
            <a:grp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某企业在东南亚建设海外仓</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建设费用1500万元</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获得补贴450万元</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67" name="组合 66"/>
          <p:cNvGrpSpPr/>
          <p:nvPr/>
        </p:nvGrpSpPr>
        <p:grpSpPr>
          <a:xfrm>
            <a:off x="5859145" y="3831590"/>
            <a:ext cx="4533900" cy="1238250"/>
            <a:chOff x="9227" y="5772"/>
            <a:chExt cx="7140" cy="1950"/>
          </a:xfrm>
          <a:solidFill>
            <a:srgbClr val="F9F5EE"/>
          </a:solidFill>
        </p:grpSpPr>
        <p:sp>
          <p:nvSpPr>
            <p:cNvPr id="33" name="Shape 26"/>
            <p:cNvSpPr/>
            <p:nvPr/>
          </p:nvSpPr>
          <p:spPr>
            <a:xfrm>
              <a:off x="9227" y="5772"/>
              <a:ext cx="7140" cy="1950"/>
            </a:xfrm>
            <a:custGeom>
              <a:avLst/>
              <a:gdLst/>
              <a:ahLst/>
              <a:cxnLst/>
              <a:rect l="l" t="t" r="r" b="b"/>
              <a:pathLst>
                <a:path w="4533900" h="1168400">
                  <a:moveTo>
                    <a:pt x="101604" y="0"/>
                  </a:moveTo>
                  <a:lnTo>
                    <a:pt x="4432296" y="0"/>
                  </a:lnTo>
                  <a:cubicBezTo>
                    <a:pt x="4488410" y="0"/>
                    <a:pt x="4533900" y="45490"/>
                    <a:pt x="4533900" y="101604"/>
                  </a:cubicBezTo>
                  <a:lnTo>
                    <a:pt x="4533900" y="1066796"/>
                  </a:lnTo>
                  <a:cubicBezTo>
                    <a:pt x="4533900" y="1122910"/>
                    <a:pt x="4488410" y="1168400"/>
                    <a:pt x="4432296" y="1168400"/>
                  </a:cubicBezTo>
                  <a:lnTo>
                    <a:pt x="101604" y="1168400"/>
                  </a:lnTo>
                  <a:cubicBezTo>
                    <a:pt x="45490" y="1168400"/>
                    <a:pt x="0" y="1122910"/>
                    <a:pt x="0" y="1066796"/>
                  </a:cubicBezTo>
                  <a:lnTo>
                    <a:pt x="0" y="101604"/>
                  </a:lnTo>
                  <a:cubicBezTo>
                    <a:pt x="0" y="45527"/>
                    <a:pt x="45527" y="0"/>
                    <a:pt x="101604" y="0"/>
                  </a:cubicBezTo>
                  <a:close/>
                </a:path>
              </a:pathLst>
            </a:custGeom>
            <a:grpFill/>
          </p:spPr>
        </p:sp>
        <p:sp>
          <p:nvSpPr>
            <p:cNvPr id="34" name="Text 27"/>
            <p:cNvSpPr/>
            <p:nvPr/>
          </p:nvSpPr>
          <p:spPr>
            <a:xfrm>
              <a:off x="9467" y="6012"/>
              <a:ext cx="6820" cy="508"/>
            </a:xfrm>
            <a:prstGeom prst="rect">
              <a:avLst/>
            </a:prstGeom>
            <a:grp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MiSans Semibold" panose="00000700000000000000" charset="-122"/>
                </a:rPr>
                <a:t>申请过程</a:t>
              </a:r>
              <a:endParaRPr lang="en-US" sz="16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35" name="Text 28"/>
            <p:cNvSpPr/>
            <p:nvPr/>
          </p:nvSpPr>
          <p:spPr>
            <a:xfrm>
              <a:off x="9467" y="6572"/>
              <a:ext cx="6800" cy="847"/>
            </a:xfrm>
            <a:prstGeom prst="rect">
              <a:avLst/>
            </a:prstGeom>
            <a:grp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准备建设合同、费用发票等材料</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通过线下政务服务中心提交</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45个工作日内审核通过</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63" name="组合 62"/>
          <p:cNvGrpSpPr/>
          <p:nvPr/>
        </p:nvGrpSpPr>
        <p:grpSpPr>
          <a:xfrm>
            <a:off x="5859145" y="5181600"/>
            <a:ext cx="4534535" cy="1130300"/>
            <a:chOff x="9227" y="7952"/>
            <a:chExt cx="7141" cy="1780"/>
          </a:xfrm>
          <a:solidFill>
            <a:srgbClr val="F9F5EE"/>
          </a:solidFill>
        </p:grpSpPr>
        <p:sp>
          <p:nvSpPr>
            <p:cNvPr id="36" name="Shape 29"/>
            <p:cNvSpPr/>
            <p:nvPr/>
          </p:nvSpPr>
          <p:spPr>
            <a:xfrm>
              <a:off x="9227" y="7952"/>
              <a:ext cx="7140" cy="1780"/>
            </a:xfrm>
            <a:custGeom>
              <a:avLst/>
              <a:gdLst/>
              <a:ahLst/>
              <a:cxnLst/>
              <a:rect l="l" t="t" r="r" b="b"/>
              <a:pathLst>
                <a:path w="4533900" h="1066800">
                  <a:moveTo>
                    <a:pt x="101602" y="0"/>
                  </a:moveTo>
                  <a:lnTo>
                    <a:pt x="4432298" y="0"/>
                  </a:lnTo>
                  <a:cubicBezTo>
                    <a:pt x="4488411" y="0"/>
                    <a:pt x="4533900" y="45489"/>
                    <a:pt x="4533900" y="101602"/>
                  </a:cubicBezTo>
                  <a:lnTo>
                    <a:pt x="4533900" y="965198"/>
                  </a:lnTo>
                  <a:cubicBezTo>
                    <a:pt x="4533900" y="1021311"/>
                    <a:pt x="4488411" y="1066800"/>
                    <a:pt x="4432298" y="1066800"/>
                  </a:cubicBezTo>
                  <a:lnTo>
                    <a:pt x="101602" y="1066800"/>
                  </a:lnTo>
                  <a:cubicBezTo>
                    <a:pt x="45489" y="1066800"/>
                    <a:pt x="0" y="1021311"/>
                    <a:pt x="0" y="965198"/>
                  </a:cubicBezTo>
                  <a:lnTo>
                    <a:pt x="0" y="101602"/>
                  </a:lnTo>
                  <a:cubicBezTo>
                    <a:pt x="0" y="45526"/>
                    <a:pt x="45526" y="0"/>
                    <a:pt x="101602" y="0"/>
                  </a:cubicBezTo>
                  <a:close/>
                </a:path>
              </a:pathLst>
            </a:custGeom>
            <a:grpFill/>
          </p:spPr>
        </p:sp>
        <p:sp>
          <p:nvSpPr>
            <p:cNvPr id="37" name="Text 30"/>
            <p:cNvSpPr/>
            <p:nvPr/>
          </p:nvSpPr>
          <p:spPr>
            <a:xfrm>
              <a:off x="9467" y="8192"/>
              <a:ext cx="6820" cy="508"/>
            </a:xfrm>
            <a:prstGeom prst="rect">
              <a:avLst/>
            </a:prstGeom>
            <a:grp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MiSans Semibold" panose="00000700000000000000" charset="-122"/>
                </a:rPr>
                <a:t>实际效果</a:t>
              </a:r>
              <a:endParaRPr lang="en-US" sz="16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38" name="Text 31"/>
            <p:cNvSpPr/>
            <p:nvPr/>
          </p:nvSpPr>
          <p:spPr>
            <a:xfrm>
              <a:off x="9467" y="8872"/>
              <a:ext cx="1820" cy="423"/>
            </a:xfrm>
            <a:prstGeom prst="rect">
              <a:avLst/>
            </a:prstGeom>
            <a:grp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获得建设补贴</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39" name="Text 32"/>
            <p:cNvSpPr/>
            <p:nvPr/>
          </p:nvSpPr>
          <p:spPr>
            <a:xfrm>
              <a:off x="14308" y="8752"/>
              <a:ext cx="2060" cy="678"/>
            </a:xfrm>
            <a:prstGeom prst="rect">
              <a:avLst/>
            </a:prstGeom>
            <a:grpFill/>
          </p:spPr>
          <p:txBody>
            <a:bodyPr wrap="square" lIns="0" tIns="0" rIns="0" bIns="0" rtlCol="0" anchor="ctr"/>
            <a:lstStyle/>
            <a:p>
              <a:pPr>
                <a:lnSpc>
                  <a:spcPct val="110000"/>
                </a:lnSpc>
              </a:pPr>
              <a:r>
                <a:rPr lang="en-US" sz="2400" b="1" dirty="0">
                  <a:solidFill>
                    <a:srgbClr val="C5A06D"/>
                  </a:solidFill>
                  <a:latin typeface="微软雅黑" panose="020B0503020204020204" charset="-122"/>
                  <a:ea typeface="微软雅黑" panose="020B0503020204020204" charset="-122"/>
                  <a:cs typeface="微软雅黑" panose="020B0503020204020204" charset="-122"/>
                </a:rPr>
                <a:t>450万元</a:t>
              </a:r>
              <a:endParaRPr lang="en-US" sz="2400" b="1" dirty="0">
                <a:solidFill>
                  <a:srgbClr val="C5A06D"/>
                </a:solidFill>
                <a:latin typeface="微软雅黑" panose="020B0503020204020204" charset="-122"/>
                <a:ea typeface="微软雅黑" panose="020B0503020204020204" charset="-122"/>
                <a:cs typeface="微软雅黑" panose="020B0503020204020204" charset="-122"/>
              </a:endParaRPr>
            </a:p>
          </p:txBody>
        </p:sp>
      </p:grpSp>
      <p:sp>
        <p:nvSpPr>
          <p:cNvPr id="40" name="Shape 33"/>
          <p:cNvSpPr/>
          <p:nvPr/>
        </p:nvSpPr>
        <p:spPr>
          <a:xfrm>
            <a:off x="10780395" y="1490980"/>
            <a:ext cx="4932000" cy="5040000"/>
          </a:xfrm>
          <a:custGeom>
            <a:avLst/>
            <a:gdLst/>
            <a:ahLst/>
            <a:cxnLst/>
            <a:rect l="l" t="t" r="r" b="b"/>
            <a:pathLst>
              <a:path w="4940300" h="4800600">
                <a:moveTo>
                  <a:pt x="50800" y="0"/>
                </a:moveTo>
                <a:lnTo>
                  <a:pt x="4889500" y="0"/>
                </a:lnTo>
                <a:cubicBezTo>
                  <a:pt x="4917537" y="0"/>
                  <a:pt x="4940300" y="22763"/>
                  <a:pt x="4940300" y="50800"/>
                </a:cubicBezTo>
                <a:lnTo>
                  <a:pt x="4940300" y="4648181"/>
                </a:lnTo>
                <a:cubicBezTo>
                  <a:pt x="4940300" y="4732360"/>
                  <a:pt x="4872060" y="4800600"/>
                  <a:pt x="4787881" y="4800600"/>
                </a:cubicBezTo>
                <a:lnTo>
                  <a:pt x="152419" y="4800600"/>
                </a:lnTo>
                <a:cubicBezTo>
                  <a:pt x="68240" y="4800600"/>
                  <a:pt x="0" y="4732360"/>
                  <a:pt x="0" y="4648181"/>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41" name="Shape 34"/>
          <p:cNvSpPr/>
          <p:nvPr/>
        </p:nvSpPr>
        <p:spPr>
          <a:xfrm>
            <a:off x="10780395" y="1490980"/>
            <a:ext cx="4940300" cy="76835"/>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5A06D"/>
          </a:solidFill>
        </p:spPr>
      </p:sp>
      <p:sp>
        <p:nvSpPr>
          <p:cNvPr id="42" name="Shape 35"/>
          <p:cNvSpPr/>
          <p:nvPr/>
        </p:nvSpPr>
        <p:spPr>
          <a:xfrm>
            <a:off x="10983595" y="1719580"/>
            <a:ext cx="609600" cy="645795"/>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C5A06D"/>
          </a:solidFill>
        </p:spPr>
      </p:sp>
      <p:sp>
        <p:nvSpPr>
          <p:cNvPr id="43" name="Shape 36"/>
          <p:cNvSpPr/>
          <p:nvPr/>
        </p:nvSpPr>
        <p:spPr>
          <a:xfrm>
            <a:off x="11177270" y="1897380"/>
            <a:ext cx="222250" cy="268605"/>
          </a:xfrm>
          <a:custGeom>
            <a:avLst/>
            <a:gdLst/>
            <a:ahLst/>
            <a:cxnLst/>
            <a:rect l="l" t="t" r="r" b="b"/>
            <a:pathLst>
              <a:path w="222250" h="254000">
                <a:moveTo>
                  <a:pt x="121989" y="-12849"/>
                </a:moveTo>
                <a:cubicBezTo>
                  <a:pt x="115342" y="-16917"/>
                  <a:pt x="106958" y="-16917"/>
                  <a:pt x="100310" y="-12849"/>
                </a:cubicBezTo>
                <a:cubicBezTo>
                  <a:pt x="88205" y="-5457"/>
                  <a:pt x="80714" y="-3473"/>
                  <a:pt x="66526" y="-3770"/>
                </a:cubicBezTo>
                <a:cubicBezTo>
                  <a:pt x="58737" y="-3969"/>
                  <a:pt x="51495" y="248"/>
                  <a:pt x="47724" y="7094"/>
                </a:cubicBezTo>
                <a:cubicBezTo>
                  <a:pt x="40928" y="19546"/>
                  <a:pt x="35421" y="25053"/>
                  <a:pt x="22969" y="31849"/>
                </a:cubicBezTo>
                <a:cubicBezTo>
                  <a:pt x="16123" y="35570"/>
                  <a:pt x="11956" y="42863"/>
                  <a:pt x="12105" y="50651"/>
                </a:cubicBezTo>
                <a:cubicBezTo>
                  <a:pt x="12452" y="64839"/>
                  <a:pt x="10418" y="72330"/>
                  <a:pt x="3026" y="84435"/>
                </a:cubicBezTo>
                <a:cubicBezTo>
                  <a:pt x="-1042" y="91083"/>
                  <a:pt x="-1042" y="99467"/>
                  <a:pt x="3026" y="106114"/>
                </a:cubicBezTo>
                <a:cubicBezTo>
                  <a:pt x="10418" y="118219"/>
                  <a:pt x="12402" y="125710"/>
                  <a:pt x="12105" y="139898"/>
                </a:cubicBezTo>
                <a:cubicBezTo>
                  <a:pt x="11906" y="147687"/>
                  <a:pt x="16123" y="154930"/>
                  <a:pt x="22969" y="158700"/>
                </a:cubicBezTo>
                <a:cubicBezTo>
                  <a:pt x="33933" y="164703"/>
                  <a:pt x="39489" y="169664"/>
                  <a:pt x="45343" y="179288"/>
                </a:cubicBezTo>
                <a:lnTo>
                  <a:pt x="21183" y="227459"/>
                </a:lnTo>
                <a:cubicBezTo>
                  <a:pt x="18256" y="233362"/>
                  <a:pt x="20638" y="240506"/>
                  <a:pt x="26491" y="243433"/>
                </a:cubicBezTo>
                <a:lnTo>
                  <a:pt x="69155" y="264765"/>
                </a:lnTo>
                <a:cubicBezTo>
                  <a:pt x="74861" y="267593"/>
                  <a:pt x="81806" y="265460"/>
                  <a:pt x="84882" y="259904"/>
                </a:cubicBezTo>
                <a:lnTo>
                  <a:pt x="111075" y="212725"/>
                </a:lnTo>
                <a:lnTo>
                  <a:pt x="137269" y="259904"/>
                </a:lnTo>
                <a:cubicBezTo>
                  <a:pt x="140345" y="265460"/>
                  <a:pt x="147290" y="267643"/>
                  <a:pt x="152995" y="264765"/>
                </a:cubicBezTo>
                <a:lnTo>
                  <a:pt x="195659" y="243433"/>
                </a:lnTo>
                <a:cubicBezTo>
                  <a:pt x="201563" y="240506"/>
                  <a:pt x="203944" y="233363"/>
                  <a:pt x="200968" y="227459"/>
                </a:cubicBezTo>
                <a:lnTo>
                  <a:pt x="176857" y="179239"/>
                </a:lnTo>
                <a:cubicBezTo>
                  <a:pt x="182662" y="169614"/>
                  <a:pt x="188268" y="164654"/>
                  <a:pt x="199231" y="158651"/>
                </a:cubicBezTo>
                <a:cubicBezTo>
                  <a:pt x="206077" y="154930"/>
                  <a:pt x="210245" y="147638"/>
                  <a:pt x="210096" y="139849"/>
                </a:cubicBezTo>
                <a:cubicBezTo>
                  <a:pt x="209748" y="125661"/>
                  <a:pt x="211782" y="118170"/>
                  <a:pt x="219174" y="106065"/>
                </a:cubicBezTo>
                <a:cubicBezTo>
                  <a:pt x="223242" y="99417"/>
                  <a:pt x="223242" y="91033"/>
                  <a:pt x="219174" y="84386"/>
                </a:cubicBezTo>
                <a:cubicBezTo>
                  <a:pt x="211782" y="72281"/>
                  <a:pt x="209798" y="64790"/>
                  <a:pt x="210096" y="50602"/>
                </a:cubicBezTo>
                <a:cubicBezTo>
                  <a:pt x="210294" y="42813"/>
                  <a:pt x="206077" y="35570"/>
                  <a:pt x="199231" y="31800"/>
                </a:cubicBezTo>
                <a:cubicBezTo>
                  <a:pt x="186779" y="25003"/>
                  <a:pt x="181273" y="19496"/>
                  <a:pt x="174476" y="7045"/>
                </a:cubicBezTo>
                <a:cubicBezTo>
                  <a:pt x="170755" y="198"/>
                  <a:pt x="163463" y="-3969"/>
                  <a:pt x="155674" y="-3820"/>
                </a:cubicBezTo>
                <a:cubicBezTo>
                  <a:pt x="141486" y="-3473"/>
                  <a:pt x="133995" y="-5507"/>
                  <a:pt x="121890" y="-12898"/>
                </a:cubicBezTo>
                <a:close/>
                <a:moveTo>
                  <a:pt x="111125" y="47625"/>
                </a:moveTo>
                <a:cubicBezTo>
                  <a:pt x="137410" y="47625"/>
                  <a:pt x="158750" y="68965"/>
                  <a:pt x="158750" y="95250"/>
                </a:cubicBezTo>
                <a:cubicBezTo>
                  <a:pt x="158750" y="121535"/>
                  <a:pt x="137410" y="142875"/>
                  <a:pt x="111125" y="142875"/>
                </a:cubicBezTo>
                <a:cubicBezTo>
                  <a:pt x="84840" y="142875"/>
                  <a:pt x="63500" y="121535"/>
                  <a:pt x="63500" y="95250"/>
                </a:cubicBezTo>
                <a:cubicBezTo>
                  <a:pt x="63500" y="68965"/>
                  <a:pt x="84840" y="47625"/>
                  <a:pt x="111125" y="47625"/>
                </a:cubicBezTo>
                <a:close/>
              </a:path>
            </a:pathLst>
          </a:custGeom>
          <a:solidFill>
            <a:srgbClr val="FFFFFF"/>
          </a:solidFill>
        </p:spPr>
      </p:sp>
      <p:sp>
        <p:nvSpPr>
          <p:cNvPr id="44" name="Text 37"/>
          <p:cNvSpPr/>
          <p:nvPr/>
        </p:nvSpPr>
        <p:spPr>
          <a:xfrm>
            <a:off x="11745595" y="1846580"/>
            <a:ext cx="4104005" cy="37592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案例三:高新技术企业认定</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69" name="组合 68"/>
          <p:cNvGrpSpPr/>
          <p:nvPr/>
        </p:nvGrpSpPr>
        <p:grpSpPr>
          <a:xfrm>
            <a:off x="10983595" y="2481580"/>
            <a:ext cx="4533900" cy="1238250"/>
            <a:chOff x="17333" y="3772"/>
            <a:chExt cx="7140" cy="1950"/>
          </a:xfrm>
          <a:solidFill>
            <a:srgbClr val="F9F5EE"/>
          </a:solidFill>
        </p:grpSpPr>
        <p:sp>
          <p:nvSpPr>
            <p:cNvPr id="45" name="Shape 38"/>
            <p:cNvSpPr/>
            <p:nvPr/>
          </p:nvSpPr>
          <p:spPr>
            <a:xfrm>
              <a:off x="17333" y="3772"/>
              <a:ext cx="7140" cy="1950"/>
            </a:xfrm>
            <a:custGeom>
              <a:avLst/>
              <a:gdLst/>
              <a:ahLst/>
              <a:cxnLst/>
              <a:rect l="l" t="t" r="r" b="b"/>
              <a:pathLst>
                <a:path w="4533900" h="1168400">
                  <a:moveTo>
                    <a:pt x="101604" y="0"/>
                  </a:moveTo>
                  <a:lnTo>
                    <a:pt x="4432296" y="0"/>
                  </a:lnTo>
                  <a:cubicBezTo>
                    <a:pt x="4488410" y="0"/>
                    <a:pt x="4533900" y="45490"/>
                    <a:pt x="4533900" y="101604"/>
                  </a:cubicBezTo>
                  <a:lnTo>
                    <a:pt x="4533900" y="1066796"/>
                  </a:lnTo>
                  <a:cubicBezTo>
                    <a:pt x="4533900" y="1122910"/>
                    <a:pt x="4488410" y="1168400"/>
                    <a:pt x="4432296" y="1168400"/>
                  </a:cubicBezTo>
                  <a:lnTo>
                    <a:pt x="101604" y="1168400"/>
                  </a:lnTo>
                  <a:cubicBezTo>
                    <a:pt x="45490" y="1168400"/>
                    <a:pt x="0" y="1122910"/>
                    <a:pt x="0" y="1066796"/>
                  </a:cubicBezTo>
                  <a:lnTo>
                    <a:pt x="0" y="101604"/>
                  </a:lnTo>
                  <a:cubicBezTo>
                    <a:pt x="0" y="45527"/>
                    <a:pt x="45527" y="0"/>
                    <a:pt x="101604" y="0"/>
                  </a:cubicBezTo>
                  <a:close/>
                </a:path>
              </a:pathLst>
            </a:custGeom>
            <a:grpFill/>
          </p:spPr>
        </p:sp>
        <p:sp>
          <p:nvSpPr>
            <p:cNvPr id="46" name="Text 39"/>
            <p:cNvSpPr/>
            <p:nvPr/>
          </p:nvSpPr>
          <p:spPr>
            <a:xfrm>
              <a:off x="17573" y="4012"/>
              <a:ext cx="6820" cy="508"/>
            </a:xfrm>
            <a:prstGeom prst="rect">
              <a:avLst/>
            </a:prstGeom>
            <a:grp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MiSans Semibold" panose="00000700000000000000" charset="-122"/>
                </a:rPr>
                <a:t>企业背景</a:t>
              </a:r>
              <a:endParaRPr lang="en-US" sz="16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47" name="Text 40"/>
            <p:cNvSpPr/>
            <p:nvPr/>
          </p:nvSpPr>
          <p:spPr>
            <a:xfrm>
              <a:off x="17573" y="4572"/>
              <a:ext cx="6800" cy="847"/>
            </a:xfrm>
            <a:prstGeom prst="rect">
              <a:avLst/>
            </a:prstGeom>
            <a:grp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某跨境电商技术公司首次认定为高新技术企业</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获得50万元奖励并享受税收优惠</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68" name="组合 67"/>
          <p:cNvGrpSpPr/>
          <p:nvPr/>
        </p:nvGrpSpPr>
        <p:grpSpPr>
          <a:xfrm>
            <a:off x="10983595" y="3831590"/>
            <a:ext cx="4533900" cy="1238250"/>
            <a:chOff x="17333" y="5772"/>
            <a:chExt cx="7140" cy="1950"/>
          </a:xfrm>
          <a:solidFill>
            <a:srgbClr val="F9F5EE"/>
          </a:solidFill>
        </p:grpSpPr>
        <p:sp>
          <p:nvSpPr>
            <p:cNvPr id="48" name="Shape 41"/>
            <p:cNvSpPr/>
            <p:nvPr/>
          </p:nvSpPr>
          <p:spPr>
            <a:xfrm>
              <a:off x="17333" y="5772"/>
              <a:ext cx="7140" cy="1950"/>
            </a:xfrm>
            <a:custGeom>
              <a:avLst/>
              <a:gdLst/>
              <a:ahLst/>
              <a:cxnLst/>
              <a:rect l="l" t="t" r="r" b="b"/>
              <a:pathLst>
                <a:path w="4533900" h="1168400">
                  <a:moveTo>
                    <a:pt x="101604" y="0"/>
                  </a:moveTo>
                  <a:lnTo>
                    <a:pt x="4432296" y="0"/>
                  </a:lnTo>
                  <a:cubicBezTo>
                    <a:pt x="4488410" y="0"/>
                    <a:pt x="4533900" y="45490"/>
                    <a:pt x="4533900" y="101604"/>
                  </a:cubicBezTo>
                  <a:lnTo>
                    <a:pt x="4533900" y="1066796"/>
                  </a:lnTo>
                  <a:cubicBezTo>
                    <a:pt x="4533900" y="1122910"/>
                    <a:pt x="4488410" y="1168400"/>
                    <a:pt x="4432296" y="1168400"/>
                  </a:cubicBezTo>
                  <a:lnTo>
                    <a:pt x="101604" y="1168400"/>
                  </a:lnTo>
                  <a:cubicBezTo>
                    <a:pt x="45490" y="1168400"/>
                    <a:pt x="0" y="1122910"/>
                    <a:pt x="0" y="1066796"/>
                  </a:cubicBezTo>
                  <a:lnTo>
                    <a:pt x="0" y="101604"/>
                  </a:lnTo>
                  <a:cubicBezTo>
                    <a:pt x="0" y="45527"/>
                    <a:pt x="45527" y="0"/>
                    <a:pt x="101604" y="0"/>
                  </a:cubicBezTo>
                  <a:close/>
                </a:path>
              </a:pathLst>
            </a:custGeom>
            <a:grpFill/>
          </p:spPr>
        </p:sp>
        <p:sp>
          <p:nvSpPr>
            <p:cNvPr id="49" name="Text 42"/>
            <p:cNvSpPr/>
            <p:nvPr/>
          </p:nvSpPr>
          <p:spPr>
            <a:xfrm>
              <a:off x="17573" y="6012"/>
              <a:ext cx="6820" cy="508"/>
            </a:xfrm>
            <a:prstGeom prst="rect">
              <a:avLst/>
            </a:prstGeom>
            <a:grp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MiSans Semibold" panose="00000700000000000000" charset="-122"/>
                </a:rPr>
                <a:t>申请过程</a:t>
              </a:r>
              <a:endParaRPr lang="en-US" sz="16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50" name="Text 43"/>
            <p:cNvSpPr/>
            <p:nvPr/>
          </p:nvSpPr>
          <p:spPr>
            <a:xfrm>
              <a:off x="17573" y="6572"/>
              <a:ext cx="6800" cy="847"/>
            </a:xfrm>
            <a:prstGeom prst="rect">
              <a:avLst/>
            </a:prstGeom>
            <a:grp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准备研发人员学历证明、研发费用专项审计报告等材料</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通过科技部门认定</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51" name="组合 50"/>
          <p:cNvGrpSpPr/>
          <p:nvPr/>
        </p:nvGrpSpPr>
        <p:grpSpPr>
          <a:xfrm>
            <a:off x="10983595" y="5181600"/>
            <a:ext cx="4536440" cy="1130300"/>
            <a:chOff x="17333" y="7952"/>
            <a:chExt cx="7144" cy="1780"/>
          </a:xfrm>
          <a:solidFill>
            <a:srgbClr val="F9F5EE"/>
          </a:solidFill>
        </p:grpSpPr>
        <p:sp>
          <p:nvSpPr>
            <p:cNvPr id="52" name="Shape 44"/>
            <p:cNvSpPr/>
            <p:nvPr/>
          </p:nvSpPr>
          <p:spPr>
            <a:xfrm>
              <a:off x="17333" y="7952"/>
              <a:ext cx="7140" cy="1780"/>
            </a:xfrm>
            <a:custGeom>
              <a:avLst/>
              <a:gdLst/>
              <a:ahLst/>
              <a:cxnLst/>
              <a:rect l="l" t="t" r="r" b="b"/>
              <a:pathLst>
                <a:path w="4533900" h="1066800">
                  <a:moveTo>
                    <a:pt x="101602" y="0"/>
                  </a:moveTo>
                  <a:lnTo>
                    <a:pt x="4432298" y="0"/>
                  </a:lnTo>
                  <a:cubicBezTo>
                    <a:pt x="4488411" y="0"/>
                    <a:pt x="4533900" y="45489"/>
                    <a:pt x="4533900" y="101602"/>
                  </a:cubicBezTo>
                  <a:lnTo>
                    <a:pt x="4533900" y="965198"/>
                  </a:lnTo>
                  <a:cubicBezTo>
                    <a:pt x="4533900" y="1021311"/>
                    <a:pt x="4488411" y="1066800"/>
                    <a:pt x="4432298" y="1066800"/>
                  </a:cubicBezTo>
                  <a:lnTo>
                    <a:pt x="101602" y="1066800"/>
                  </a:lnTo>
                  <a:cubicBezTo>
                    <a:pt x="45489" y="1066800"/>
                    <a:pt x="0" y="1021311"/>
                    <a:pt x="0" y="965198"/>
                  </a:cubicBezTo>
                  <a:lnTo>
                    <a:pt x="0" y="101602"/>
                  </a:lnTo>
                  <a:cubicBezTo>
                    <a:pt x="0" y="45526"/>
                    <a:pt x="45526" y="0"/>
                    <a:pt x="101602" y="0"/>
                  </a:cubicBezTo>
                  <a:close/>
                </a:path>
              </a:pathLst>
            </a:custGeom>
            <a:grpFill/>
          </p:spPr>
        </p:sp>
        <p:sp>
          <p:nvSpPr>
            <p:cNvPr id="53" name="Text 45"/>
            <p:cNvSpPr/>
            <p:nvPr/>
          </p:nvSpPr>
          <p:spPr>
            <a:xfrm>
              <a:off x="17573" y="8192"/>
              <a:ext cx="6820" cy="508"/>
            </a:xfrm>
            <a:prstGeom prst="rect">
              <a:avLst/>
            </a:prstGeom>
            <a:grpFill/>
          </p:spPr>
          <p:txBody>
            <a:bodyPr wrap="square" lIns="0" tIns="0" rIns="0" bIns="0" rtlCol="0" anchor="ctr"/>
            <a:lstStyle/>
            <a:p>
              <a:pPr>
                <a:lnSpc>
                  <a:spcPct val="130000"/>
                </a:lnSpc>
              </a:pPr>
              <a:r>
                <a:rPr lang="en-US" sz="1600" b="1" dirty="0">
                  <a:solidFill>
                    <a:srgbClr val="C29B5C"/>
                  </a:solidFill>
                  <a:latin typeface="微软雅黑" panose="020B0503020204020204" charset="-122"/>
                  <a:ea typeface="微软雅黑" panose="020B0503020204020204" charset="-122"/>
                  <a:cs typeface="MiSans Semibold" panose="00000700000000000000" charset="-122"/>
                </a:rPr>
                <a:t>实际效果</a:t>
              </a:r>
              <a:endParaRPr lang="en-US" sz="1600" b="1" dirty="0">
                <a:solidFill>
                  <a:srgbClr val="C29B5C"/>
                </a:solidFill>
                <a:latin typeface="微软雅黑" panose="020B0503020204020204" charset="-122"/>
                <a:ea typeface="微软雅黑" panose="020B0503020204020204" charset="-122"/>
                <a:cs typeface="MiSans Semibold" panose="00000700000000000000" charset="-122"/>
              </a:endParaRPr>
            </a:p>
          </p:txBody>
        </p:sp>
        <p:sp>
          <p:nvSpPr>
            <p:cNvPr id="54" name="Text 46"/>
            <p:cNvSpPr/>
            <p:nvPr/>
          </p:nvSpPr>
          <p:spPr>
            <a:xfrm>
              <a:off x="17573" y="8872"/>
              <a:ext cx="1820" cy="423"/>
            </a:xfrm>
            <a:prstGeom prst="rect">
              <a:avLst/>
            </a:prstGeom>
            <a:grp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获得认定奖励</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55" name="Text 47"/>
            <p:cNvSpPr/>
            <p:nvPr/>
          </p:nvSpPr>
          <p:spPr>
            <a:xfrm>
              <a:off x="22697" y="8752"/>
              <a:ext cx="1780" cy="678"/>
            </a:xfrm>
            <a:prstGeom prst="rect">
              <a:avLst/>
            </a:prstGeom>
            <a:grpFill/>
          </p:spPr>
          <p:txBody>
            <a:bodyPr wrap="square" lIns="0" tIns="0" rIns="0" bIns="0" rtlCol="0" anchor="ctr"/>
            <a:lstStyle/>
            <a:p>
              <a:pPr>
                <a:lnSpc>
                  <a:spcPct val="110000"/>
                </a:lnSpc>
              </a:pPr>
              <a:r>
                <a:rPr lang="en-US" sz="2400" b="1" dirty="0">
                  <a:solidFill>
                    <a:srgbClr val="C5A06D"/>
                  </a:solidFill>
                  <a:latin typeface="微软雅黑" panose="020B0503020204020204" charset="-122"/>
                  <a:ea typeface="微软雅黑" panose="020B0503020204020204" charset="-122"/>
                  <a:cs typeface="微软雅黑" panose="020B0503020204020204" charset="-122"/>
                </a:rPr>
                <a:t>50万元</a:t>
              </a:r>
              <a:endParaRPr lang="en-US" sz="2400" b="1" dirty="0">
                <a:solidFill>
                  <a:srgbClr val="C5A06D"/>
                </a:solidFill>
                <a:latin typeface="微软雅黑" panose="020B0503020204020204" charset="-122"/>
                <a:ea typeface="微软雅黑" panose="020B0503020204020204" charset="-122"/>
                <a:cs typeface="微软雅黑" panose="020B0503020204020204" charset="-122"/>
              </a:endParaRPr>
            </a:p>
          </p:txBody>
        </p:sp>
      </p:grpSp>
      <p:sp>
        <p:nvSpPr>
          <p:cNvPr id="56" name="Shape 48"/>
          <p:cNvSpPr/>
          <p:nvPr/>
        </p:nvSpPr>
        <p:spPr>
          <a:xfrm>
            <a:off x="530860" y="6802755"/>
            <a:ext cx="15191740" cy="1691005"/>
          </a:xfrm>
          <a:custGeom>
            <a:avLst/>
            <a:gdLst/>
            <a:ahLst/>
            <a:cxnLst/>
            <a:rect l="l" t="t" r="r" b="b"/>
            <a:pathLst>
              <a:path w="15240000" h="1473200">
                <a:moveTo>
                  <a:pt x="152403" y="0"/>
                </a:moveTo>
                <a:lnTo>
                  <a:pt x="15087597" y="0"/>
                </a:lnTo>
                <a:cubicBezTo>
                  <a:pt x="15171767" y="0"/>
                  <a:pt x="15240000" y="68233"/>
                  <a:pt x="15240000" y="152403"/>
                </a:cubicBezTo>
                <a:lnTo>
                  <a:pt x="15240000" y="1320797"/>
                </a:lnTo>
                <a:cubicBezTo>
                  <a:pt x="15240000" y="1404967"/>
                  <a:pt x="15171767" y="1473200"/>
                  <a:pt x="15087597" y="1473200"/>
                </a:cubicBezTo>
                <a:lnTo>
                  <a:pt x="152403" y="1473200"/>
                </a:lnTo>
                <a:cubicBezTo>
                  <a:pt x="68233" y="1473200"/>
                  <a:pt x="0" y="1404967"/>
                  <a:pt x="0" y="1320797"/>
                </a:cubicBezTo>
                <a:lnTo>
                  <a:pt x="0" y="152403"/>
                </a:lnTo>
                <a:cubicBezTo>
                  <a:pt x="0" y="68289"/>
                  <a:pt x="68289" y="0"/>
                  <a:pt x="152403" y="0"/>
                </a:cubicBezTo>
                <a:close/>
              </a:path>
            </a:pathLst>
          </a:custGeom>
          <a:solidFill>
            <a:srgbClr val="F9F5EE"/>
          </a:solidFill>
          <a:effectLst>
            <a:outerShdw blurRad="190500" dist="127000" dir="5400000" algn="bl" rotWithShape="0">
              <a:srgbClr val="000000">
                <a:alpha val="10196"/>
              </a:srgbClr>
            </a:outerShdw>
          </a:effectLst>
        </p:spPr>
      </p:sp>
      <p:sp>
        <p:nvSpPr>
          <p:cNvPr id="57" name="Shape 49"/>
          <p:cNvSpPr/>
          <p:nvPr/>
        </p:nvSpPr>
        <p:spPr>
          <a:xfrm>
            <a:off x="899160" y="7433310"/>
            <a:ext cx="342900" cy="533400"/>
          </a:xfrm>
          <a:custGeom>
            <a:avLst/>
            <a:gdLst/>
            <a:ahLst/>
            <a:cxnLst/>
            <a:rect l="l" t="t" r="r" b="b"/>
            <a:pathLst>
              <a:path w="342900" h="457200">
                <a:moveTo>
                  <a:pt x="261551" y="342900"/>
                </a:moveTo>
                <a:cubicBezTo>
                  <a:pt x="268069" y="322987"/>
                  <a:pt x="281107" y="304949"/>
                  <a:pt x="295841" y="289411"/>
                </a:cubicBezTo>
                <a:cubicBezTo>
                  <a:pt x="325041" y="258693"/>
                  <a:pt x="342900" y="217170"/>
                  <a:pt x="342900" y="171450"/>
                </a:cubicBezTo>
                <a:cubicBezTo>
                  <a:pt x="342900" y="76795"/>
                  <a:pt x="266105" y="0"/>
                  <a:pt x="171450" y="0"/>
                </a:cubicBezTo>
                <a:cubicBezTo>
                  <a:pt x="76795" y="0"/>
                  <a:pt x="0" y="76795"/>
                  <a:pt x="0" y="171450"/>
                </a:cubicBezTo>
                <a:cubicBezTo>
                  <a:pt x="0" y="217170"/>
                  <a:pt x="17859" y="258693"/>
                  <a:pt x="47059" y="289411"/>
                </a:cubicBezTo>
                <a:cubicBezTo>
                  <a:pt x="61793" y="304949"/>
                  <a:pt x="74920" y="322987"/>
                  <a:pt x="81349" y="342900"/>
                </a:cubicBezTo>
                <a:lnTo>
                  <a:pt x="261461" y="342900"/>
                </a:lnTo>
                <a:close/>
                <a:moveTo>
                  <a:pt x="257175" y="385763"/>
                </a:moveTo>
                <a:lnTo>
                  <a:pt x="85725" y="385763"/>
                </a:lnTo>
                <a:lnTo>
                  <a:pt x="85725" y="400050"/>
                </a:lnTo>
                <a:cubicBezTo>
                  <a:pt x="85725" y="439519"/>
                  <a:pt x="117693" y="471488"/>
                  <a:pt x="157163" y="471488"/>
                </a:cubicBezTo>
                <a:lnTo>
                  <a:pt x="185738" y="471488"/>
                </a:lnTo>
                <a:cubicBezTo>
                  <a:pt x="225207" y="471488"/>
                  <a:pt x="257175" y="439519"/>
                  <a:pt x="257175" y="400050"/>
                </a:cubicBezTo>
                <a:lnTo>
                  <a:pt x="257175" y="385763"/>
                </a:lnTo>
                <a:close/>
                <a:moveTo>
                  <a:pt x="164306" y="100013"/>
                </a:moveTo>
                <a:cubicBezTo>
                  <a:pt x="128766" y="100013"/>
                  <a:pt x="100013" y="128766"/>
                  <a:pt x="100013" y="164306"/>
                </a:cubicBezTo>
                <a:cubicBezTo>
                  <a:pt x="100013" y="176183"/>
                  <a:pt x="90458" y="185738"/>
                  <a:pt x="78581" y="185738"/>
                </a:cubicBezTo>
                <a:cubicBezTo>
                  <a:pt x="66705" y="185738"/>
                  <a:pt x="57150" y="176183"/>
                  <a:pt x="57150" y="164306"/>
                </a:cubicBezTo>
                <a:cubicBezTo>
                  <a:pt x="57150" y="105102"/>
                  <a:pt x="105102" y="57150"/>
                  <a:pt x="164306" y="57150"/>
                </a:cubicBezTo>
                <a:cubicBezTo>
                  <a:pt x="176183" y="57150"/>
                  <a:pt x="185738" y="66705"/>
                  <a:pt x="185738" y="78581"/>
                </a:cubicBezTo>
                <a:cubicBezTo>
                  <a:pt x="185738" y="90458"/>
                  <a:pt x="176183" y="100013"/>
                  <a:pt x="164306" y="100013"/>
                </a:cubicBezTo>
                <a:close/>
              </a:path>
            </a:pathLst>
          </a:custGeom>
          <a:solidFill>
            <a:srgbClr val="C5A06D"/>
          </a:solidFill>
        </p:spPr>
      </p:sp>
      <p:sp>
        <p:nvSpPr>
          <p:cNvPr id="58" name="Text 50"/>
          <p:cNvSpPr/>
          <p:nvPr/>
        </p:nvSpPr>
        <p:spPr>
          <a:xfrm>
            <a:off x="1559560" y="7289165"/>
            <a:ext cx="7874000" cy="474345"/>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成功经验总结</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59" name="Text 51"/>
          <p:cNvSpPr/>
          <p:nvPr/>
        </p:nvSpPr>
        <p:spPr>
          <a:xfrm>
            <a:off x="1559560" y="7764145"/>
            <a:ext cx="7823200" cy="354965"/>
          </a:xfrm>
          <a:prstGeom prst="rect">
            <a:avLst/>
          </a:prstGeom>
          <a:noFill/>
        </p:spPr>
        <p:txBody>
          <a:bodyPr wrap="square" lIns="0" tIns="0" rIns="0" bIns="0" rtlCol="0" anchor="ctr"/>
          <a:lstStyle/>
          <a:p>
            <a:pPr>
              <a:lnSpc>
                <a:spcPct val="130000"/>
              </a:lnSpc>
            </a:pPr>
            <a:r>
              <a:rPr lang="en-US" sz="1400" dirty="0">
                <a:solidFill>
                  <a:schemeClr val="tx1">
                    <a:alpha val="90000"/>
                  </a:schemeClr>
                </a:solidFill>
                <a:latin typeface="微软雅黑" panose="020B0503020204020204" charset="-122"/>
                <a:ea typeface="微软雅黑" panose="020B0503020204020204" charset="-122"/>
                <a:cs typeface="MiSans Semibold" panose="00000700000000000000" charset="-122"/>
              </a:rPr>
              <a:t>提前规划、充分准备材料、注重实质性运营、及时跟进审核进度是成功申请补贴的关键</a:t>
            </a:r>
            <a:r>
              <a:rPr lang="zh-CN" altLang="en-US" sz="1400" dirty="0">
                <a:solidFill>
                  <a:schemeClr val="tx1">
                    <a:alpha val="90000"/>
                  </a:schemeClr>
                </a:solidFill>
                <a:latin typeface="微软雅黑" panose="020B0503020204020204" charset="-122"/>
                <a:ea typeface="微软雅黑" panose="020B0503020204020204" charset="-122"/>
                <a:cs typeface="MiSans Semibold" panose="00000700000000000000" charset="-122"/>
              </a:rPr>
              <a:t>。</a:t>
            </a:r>
            <a:endParaRPr lang="zh-CN" altLang="en-US" sz="1400" dirty="0">
              <a:solidFill>
                <a:schemeClr val="tx1">
                  <a:alpha val="90000"/>
                </a:schemeClr>
              </a:solidFill>
              <a:latin typeface="微软雅黑" panose="020B0503020204020204" charset="-122"/>
              <a:ea typeface="微软雅黑" panose="020B0503020204020204" charset="-122"/>
              <a:cs typeface="MiSans Semibold" panose="00000700000000000000" charset="-122"/>
            </a:endParaRPr>
          </a:p>
        </p:txBody>
      </p:sp>
      <p:sp>
        <p:nvSpPr>
          <p:cNvPr id="60" name="Shape 52"/>
          <p:cNvSpPr/>
          <p:nvPr/>
        </p:nvSpPr>
        <p:spPr>
          <a:xfrm>
            <a:off x="10563860" y="7094220"/>
            <a:ext cx="1549400" cy="1126490"/>
          </a:xfrm>
          <a:custGeom>
            <a:avLst/>
            <a:gdLst/>
            <a:ahLst/>
            <a:cxnLst/>
            <a:rect l="l" t="t" r="r" b="b"/>
            <a:pathLst>
              <a:path w="1549400" h="965200">
                <a:moveTo>
                  <a:pt x="101597" y="0"/>
                </a:moveTo>
                <a:lnTo>
                  <a:pt x="1447803" y="0"/>
                </a:lnTo>
                <a:cubicBezTo>
                  <a:pt x="1503913" y="0"/>
                  <a:pt x="1549400" y="45487"/>
                  <a:pt x="1549400" y="101597"/>
                </a:cubicBezTo>
                <a:lnTo>
                  <a:pt x="1549400" y="863603"/>
                </a:lnTo>
                <a:cubicBezTo>
                  <a:pt x="1549400" y="919713"/>
                  <a:pt x="1503913" y="965200"/>
                  <a:pt x="1447803" y="965200"/>
                </a:cubicBezTo>
                <a:lnTo>
                  <a:pt x="101597" y="965200"/>
                </a:lnTo>
                <a:cubicBezTo>
                  <a:pt x="45487" y="965200"/>
                  <a:pt x="0" y="919713"/>
                  <a:pt x="0" y="863603"/>
                </a:cubicBezTo>
                <a:lnTo>
                  <a:pt x="0" y="101597"/>
                </a:lnTo>
                <a:cubicBezTo>
                  <a:pt x="0" y="45487"/>
                  <a:pt x="45487" y="0"/>
                  <a:pt x="101597" y="0"/>
                </a:cubicBezTo>
                <a:close/>
              </a:path>
            </a:pathLst>
          </a:custGeom>
          <a:solidFill>
            <a:srgbClr val="FFFFFF"/>
          </a:solidFill>
        </p:spPr>
      </p:sp>
      <p:sp>
        <p:nvSpPr>
          <p:cNvPr id="61" name="Text 53"/>
          <p:cNvSpPr/>
          <p:nvPr/>
        </p:nvSpPr>
        <p:spPr>
          <a:xfrm>
            <a:off x="10640060" y="7339965"/>
            <a:ext cx="1397000" cy="474345"/>
          </a:xfrm>
          <a:prstGeom prst="rect">
            <a:avLst/>
          </a:prstGeom>
          <a:noFill/>
        </p:spPr>
        <p:txBody>
          <a:bodyPr wrap="square" lIns="0" tIns="0" rIns="0" bIns="0" rtlCol="0" anchor="ctr"/>
          <a:lstStyle/>
          <a:p>
            <a:pPr algn="ctr">
              <a:lnSpc>
                <a:spcPct val="110000"/>
              </a:lnSpc>
            </a:pPr>
            <a:r>
              <a:rPr lang="en-US" sz="2400" b="1" dirty="0">
                <a:solidFill>
                  <a:srgbClr val="C5A06D"/>
                </a:solidFill>
                <a:latin typeface="微软雅黑" panose="020B0503020204020204" charset="-122"/>
                <a:ea typeface="微软雅黑" panose="020B0503020204020204" charset="-122"/>
                <a:cs typeface="微软雅黑" panose="020B0503020204020204" charset="-122"/>
              </a:rPr>
              <a:t>860万</a:t>
            </a:r>
            <a:endParaRPr lang="en-US" sz="24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62" name="Text 54"/>
          <p:cNvSpPr/>
          <p:nvPr/>
        </p:nvSpPr>
        <p:spPr>
          <a:xfrm>
            <a:off x="10671810" y="7773035"/>
            <a:ext cx="1333500" cy="295275"/>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年度节省总额</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70" name="Shape 55"/>
          <p:cNvSpPr/>
          <p:nvPr/>
        </p:nvSpPr>
        <p:spPr>
          <a:xfrm>
            <a:off x="12265660" y="7094220"/>
            <a:ext cx="1549400" cy="1126490"/>
          </a:xfrm>
          <a:custGeom>
            <a:avLst/>
            <a:gdLst/>
            <a:ahLst/>
            <a:cxnLst/>
            <a:rect l="l" t="t" r="r" b="b"/>
            <a:pathLst>
              <a:path w="1549400" h="965200">
                <a:moveTo>
                  <a:pt x="101597" y="0"/>
                </a:moveTo>
                <a:lnTo>
                  <a:pt x="1447803" y="0"/>
                </a:lnTo>
                <a:cubicBezTo>
                  <a:pt x="1503913" y="0"/>
                  <a:pt x="1549400" y="45487"/>
                  <a:pt x="1549400" y="101597"/>
                </a:cubicBezTo>
                <a:lnTo>
                  <a:pt x="1549400" y="863603"/>
                </a:lnTo>
                <a:cubicBezTo>
                  <a:pt x="1549400" y="919713"/>
                  <a:pt x="1503913" y="965200"/>
                  <a:pt x="1447803" y="965200"/>
                </a:cubicBezTo>
                <a:lnTo>
                  <a:pt x="101597" y="965200"/>
                </a:lnTo>
                <a:cubicBezTo>
                  <a:pt x="45487" y="965200"/>
                  <a:pt x="0" y="919713"/>
                  <a:pt x="0" y="863603"/>
                </a:cubicBezTo>
                <a:lnTo>
                  <a:pt x="0" y="101597"/>
                </a:lnTo>
                <a:cubicBezTo>
                  <a:pt x="0" y="45487"/>
                  <a:pt x="45487" y="0"/>
                  <a:pt x="101597" y="0"/>
                </a:cubicBezTo>
                <a:close/>
              </a:path>
            </a:pathLst>
          </a:custGeom>
          <a:solidFill>
            <a:srgbClr val="FFFFFF"/>
          </a:solidFill>
        </p:spPr>
      </p:sp>
      <p:sp>
        <p:nvSpPr>
          <p:cNvPr id="71" name="Text 56"/>
          <p:cNvSpPr/>
          <p:nvPr/>
        </p:nvSpPr>
        <p:spPr>
          <a:xfrm>
            <a:off x="12341860" y="7339965"/>
            <a:ext cx="1397000" cy="474345"/>
          </a:xfrm>
          <a:prstGeom prst="rect">
            <a:avLst/>
          </a:prstGeom>
          <a:noFill/>
        </p:spPr>
        <p:txBody>
          <a:bodyPr wrap="square" lIns="0" tIns="0" rIns="0" bIns="0" rtlCol="0" anchor="ctr"/>
          <a:lstStyle/>
          <a:p>
            <a:pPr algn="ctr">
              <a:lnSpc>
                <a:spcPct val="110000"/>
              </a:lnSpc>
            </a:pPr>
            <a:r>
              <a:rPr lang="en-US" sz="2400" b="1" dirty="0">
                <a:solidFill>
                  <a:srgbClr val="C5A06D"/>
                </a:solidFill>
                <a:latin typeface="微软雅黑" panose="020B0503020204020204" charset="-122"/>
                <a:ea typeface="微软雅黑" panose="020B0503020204020204" charset="-122"/>
                <a:cs typeface="微软雅黑" panose="020B0503020204020204" charset="-122"/>
              </a:rPr>
              <a:t>30-45天</a:t>
            </a:r>
            <a:endParaRPr lang="en-US" sz="24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72" name="Text 57"/>
          <p:cNvSpPr/>
          <p:nvPr/>
        </p:nvSpPr>
        <p:spPr>
          <a:xfrm>
            <a:off x="12373610" y="7773035"/>
            <a:ext cx="1333500" cy="295275"/>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平均审核周期</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73" name="Shape 58"/>
          <p:cNvSpPr/>
          <p:nvPr/>
        </p:nvSpPr>
        <p:spPr>
          <a:xfrm>
            <a:off x="13967460" y="7094220"/>
            <a:ext cx="1549400" cy="1126490"/>
          </a:xfrm>
          <a:custGeom>
            <a:avLst/>
            <a:gdLst/>
            <a:ahLst/>
            <a:cxnLst/>
            <a:rect l="l" t="t" r="r" b="b"/>
            <a:pathLst>
              <a:path w="1549400" h="965200">
                <a:moveTo>
                  <a:pt x="101597" y="0"/>
                </a:moveTo>
                <a:lnTo>
                  <a:pt x="1447803" y="0"/>
                </a:lnTo>
                <a:cubicBezTo>
                  <a:pt x="1503913" y="0"/>
                  <a:pt x="1549400" y="45487"/>
                  <a:pt x="1549400" y="101597"/>
                </a:cubicBezTo>
                <a:lnTo>
                  <a:pt x="1549400" y="863603"/>
                </a:lnTo>
                <a:cubicBezTo>
                  <a:pt x="1549400" y="919713"/>
                  <a:pt x="1503913" y="965200"/>
                  <a:pt x="1447803" y="965200"/>
                </a:cubicBezTo>
                <a:lnTo>
                  <a:pt x="101597" y="965200"/>
                </a:lnTo>
                <a:cubicBezTo>
                  <a:pt x="45487" y="965200"/>
                  <a:pt x="0" y="919713"/>
                  <a:pt x="0" y="863603"/>
                </a:cubicBezTo>
                <a:lnTo>
                  <a:pt x="0" y="101597"/>
                </a:lnTo>
                <a:cubicBezTo>
                  <a:pt x="0" y="45487"/>
                  <a:pt x="45487" y="0"/>
                  <a:pt x="101597" y="0"/>
                </a:cubicBezTo>
                <a:close/>
              </a:path>
            </a:pathLst>
          </a:custGeom>
          <a:solidFill>
            <a:srgbClr val="FFFFFF"/>
          </a:solidFill>
        </p:spPr>
      </p:sp>
      <p:sp>
        <p:nvSpPr>
          <p:cNvPr id="74" name="Text 59"/>
          <p:cNvSpPr/>
          <p:nvPr/>
        </p:nvSpPr>
        <p:spPr>
          <a:xfrm>
            <a:off x="14043660" y="7339965"/>
            <a:ext cx="1397000" cy="474345"/>
          </a:xfrm>
          <a:prstGeom prst="rect">
            <a:avLst/>
          </a:prstGeom>
          <a:noFill/>
        </p:spPr>
        <p:txBody>
          <a:bodyPr wrap="square" lIns="0" tIns="0" rIns="0" bIns="0" rtlCol="0" anchor="ctr"/>
          <a:lstStyle/>
          <a:p>
            <a:pPr algn="ctr">
              <a:lnSpc>
                <a:spcPct val="110000"/>
              </a:lnSpc>
            </a:pPr>
            <a:r>
              <a:rPr lang="en-US" sz="2400" b="1" dirty="0">
                <a:solidFill>
                  <a:srgbClr val="C5A06D"/>
                </a:solidFill>
                <a:latin typeface="微软雅黑" panose="020B0503020204020204" charset="-122"/>
                <a:ea typeface="微软雅黑" panose="020B0503020204020204" charset="-122"/>
                <a:cs typeface="Sitka Text" charset="0"/>
              </a:rPr>
              <a:t>100%</a:t>
            </a:r>
            <a:endParaRPr lang="en-US" sz="2400" b="1" dirty="0">
              <a:solidFill>
                <a:srgbClr val="C5A06D"/>
              </a:solidFill>
              <a:latin typeface="微软雅黑" panose="020B0503020204020204" charset="-122"/>
              <a:ea typeface="微软雅黑" panose="020B0503020204020204" charset="-122"/>
              <a:cs typeface="Sitka Text" charset="0"/>
            </a:endParaRPr>
          </a:p>
        </p:txBody>
      </p:sp>
      <p:sp>
        <p:nvSpPr>
          <p:cNvPr id="75" name="Text 60"/>
          <p:cNvSpPr/>
          <p:nvPr/>
        </p:nvSpPr>
        <p:spPr>
          <a:xfrm>
            <a:off x="14075410" y="7773035"/>
            <a:ext cx="1333500" cy="295275"/>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材料准备完整度</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grpSp>
        <p:nvGrpSpPr>
          <p:cNvPr id="8" name="组合 7"/>
          <p:cNvGrpSpPr/>
          <p:nvPr/>
        </p:nvGrpSpPr>
        <p:grpSpPr>
          <a:xfrm rot="0">
            <a:off x="545465" y="260350"/>
            <a:ext cx="15386685" cy="8771890"/>
            <a:chOff x="859" y="410"/>
            <a:chExt cx="24231" cy="13814"/>
          </a:xfrm>
        </p:grpSpPr>
        <p:pic>
          <p:nvPicPr>
            <p:cNvPr id="76" name="图片 75"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77" name="组合 76"/>
            <p:cNvGrpSpPr/>
            <p:nvPr/>
          </p:nvGrpSpPr>
          <p:grpSpPr>
            <a:xfrm rot="0">
              <a:off x="21095" y="410"/>
              <a:ext cx="3995" cy="1345"/>
              <a:chOff x="2704" y="1289"/>
              <a:chExt cx="3995" cy="1345"/>
            </a:xfrm>
          </p:grpSpPr>
          <p:sp>
            <p:nvSpPr>
              <p:cNvPr id="78"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79"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80" name="直接连接符 79"/>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81" name="组合 80"/>
            <p:cNvGrpSpPr/>
            <p:nvPr/>
          </p:nvGrpSpPr>
          <p:grpSpPr>
            <a:xfrm>
              <a:off x="19334" y="13732"/>
              <a:ext cx="5686" cy="492"/>
              <a:chOff x="19278" y="13732"/>
              <a:chExt cx="5686" cy="492"/>
            </a:xfrm>
          </p:grpSpPr>
          <p:sp>
            <p:nvSpPr>
              <p:cNvPr id="82" name="文本框 81"/>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83" name="图片 82"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Shape 27"/>
          <p:cNvSpPr/>
          <p:nvPr/>
        </p:nvSpPr>
        <p:spPr>
          <a:xfrm>
            <a:off x="533400" y="1472565"/>
            <a:ext cx="15192000" cy="252000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跨境电商企业注册流程:7天完成全流程</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极速审批通道，实现企业</a:t>
              </a:r>
              <a:r>
                <a:rPr lang="en-US" altLang="zh-CN"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拎包入驻</a:t>
              </a:r>
              <a:r>
                <a:rPr lang="en-US" altLang="zh-CN"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endParaRPr lang="en-US" altLang="zh-CN"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10" name="Shape 3"/>
          <p:cNvSpPr/>
          <p:nvPr/>
        </p:nvSpPr>
        <p:spPr>
          <a:xfrm>
            <a:off x="784225" y="1687830"/>
            <a:ext cx="212725" cy="212725"/>
          </a:xfrm>
          <a:custGeom>
            <a:avLst/>
            <a:gdLst/>
            <a:ahLst/>
            <a:cxnLst/>
            <a:rect l="l" t="t" r="r" b="b"/>
            <a:pathLst>
              <a:path w="212914" h="212914">
                <a:moveTo>
                  <a:pt x="212914" y="39921"/>
                </a:moveTo>
                <a:cubicBezTo>
                  <a:pt x="212914" y="60797"/>
                  <a:pt x="188338" y="91944"/>
                  <a:pt x="177733" y="104378"/>
                </a:cubicBezTo>
                <a:cubicBezTo>
                  <a:pt x="176153" y="106208"/>
                  <a:pt x="173824" y="106915"/>
                  <a:pt x="171704" y="106457"/>
                </a:cubicBezTo>
                <a:lnTo>
                  <a:pt x="133071" y="106457"/>
                </a:lnTo>
                <a:cubicBezTo>
                  <a:pt x="125711" y="106457"/>
                  <a:pt x="119764" y="112404"/>
                  <a:pt x="119764" y="119764"/>
                </a:cubicBezTo>
                <a:cubicBezTo>
                  <a:pt x="119764" y="127125"/>
                  <a:pt x="125711" y="133071"/>
                  <a:pt x="133071" y="133071"/>
                </a:cubicBezTo>
                <a:lnTo>
                  <a:pt x="172993" y="133071"/>
                </a:lnTo>
                <a:cubicBezTo>
                  <a:pt x="195033" y="133071"/>
                  <a:pt x="212914" y="150953"/>
                  <a:pt x="212914" y="172993"/>
                </a:cubicBezTo>
                <a:cubicBezTo>
                  <a:pt x="212914" y="195033"/>
                  <a:pt x="195033" y="212914"/>
                  <a:pt x="172993" y="212914"/>
                </a:cubicBezTo>
                <a:lnTo>
                  <a:pt x="58052" y="212914"/>
                </a:lnTo>
                <a:cubicBezTo>
                  <a:pt x="61670" y="208797"/>
                  <a:pt x="66078" y="203516"/>
                  <a:pt x="70528" y="197611"/>
                </a:cubicBezTo>
                <a:cubicBezTo>
                  <a:pt x="73148" y="194118"/>
                  <a:pt x="75851" y="190292"/>
                  <a:pt x="78429" y="186300"/>
                </a:cubicBezTo>
                <a:lnTo>
                  <a:pt x="172993" y="186300"/>
                </a:lnTo>
                <a:cubicBezTo>
                  <a:pt x="180353" y="186300"/>
                  <a:pt x="186300" y="180353"/>
                  <a:pt x="186300" y="172993"/>
                </a:cubicBezTo>
                <a:cubicBezTo>
                  <a:pt x="186300" y="165632"/>
                  <a:pt x="180353" y="159686"/>
                  <a:pt x="172993" y="159686"/>
                </a:cubicBezTo>
                <a:lnTo>
                  <a:pt x="133071" y="159686"/>
                </a:lnTo>
                <a:cubicBezTo>
                  <a:pt x="111031" y="159686"/>
                  <a:pt x="93150" y="141804"/>
                  <a:pt x="93150" y="119764"/>
                </a:cubicBezTo>
                <a:cubicBezTo>
                  <a:pt x="93150" y="97724"/>
                  <a:pt x="111031" y="79843"/>
                  <a:pt x="133071" y="79843"/>
                </a:cubicBezTo>
                <a:lnTo>
                  <a:pt x="149622" y="79843"/>
                </a:lnTo>
                <a:cubicBezTo>
                  <a:pt x="140889" y="66744"/>
                  <a:pt x="133071" y="51690"/>
                  <a:pt x="133071" y="39921"/>
                </a:cubicBezTo>
                <a:cubicBezTo>
                  <a:pt x="133071" y="17881"/>
                  <a:pt x="150953" y="0"/>
                  <a:pt x="172993" y="0"/>
                </a:cubicBezTo>
                <a:cubicBezTo>
                  <a:pt x="195033" y="0"/>
                  <a:pt x="212914" y="17881"/>
                  <a:pt x="212914" y="39921"/>
                </a:cubicBezTo>
                <a:close/>
                <a:moveTo>
                  <a:pt x="48696" y="203391"/>
                </a:moveTo>
                <a:cubicBezTo>
                  <a:pt x="47116" y="205179"/>
                  <a:pt x="45702" y="206760"/>
                  <a:pt x="44496" y="208090"/>
                </a:cubicBezTo>
                <a:lnTo>
                  <a:pt x="43747" y="208922"/>
                </a:lnTo>
                <a:lnTo>
                  <a:pt x="43664" y="208839"/>
                </a:lnTo>
                <a:cubicBezTo>
                  <a:pt x="41169" y="210752"/>
                  <a:pt x="37593" y="210502"/>
                  <a:pt x="35347" y="208090"/>
                </a:cubicBezTo>
                <a:cubicBezTo>
                  <a:pt x="24868" y="196696"/>
                  <a:pt x="0" y="167379"/>
                  <a:pt x="0" y="146379"/>
                </a:cubicBezTo>
                <a:cubicBezTo>
                  <a:pt x="0" y="124339"/>
                  <a:pt x="17881" y="106457"/>
                  <a:pt x="39921" y="106457"/>
                </a:cubicBezTo>
                <a:cubicBezTo>
                  <a:pt x="61961" y="106457"/>
                  <a:pt x="79843" y="124339"/>
                  <a:pt x="79843" y="146379"/>
                </a:cubicBezTo>
                <a:cubicBezTo>
                  <a:pt x="79843" y="158854"/>
                  <a:pt x="71068" y="174240"/>
                  <a:pt x="61753" y="187090"/>
                </a:cubicBezTo>
                <a:cubicBezTo>
                  <a:pt x="57304" y="193203"/>
                  <a:pt x="52730" y="198734"/>
                  <a:pt x="48945" y="203100"/>
                </a:cubicBezTo>
                <a:lnTo>
                  <a:pt x="48696" y="203391"/>
                </a:lnTo>
                <a:close/>
                <a:moveTo>
                  <a:pt x="53229" y="146379"/>
                </a:moveTo>
                <a:cubicBezTo>
                  <a:pt x="53229" y="139034"/>
                  <a:pt x="47266" y="133071"/>
                  <a:pt x="39921" y="133071"/>
                </a:cubicBezTo>
                <a:cubicBezTo>
                  <a:pt x="32577" y="133071"/>
                  <a:pt x="26614" y="139034"/>
                  <a:pt x="26614" y="146379"/>
                </a:cubicBezTo>
                <a:cubicBezTo>
                  <a:pt x="26614" y="153723"/>
                  <a:pt x="32577" y="159686"/>
                  <a:pt x="39921" y="159686"/>
                </a:cubicBezTo>
                <a:cubicBezTo>
                  <a:pt x="47266" y="159686"/>
                  <a:pt x="53229" y="153723"/>
                  <a:pt x="53229" y="146379"/>
                </a:cubicBezTo>
                <a:close/>
                <a:moveTo>
                  <a:pt x="172993" y="53229"/>
                </a:moveTo>
                <a:cubicBezTo>
                  <a:pt x="180337" y="53229"/>
                  <a:pt x="186300" y="47266"/>
                  <a:pt x="186300" y="39921"/>
                </a:cubicBezTo>
                <a:cubicBezTo>
                  <a:pt x="186300" y="32577"/>
                  <a:pt x="180337" y="26614"/>
                  <a:pt x="172993" y="26614"/>
                </a:cubicBezTo>
                <a:cubicBezTo>
                  <a:pt x="165648" y="26614"/>
                  <a:pt x="159686" y="32577"/>
                  <a:pt x="159686" y="39921"/>
                </a:cubicBezTo>
                <a:cubicBezTo>
                  <a:pt x="159686" y="47266"/>
                  <a:pt x="165648" y="53229"/>
                  <a:pt x="172993" y="53229"/>
                </a:cubicBezTo>
                <a:close/>
              </a:path>
            </a:pathLst>
          </a:custGeom>
          <a:solidFill>
            <a:srgbClr val="C59F5E"/>
          </a:solidFill>
        </p:spPr>
      </p:sp>
      <p:sp>
        <p:nvSpPr>
          <p:cNvPr id="11" name="Text 4"/>
          <p:cNvSpPr/>
          <p:nvPr/>
        </p:nvSpPr>
        <p:spPr>
          <a:xfrm>
            <a:off x="1061720" y="1619885"/>
            <a:ext cx="14294485" cy="280670"/>
          </a:xfrm>
          <a:prstGeom prst="rect">
            <a:avLst/>
          </a:prstGeom>
          <a:solidFill>
            <a:srgbClr val="F9F5EE"/>
          </a:solid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标准注册流程(7天完成)</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2" name="Shape 5"/>
          <p:cNvSpPr/>
          <p:nvPr/>
        </p:nvSpPr>
        <p:spPr>
          <a:xfrm>
            <a:off x="757555" y="2099945"/>
            <a:ext cx="2304000" cy="1728000"/>
          </a:xfrm>
          <a:custGeom>
            <a:avLst/>
            <a:gdLst/>
            <a:ahLst/>
            <a:cxnLst/>
            <a:rect l="l" t="t" r="r" b="b"/>
            <a:pathLst>
              <a:path w="2384639" h="1788479">
                <a:moveTo>
                  <a:pt x="42584" y="0"/>
                </a:moveTo>
                <a:lnTo>
                  <a:pt x="2342055" y="0"/>
                </a:lnTo>
                <a:cubicBezTo>
                  <a:pt x="2365574" y="0"/>
                  <a:pt x="2384639" y="19065"/>
                  <a:pt x="2384639" y="42584"/>
                </a:cubicBezTo>
                <a:lnTo>
                  <a:pt x="2384639" y="1745896"/>
                </a:lnTo>
                <a:cubicBezTo>
                  <a:pt x="2384639" y="1769414"/>
                  <a:pt x="2365574" y="1788479"/>
                  <a:pt x="2342055" y="1788479"/>
                </a:cubicBezTo>
                <a:lnTo>
                  <a:pt x="42584" y="1788479"/>
                </a:lnTo>
                <a:cubicBezTo>
                  <a:pt x="19065" y="1788479"/>
                  <a:pt x="0" y="1769414"/>
                  <a:pt x="0" y="1745896"/>
                </a:cubicBezTo>
                <a:lnTo>
                  <a:pt x="0" y="42584"/>
                </a:lnTo>
                <a:cubicBezTo>
                  <a:pt x="0" y="19065"/>
                  <a:pt x="19065" y="0"/>
                  <a:pt x="42584" y="0"/>
                </a:cubicBezTo>
                <a:close/>
              </a:path>
            </a:pathLst>
          </a:custGeom>
          <a:solidFill>
            <a:srgbClr val="FFFFFF"/>
          </a:solidFill>
        </p:spPr>
      </p:sp>
      <p:sp>
        <p:nvSpPr>
          <p:cNvPr id="13" name="Shape 6"/>
          <p:cNvSpPr/>
          <p:nvPr/>
        </p:nvSpPr>
        <p:spPr>
          <a:xfrm>
            <a:off x="1738630" y="2227580"/>
            <a:ext cx="426085" cy="426085"/>
          </a:xfrm>
          <a:custGeom>
            <a:avLst/>
            <a:gdLst/>
            <a:ahLst/>
            <a:cxnLst/>
            <a:rect l="l" t="t" r="r" b="b"/>
            <a:pathLst>
              <a:path w="425828" h="425828">
                <a:moveTo>
                  <a:pt x="212914" y="0"/>
                </a:moveTo>
                <a:lnTo>
                  <a:pt x="212914" y="0"/>
                </a:lnTo>
                <a:cubicBezTo>
                  <a:pt x="330503" y="0"/>
                  <a:pt x="425828" y="95325"/>
                  <a:pt x="425828" y="212914"/>
                </a:cubicBezTo>
                <a:lnTo>
                  <a:pt x="425828" y="212914"/>
                </a:lnTo>
                <a:cubicBezTo>
                  <a:pt x="425828" y="330503"/>
                  <a:pt x="330503" y="425828"/>
                  <a:pt x="212914" y="425828"/>
                </a:cubicBezTo>
                <a:lnTo>
                  <a:pt x="212914" y="425828"/>
                </a:lnTo>
                <a:cubicBezTo>
                  <a:pt x="95325" y="425828"/>
                  <a:pt x="0" y="330503"/>
                  <a:pt x="0" y="212914"/>
                </a:cubicBezTo>
                <a:lnTo>
                  <a:pt x="0" y="212914"/>
                </a:lnTo>
                <a:cubicBezTo>
                  <a:pt x="0" y="95325"/>
                  <a:pt x="95325" y="0"/>
                  <a:pt x="212914" y="0"/>
                </a:cubicBezTo>
                <a:close/>
              </a:path>
            </a:pathLst>
          </a:custGeom>
          <a:solidFill>
            <a:srgbClr val="C59F5E"/>
          </a:solidFill>
        </p:spPr>
      </p:sp>
      <p:sp>
        <p:nvSpPr>
          <p:cNvPr id="14" name="Text 7"/>
          <p:cNvSpPr/>
          <p:nvPr/>
        </p:nvSpPr>
        <p:spPr>
          <a:xfrm>
            <a:off x="1866900" y="2291715"/>
            <a:ext cx="170180" cy="297815"/>
          </a:xfrm>
          <a:prstGeom prst="rect">
            <a:avLst/>
          </a:prstGeom>
          <a:solidFill>
            <a:srgbClr val="C59F5E"/>
          </a:solidFill>
        </p:spPr>
        <p:txBody>
          <a:bodyPr wrap="square" lIns="0" tIns="0" rIns="0" bIns="0" rtlCol="0" anchor="ctr"/>
          <a:lstStyle/>
          <a:p>
            <a:pPr algn="ctr">
              <a:lnSpc>
                <a:spcPct val="130000"/>
              </a:lnSpc>
            </a:pPr>
            <a:r>
              <a:rPr lang="en-US" sz="1510" b="1" dirty="0">
                <a:solidFill>
                  <a:schemeClr val="tx1"/>
                </a:solidFill>
                <a:latin typeface="微软雅黑" panose="020B0503020204020204" charset="-122"/>
                <a:ea typeface="微软雅黑" panose="020B0503020204020204" charset="-122"/>
                <a:cs typeface="MiSans" pitchFamily="34" charset="-120"/>
              </a:rPr>
              <a:t>1</a:t>
            </a:r>
            <a:endParaRPr lang="en-US" sz="1510" b="1" dirty="0">
              <a:solidFill>
                <a:schemeClr val="tx1"/>
              </a:solidFill>
              <a:latin typeface="微软雅黑" panose="020B0503020204020204" charset="-122"/>
              <a:ea typeface="微软雅黑" panose="020B0503020204020204" charset="-122"/>
              <a:cs typeface="MiSans" pitchFamily="34" charset="-120"/>
            </a:endParaRPr>
          </a:p>
        </p:txBody>
      </p:sp>
      <p:sp>
        <p:nvSpPr>
          <p:cNvPr id="15" name="Text 8"/>
          <p:cNvSpPr/>
          <p:nvPr/>
        </p:nvSpPr>
        <p:spPr>
          <a:xfrm>
            <a:off x="842645" y="2743200"/>
            <a:ext cx="2214245" cy="255270"/>
          </a:xfrm>
          <a:prstGeom prst="rect">
            <a:avLst/>
          </a:prstGeom>
          <a:solidFill>
            <a:srgbClr val="FFFFFF"/>
          </a:solidFill>
        </p:spPr>
        <p:txBody>
          <a:bodyPr wrap="square" lIns="0" tIns="0" rIns="0" bIns="0" rtlCol="0" anchor="ctr"/>
          <a:lstStyle/>
          <a:p>
            <a:pPr algn="ct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核名</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16" name="Text 9"/>
          <p:cNvSpPr/>
          <p:nvPr/>
        </p:nvSpPr>
        <p:spPr>
          <a:xfrm>
            <a:off x="848360" y="3027680"/>
            <a:ext cx="2203450" cy="212725"/>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1天</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7" name="Text 10"/>
          <p:cNvSpPr/>
          <p:nvPr/>
        </p:nvSpPr>
        <p:spPr>
          <a:xfrm>
            <a:off x="773430" y="3312160"/>
            <a:ext cx="2304415" cy="340360"/>
          </a:xfrm>
          <a:prstGeom prst="rect">
            <a:avLst/>
          </a:prstGeom>
          <a:solidFill>
            <a:srgbClr val="FFFFFF"/>
          </a:solidFill>
        </p:spPr>
        <p:txBody>
          <a:bodyPr wrap="square" lIns="0" tIns="0" rIns="0" bIns="0" rtlCol="0" anchor="ctr"/>
          <a:lstStyle/>
          <a:p>
            <a:pPr algn="ctr">
              <a:lnSpc>
                <a:spcPct val="100000"/>
              </a:lnSpc>
            </a:pP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准备3-5个公司名称</a:t>
            </a:r>
            <a:r>
              <a:rPr lang="zh-CN" alt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在国家企业信用信息公示系统核名</a:t>
            </a:r>
            <a:r>
              <a:rPr lang="zh-CN" alt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endParaRPr>
          </a:p>
        </p:txBody>
      </p:sp>
      <p:sp>
        <p:nvSpPr>
          <p:cNvPr id="18" name="Shape 11"/>
          <p:cNvSpPr/>
          <p:nvPr/>
        </p:nvSpPr>
        <p:spPr>
          <a:xfrm>
            <a:off x="3272790" y="2099945"/>
            <a:ext cx="2304000" cy="1728000"/>
          </a:xfrm>
          <a:custGeom>
            <a:avLst/>
            <a:gdLst/>
            <a:ahLst/>
            <a:cxnLst/>
            <a:rect l="l" t="t" r="r" b="b"/>
            <a:pathLst>
              <a:path w="2384639" h="1788479">
                <a:moveTo>
                  <a:pt x="42584" y="0"/>
                </a:moveTo>
                <a:lnTo>
                  <a:pt x="2342055" y="0"/>
                </a:lnTo>
                <a:cubicBezTo>
                  <a:pt x="2365574" y="0"/>
                  <a:pt x="2384639" y="19065"/>
                  <a:pt x="2384639" y="42584"/>
                </a:cubicBezTo>
                <a:lnTo>
                  <a:pt x="2384639" y="1745896"/>
                </a:lnTo>
                <a:cubicBezTo>
                  <a:pt x="2384639" y="1769414"/>
                  <a:pt x="2365574" y="1788479"/>
                  <a:pt x="2342055" y="1788479"/>
                </a:cubicBezTo>
                <a:lnTo>
                  <a:pt x="42584" y="1788479"/>
                </a:lnTo>
                <a:cubicBezTo>
                  <a:pt x="19065" y="1788479"/>
                  <a:pt x="0" y="1769414"/>
                  <a:pt x="0" y="1745896"/>
                </a:cubicBezTo>
                <a:lnTo>
                  <a:pt x="0" y="42584"/>
                </a:lnTo>
                <a:cubicBezTo>
                  <a:pt x="0" y="19065"/>
                  <a:pt x="19065" y="0"/>
                  <a:pt x="42584" y="0"/>
                </a:cubicBezTo>
                <a:close/>
              </a:path>
            </a:pathLst>
          </a:custGeom>
          <a:solidFill>
            <a:srgbClr val="FFFFFF"/>
          </a:solidFill>
        </p:spPr>
      </p:sp>
      <p:sp>
        <p:nvSpPr>
          <p:cNvPr id="19" name="Shape 12"/>
          <p:cNvSpPr/>
          <p:nvPr/>
        </p:nvSpPr>
        <p:spPr>
          <a:xfrm>
            <a:off x="4253865" y="2227580"/>
            <a:ext cx="426085" cy="426085"/>
          </a:xfrm>
          <a:prstGeom prst="ellipse">
            <a:avLst/>
          </a:prstGeom>
          <a:solidFill>
            <a:srgbClr val="C59F5E"/>
          </a:solidFill>
        </p:spPr>
      </p:sp>
      <p:sp>
        <p:nvSpPr>
          <p:cNvPr id="20" name="Text 13"/>
          <p:cNvSpPr/>
          <p:nvPr/>
        </p:nvSpPr>
        <p:spPr>
          <a:xfrm>
            <a:off x="4365625" y="2291715"/>
            <a:ext cx="202565" cy="297815"/>
          </a:xfrm>
          <a:prstGeom prst="rect">
            <a:avLst/>
          </a:prstGeom>
          <a:solidFill>
            <a:srgbClr val="C59F5E"/>
          </a:solidFill>
        </p:spPr>
        <p:txBody>
          <a:bodyPr wrap="square" lIns="0" tIns="0" rIns="0" bIns="0" rtlCol="0" anchor="ctr"/>
          <a:lstStyle/>
          <a:p>
            <a:pPr algn="ctr">
              <a:lnSpc>
                <a:spcPct val="130000"/>
              </a:lnSpc>
            </a:pPr>
            <a:r>
              <a:rPr lang="en-US" sz="1510" b="1" dirty="0">
                <a:solidFill>
                  <a:schemeClr val="tx1"/>
                </a:solidFill>
                <a:latin typeface="微软雅黑" panose="020B0503020204020204" charset="-122"/>
                <a:ea typeface="微软雅黑" panose="020B0503020204020204" charset="-122"/>
                <a:cs typeface="MiSans" pitchFamily="34" charset="-120"/>
              </a:rPr>
              <a:t>2</a:t>
            </a:r>
            <a:endParaRPr lang="en-US" sz="1510" b="1" dirty="0">
              <a:solidFill>
                <a:schemeClr val="tx1"/>
              </a:solidFill>
              <a:latin typeface="微软雅黑" panose="020B0503020204020204" charset="-122"/>
              <a:ea typeface="微软雅黑" panose="020B0503020204020204" charset="-122"/>
              <a:cs typeface="MiSans" pitchFamily="34" charset="-120"/>
            </a:endParaRPr>
          </a:p>
        </p:txBody>
      </p:sp>
      <p:sp>
        <p:nvSpPr>
          <p:cNvPr id="21" name="Text 14"/>
          <p:cNvSpPr/>
          <p:nvPr/>
        </p:nvSpPr>
        <p:spPr>
          <a:xfrm>
            <a:off x="3358515" y="2743200"/>
            <a:ext cx="2214245" cy="255270"/>
          </a:xfrm>
          <a:prstGeom prst="rect">
            <a:avLst/>
          </a:prstGeom>
          <a:solidFill>
            <a:srgbClr val="FFFFFF"/>
          </a:solidFill>
        </p:spPr>
        <p:txBody>
          <a:bodyPr wrap="square" lIns="0" tIns="0" rIns="0" bIns="0" rtlCol="0" anchor="ctr"/>
          <a:lstStyle/>
          <a:p>
            <a:pPr algn="ct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提交资料</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22" name="Text 15"/>
          <p:cNvSpPr/>
          <p:nvPr/>
        </p:nvSpPr>
        <p:spPr>
          <a:xfrm>
            <a:off x="3363595" y="3027680"/>
            <a:ext cx="2203450" cy="212725"/>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1-2天</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23" name="Text 16"/>
          <p:cNvSpPr/>
          <p:nvPr/>
        </p:nvSpPr>
        <p:spPr>
          <a:xfrm>
            <a:off x="3368675" y="3416300"/>
            <a:ext cx="2082165" cy="130175"/>
          </a:xfrm>
          <a:prstGeom prst="rect">
            <a:avLst/>
          </a:prstGeom>
          <a:solidFill>
            <a:srgbClr val="FFFFFF"/>
          </a:solid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登录海南e登记</a:t>
            </a:r>
            <a:r>
              <a:rPr lang="zh-CN" alt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提交企业登记信息</a:t>
            </a:r>
            <a:r>
              <a:rPr lang="zh-CN" alt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endParaRPr>
          </a:p>
        </p:txBody>
      </p:sp>
      <p:sp>
        <p:nvSpPr>
          <p:cNvPr id="24" name="Shape 17"/>
          <p:cNvSpPr/>
          <p:nvPr/>
        </p:nvSpPr>
        <p:spPr>
          <a:xfrm>
            <a:off x="5788660" y="2099945"/>
            <a:ext cx="2304000" cy="1728000"/>
          </a:xfrm>
          <a:custGeom>
            <a:avLst/>
            <a:gdLst/>
            <a:ahLst/>
            <a:cxnLst/>
            <a:rect l="l" t="t" r="r" b="b"/>
            <a:pathLst>
              <a:path w="2384639" h="1788479">
                <a:moveTo>
                  <a:pt x="42584" y="0"/>
                </a:moveTo>
                <a:lnTo>
                  <a:pt x="2342055" y="0"/>
                </a:lnTo>
                <a:cubicBezTo>
                  <a:pt x="2365574" y="0"/>
                  <a:pt x="2384639" y="19065"/>
                  <a:pt x="2384639" y="42584"/>
                </a:cubicBezTo>
                <a:lnTo>
                  <a:pt x="2384639" y="1745896"/>
                </a:lnTo>
                <a:cubicBezTo>
                  <a:pt x="2384639" y="1769414"/>
                  <a:pt x="2365574" y="1788479"/>
                  <a:pt x="2342055" y="1788479"/>
                </a:cubicBezTo>
                <a:lnTo>
                  <a:pt x="42584" y="1788479"/>
                </a:lnTo>
                <a:cubicBezTo>
                  <a:pt x="19065" y="1788479"/>
                  <a:pt x="0" y="1769414"/>
                  <a:pt x="0" y="1745896"/>
                </a:cubicBezTo>
                <a:lnTo>
                  <a:pt x="0" y="42584"/>
                </a:lnTo>
                <a:cubicBezTo>
                  <a:pt x="0" y="19065"/>
                  <a:pt x="19065" y="0"/>
                  <a:pt x="42584" y="0"/>
                </a:cubicBezTo>
                <a:close/>
              </a:path>
            </a:pathLst>
          </a:custGeom>
          <a:solidFill>
            <a:srgbClr val="FFFFFF"/>
          </a:solidFill>
        </p:spPr>
      </p:sp>
      <p:sp>
        <p:nvSpPr>
          <p:cNvPr id="25" name="Shape 18"/>
          <p:cNvSpPr/>
          <p:nvPr/>
        </p:nvSpPr>
        <p:spPr>
          <a:xfrm>
            <a:off x="6769735" y="2227580"/>
            <a:ext cx="426085" cy="426085"/>
          </a:xfrm>
          <a:custGeom>
            <a:avLst/>
            <a:gdLst/>
            <a:ahLst/>
            <a:cxnLst/>
            <a:rect l="l" t="t" r="r" b="b"/>
            <a:pathLst>
              <a:path w="425828" h="425828">
                <a:moveTo>
                  <a:pt x="212914" y="0"/>
                </a:moveTo>
                <a:lnTo>
                  <a:pt x="212914" y="0"/>
                </a:lnTo>
                <a:cubicBezTo>
                  <a:pt x="330503" y="0"/>
                  <a:pt x="425828" y="95325"/>
                  <a:pt x="425828" y="212914"/>
                </a:cubicBezTo>
                <a:lnTo>
                  <a:pt x="425828" y="212914"/>
                </a:lnTo>
                <a:cubicBezTo>
                  <a:pt x="425828" y="330503"/>
                  <a:pt x="330503" y="425828"/>
                  <a:pt x="212914" y="425828"/>
                </a:cubicBezTo>
                <a:lnTo>
                  <a:pt x="212914" y="425828"/>
                </a:lnTo>
                <a:cubicBezTo>
                  <a:pt x="95325" y="425828"/>
                  <a:pt x="0" y="330503"/>
                  <a:pt x="0" y="212914"/>
                </a:cubicBezTo>
                <a:lnTo>
                  <a:pt x="0" y="212914"/>
                </a:lnTo>
                <a:cubicBezTo>
                  <a:pt x="0" y="95325"/>
                  <a:pt x="95325" y="0"/>
                  <a:pt x="212914" y="0"/>
                </a:cubicBezTo>
                <a:close/>
              </a:path>
            </a:pathLst>
          </a:custGeom>
          <a:solidFill>
            <a:srgbClr val="C59F5E"/>
          </a:solidFill>
        </p:spPr>
      </p:sp>
      <p:sp>
        <p:nvSpPr>
          <p:cNvPr id="26" name="Text 19"/>
          <p:cNvSpPr/>
          <p:nvPr/>
        </p:nvSpPr>
        <p:spPr>
          <a:xfrm>
            <a:off x="6878320" y="2291715"/>
            <a:ext cx="212725" cy="297815"/>
          </a:xfrm>
          <a:prstGeom prst="rect">
            <a:avLst/>
          </a:prstGeom>
          <a:solidFill>
            <a:srgbClr val="C59F5E"/>
          </a:solidFill>
        </p:spPr>
        <p:txBody>
          <a:bodyPr wrap="square" lIns="0" tIns="0" rIns="0" bIns="0" rtlCol="0" anchor="ctr"/>
          <a:lstStyle/>
          <a:p>
            <a:pPr algn="ctr">
              <a:lnSpc>
                <a:spcPct val="130000"/>
              </a:lnSpc>
            </a:pPr>
            <a:r>
              <a:rPr lang="en-US" sz="1510" b="1" dirty="0">
                <a:solidFill>
                  <a:schemeClr val="tx1"/>
                </a:solidFill>
                <a:latin typeface="微软雅黑" panose="020B0503020204020204" charset="-122"/>
                <a:ea typeface="微软雅黑" panose="020B0503020204020204" charset="-122"/>
                <a:cs typeface="MiSans" pitchFamily="34" charset="-120"/>
              </a:rPr>
              <a:t>3</a:t>
            </a:r>
            <a:endParaRPr lang="en-US" sz="1510" b="1" dirty="0">
              <a:solidFill>
                <a:schemeClr val="tx1"/>
              </a:solidFill>
              <a:latin typeface="微软雅黑" panose="020B0503020204020204" charset="-122"/>
              <a:ea typeface="微软雅黑" panose="020B0503020204020204" charset="-122"/>
              <a:cs typeface="MiSans" pitchFamily="34" charset="-120"/>
            </a:endParaRPr>
          </a:p>
        </p:txBody>
      </p:sp>
      <p:sp>
        <p:nvSpPr>
          <p:cNvPr id="27" name="Text 20"/>
          <p:cNvSpPr/>
          <p:nvPr/>
        </p:nvSpPr>
        <p:spPr>
          <a:xfrm>
            <a:off x="5873750" y="2743200"/>
            <a:ext cx="2214245" cy="255270"/>
          </a:xfrm>
          <a:prstGeom prst="rect">
            <a:avLst/>
          </a:prstGeom>
          <a:solidFill>
            <a:srgbClr val="FFFFFF"/>
          </a:solidFill>
        </p:spPr>
        <p:txBody>
          <a:bodyPr wrap="square" lIns="0" tIns="0" rIns="0" bIns="0" rtlCol="0" anchor="ctr"/>
          <a:lstStyle/>
          <a:p>
            <a:pPr algn="ct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领证</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28" name="Text 21"/>
          <p:cNvSpPr/>
          <p:nvPr/>
        </p:nvSpPr>
        <p:spPr>
          <a:xfrm>
            <a:off x="5878830" y="3027680"/>
            <a:ext cx="2203450" cy="212725"/>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1天</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29" name="Text 22"/>
          <p:cNvSpPr/>
          <p:nvPr/>
        </p:nvSpPr>
        <p:spPr>
          <a:xfrm>
            <a:off x="5884545" y="3312160"/>
            <a:ext cx="2113280" cy="340360"/>
          </a:xfrm>
          <a:prstGeom prst="rect">
            <a:avLst/>
          </a:prstGeom>
          <a:solidFill>
            <a:srgbClr val="FFFFFF"/>
          </a:solid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审核通过后</a:t>
            </a:r>
            <a:r>
              <a:rPr lang="zh-CN" alt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携带相关证件至工商局领取营业执照</a:t>
            </a:r>
            <a:r>
              <a:rPr lang="zh-CN" alt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endParaRPr>
          </a:p>
        </p:txBody>
      </p:sp>
      <p:sp>
        <p:nvSpPr>
          <p:cNvPr id="30" name="Shape 23"/>
          <p:cNvSpPr/>
          <p:nvPr/>
        </p:nvSpPr>
        <p:spPr>
          <a:xfrm>
            <a:off x="8303895" y="2099945"/>
            <a:ext cx="2304000" cy="1728000"/>
          </a:xfrm>
          <a:custGeom>
            <a:avLst/>
            <a:gdLst/>
            <a:ahLst/>
            <a:cxnLst/>
            <a:rect l="l" t="t" r="r" b="b"/>
            <a:pathLst>
              <a:path w="2384639" h="1788479">
                <a:moveTo>
                  <a:pt x="42584" y="0"/>
                </a:moveTo>
                <a:lnTo>
                  <a:pt x="2342055" y="0"/>
                </a:lnTo>
                <a:cubicBezTo>
                  <a:pt x="2365574" y="0"/>
                  <a:pt x="2384639" y="19065"/>
                  <a:pt x="2384639" y="42584"/>
                </a:cubicBezTo>
                <a:lnTo>
                  <a:pt x="2384639" y="1745896"/>
                </a:lnTo>
                <a:cubicBezTo>
                  <a:pt x="2384639" y="1769414"/>
                  <a:pt x="2365574" y="1788479"/>
                  <a:pt x="2342055" y="1788479"/>
                </a:cubicBezTo>
                <a:lnTo>
                  <a:pt x="42584" y="1788479"/>
                </a:lnTo>
                <a:cubicBezTo>
                  <a:pt x="19065" y="1788479"/>
                  <a:pt x="0" y="1769414"/>
                  <a:pt x="0" y="1745896"/>
                </a:cubicBezTo>
                <a:lnTo>
                  <a:pt x="0" y="42584"/>
                </a:lnTo>
                <a:cubicBezTo>
                  <a:pt x="0" y="19065"/>
                  <a:pt x="19065" y="0"/>
                  <a:pt x="42584" y="0"/>
                </a:cubicBezTo>
                <a:close/>
              </a:path>
            </a:pathLst>
          </a:custGeom>
          <a:solidFill>
            <a:srgbClr val="FFFFFF"/>
          </a:solidFill>
        </p:spPr>
      </p:sp>
      <p:sp>
        <p:nvSpPr>
          <p:cNvPr id="31" name="Shape 24"/>
          <p:cNvSpPr/>
          <p:nvPr/>
        </p:nvSpPr>
        <p:spPr>
          <a:xfrm>
            <a:off x="9284970" y="2227580"/>
            <a:ext cx="426085" cy="426085"/>
          </a:xfrm>
          <a:custGeom>
            <a:avLst/>
            <a:gdLst/>
            <a:ahLst/>
            <a:cxnLst/>
            <a:rect l="l" t="t" r="r" b="b"/>
            <a:pathLst>
              <a:path w="425828" h="425828">
                <a:moveTo>
                  <a:pt x="212914" y="0"/>
                </a:moveTo>
                <a:lnTo>
                  <a:pt x="212914" y="0"/>
                </a:lnTo>
                <a:cubicBezTo>
                  <a:pt x="330503" y="0"/>
                  <a:pt x="425828" y="95325"/>
                  <a:pt x="425828" y="212914"/>
                </a:cubicBezTo>
                <a:lnTo>
                  <a:pt x="425828" y="212914"/>
                </a:lnTo>
                <a:cubicBezTo>
                  <a:pt x="425828" y="330503"/>
                  <a:pt x="330503" y="425828"/>
                  <a:pt x="212914" y="425828"/>
                </a:cubicBezTo>
                <a:lnTo>
                  <a:pt x="212914" y="425828"/>
                </a:lnTo>
                <a:cubicBezTo>
                  <a:pt x="95325" y="425828"/>
                  <a:pt x="0" y="330503"/>
                  <a:pt x="0" y="212914"/>
                </a:cubicBezTo>
                <a:lnTo>
                  <a:pt x="0" y="212914"/>
                </a:lnTo>
                <a:cubicBezTo>
                  <a:pt x="0" y="95325"/>
                  <a:pt x="95325" y="0"/>
                  <a:pt x="212914" y="0"/>
                </a:cubicBezTo>
                <a:close/>
              </a:path>
            </a:pathLst>
          </a:custGeom>
          <a:solidFill>
            <a:srgbClr val="C59F5E"/>
          </a:solidFill>
        </p:spPr>
      </p:sp>
      <p:sp>
        <p:nvSpPr>
          <p:cNvPr id="32" name="Text 25"/>
          <p:cNvSpPr/>
          <p:nvPr/>
        </p:nvSpPr>
        <p:spPr>
          <a:xfrm>
            <a:off x="9394190" y="2291715"/>
            <a:ext cx="212725" cy="297815"/>
          </a:xfrm>
          <a:prstGeom prst="rect">
            <a:avLst/>
          </a:prstGeom>
          <a:solidFill>
            <a:srgbClr val="C59F5E"/>
          </a:solidFill>
        </p:spPr>
        <p:txBody>
          <a:bodyPr wrap="square" lIns="0" tIns="0" rIns="0" bIns="0" rtlCol="0" anchor="ctr"/>
          <a:lstStyle/>
          <a:p>
            <a:pPr algn="ctr">
              <a:lnSpc>
                <a:spcPct val="130000"/>
              </a:lnSpc>
            </a:pPr>
            <a:r>
              <a:rPr lang="en-US" sz="1510" b="1" dirty="0">
                <a:solidFill>
                  <a:schemeClr val="tx1"/>
                </a:solidFill>
                <a:latin typeface="微软雅黑" panose="020B0503020204020204" charset="-122"/>
                <a:ea typeface="微软雅黑" panose="020B0503020204020204" charset="-122"/>
                <a:cs typeface="MiSans" pitchFamily="34" charset="-120"/>
              </a:rPr>
              <a:t>4</a:t>
            </a:r>
            <a:endParaRPr lang="en-US" sz="1510" b="1" dirty="0">
              <a:solidFill>
                <a:schemeClr val="tx1"/>
              </a:solidFill>
              <a:latin typeface="微软雅黑" panose="020B0503020204020204" charset="-122"/>
              <a:ea typeface="微软雅黑" panose="020B0503020204020204" charset="-122"/>
              <a:cs typeface="MiSans" pitchFamily="34" charset="-120"/>
            </a:endParaRPr>
          </a:p>
        </p:txBody>
      </p:sp>
      <p:sp>
        <p:nvSpPr>
          <p:cNvPr id="34" name="Text 26"/>
          <p:cNvSpPr/>
          <p:nvPr/>
        </p:nvSpPr>
        <p:spPr>
          <a:xfrm>
            <a:off x="8389620" y="2743200"/>
            <a:ext cx="2214245" cy="255270"/>
          </a:xfrm>
          <a:prstGeom prst="rect">
            <a:avLst/>
          </a:prstGeom>
          <a:solidFill>
            <a:srgbClr val="FFFFFF"/>
          </a:solidFill>
        </p:spPr>
        <p:txBody>
          <a:bodyPr wrap="square" lIns="0" tIns="0" rIns="0" bIns="0" rtlCol="0" anchor="ctr"/>
          <a:lstStyle/>
          <a:p>
            <a:pPr algn="ct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刻章开户</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35" name="Text 27"/>
          <p:cNvSpPr/>
          <p:nvPr/>
        </p:nvSpPr>
        <p:spPr>
          <a:xfrm>
            <a:off x="8394700" y="3027680"/>
            <a:ext cx="2203450" cy="212725"/>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2-3天</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36" name="Text 28"/>
          <p:cNvSpPr/>
          <p:nvPr/>
        </p:nvSpPr>
        <p:spPr>
          <a:xfrm>
            <a:off x="8399780" y="3416300"/>
            <a:ext cx="2158365" cy="118110"/>
          </a:xfrm>
          <a:prstGeom prst="rect">
            <a:avLst/>
          </a:prstGeom>
          <a:solidFill>
            <a:srgbClr val="FFFFFF"/>
          </a:solid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公安局备案刻章</a:t>
            </a:r>
            <a:r>
              <a:rPr lang="zh-CN" alt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银行开设对公账户</a:t>
            </a:r>
            <a:r>
              <a:rPr lang="zh-CN" alt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endParaRPr>
          </a:p>
        </p:txBody>
      </p:sp>
      <p:sp>
        <p:nvSpPr>
          <p:cNvPr id="37" name="Shape 29"/>
          <p:cNvSpPr/>
          <p:nvPr/>
        </p:nvSpPr>
        <p:spPr>
          <a:xfrm>
            <a:off x="10819765" y="2099945"/>
            <a:ext cx="2304000" cy="1728000"/>
          </a:xfrm>
          <a:custGeom>
            <a:avLst/>
            <a:gdLst/>
            <a:ahLst/>
            <a:cxnLst/>
            <a:rect l="l" t="t" r="r" b="b"/>
            <a:pathLst>
              <a:path w="2384639" h="1788479">
                <a:moveTo>
                  <a:pt x="42584" y="0"/>
                </a:moveTo>
                <a:lnTo>
                  <a:pt x="2342055" y="0"/>
                </a:lnTo>
                <a:cubicBezTo>
                  <a:pt x="2365574" y="0"/>
                  <a:pt x="2384639" y="19065"/>
                  <a:pt x="2384639" y="42584"/>
                </a:cubicBezTo>
                <a:lnTo>
                  <a:pt x="2384639" y="1745896"/>
                </a:lnTo>
                <a:cubicBezTo>
                  <a:pt x="2384639" y="1769414"/>
                  <a:pt x="2365574" y="1788479"/>
                  <a:pt x="2342055" y="1788479"/>
                </a:cubicBezTo>
                <a:lnTo>
                  <a:pt x="42584" y="1788479"/>
                </a:lnTo>
                <a:cubicBezTo>
                  <a:pt x="19065" y="1788479"/>
                  <a:pt x="0" y="1769414"/>
                  <a:pt x="0" y="1745896"/>
                </a:cubicBezTo>
                <a:lnTo>
                  <a:pt x="0" y="42584"/>
                </a:lnTo>
                <a:cubicBezTo>
                  <a:pt x="0" y="19065"/>
                  <a:pt x="19065" y="0"/>
                  <a:pt x="42584" y="0"/>
                </a:cubicBezTo>
                <a:close/>
              </a:path>
            </a:pathLst>
          </a:custGeom>
          <a:solidFill>
            <a:srgbClr val="FFFFFF"/>
          </a:solidFill>
        </p:spPr>
      </p:sp>
      <p:sp>
        <p:nvSpPr>
          <p:cNvPr id="39" name="Shape 30"/>
          <p:cNvSpPr/>
          <p:nvPr/>
        </p:nvSpPr>
        <p:spPr>
          <a:xfrm>
            <a:off x="11800840" y="2227580"/>
            <a:ext cx="426085" cy="426085"/>
          </a:xfrm>
          <a:custGeom>
            <a:avLst/>
            <a:gdLst/>
            <a:ahLst/>
            <a:cxnLst/>
            <a:rect l="l" t="t" r="r" b="b"/>
            <a:pathLst>
              <a:path w="425828" h="425828">
                <a:moveTo>
                  <a:pt x="212914" y="0"/>
                </a:moveTo>
                <a:lnTo>
                  <a:pt x="212914" y="0"/>
                </a:lnTo>
                <a:cubicBezTo>
                  <a:pt x="330503" y="0"/>
                  <a:pt x="425828" y="95325"/>
                  <a:pt x="425828" y="212914"/>
                </a:cubicBezTo>
                <a:lnTo>
                  <a:pt x="425828" y="212914"/>
                </a:lnTo>
                <a:cubicBezTo>
                  <a:pt x="425828" y="330503"/>
                  <a:pt x="330503" y="425828"/>
                  <a:pt x="212914" y="425828"/>
                </a:cubicBezTo>
                <a:lnTo>
                  <a:pt x="212914" y="425828"/>
                </a:lnTo>
                <a:cubicBezTo>
                  <a:pt x="95325" y="425828"/>
                  <a:pt x="0" y="330503"/>
                  <a:pt x="0" y="212914"/>
                </a:cubicBezTo>
                <a:lnTo>
                  <a:pt x="0" y="212914"/>
                </a:lnTo>
                <a:cubicBezTo>
                  <a:pt x="0" y="95325"/>
                  <a:pt x="95325" y="0"/>
                  <a:pt x="212914" y="0"/>
                </a:cubicBezTo>
                <a:close/>
              </a:path>
            </a:pathLst>
          </a:custGeom>
          <a:solidFill>
            <a:srgbClr val="C59F5E"/>
          </a:solidFill>
        </p:spPr>
      </p:sp>
      <p:sp>
        <p:nvSpPr>
          <p:cNvPr id="40" name="Text 31"/>
          <p:cNvSpPr/>
          <p:nvPr/>
        </p:nvSpPr>
        <p:spPr>
          <a:xfrm>
            <a:off x="11908155" y="2291715"/>
            <a:ext cx="212725" cy="297815"/>
          </a:xfrm>
          <a:prstGeom prst="rect">
            <a:avLst/>
          </a:prstGeom>
          <a:solidFill>
            <a:srgbClr val="C59F5E"/>
          </a:solidFill>
        </p:spPr>
        <p:txBody>
          <a:bodyPr wrap="square" lIns="0" tIns="0" rIns="0" bIns="0" rtlCol="0" anchor="ctr"/>
          <a:lstStyle/>
          <a:p>
            <a:pPr algn="ctr">
              <a:lnSpc>
                <a:spcPct val="130000"/>
              </a:lnSpc>
            </a:pPr>
            <a:r>
              <a:rPr lang="en-US" sz="1510" b="1" dirty="0">
                <a:solidFill>
                  <a:schemeClr val="tx1"/>
                </a:solidFill>
                <a:latin typeface="微软雅黑" panose="020B0503020204020204" charset="-122"/>
                <a:ea typeface="微软雅黑" panose="020B0503020204020204" charset="-122"/>
                <a:cs typeface="MiSans" pitchFamily="34" charset="-120"/>
              </a:rPr>
              <a:t>5</a:t>
            </a:r>
            <a:endParaRPr lang="en-US" sz="1510" b="1" dirty="0">
              <a:solidFill>
                <a:schemeClr val="tx1"/>
              </a:solidFill>
              <a:latin typeface="微软雅黑" panose="020B0503020204020204" charset="-122"/>
              <a:ea typeface="微软雅黑" panose="020B0503020204020204" charset="-122"/>
              <a:cs typeface="MiSans" pitchFamily="34" charset="-120"/>
            </a:endParaRPr>
          </a:p>
        </p:txBody>
      </p:sp>
      <p:sp>
        <p:nvSpPr>
          <p:cNvPr id="42" name="Text 32"/>
          <p:cNvSpPr/>
          <p:nvPr/>
        </p:nvSpPr>
        <p:spPr>
          <a:xfrm>
            <a:off x="10904855" y="2743200"/>
            <a:ext cx="2214245" cy="255270"/>
          </a:xfrm>
          <a:prstGeom prst="rect">
            <a:avLst/>
          </a:prstGeom>
          <a:solidFill>
            <a:srgbClr val="FFFFFF"/>
          </a:solidFill>
        </p:spPr>
        <p:txBody>
          <a:bodyPr wrap="square" lIns="0" tIns="0" rIns="0" bIns="0" rtlCol="0" anchor="ctr"/>
          <a:lstStyle/>
          <a:p>
            <a:pPr algn="ct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税务登记</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46" name="Text 33"/>
          <p:cNvSpPr/>
          <p:nvPr/>
        </p:nvSpPr>
        <p:spPr>
          <a:xfrm>
            <a:off x="10909935" y="3027680"/>
            <a:ext cx="2203450" cy="212725"/>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1天</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49" name="Text 34"/>
          <p:cNvSpPr/>
          <p:nvPr/>
        </p:nvSpPr>
        <p:spPr>
          <a:xfrm>
            <a:off x="10915650" y="3312160"/>
            <a:ext cx="2197735" cy="340360"/>
          </a:xfrm>
          <a:prstGeom prst="rect">
            <a:avLst/>
          </a:prstGeom>
          <a:solidFill>
            <a:srgbClr val="FFFFFF"/>
          </a:solid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到地税局和国税局进行税务登记</a:t>
            </a:r>
            <a:r>
              <a:rPr lang="zh-CN" alt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核定税种</a:t>
            </a:r>
            <a:r>
              <a:rPr lang="zh-CN" alt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60000"/>
                </a:schemeClr>
              </a:solidFill>
              <a:latin typeface="微软雅黑" panose="020B0503020204020204" charset="-122"/>
              <a:ea typeface="微软雅黑" panose="020B0503020204020204" charset="-122"/>
              <a:cs typeface="微软雅黑" panose="020B0503020204020204" charset="-122"/>
            </a:endParaRPr>
          </a:p>
        </p:txBody>
      </p:sp>
      <p:sp>
        <p:nvSpPr>
          <p:cNvPr id="51" name="Shape 35"/>
          <p:cNvSpPr/>
          <p:nvPr/>
        </p:nvSpPr>
        <p:spPr>
          <a:xfrm>
            <a:off x="13335000" y="2099945"/>
            <a:ext cx="2304000" cy="1728000"/>
          </a:xfrm>
          <a:custGeom>
            <a:avLst/>
            <a:gdLst/>
            <a:ahLst/>
            <a:cxnLst/>
            <a:rect l="l" t="t" r="r" b="b"/>
            <a:pathLst>
              <a:path w="2384639" h="1788479">
                <a:moveTo>
                  <a:pt x="42584" y="0"/>
                </a:moveTo>
                <a:lnTo>
                  <a:pt x="2342055" y="0"/>
                </a:lnTo>
                <a:cubicBezTo>
                  <a:pt x="2365574" y="0"/>
                  <a:pt x="2384639" y="19065"/>
                  <a:pt x="2384639" y="42584"/>
                </a:cubicBezTo>
                <a:lnTo>
                  <a:pt x="2384639" y="1745896"/>
                </a:lnTo>
                <a:cubicBezTo>
                  <a:pt x="2384639" y="1769414"/>
                  <a:pt x="2365574" y="1788479"/>
                  <a:pt x="2342055" y="1788479"/>
                </a:cubicBezTo>
                <a:lnTo>
                  <a:pt x="42584" y="1788479"/>
                </a:lnTo>
                <a:cubicBezTo>
                  <a:pt x="19065" y="1788479"/>
                  <a:pt x="0" y="1769414"/>
                  <a:pt x="0" y="1745896"/>
                </a:cubicBezTo>
                <a:lnTo>
                  <a:pt x="0" y="42584"/>
                </a:lnTo>
                <a:cubicBezTo>
                  <a:pt x="0" y="19065"/>
                  <a:pt x="19065" y="0"/>
                  <a:pt x="42584" y="0"/>
                </a:cubicBezTo>
                <a:close/>
              </a:path>
            </a:pathLst>
          </a:custGeom>
          <a:solidFill>
            <a:srgbClr val="FFFFFF"/>
          </a:solidFill>
        </p:spPr>
      </p:sp>
      <p:sp>
        <p:nvSpPr>
          <p:cNvPr id="52" name="Shape 36"/>
          <p:cNvSpPr/>
          <p:nvPr/>
        </p:nvSpPr>
        <p:spPr>
          <a:xfrm>
            <a:off x="14316075" y="2227580"/>
            <a:ext cx="426085" cy="426085"/>
          </a:xfrm>
          <a:custGeom>
            <a:avLst/>
            <a:gdLst/>
            <a:ahLst/>
            <a:cxnLst/>
            <a:rect l="l" t="t" r="r" b="b"/>
            <a:pathLst>
              <a:path w="425828" h="425828">
                <a:moveTo>
                  <a:pt x="212914" y="0"/>
                </a:moveTo>
                <a:lnTo>
                  <a:pt x="212914" y="0"/>
                </a:lnTo>
                <a:cubicBezTo>
                  <a:pt x="330503" y="0"/>
                  <a:pt x="425828" y="95325"/>
                  <a:pt x="425828" y="212914"/>
                </a:cubicBezTo>
                <a:lnTo>
                  <a:pt x="425828" y="212914"/>
                </a:lnTo>
                <a:cubicBezTo>
                  <a:pt x="425828" y="330503"/>
                  <a:pt x="330503" y="425828"/>
                  <a:pt x="212914" y="425828"/>
                </a:cubicBezTo>
                <a:lnTo>
                  <a:pt x="212914" y="425828"/>
                </a:lnTo>
                <a:cubicBezTo>
                  <a:pt x="95325" y="425828"/>
                  <a:pt x="0" y="330503"/>
                  <a:pt x="0" y="212914"/>
                </a:cubicBezTo>
                <a:lnTo>
                  <a:pt x="0" y="212914"/>
                </a:lnTo>
                <a:cubicBezTo>
                  <a:pt x="0" y="95325"/>
                  <a:pt x="95325" y="0"/>
                  <a:pt x="212914" y="0"/>
                </a:cubicBezTo>
                <a:close/>
              </a:path>
            </a:pathLst>
          </a:custGeom>
          <a:solidFill>
            <a:srgbClr val="C59F5E"/>
          </a:solidFill>
        </p:spPr>
      </p:sp>
      <p:sp>
        <p:nvSpPr>
          <p:cNvPr id="53" name="Text 37"/>
          <p:cNvSpPr/>
          <p:nvPr/>
        </p:nvSpPr>
        <p:spPr>
          <a:xfrm>
            <a:off x="14423390" y="2291715"/>
            <a:ext cx="212725" cy="297815"/>
          </a:xfrm>
          <a:prstGeom prst="rect">
            <a:avLst/>
          </a:prstGeom>
          <a:solidFill>
            <a:srgbClr val="C59F5E"/>
          </a:solidFill>
        </p:spPr>
        <p:txBody>
          <a:bodyPr wrap="square" lIns="0" tIns="0" rIns="0" bIns="0" rtlCol="0" anchor="ctr"/>
          <a:lstStyle/>
          <a:p>
            <a:pPr algn="ctr">
              <a:lnSpc>
                <a:spcPct val="130000"/>
              </a:lnSpc>
            </a:pPr>
            <a:r>
              <a:rPr lang="en-US" sz="1510" b="1" dirty="0">
                <a:solidFill>
                  <a:schemeClr val="tx1"/>
                </a:solidFill>
                <a:latin typeface="微软雅黑" panose="020B0503020204020204" charset="-122"/>
                <a:ea typeface="微软雅黑" panose="020B0503020204020204" charset="-122"/>
                <a:cs typeface="MiSans" pitchFamily="34" charset="-120"/>
              </a:rPr>
              <a:t>6</a:t>
            </a:r>
            <a:endParaRPr lang="en-US" sz="1510" b="1" dirty="0">
              <a:solidFill>
                <a:schemeClr val="tx1"/>
              </a:solidFill>
              <a:latin typeface="微软雅黑" panose="020B0503020204020204" charset="-122"/>
              <a:ea typeface="微软雅黑" panose="020B0503020204020204" charset="-122"/>
              <a:cs typeface="MiSans" pitchFamily="34" charset="-120"/>
            </a:endParaRPr>
          </a:p>
        </p:txBody>
      </p:sp>
      <p:sp>
        <p:nvSpPr>
          <p:cNvPr id="54" name="Text 38"/>
          <p:cNvSpPr/>
          <p:nvPr/>
        </p:nvSpPr>
        <p:spPr>
          <a:xfrm>
            <a:off x="13420090" y="2743200"/>
            <a:ext cx="2214245" cy="255270"/>
          </a:xfrm>
          <a:prstGeom prst="rect">
            <a:avLst/>
          </a:prstGeom>
          <a:solidFill>
            <a:srgbClr val="FFFFFF"/>
          </a:solidFill>
        </p:spPr>
        <p:txBody>
          <a:bodyPr wrap="square" lIns="0" tIns="0" rIns="0" bIns="0" rtlCol="0" anchor="ctr"/>
          <a:lstStyle/>
          <a:p>
            <a:pPr algn="ct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申请资质</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55" name="Text 39"/>
          <p:cNvSpPr/>
          <p:nvPr/>
        </p:nvSpPr>
        <p:spPr>
          <a:xfrm>
            <a:off x="13425805" y="3027680"/>
            <a:ext cx="2203450" cy="212725"/>
          </a:xfrm>
          <a:prstGeom prst="rect">
            <a:avLst/>
          </a:prstGeom>
          <a:solidFill>
            <a:srgbClr val="FFFFFF"/>
          </a:solid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持续</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56" name="Text 40"/>
          <p:cNvSpPr/>
          <p:nvPr/>
        </p:nvSpPr>
        <p:spPr>
          <a:xfrm>
            <a:off x="13430885" y="3312160"/>
            <a:ext cx="2193290" cy="340360"/>
          </a:xfrm>
          <a:prstGeom prst="rect">
            <a:avLst/>
          </a:prstGeom>
          <a:solidFill>
            <a:srgbClr val="FFFFFF"/>
          </a:solidFill>
        </p:spPr>
        <p:txBody>
          <a:bodyPr wrap="square" lIns="0" tIns="0" rIns="0" bIns="0" rtlCol="0" anchor="ctr"/>
          <a:lstStyle/>
          <a:p>
            <a:pPr algn="ctr">
              <a:lnSpc>
                <a:spcPct val="110000"/>
              </a:lnSpc>
            </a:pPr>
            <a:r>
              <a:rPr lang="en-US" sz="1400" dirty="0">
                <a:solidFill>
                  <a:schemeClr val="tx1">
                    <a:alpha val="60000"/>
                  </a:schemeClr>
                </a:solidFill>
                <a:latin typeface="微软雅黑" panose="020B0503020204020204" charset="-122"/>
                <a:ea typeface="微软雅黑" panose="020B0503020204020204" charset="-122"/>
                <a:cs typeface="MiSans" pitchFamily="34" charset="-120"/>
              </a:rPr>
              <a:t>向海南省商务厅提交跨境电商资质申请</a:t>
            </a:r>
            <a:r>
              <a:rPr lang="zh-CN" altLang="en-US" sz="1400" dirty="0">
                <a:solidFill>
                  <a:schemeClr val="tx1">
                    <a:alpha val="6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60000"/>
                </a:schemeClr>
              </a:solidFill>
              <a:latin typeface="微软雅黑" panose="020B0503020204020204" charset="-122"/>
              <a:ea typeface="微软雅黑" panose="020B0503020204020204" charset="-122"/>
              <a:cs typeface="MiSans" pitchFamily="34" charset="-120"/>
            </a:endParaRPr>
          </a:p>
        </p:txBody>
      </p:sp>
      <p:grpSp>
        <p:nvGrpSpPr>
          <p:cNvPr id="78" name="组合 77"/>
          <p:cNvGrpSpPr/>
          <p:nvPr/>
        </p:nvGrpSpPr>
        <p:grpSpPr>
          <a:xfrm>
            <a:off x="554990" y="4291965"/>
            <a:ext cx="7560310" cy="2519680"/>
            <a:chOff x="874" y="6590"/>
            <a:chExt cx="11906" cy="3968"/>
          </a:xfrm>
        </p:grpSpPr>
        <p:sp>
          <p:nvSpPr>
            <p:cNvPr id="41" name="Shape 27"/>
            <p:cNvSpPr/>
            <p:nvPr/>
          </p:nvSpPr>
          <p:spPr>
            <a:xfrm>
              <a:off x="874" y="6590"/>
              <a:ext cx="11906" cy="3969"/>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58" name="Shape 42"/>
            <p:cNvSpPr/>
            <p:nvPr/>
          </p:nvSpPr>
          <p:spPr>
            <a:xfrm>
              <a:off x="1190" y="6948"/>
              <a:ext cx="302" cy="302"/>
            </a:xfrm>
            <a:custGeom>
              <a:avLst/>
              <a:gdLst/>
              <a:ahLst/>
              <a:cxnLst/>
              <a:rect l="l" t="t" r="r" b="b"/>
              <a:pathLst>
                <a:path w="191623" h="191623">
                  <a:moveTo>
                    <a:pt x="47906" y="119764"/>
                  </a:moveTo>
                  <a:lnTo>
                    <a:pt x="9169" y="119764"/>
                  </a:lnTo>
                  <a:cubicBezTo>
                    <a:pt x="-150" y="119764"/>
                    <a:pt x="-5876" y="109622"/>
                    <a:pt x="-1085" y="101612"/>
                  </a:cubicBezTo>
                  <a:lnTo>
                    <a:pt x="18713" y="68602"/>
                  </a:lnTo>
                  <a:cubicBezTo>
                    <a:pt x="21969" y="63176"/>
                    <a:pt x="27808" y="59882"/>
                    <a:pt x="34133" y="59882"/>
                  </a:cubicBezTo>
                  <a:lnTo>
                    <a:pt x="69688" y="59882"/>
                  </a:lnTo>
                  <a:cubicBezTo>
                    <a:pt x="98169" y="11640"/>
                    <a:pt x="140648" y="9207"/>
                    <a:pt x="169055" y="13361"/>
                  </a:cubicBezTo>
                  <a:cubicBezTo>
                    <a:pt x="173845" y="14072"/>
                    <a:pt x="177588" y="17815"/>
                    <a:pt x="178262" y="22568"/>
                  </a:cubicBezTo>
                  <a:cubicBezTo>
                    <a:pt x="182416" y="50975"/>
                    <a:pt x="179983" y="93454"/>
                    <a:pt x="131741" y="121935"/>
                  </a:cubicBezTo>
                  <a:lnTo>
                    <a:pt x="131741" y="157490"/>
                  </a:lnTo>
                  <a:cubicBezTo>
                    <a:pt x="131741" y="163815"/>
                    <a:pt x="128447" y="169654"/>
                    <a:pt x="123020" y="172910"/>
                  </a:cubicBezTo>
                  <a:lnTo>
                    <a:pt x="90010" y="192708"/>
                  </a:lnTo>
                  <a:cubicBezTo>
                    <a:pt x="82039" y="197499"/>
                    <a:pt x="71859" y="191735"/>
                    <a:pt x="71859" y="182453"/>
                  </a:cubicBezTo>
                  <a:lnTo>
                    <a:pt x="71859" y="143717"/>
                  </a:lnTo>
                  <a:cubicBezTo>
                    <a:pt x="71859" y="130506"/>
                    <a:pt x="61117" y="119764"/>
                    <a:pt x="47906" y="119764"/>
                  </a:cubicBezTo>
                  <a:lnTo>
                    <a:pt x="47868" y="119764"/>
                  </a:lnTo>
                  <a:close/>
                  <a:moveTo>
                    <a:pt x="149705" y="59882"/>
                  </a:moveTo>
                  <a:cubicBezTo>
                    <a:pt x="149705" y="49967"/>
                    <a:pt x="141656" y="41917"/>
                    <a:pt x="131741" y="41917"/>
                  </a:cubicBezTo>
                  <a:cubicBezTo>
                    <a:pt x="121826" y="41917"/>
                    <a:pt x="113776" y="49967"/>
                    <a:pt x="113776" y="59882"/>
                  </a:cubicBezTo>
                  <a:cubicBezTo>
                    <a:pt x="113776" y="69797"/>
                    <a:pt x="121826" y="77847"/>
                    <a:pt x="131741" y="77847"/>
                  </a:cubicBezTo>
                  <a:cubicBezTo>
                    <a:pt x="141656" y="77847"/>
                    <a:pt x="149705" y="69797"/>
                    <a:pt x="149705" y="59882"/>
                  </a:cubicBezTo>
                  <a:close/>
                </a:path>
              </a:pathLst>
            </a:custGeom>
            <a:solidFill>
              <a:srgbClr val="C59F5E"/>
            </a:solidFill>
          </p:spPr>
        </p:sp>
        <p:sp>
          <p:nvSpPr>
            <p:cNvPr id="59" name="Text 43"/>
            <p:cNvSpPr/>
            <p:nvPr/>
          </p:nvSpPr>
          <p:spPr>
            <a:xfrm>
              <a:off x="1594" y="6805"/>
              <a:ext cx="10988" cy="445"/>
            </a:xfrm>
            <a:prstGeom prst="rect">
              <a:avLst/>
            </a:prstGeom>
            <a:solidFill>
              <a:srgbClr val="F9F5EE"/>
            </a:solid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海南政策红利</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60" name="Shape 44"/>
            <p:cNvSpPr/>
            <p:nvPr/>
          </p:nvSpPr>
          <p:spPr>
            <a:xfrm>
              <a:off x="1148" y="7535"/>
              <a:ext cx="11434" cy="1274"/>
            </a:xfrm>
            <a:custGeom>
              <a:avLst/>
              <a:gdLst/>
              <a:ahLst/>
              <a:cxnLst/>
              <a:rect l="l" t="t" r="r" b="b"/>
              <a:pathLst>
                <a:path w="7260375" h="809074">
                  <a:moveTo>
                    <a:pt x="42582" y="0"/>
                  </a:moveTo>
                  <a:lnTo>
                    <a:pt x="7217793" y="0"/>
                  </a:lnTo>
                  <a:cubicBezTo>
                    <a:pt x="7241310" y="0"/>
                    <a:pt x="7260375" y="19064"/>
                    <a:pt x="7260375" y="42582"/>
                  </a:cubicBezTo>
                  <a:lnTo>
                    <a:pt x="7260375" y="766492"/>
                  </a:lnTo>
                  <a:cubicBezTo>
                    <a:pt x="7260375" y="790010"/>
                    <a:pt x="7241310" y="809074"/>
                    <a:pt x="7217793" y="809074"/>
                  </a:cubicBezTo>
                  <a:lnTo>
                    <a:pt x="42582" y="809074"/>
                  </a:lnTo>
                  <a:cubicBezTo>
                    <a:pt x="19064" y="809074"/>
                    <a:pt x="0" y="790010"/>
                    <a:pt x="0" y="766492"/>
                  </a:cubicBezTo>
                  <a:lnTo>
                    <a:pt x="0" y="42582"/>
                  </a:lnTo>
                  <a:cubicBezTo>
                    <a:pt x="0" y="19080"/>
                    <a:pt x="19080" y="0"/>
                    <a:pt x="42582" y="0"/>
                  </a:cubicBezTo>
                  <a:close/>
                </a:path>
              </a:pathLst>
            </a:custGeom>
            <a:solidFill>
              <a:srgbClr val="FFFFFF"/>
            </a:solidFill>
          </p:spPr>
        </p:sp>
        <p:sp>
          <p:nvSpPr>
            <p:cNvPr id="61" name="Shape 45"/>
            <p:cNvSpPr/>
            <p:nvPr/>
          </p:nvSpPr>
          <p:spPr>
            <a:xfrm>
              <a:off x="1383" y="7804"/>
              <a:ext cx="268" cy="268"/>
            </a:xfrm>
            <a:custGeom>
              <a:avLst/>
              <a:gdLst/>
              <a:ahLst/>
              <a:cxnLst/>
              <a:rect l="l" t="t" r="r" b="b"/>
              <a:pathLst>
                <a:path w="170331" h="170331">
                  <a:moveTo>
                    <a:pt x="85166" y="0"/>
                  </a:moveTo>
                  <a:cubicBezTo>
                    <a:pt x="132170" y="0"/>
                    <a:pt x="170331" y="38161"/>
                    <a:pt x="170331" y="85166"/>
                  </a:cubicBezTo>
                  <a:cubicBezTo>
                    <a:pt x="170331" y="132170"/>
                    <a:pt x="132170" y="170331"/>
                    <a:pt x="85166" y="170331"/>
                  </a:cubicBezTo>
                  <a:cubicBezTo>
                    <a:pt x="38161" y="170331"/>
                    <a:pt x="0" y="132170"/>
                    <a:pt x="0" y="85166"/>
                  </a:cubicBezTo>
                  <a:cubicBezTo>
                    <a:pt x="0" y="38161"/>
                    <a:pt x="38161" y="0"/>
                    <a:pt x="85166" y="0"/>
                  </a:cubicBezTo>
                  <a:close/>
                  <a:moveTo>
                    <a:pt x="77181" y="39921"/>
                  </a:moveTo>
                  <a:lnTo>
                    <a:pt x="77181" y="85166"/>
                  </a:lnTo>
                  <a:cubicBezTo>
                    <a:pt x="77181" y="87827"/>
                    <a:pt x="78512" y="90322"/>
                    <a:pt x="80741" y="91819"/>
                  </a:cubicBezTo>
                  <a:lnTo>
                    <a:pt x="112678" y="113111"/>
                  </a:lnTo>
                  <a:cubicBezTo>
                    <a:pt x="116338" y="115572"/>
                    <a:pt x="121295" y="114574"/>
                    <a:pt x="123756" y="110882"/>
                  </a:cubicBezTo>
                  <a:cubicBezTo>
                    <a:pt x="126218" y="107189"/>
                    <a:pt x="125220" y="102265"/>
                    <a:pt x="121527" y="99804"/>
                  </a:cubicBezTo>
                  <a:lnTo>
                    <a:pt x="93150" y="80907"/>
                  </a:lnTo>
                  <a:lnTo>
                    <a:pt x="93150" y="39921"/>
                  </a:lnTo>
                  <a:cubicBezTo>
                    <a:pt x="93150" y="35497"/>
                    <a:pt x="89590" y="31937"/>
                    <a:pt x="85166" y="31937"/>
                  </a:cubicBezTo>
                  <a:cubicBezTo>
                    <a:pt x="80741" y="31937"/>
                    <a:pt x="77181" y="35497"/>
                    <a:pt x="77181" y="39921"/>
                  </a:cubicBezTo>
                  <a:close/>
                </a:path>
              </a:pathLst>
            </a:custGeom>
            <a:solidFill>
              <a:srgbClr val="C59F5E"/>
            </a:solidFill>
          </p:spPr>
        </p:sp>
        <p:sp>
          <p:nvSpPr>
            <p:cNvPr id="62" name="Text 46"/>
            <p:cNvSpPr/>
            <p:nvPr/>
          </p:nvSpPr>
          <p:spPr>
            <a:xfrm>
              <a:off x="1819" y="7736"/>
              <a:ext cx="1207" cy="402"/>
            </a:xfrm>
            <a:prstGeom prst="rect">
              <a:avLst/>
            </a:prstGeom>
            <a:solidFill>
              <a:srgbClr val="FFFFFF"/>
            </a:solidFill>
          </p:spPr>
          <p:txBody>
            <a:bodyPr wrap="square" lIns="0" tIns="0" rIns="0" bIns="0" rtlCol="0" anchor="ctr"/>
            <a:lstStyle/>
            <a:p>
              <a:pP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注册时间</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63" name="Text 47"/>
            <p:cNvSpPr/>
            <p:nvPr/>
          </p:nvSpPr>
          <p:spPr>
            <a:xfrm>
              <a:off x="1349" y="8273"/>
              <a:ext cx="11149" cy="335"/>
            </a:xfrm>
            <a:prstGeom prst="rect">
              <a:avLst/>
            </a:prstGeom>
            <a:solidFill>
              <a:srgbClr val="FFFFFF"/>
            </a:solid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海南实行“</a:t>
              </a:r>
              <a:r>
                <a:rPr lang="en-US" sz="1400" dirty="0">
                  <a:solidFill>
                    <a:srgbClr val="C59F5E"/>
                  </a:solidFill>
                  <a:latin typeface="微软雅黑" panose="020B0503020204020204" charset="-122"/>
                  <a:ea typeface="微软雅黑" panose="020B0503020204020204" charset="-122"/>
                  <a:cs typeface="微软雅黑" panose="020B0503020204020204" charset="-122"/>
                </a:rPr>
                <a:t>极简注册</a:t>
              </a:r>
              <a:r>
                <a:rPr lang="en-US" sz="1400" dirty="0">
                  <a:solidFill>
                    <a:schemeClr val="tx1"/>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模式</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全程电子化</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最快</a:t>
              </a:r>
              <a:r>
                <a:rPr lang="en-US" sz="1400" dirty="0">
                  <a:solidFill>
                    <a:srgbClr val="C59F5E"/>
                  </a:solidFill>
                  <a:latin typeface="微软雅黑" panose="020B0503020204020204" charset="-122"/>
                  <a:ea typeface="微软雅黑" panose="020B0503020204020204" charset="-122"/>
                  <a:cs typeface="微软雅黑" panose="020B0503020204020204" charset="-122"/>
                </a:rPr>
                <a:t>7天</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可完成全部流程</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64" name="Shape 48"/>
            <p:cNvSpPr/>
            <p:nvPr/>
          </p:nvSpPr>
          <p:spPr>
            <a:xfrm>
              <a:off x="1148" y="9011"/>
              <a:ext cx="11434" cy="1274"/>
            </a:xfrm>
            <a:custGeom>
              <a:avLst/>
              <a:gdLst/>
              <a:ahLst/>
              <a:cxnLst/>
              <a:rect l="l" t="t" r="r" b="b"/>
              <a:pathLst>
                <a:path w="7260375" h="809074">
                  <a:moveTo>
                    <a:pt x="42582" y="0"/>
                  </a:moveTo>
                  <a:lnTo>
                    <a:pt x="7217793" y="0"/>
                  </a:lnTo>
                  <a:cubicBezTo>
                    <a:pt x="7241310" y="0"/>
                    <a:pt x="7260375" y="19064"/>
                    <a:pt x="7260375" y="42582"/>
                  </a:cubicBezTo>
                  <a:lnTo>
                    <a:pt x="7260375" y="766492"/>
                  </a:lnTo>
                  <a:cubicBezTo>
                    <a:pt x="7260375" y="790010"/>
                    <a:pt x="7241310" y="809074"/>
                    <a:pt x="7217793" y="809074"/>
                  </a:cubicBezTo>
                  <a:lnTo>
                    <a:pt x="42582" y="809074"/>
                  </a:lnTo>
                  <a:cubicBezTo>
                    <a:pt x="19064" y="809074"/>
                    <a:pt x="0" y="790010"/>
                    <a:pt x="0" y="766492"/>
                  </a:cubicBezTo>
                  <a:lnTo>
                    <a:pt x="0" y="42582"/>
                  </a:lnTo>
                  <a:cubicBezTo>
                    <a:pt x="0" y="19080"/>
                    <a:pt x="19080" y="0"/>
                    <a:pt x="42582" y="0"/>
                  </a:cubicBezTo>
                  <a:close/>
                </a:path>
              </a:pathLst>
            </a:custGeom>
            <a:solidFill>
              <a:srgbClr val="FFFFFF"/>
            </a:solidFill>
          </p:spPr>
        </p:sp>
        <p:sp>
          <p:nvSpPr>
            <p:cNvPr id="65" name="Shape 49"/>
            <p:cNvSpPr/>
            <p:nvPr/>
          </p:nvSpPr>
          <p:spPr>
            <a:xfrm>
              <a:off x="1399" y="9279"/>
              <a:ext cx="235" cy="268"/>
            </a:xfrm>
            <a:custGeom>
              <a:avLst/>
              <a:gdLst/>
              <a:ahLst/>
              <a:cxnLst/>
              <a:rect l="l" t="t" r="r" b="b"/>
              <a:pathLst>
                <a:path w="149040" h="170331">
                  <a:moveTo>
                    <a:pt x="63874" y="42583"/>
                  </a:moveTo>
                  <a:cubicBezTo>
                    <a:pt x="63874" y="24956"/>
                    <a:pt x="49564" y="10646"/>
                    <a:pt x="31937" y="10646"/>
                  </a:cubicBezTo>
                  <a:cubicBezTo>
                    <a:pt x="14311" y="10646"/>
                    <a:pt x="0" y="24956"/>
                    <a:pt x="0" y="42583"/>
                  </a:cubicBezTo>
                  <a:cubicBezTo>
                    <a:pt x="0" y="60209"/>
                    <a:pt x="14311" y="74520"/>
                    <a:pt x="31937" y="74520"/>
                  </a:cubicBezTo>
                  <a:cubicBezTo>
                    <a:pt x="49564" y="74520"/>
                    <a:pt x="63874" y="60209"/>
                    <a:pt x="63874" y="42583"/>
                  </a:cubicBezTo>
                  <a:close/>
                  <a:moveTo>
                    <a:pt x="149040" y="127749"/>
                  </a:moveTo>
                  <a:cubicBezTo>
                    <a:pt x="149040" y="110122"/>
                    <a:pt x="134729" y="95811"/>
                    <a:pt x="117103" y="95811"/>
                  </a:cubicBezTo>
                  <a:cubicBezTo>
                    <a:pt x="99476" y="95811"/>
                    <a:pt x="85166" y="110122"/>
                    <a:pt x="85166" y="127749"/>
                  </a:cubicBezTo>
                  <a:cubicBezTo>
                    <a:pt x="85166" y="145375"/>
                    <a:pt x="99476" y="159686"/>
                    <a:pt x="117103" y="159686"/>
                  </a:cubicBezTo>
                  <a:cubicBezTo>
                    <a:pt x="134729" y="159686"/>
                    <a:pt x="149040" y="145375"/>
                    <a:pt x="149040" y="127749"/>
                  </a:cubicBezTo>
                  <a:close/>
                  <a:moveTo>
                    <a:pt x="145913" y="28810"/>
                  </a:moveTo>
                  <a:cubicBezTo>
                    <a:pt x="150071" y="24651"/>
                    <a:pt x="150071" y="17898"/>
                    <a:pt x="145913" y="13740"/>
                  </a:cubicBezTo>
                  <a:cubicBezTo>
                    <a:pt x="141754" y="9581"/>
                    <a:pt x="135001" y="9581"/>
                    <a:pt x="130842" y="13740"/>
                  </a:cubicBezTo>
                  <a:lnTo>
                    <a:pt x="3094" y="141488"/>
                  </a:lnTo>
                  <a:cubicBezTo>
                    <a:pt x="-1065" y="145647"/>
                    <a:pt x="-1065" y="152400"/>
                    <a:pt x="3094" y="156558"/>
                  </a:cubicBezTo>
                  <a:cubicBezTo>
                    <a:pt x="7252" y="160717"/>
                    <a:pt x="14006" y="160717"/>
                    <a:pt x="18164" y="156558"/>
                  </a:cubicBezTo>
                  <a:lnTo>
                    <a:pt x="145913" y="28810"/>
                  </a:lnTo>
                  <a:close/>
                </a:path>
              </a:pathLst>
            </a:custGeom>
            <a:solidFill>
              <a:srgbClr val="C59F5E"/>
            </a:solidFill>
          </p:spPr>
        </p:sp>
        <p:sp>
          <p:nvSpPr>
            <p:cNvPr id="66" name="Text 50"/>
            <p:cNvSpPr/>
            <p:nvPr/>
          </p:nvSpPr>
          <p:spPr>
            <a:xfrm>
              <a:off x="1819" y="9212"/>
              <a:ext cx="1207" cy="402"/>
            </a:xfrm>
            <a:prstGeom prst="rect">
              <a:avLst/>
            </a:prstGeom>
            <a:solidFill>
              <a:srgbClr val="FFFFFF"/>
            </a:solidFill>
          </p:spPr>
          <p:txBody>
            <a:bodyPr wrap="square" lIns="0" tIns="0" rIns="0" bIns="0" rtlCol="0" anchor="ctr"/>
            <a:lstStyle/>
            <a:p>
              <a:pP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税收优惠</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67" name="Text 51"/>
            <p:cNvSpPr/>
            <p:nvPr/>
          </p:nvSpPr>
          <p:spPr>
            <a:xfrm>
              <a:off x="1349" y="9748"/>
              <a:ext cx="11149" cy="335"/>
            </a:xfrm>
            <a:prstGeom prst="rect">
              <a:avLst/>
            </a:prstGeom>
            <a:solidFill>
              <a:srgbClr val="FFFFFF"/>
            </a:solid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符合条件的跨境电商企业可享受</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15%</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企业所得税优惠</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sp>
        <p:nvSpPr>
          <p:cNvPr id="38" name="Shape 27"/>
          <p:cNvSpPr/>
          <p:nvPr/>
        </p:nvSpPr>
        <p:spPr>
          <a:xfrm>
            <a:off x="8341360" y="4292600"/>
            <a:ext cx="7379970" cy="2520315"/>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69" name="Shape 53"/>
          <p:cNvSpPr/>
          <p:nvPr/>
        </p:nvSpPr>
        <p:spPr>
          <a:xfrm>
            <a:off x="8539480" y="4519295"/>
            <a:ext cx="143510" cy="191770"/>
          </a:xfrm>
          <a:custGeom>
            <a:avLst/>
            <a:gdLst/>
            <a:ahLst/>
            <a:cxnLst/>
            <a:rect l="l" t="t" r="r" b="b"/>
            <a:pathLst>
              <a:path w="143717" h="191623">
                <a:moveTo>
                  <a:pt x="116546" y="11976"/>
                </a:moveTo>
                <a:lnTo>
                  <a:pt x="119764" y="11976"/>
                </a:lnTo>
                <a:cubicBezTo>
                  <a:pt x="132976" y="11976"/>
                  <a:pt x="143717" y="22718"/>
                  <a:pt x="143717" y="35929"/>
                </a:cubicBezTo>
                <a:lnTo>
                  <a:pt x="143717" y="167670"/>
                </a:lnTo>
                <a:cubicBezTo>
                  <a:pt x="143717" y="180881"/>
                  <a:pt x="132976" y="191623"/>
                  <a:pt x="119764" y="191623"/>
                </a:cubicBezTo>
                <a:lnTo>
                  <a:pt x="23953" y="191623"/>
                </a:lnTo>
                <a:cubicBezTo>
                  <a:pt x="10741" y="191623"/>
                  <a:pt x="0" y="180881"/>
                  <a:pt x="0" y="167670"/>
                </a:cubicBezTo>
                <a:lnTo>
                  <a:pt x="0" y="35929"/>
                </a:lnTo>
                <a:cubicBezTo>
                  <a:pt x="0" y="22718"/>
                  <a:pt x="10741" y="11976"/>
                  <a:pt x="23953" y="11976"/>
                </a:cubicBezTo>
                <a:lnTo>
                  <a:pt x="27172" y="11976"/>
                </a:lnTo>
                <a:cubicBezTo>
                  <a:pt x="31288" y="4828"/>
                  <a:pt x="39036" y="0"/>
                  <a:pt x="47906" y="0"/>
                </a:cubicBezTo>
                <a:lnTo>
                  <a:pt x="95811" y="0"/>
                </a:lnTo>
                <a:cubicBezTo>
                  <a:pt x="104681" y="0"/>
                  <a:pt x="112429" y="4828"/>
                  <a:pt x="116546" y="11976"/>
                </a:cubicBezTo>
                <a:close/>
                <a:moveTo>
                  <a:pt x="92817" y="41917"/>
                </a:moveTo>
                <a:cubicBezTo>
                  <a:pt x="97795" y="41917"/>
                  <a:pt x="101800" y="37913"/>
                  <a:pt x="101800" y="32935"/>
                </a:cubicBezTo>
                <a:cubicBezTo>
                  <a:pt x="101800" y="27957"/>
                  <a:pt x="97795" y="23953"/>
                  <a:pt x="92817" y="23953"/>
                </a:cubicBezTo>
                <a:lnTo>
                  <a:pt x="50900" y="23953"/>
                </a:lnTo>
                <a:cubicBezTo>
                  <a:pt x="45922" y="23953"/>
                  <a:pt x="41917" y="27957"/>
                  <a:pt x="41917" y="32935"/>
                </a:cubicBezTo>
                <a:cubicBezTo>
                  <a:pt x="41917" y="37913"/>
                  <a:pt x="45922" y="41917"/>
                  <a:pt x="50900" y="41917"/>
                </a:cubicBezTo>
                <a:lnTo>
                  <a:pt x="92817" y="41917"/>
                </a:lnTo>
                <a:close/>
                <a:moveTo>
                  <a:pt x="47906" y="95811"/>
                </a:moveTo>
                <a:cubicBezTo>
                  <a:pt x="47906" y="89201"/>
                  <a:pt x="42539" y="83835"/>
                  <a:pt x="35929" y="83835"/>
                </a:cubicBezTo>
                <a:cubicBezTo>
                  <a:pt x="29319" y="83835"/>
                  <a:pt x="23953" y="89201"/>
                  <a:pt x="23953" y="95811"/>
                </a:cubicBezTo>
                <a:cubicBezTo>
                  <a:pt x="23953" y="102421"/>
                  <a:pt x="29319" y="107788"/>
                  <a:pt x="35929" y="107788"/>
                </a:cubicBezTo>
                <a:cubicBezTo>
                  <a:pt x="42539" y="107788"/>
                  <a:pt x="47906" y="102421"/>
                  <a:pt x="47906" y="95811"/>
                </a:cubicBezTo>
                <a:close/>
                <a:moveTo>
                  <a:pt x="59882" y="95811"/>
                </a:moveTo>
                <a:cubicBezTo>
                  <a:pt x="59882" y="100789"/>
                  <a:pt x="63887" y="104794"/>
                  <a:pt x="68864" y="104794"/>
                </a:cubicBezTo>
                <a:lnTo>
                  <a:pt x="110782" y="104794"/>
                </a:lnTo>
                <a:cubicBezTo>
                  <a:pt x="115760" y="104794"/>
                  <a:pt x="119764" y="100789"/>
                  <a:pt x="119764" y="95811"/>
                </a:cubicBezTo>
                <a:cubicBezTo>
                  <a:pt x="119764" y="90834"/>
                  <a:pt x="115760" y="86829"/>
                  <a:pt x="110782" y="86829"/>
                </a:cubicBezTo>
                <a:lnTo>
                  <a:pt x="68864" y="86829"/>
                </a:lnTo>
                <a:cubicBezTo>
                  <a:pt x="63887" y="86829"/>
                  <a:pt x="59882" y="90834"/>
                  <a:pt x="59882" y="95811"/>
                </a:cubicBezTo>
                <a:close/>
                <a:moveTo>
                  <a:pt x="59882" y="143717"/>
                </a:moveTo>
                <a:cubicBezTo>
                  <a:pt x="59882" y="148695"/>
                  <a:pt x="63887" y="152699"/>
                  <a:pt x="68864" y="152699"/>
                </a:cubicBezTo>
                <a:lnTo>
                  <a:pt x="110782" y="152699"/>
                </a:lnTo>
                <a:cubicBezTo>
                  <a:pt x="115760" y="152699"/>
                  <a:pt x="119764" y="148695"/>
                  <a:pt x="119764" y="143717"/>
                </a:cubicBezTo>
                <a:cubicBezTo>
                  <a:pt x="119764" y="138739"/>
                  <a:pt x="115760" y="134735"/>
                  <a:pt x="110782" y="134735"/>
                </a:cubicBezTo>
                <a:lnTo>
                  <a:pt x="68864" y="134735"/>
                </a:lnTo>
                <a:cubicBezTo>
                  <a:pt x="63887" y="134735"/>
                  <a:pt x="59882" y="138739"/>
                  <a:pt x="59882" y="143717"/>
                </a:cubicBezTo>
                <a:close/>
                <a:moveTo>
                  <a:pt x="35929" y="155694"/>
                </a:moveTo>
                <a:cubicBezTo>
                  <a:pt x="42539" y="155694"/>
                  <a:pt x="47906" y="150327"/>
                  <a:pt x="47906" y="143717"/>
                </a:cubicBezTo>
                <a:cubicBezTo>
                  <a:pt x="47906" y="137107"/>
                  <a:pt x="42539" y="131741"/>
                  <a:pt x="35929" y="131741"/>
                </a:cubicBezTo>
                <a:cubicBezTo>
                  <a:pt x="29319" y="131741"/>
                  <a:pt x="23953" y="137107"/>
                  <a:pt x="23953" y="143717"/>
                </a:cubicBezTo>
                <a:cubicBezTo>
                  <a:pt x="23953" y="150327"/>
                  <a:pt x="29319" y="155694"/>
                  <a:pt x="35929" y="155694"/>
                </a:cubicBezTo>
                <a:close/>
              </a:path>
            </a:pathLst>
          </a:custGeom>
          <a:solidFill>
            <a:srgbClr val="C59F5E"/>
          </a:solidFill>
        </p:spPr>
      </p:sp>
      <p:sp>
        <p:nvSpPr>
          <p:cNvPr id="70" name="Text 54"/>
          <p:cNvSpPr/>
          <p:nvPr/>
        </p:nvSpPr>
        <p:spPr>
          <a:xfrm>
            <a:off x="8759190" y="4415790"/>
            <a:ext cx="6725285" cy="294640"/>
          </a:xfrm>
          <a:prstGeom prst="rect">
            <a:avLst/>
          </a:prstGeom>
          <a:solidFill>
            <a:srgbClr val="F9F5EE"/>
          </a:solidFill>
        </p:spPr>
        <p:txBody>
          <a:bodyPr wrap="square" lIns="0" tIns="0" rIns="0" bIns="0" rtlCol="0" anchor="ctr"/>
          <a:lstStyle/>
          <a:p>
            <a:pPr>
              <a:lnSpc>
                <a:spcPct val="130000"/>
              </a:lnSpc>
            </a:pPr>
            <a:r>
              <a:rPr lang="en-US" sz="2400" b="1" dirty="0">
                <a:solidFill>
                  <a:srgbClr val="C59F5E"/>
                </a:solidFill>
                <a:latin typeface="微软雅黑" panose="020B0503020204020204" charset="-122"/>
                <a:ea typeface="微软雅黑" panose="020B0503020204020204" charset="-122"/>
                <a:cs typeface="MiSans" pitchFamily="34" charset="-120"/>
              </a:rPr>
              <a:t>关键要点</a:t>
            </a:r>
            <a:endParaRPr lang="en-US" sz="2400" b="1" dirty="0">
              <a:solidFill>
                <a:srgbClr val="C59F5E"/>
              </a:solidFill>
              <a:latin typeface="微软雅黑" panose="020B0503020204020204" charset="-122"/>
              <a:ea typeface="微软雅黑" panose="020B0503020204020204" charset="-122"/>
              <a:cs typeface="MiSans" pitchFamily="34" charset="-120"/>
            </a:endParaRPr>
          </a:p>
        </p:txBody>
      </p:sp>
      <p:grpSp>
        <p:nvGrpSpPr>
          <p:cNvPr id="8" name="组合 7"/>
          <p:cNvGrpSpPr/>
          <p:nvPr/>
        </p:nvGrpSpPr>
        <p:grpSpPr>
          <a:xfrm>
            <a:off x="8519795" y="4993640"/>
            <a:ext cx="5744845" cy="179070"/>
            <a:chOff x="13417" y="7539"/>
            <a:chExt cx="9047" cy="282"/>
          </a:xfrm>
        </p:grpSpPr>
        <p:sp>
          <p:nvSpPr>
            <p:cNvPr id="71" name="Shape 55"/>
            <p:cNvSpPr/>
            <p:nvPr/>
          </p:nvSpPr>
          <p:spPr>
            <a:xfrm>
              <a:off x="13417" y="7586"/>
              <a:ext cx="205" cy="235"/>
            </a:xfrm>
            <a:custGeom>
              <a:avLst/>
              <a:gdLst/>
              <a:ahLst/>
              <a:cxnLst/>
              <a:rect l="l" t="t" r="r" b="b"/>
              <a:pathLst>
                <a:path w="130410" h="149040">
                  <a:moveTo>
                    <a:pt x="126568" y="20406"/>
                  </a:moveTo>
                  <a:cubicBezTo>
                    <a:pt x="130730" y="23433"/>
                    <a:pt x="131662" y="29255"/>
                    <a:pt x="128634" y="33418"/>
                  </a:cubicBezTo>
                  <a:lnTo>
                    <a:pt x="54114" y="135883"/>
                  </a:lnTo>
                  <a:cubicBezTo>
                    <a:pt x="52513" y="138095"/>
                    <a:pt x="50039" y="139463"/>
                    <a:pt x="47303" y="139696"/>
                  </a:cubicBezTo>
                  <a:cubicBezTo>
                    <a:pt x="44566" y="139929"/>
                    <a:pt x="41917" y="138910"/>
                    <a:pt x="39996" y="136989"/>
                  </a:cubicBezTo>
                  <a:lnTo>
                    <a:pt x="2736" y="99729"/>
                  </a:lnTo>
                  <a:cubicBezTo>
                    <a:pt x="-902" y="96090"/>
                    <a:pt x="-902" y="90181"/>
                    <a:pt x="2736" y="86542"/>
                  </a:cubicBezTo>
                  <a:cubicBezTo>
                    <a:pt x="6375" y="82903"/>
                    <a:pt x="12284" y="82903"/>
                    <a:pt x="15923" y="86542"/>
                  </a:cubicBezTo>
                  <a:lnTo>
                    <a:pt x="45469" y="116088"/>
                  </a:lnTo>
                  <a:lnTo>
                    <a:pt x="113585" y="22443"/>
                  </a:lnTo>
                  <a:cubicBezTo>
                    <a:pt x="116612" y="18281"/>
                    <a:pt x="122434" y="17349"/>
                    <a:pt x="126597" y="20377"/>
                  </a:cubicBezTo>
                  <a:close/>
                </a:path>
              </a:pathLst>
            </a:custGeom>
            <a:solidFill>
              <a:srgbClr val="C59F5E"/>
            </a:solidFill>
          </p:spPr>
        </p:sp>
        <p:sp>
          <p:nvSpPr>
            <p:cNvPr id="72" name="Text 56"/>
            <p:cNvSpPr/>
            <p:nvPr/>
          </p:nvSpPr>
          <p:spPr>
            <a:xfrm>
              <a:off x="13796" y="7539"/>
              <a:ext cx="8668" cy="282"/>
            </a:xfrm>
            <a:prstGeom prst="rect">
              <a:avLst/>
            </a:prstGeom>
            <a:solidFill>
              <a:srgbClr val="F9F5EE"/>
            </a:solid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名称规范</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公司名称应包含“电子商务”、“跨境电商”等关键词</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9" name="组合 8"/>
          <p:cNvGrpSpPr/>
          <p:nvPr/>
        </p:nvGrpSpPr>
        <p:grpSpPr>
          <a:xfrm>
            <a:off x="8519795" y="5430520"/>
            <a:ext cx="3557905" cy="180340"/>
            <a:chOff x="13417" y="8005"/>
            <a:chExt cx="5603" cy="284"/>
          </a:xfrm>
        </p:grpSpPr>
        <p:sp>
          <p:nvSpPr>
            <p:cNvPr id="73" name="Shape 57"/>
            <p:cNvSpPr/>
            <p:nvPr/>
          </p:nvSpPr>
          <p:spPr>
            <a:xfrm>
              <a:off x="13417" y="8055"/>
              <a:ext cx="205" cy="235"/>
            </a:xfrm>
            <a:custGeom>
              <a:avLst/>
              <a:gdLst/>
              <a:ahLst/>
              <a:cxnLst/>
              <a:rect l="l" t="t" r="r" b="b"/>
              <a:pathLst>
                <a:path w="130410" h="149040">
                  <a:moveTo>
                    <a:pt x="126568" y="20406"/>
                  </a:moveTo>
                  <a:cubicBezTo>
                    <a:pt x="130730" y="23433"/>
                    <a:pt x="131662" y="29255"/>
                    <a:pt x="128634" y="33418"/>
                  </a:cubicBezTo>
                  <a:lnTo>
                    <a:pt x="54114" y="135883"/>
                  </a:lnTo>
                  <a:cubicBezTo>
                    <a:pt x="52513" y="138095"/>
                    <a:pt x="50039" y="139463"/>
                    <a:pt x="47303" y="139696"/>
                  </a:cubicBezTo>
                  <a:cubicBezTo>
                    <a:pt x="44566" y="139929"/>
                    <a:pt x="41917" y="138910"/>
                    <a:pt x="39996" y="136989"/>
                  </a:cubicBezTo>
                  <a:lnTo>
                    <a:pt x="2736" y="99729"/>
                  </a:lnTo>
                  <a:cubicBezTo>
                    <a:pt x="-902" y="96090"/>
                    <a:pt x="-902" y="90181"/>
                    <a:pt x="2736" y="86542"/>
                  </a:cubicBezTo>
                  <a:cubicBezTo>
                    <a:pt x="6375" y="82903"/>
                    <a:pt x="12284" y="82903"/>
                    <a:pt x="15923" y="86542"/>
                  </a:cubicBezTo>
                  <a:lnTo>
                    <a:pt x="45469" y="116088"/>
                  </a:lnTo>
                  <a:lnTo>
                    <a:pt x="113585" y="22443"/>
                  </a:lnTo>
                  <a:cubicBezTo>
                    <a:pt x="116612" y="18281"/>
                    <a:pt x="122434" y="17349"/>
                    <a:pt x="126597" y="20377"/>
                  </a:cubicBezTo>
                  <a:close/>
                </a:path>
              </a:pathLst>
            </a:custGeom>
            <a:solidFill>
              <a:srgbClr val="C59F5E"/>
            </a:solidFill>
          </p:spPr>
        </p:sp>
        <p:sp>
          <p:nvSpPr>
            <p:cNvPr id="74" name="Text 58"/>
            <p:cNvSpPr/>
            <p:nvPr/>
          </p:nvSpPr>
          <p:spPr>
            <a:xfrm>
              <a:off x="13796" y="8005"/>
              <a:ext cx="5224" cy="269"/>
            </a:xfrm>
            <a:prstGeom prst="rect">
              <a:avLst/>
            </a:prstGeom>
            <a:solidFill>
              <a:srgbClr val="F9F5EE"/>
            </a:solid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经营范围</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必须包含“进出口”相关内容</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57" name="组合 56"/>
          <p:cNvGrpSpPr/>
          <p:nvPr/>
        </p:nvGrpSpPr>
        <p:grpSpPr>
          <a:xfrm>
            <a:off x="8519795" y="5868670"/>
            <a:ext cx="4269105" cy="180340"/>
            <a:chOff x="13417" y="8474"/>
            <a:chExt cx="6723" cy="284"/>
          </a:xfrm>
        </p:grpSpPr>
        <p:sp>
          <p:nvSpPr>
            <p:cNvPr id="75" name="Shape 59"/>
            <p:cNvSpPr/>
            <p:nvPr/>
          </p:nvSpPr>
          <p:spPr>
            <a:xfrm>
              <a:off x="13417" y="8524"/>
              <a:ext cx="205" cy="235"/>
            </a:xfrm>
            <a:custGeom>
              <a:avLst/>
              <a:gdLst/>
              <a:ahLst/>
              <a:cxnLst/>
              <a:rect l="l" t="t" r="r" b="b"/>
              <a:pathLst>
                <a:path w="130410" h="149040">
                  <a:moveTo>
                    <a:pt x="126568" y="20406"/>
                  </a:moveTo>
                  <a:cubicBezTo>
                    <a:pt x="130730" y="23433"/>
                    <a:pt x="131662" y="29255"/>
                    <a:pt x="128634" y="33418"/>
                  </a:cubicBezTo>
                  <a:lnTo>
                    <a:pt x="54114" y="135883"/>
                  </a:lnTo>
                  <a:cubicBezTo>
                    <a:pt x="52513" y="138095"/>
                    <a:pt x="50039" y="139463"/>
                    <a:pt x="47303" y="139696"/>
                  </a:cubicBezTo>
                  <a:cubicBezTo>
                    <a:pt x="44566" y="139929"/>
                    <a:pt x="41917" y="138910"/>
                    <a:pt x="39996" y="136989"/>
                  </a:cubicBezTo>
                  <a:lnTo>
                    <a:pt x="2736" y="99729"/>
                  </a:lnTo>
                  <a:cubicBezTo>
                    <a:pt x="-902" y="96090"/>
                    <a:pt x="-902" y="90181"/>
                    <a:pt x="2736" y="86542"/>
                  </a:cubicBezTo>
                  <a:cubicBezTo>
                    <a:pt x="6375" y="82903"/>
                    <a:pt x="12284" y="82903"/>
                    <a:pt x="15923" y="86542"/>
                  </a:cubicBezTo>
                  <a:lnTo>
                    <a:pt x="45469" y="116088"/>
                  </a:lnTo>
                  <a:lnTo>
                    <a:pt x="113585" y="22443"/>
                  </a:lnTo>
                  <a:cubicBezTo>
                    <a:pt x="116612" y="18281"/>
                    <a:pt x="122434" y="17349"/>
                    <a:pt x="126597" y="20377"/>
                  </a:cubicBezTo>
                  <a:close/>
                </a:path>
              </a:pathLst>
            </a:custGeom>
            <a:solidFill>
              <a:srgbClr val="C59F5E"/>
            </a:solidFill>
          </p:spPr>
        </p:sp>
        <p:sp>
          <p:nvSpPr>
            <p:cNvPr id="76" name="Text 60"/>
            <p:cNvSpPr/>
            <p:nvPr/>
          </p:nvSpPr>
          <p:spPr>
            <a:xfrm>
              <a:off x="13796" y="8474"/>
              <a:ext cx="6345" cy="285"/>
            </a:xfrm>
            <a:prstGeom prst="rect">
              <a:avLst/>
            </a:prstGeom>
            <a:solidFill>
              <a:srgbClr val="F9F5EE"/>
            </a:solid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必备资质</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对外贸易备案证明、海关登记证书等</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68" name="组合 67"/>
          <p:cNvGrpSpPr/>
          <p:nvPr/>
        </p:nvGrpSpPr>
        <p:grpSpPr>
          <a:xfrm>
            <a:off x="8519795" y="6306820"/>
            <a:ext cx="3392805" cy="180340"/>
            <a:chOff x="13417" y="8944"/>
            <a:chExt cx="5343" cy="284"/>
          </a:xfrm>
        </p:grpSpPr>
        <p:sp>
          <p:nvSpPr>
            <p:cNvPr id="79" name="Shape 61"/>
            <p:cNvSpPr/>
            <p:nvPr/>
          </p:nvSpPr>
          <p:spPr>
            <a:xfrm>
              <a:off x="13417" y="8994"/>
              <a:ext cx="205" cy="235"/>
            </a:xfrm>
            <a:custGeom>
              <a:avLst/>
              <a:gdLst/>
              <a:ahLst/>
              <a:cxnLst/>
              <a:rect l="l" t="t" r="r" b="b"/>
              <a:pathLst>
                <a:path w="130410" h="149040">
                  <a:moveTo>
                    <a:pt x="126568" y="20406"/>
                  </a:moveTo>
                  <a:cubicBezTo>
                    <a:pt x="130730" y="23433"/>
                    <a:pt x="131662" y="29255"/>
                    <a:pt x="128634" y="33418"/>
                  </a:cubicBezTo>
                  <a:lnTo>
                    <a:pt x="54114" y="135883"/>
                  </a:lnTo>
                  <a:cubicBezTo>
                    <a:pt x="52513" y="138095"/>
                    <a:pt x="50039" y="139463"/>
                    <a:pt x="47303" y="139696"/>
                  </a:cubicBezTo>
                  <a:cubicBezTo>
                    <a:pt x="44566" y="139929"/>
                    <a:pt x="41917" y="138910"/>
                    <a:pt x="39996" y="136989"/>
                  </a:cubicBezTo>
                  <a:lnTo>
                    <a:pt x="2736" y="99729"/>
                  </a:lnTo>
                  <a:cubicBezTo>
                    <a:pt x="-902" y="96090"/>
                    <a:pt x="-902" y="90181"/>
                    <a:pt x="2736" y="86542"/>
                  </a:cubicBezTo>
                  <a:cubicBezTo>
                    <a:pt x="6375" y="82903"/>
                    <a:pt x="12284" y="82903"/>
                    <a:pt x="15923" y="86542"/>
                  </a:cubicBezTo>
                  <a:lnTo>
                    <a:pt x="45469" y="116088"/>
                  </a:lnTo>
                  <a:lnTo>
                    <a:pt x="113585" y="22443"/>
                  </a:lnTo>
                  <a:cubicBezTo>
                    <a:pt x="116612" y="18281"/>
                    <a:pt x="122434" y="17349"/>
                    <a:pt x="126597" y="20377"/>
                  </a:cubicBezTo>
                  <a:close/>
                </a:path>
              </a:pathLst>
            </a:custGeom>
            <a:solidFill>
              <a:srgbClr val="C59F5E"/>
            </a:solidFill>
          </p:spPr>
        </p:sp>
        <p:sp>
          <p:nvSpPr>
            <p:cNvPr id="80" name="Text 62"/>
            <p:cNvSpPr/>
            <p:nvPr/>
          </p:nvSpPr>
          <p:spPr>
            <a:xfrm>
              <a:off x="13796" y="8944"/>
              <a:ext cx="4965" cy="269"/>
            </a:xfrm>
            <a:prstGeom prst="rect">
              <a:avLst/>
            </a:prstGeom>
            <a:solidFill>
              <a:srgbClr val="F9F5EE"/>
            </a:solid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注册地址</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需提供实际办公场所证明</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97" name="组合 96"/>
          <p:cNvGrpSpPr/>
          <p:nvPr/>
        </p:nvGrpSpPr>
        <p:grpSpPr>
          <a:xfrm>
            <a:off x="536575" y="7061835"/>
            <a:ext cx="4918075" cy="1440180"/>
            <a:chOff x="705" y="11461"/>
            <a:chExt cx="7745" cy="2268"/>
          </a:xfrm>
        </p:grpSpPr>
        <p:grpSp>
          <p:nvGrpSpPr>
            <p:cNvPr id="94" name="组合 93"/>
            <p:cNvGrpSpPr/>
            <p:nvPr/>
          </p:nvGrpSpPr>
          <p:grpSpPr>
            <a:xfrm rot="0">
              <a:off x="705" y="11461"/>
              <a:ext cx="7654" cy="2268"/>
              <a:chOff x="922" y="10975"/>
              <a:chExt cx="11766" cy="2415"/>
            </a:xfrm>
          </p:grpSpPr>
          <p:sp>
            <p:nvSpPr>
              <p:cNvPr id="95"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96" name="Shape 46"/>
              <p:cNvSpPr/>
              <p:nvPr/>
            </p:nvSpPr>
            <p:spPr>
              <a:xfrm>
                <a:off x="922" y="10975"/>
                <a:ext cx="131"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84" name="Text 65"/>
            <p:cNvSpPr/>
            <p:nvPr/>
          </p:nvSpPr>
          <p:spPr>
            <a:xfrm>
              <a:off x="1006" y="11563"/>
              <a:ext cx="7444" cy="402"/>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注册后必须完成的事项</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85" name="Text 66"/>
            <p:cNvSpPr/>
            <p:nvPr/>
          </p:nvSpPr>
          <p:spPr>
            <a:xfrm>
              <a:off x="1006" y="12225"/>
              <a:ext cx="7354" cy="1308"/>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注册完成后</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企业必须在</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跨境电商综合试验区线上综合服务平台</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注册登记,按要求报送数据。这是享受各项补贴政策的前提条件。同时</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企业需确保实质性运营</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避免空壳公司风险。</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98" name="组合 97"/>
          <p:cNvGrpSpPr/>
          <p:nvPr/>
        </p:nvGrpSpPr>
        <p:grpSpPr>
          <a:xfrm>
            <a:off x="5706110" y="7065645"/>
            <a:ext cx="4904105" cy="1440180"/>
            <a:chOff x="8903" y="11467"/>
            <a:chExt cx="7723" cy="2268"/>
          </a:xfrm>
        </p:grpSpPr>
        <p:grpSp>
          <p:nvGrpSpPr>
            <p:cNvPr id="48" name="组合 47"/>
            <p:cNvGrpSpPr/>
            <p:nvPr/>
          </p:nvGrpSpPr>
          <p:grpSpPr>
            <a:xfrm rot="0">
              <a:off x="8903" y="11467"/>
              <a:ext cx="7654" cy="2268"/>
              <a:chOff x="922" y="10975"/>
              <a:chExt cx="11766" cy="2415"/>
            </a:xfrm>
          </p:grpSpPr>
          <p:sp>
            <p:nvSpPr>
              <p:cNvPr id="50"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93" name="Shape 46"/>
              <p:cNvSpPr/>
              <p:nvPr/>
            </p:nvSpPr>
            <p:spPr>
              <a:xfrm>
                <a:off x="922" y="10975"/>
                <a:ext cx="131"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88" name="Text 69"/>
            <p:cNvSpPr/>
            <p:nvPr/>
          </p:nvSpPr>
          <p:spPr>
            <a:xfrm>
              <a:off x="9182" y="11563"/>
              <a:ext cx="7444" cy="402"/>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银行开户注意事项</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89" name="Text 70"/>
            <p:cNvSpPr/>
            <p:nvPr/>
          </p:nvSpPr>
          <p:spPr>
            <a:xfrm>
              <a:off x="9182" y="12207"/>
              <a:ext cx="7205" cy="1308"/>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银行开户时</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银行会核查地址真实性和企业信用。建议提前准备好办公场所租赁合同、水电费单据等证明材料。开户完成后</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需及时开通</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外汇账户</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便于开展跨境结算业务。</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99" name="组合 98"/>
          <p:cNvGrpSpPr/>
          <p:nvPr/>
        </p:nvGrpSpPr>
        <p:grpSpPr>
          <a:xfrm>
            <a:off x="10861675" y="7066280"/>
            <a:ext cx="4887595" cy="1440180"/>
            <a:chOff x="17105" y="11468"/>
            <a:chExt cx="7697" cy="2268"/>
          </a:xfrm>
        </p:grpSpPr>
        <p:grpSp>
          <p:nvGrpSpPr>
            <p:cNvPr id="43" name="组合 42"/>
            <p:cNvGrpSpPr/>
            <p:nvPr/>
          </p:nvGrpSpPr>
          <p:grpSpPr>
            <a:xfrm rot="0">
              <a:off x="17105" y="11468"/>
              <a:ext cx="7654" cy="2268"/>
              <a:chOff x="922" y="10975"/>
              <a:chExt cx="11766" cy="2415"/>
            </a:xfrm>
          </p:grpSpPr>
          <p:sp>
            <p:nvSpPr>
              <p:cNvPr id="44"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45" name="Shape 46"/>
              <p:cNvSpPr/>
              <p:nvPr/>
            </p:nvSpPr>
            <p:spPr>
              <a:xfrm>
                <a:off x="922" y="10975"/>
                <a:ext cx="131"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92" name="Text 73"/>
            <p:cNvSpPr/>
            <p:nvPr/>
          </p:nvSpPr>
          <p:spPr>
            <a:xfrm>
              <a:off x="17358" y="11563"/>
              <a:ext cx="7444" cy="402"/>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税务登记关键点</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33" name="Text 74"/>
            <p:cNvSpPr/>
            <p:nvPr/>
          </p:nvSpPr>
          <p:spPr>
            <a:xfrm>
              <a:off x="17358" y="12207"/>
              <a:ext cx="7027" cy="1308"/>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税务登记时需核定税种</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建议申请</a:t>
              </a:r>
              <a:r>
                <a:rPr lang="en-US" sz="1400" b="1" dirty="0">
                  <a:solidFill>
                    <a:srgbClr val="C59F5E"/>
                  </a:solidFill>
                  <a:latin typeface="微软雅黑" panose="020B0503020204020204" charset="-122"/>
                  <a:ea typeface="微软雅黑" panose="020B0503020204020204" charset="-122"/>
                  <a:cs typeface="微软雅黑" panose="020B0503020204020204" charset="-122"/>
                </a:rPr>
                <a:t>跨境电商企业</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认定</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便于后续享受税收优惠。同时</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需了解海南自贸港的税收优惠政策</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如15%企业所得税、个税优惠等</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确保应享尽享。</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77" name="组合 76"/>
          <p:cNvGrpSpPr/>
          <p:nvPr/>
        </p:nvGrpSpPr>
        <p:grpSpPr>
          <a:xfrm rot="0">
            <a:off x="545465" y="260350"/>
            <a:ext cx="15386685" cy="8771890"/>
            <a:chOff x="859" y="410"/>
            <a:chExt cx="24231" cy="13814"/>
          </a:xfrm>
        </p:grpSpPr>
        <p:pic>
          <p:nvPicPr>
            <p:cNvPr id="81" name="图片 80"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82" name="组合 81"/>
            <p:cNvGrpSpPr/>
            <p:nvPr/>
          </p:nvGrpSpPr>
          <p:grpSpPr>
            <a:xfrm rot="0">
              <a:off x="21095" y="410"/>
              <a:ext cx="3995" cy="1345"/>
              <a:chOff x="2704" y="1289"/>
              <a:chExt cx="3995" cy="1345"/>
            </a:xfrm>
          </p:grpSpPr>
          <p:sp>
            <p:nvSpPr>
              <p:cNvPr id="83"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86"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87" name="直接连接符 86"/>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90" name="组合 89"/>
            <p:cNvGrpSpPr/>
            <p:nvPr/>
          </p:nvGrpSpPr>
          <p:grpSpPr>
            <a:xfrm>
              <a:off x="19334" y="13732"/>
              <a:ext cx="5686" cy="492"/>
              <a:chOff x="19278" y="13732"/>
              <a:chExt cx="5686" cy="492"/>
            </a:xfrm>
          </p:grpSpPr>
          <p:sp>
            <p:nvSpPr>
              <p:cNvPr id="91" name="文本框 90"/>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100" name="图片 9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补贴申请标准流程:从准备到获批</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明晰操作节点，畅通申报通道，全周期申报流程详解</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96" name="Shape 27"/>
          <p:cNvSpPr/>
          <p:nvPr/>
        </p:nvSpPr>
        <p:spPr>
          <a:xfrm>
            <a:off x="547370" y="1489075"/>
            <a:ext cx="15191740" cy="176403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10" name="Shape 3"/>
          <p:cNvSpPr/>
          <p:nvPr/>
        </p:nvSpPr>
        <p:spPr>
          <a:xfrm>
            <a:off x="655955" y="1654810"/>
            <a:ext cx="211455" cy="211455"/>
          </a:xfrm>
          <a:custGeom>
            <a:avLst/>
            <a:gdLst/>
            <a:ahLst/>
            <a:cxnLst/>
            <a:rect l="l" t="t" r="r" b="b"/>
            <a:pathLst>
              <a:path w="211667" h="211667">
                <a:moveTo>
                  <a:pt x="55314" y="15007"/>
                </a:moveTo>
                <a:cubicBezTo>
                  <a:pt x="59821" y="18149"/>
                  <a:pt x="60896" y="24350"/>
                  <a:pt x="57754" y="28815"/>
                </a:cubicBezTo>
                <a:lnTo>
                  <a:pt x="34603" y="61888"/>
                </a:lnTo>
                <a:cubicBezTo>
                  <a:pt x="32908" y="64285"/>
                  <a:pt x="30262" y="65815"/>
                  <a:pt x="27326" y="66063"/>
                </a:cubicBezTo>
                <a:cubicBezTo>
                  <a:pt x="24391" y="66311"/>
                  <a:pt x="21497" y="65319"/>
                  <a:pt x="19430" y="63252"/>
                </a:cubicBezTo>
                <a:lnTo>
                  <a:pt x="2894" y="46715"/>
                </a:lnTo>
                <a:cubicBezTo>
                  <a:pt x="-951" y="42829"/>
                  <a:pt x="-951" y="36546"/>
                  <a:pt x="2894" y="32660"/>
                </a:cubicBezTo>
                <a:cubicBezTo>
                  <a:pt x="6739" y="28773"/>
                  <a:pt x="13064" y="28815"/>
                  <a:pt x="16950" y="32660"/>
                </a:cubicBezTo>
                <a:lnTo>
                  <a:pt x="25135" y="40845"/>
                </a:lnTo>
                <a:lnTo>
                  <a:pt x="41507" y="17446"/>
                </a:lnTo>
                <a:cubicBezTo>
                  <a:pt x="44648" y="12940"/>
                  <a:pt x="50850" y="11865"/>
                  <a:pt x="55314" y="15007"/>
                </a:cubicBezTo>
                <a:close/>
                <a:moveTo>
                  <a:pt x="55314" y="81153"/>
                </a:moveTo>
                <a:cubicBezTo>
                  <a:pt x="59821" y="84295"/>
                  <a:pt x="60896" y="90496"/>
                  <a:pt x="57754" y="94961"/>
                </a:cubicBezTo>
                <a:lnTo>
                  <a:pt x="34603" y="128034"/>
                </a:lnTo>
                <a:cubicBezTo>
                  <a:pt x="32908" y="130431"/>
                  <a:pt x="30262" y="131961"/>
                  <a:pt x="27326" y="132209"/>
                </a:cubicBezTo>
                <a:cubicBezTo>
                  <a:pt x="24391" y="132457"/>
                  <a:pt x="21497" y="131465"/>
                  <a:pt x="19430" y="129398"/>
                </a:cubicBezTo>
                <a:lnTo>
                  <a:pt x="2894" y="112861"/>
                </a:lnTo>
                <a:cubicBezTo>
                  <a:pt x="-992" y="108975"/>
                  <a:pt x="-992" y="102691"/>
                  <a:pt x="2894" y="98847"/>
                </a:cubicBezTo>
                <a:cubicBezTo>
                  <a:pt x="6780" y="95002"/>
                  <a:pt x="13064" y="94961"/>
                  <a:pt x="16909" y="98847"/>
                </a:cubicBezTo>
                <a:lnTo>
                  <a:pt x="25094" y="107032"/>
                </a:lnTo>
                <a:lnTo>
                  <a:pt x="41465" y="83633"/>
                </a:lnTo>
                <a:cubicBezTo>
                  <a:pt x="44607" y="79127"/>
                  <a:pt x="50808" y="78052"/>
                  <a:pt x="55273" y="81194"/>
                </a:cubicBezTo>
                <a:close/>
                <a:moveTo>
                  <a:pt x="92604" y="39688"/>
                </a:moveTo>
                <a:cubicBezTo>
                  <a:pt x="92604" y="32370"/>
                  <a:pt x="98516" y="26458"/>
                  <a:pt x="105833" y="26458"/>
                </a:cubicBezTo>
                <a:lnTo>
                  <a:pt x="198438" y="26458"/>
                </a:lnTo>
                <a:cubicBezTo>
                  <a:pt x="205755" y="26458"/>
                  <a:pt x="211667" y="32370"/>
                  <a:pt x="211667" y="39688"/>
                </a:cubicBezTo>
                <a:cubicBezTo>
                  <a:pt x="211667" y="47005"/>
                  <a:pt x="205755" y="52917"/>
                  <a:pt x="198438" y="52917"/>
                </a:cubicBezTo>
                <a:lnTo>
                  <a:pt x="105833" y="52917"/>
                </a:lnTo>
                <a:cubicBezTo>
                  <a:pt x="98516" y="52917"/>
                  <a:pt x="92604" y="47005"/>
                  <a:pt x="92604" y="39688"/>
                </a:cubicBezTo>
                <a:close/>
                <a:moveTo>
                  <a:pt x="92604" y="105833"/>
                </a:moveTo>
                <a:cubicBezTo>
                  <a:pt x="92604" y="98516"/>
                  <a:pt x="98516" y="92604"/>
                  <a:pt x="105833" y="92604"/>
                </a:cubicBezTo>
                <a:lnTo>
                  <a:pt x="198438" y="92604"/>
                </a:lnTo>
                <a:cubicBezTo>
                  <a:pt x="205755" y="92604"/>
                  <a:pt x="211667" y="98516"/>
                  <a:pt x="211667" y="105833"/>
                </a:cubicBezTo>
                <a:cubicBezTo>
                  <a:pt x="211667" y="113151"/>
                  <a:pt x="205755" y="119063"/>
                  <a:pt x="198438" y="119063"/>
                </a:cubicBezTo>
                <a:lnTo>
                  <a:pt x="105833" y="119063"/>
                </a:lnTo>
                <a:cubicBezTo>
                  <a:pt x="98516" y="119063"/>
                  <a:pt x="92604" y="113151"/>
                  <a:pt x="92604" y="105833"/>
                </a:cubicBezTo>
                <a:close/>
                <a:moveTo>
                  <a:pt x="66146" y="171979"/>
                </a:moveTo>
                <a:cubicBezTo>
                  <a:pt x="66146" y="164662"/>
                  <a:pt x="72058" y="158750"/>
                  <a:pt x="79375" y="158750"/>
                </a:cubicBezTo>
                <a:lnTo>
                  <a:pt x="198438" y="158750"/>
                </a:lnTo>
                <a:cubicBezTo>
                  <a:pt x="205755" y="158750"/>
                  <a:pt x="211667" y="164662"/>
                  <a:pt x="211667" y="171979"/>
                </a:cubicBezTo>
                <a:cubicBezTo>
                  <a:pt x="211667" y="179297"/>
                  <a:pt x="205755" y="185208"/>
                  <a:pt x="198438" y="185208"/>
                </a:cubicBezTo>
                <a:lnTo>
                  <a:pt x="79375" y="185208"/>
                </a:lnTo>
                <a:cubicBezTo>
                  <a:pt x="72058" y="185208"/>
                  <a:pt x="66146" y="179297"/>
                  <a:pt x="66146" y="171979"/>
                </a:cubicBezTo>
                <a:close/>
                <a:moveTo>
                  <a:pt x="26458" y="155443"/>
                </a:moveTo>
                <a:cubicBezTo>
                  <a:pt x="35585" y="155443"/>
                  <a:pt x="42995" y="162852"/>
                  <a:pt x="42995" y="171979"/>
                </a:cubicBezTo>
                <a:cubicBezTo>
                  <a:pt x="42995" y="181106"/>
                  <a:pt x="35585" y="188516"/>
                  <a:pt x="26458" y="188516"/>
                </a:cubicBezTo>
                <a:cubicBezTo>
                  <a:pt x="17332" y="188516"/>
                  <a:pt x="9922" y="181106"/>
                  <a:pt x="9922" y="171979"/>
                </a:cubicBezTo>
                <a:cubicBezTo>
                  <a:pt x="9922" y="162852"/>
                  <a:pt x="17332" y="155443"/>
                  <a:pt x="26458" y="155443"/>
                </a:cubicBezTo>
                <a:close/>
              </a:path>
            </a:pathLst>
          </a:custGeom>
          <a:solidFill>
            <a:srgbClr val="C09B5A"/>
          </a:solidFill>
        </p:spPr>
      </p:sp>
      <p:sp>
        <p:nvSpPr>
          <p:cNvPr id="11" name="Text 4"/>
          <p:cNvSpPr/>
          <p:nvPr/>
        </p:nvSpPr>
        <p:spPr>
          <a:xfrm>
            <a:off x="970280" y="1588135"/>
            <a:ext cx="14373225" cy="296545"/>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补贴申请标准流程</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2" name="Shape 5"/>
          <p:cNvSpPr/>
          <p:nvPr/>
        </p:nvSpPr>
        <p:spPr>
          <a:xfrm>
            <a:off x="629285" y="2031365"/>
            <a:ext cx="2879725" cy="1080135"/>
          </a:xfrm>
          <a:custGeom>
            <a:avLst/>
            <a:gdLst/>
            <a:ahLst/>
            <a:cxnLst/>
            <a:rect l="l" t="t" r="r" b="b"/>
            <a:pathLst>
              <a:path w="2889250" h="1947333">
                <a:moveTo>
                  <a:pt x="42335" y="0"/>
                </a:moveTo>
                <a:lnTo>
                  <a:pt x="2846915" y="0"/>
                </a:lnTo>
                <a:cubicBezTo>
                  <a:pt x="2870296" y="0"/>
                  <a:pt x="2889250" y="18954"/>
                  <a:pt x="2889250" y="42335"/>
                </a:cubicBezTo>
                <a:lnTo>
                  <a:pt x="2889250" y="1904998"/>
                </a:lnTo>
                <a:cubicBezTo>
                  <a:pt x="2889250" y="1928379"/>
                  <a:pt x="2870296" y="1947333"/>
                  <a:pt x="2846915" y="1947333"/>
                </a:cubicBezTo>
                <a:lnTo>
                  <a:pt x="42335" y="1947333"/>
                </a:lnTo>
                <a:cubicBezTo>
                  <a:pt x="18954" y="1947333"/>
                  <a:pt x="0" y="1928379"/>
                  <a:pt x="0" y="1904998"/>
                </a:cubicBezTo>
                <a:lnTo>
                  <a:pt x="0" y="42335"/>
                </a:lnTo>
                <a:cubicBezTo>
                  <a:pt x="0" y="18970"/>
                  <a:pt x="18970" y="0"/>
                  <a:pt x="42335" y="0"/>
                </a:cubicBezTo>
                <a:close/>
              </a:path>
            </a:pathLst>
          </a:custGeom>
          <a:solidFill>
            <a:srgbClr val="FFFFFF"/>
          </a:solidFill>
        </p:spPr>
      </p:sp>
      <p:sp>
        <p:nvSpPr>
          <p:cNvPr id="13" name="Text 8"/>
          <p:cNvSpPr/>
          <p:nvPr/>
        </p:nvSpPr>
        <p:spPr>
          <a:xfrm>
            <a:off x="713740" y="2064385"/>
            <a:ext cx="2719705" cy="254000"/>
          </a:xfrm>
          <a:prstGeom prst="rect">
            <a:avLst/>
          </a:prstGeom>
          <a:noFill/>
        </p:spPr>
        <p:txBody>
          <a:bodyPr wrap="square" lIns="0" tIns="0" rIns="0" bIns="0" rtlCol="0" anchor="ctr"/>
          <a:lstStyle/>
          <a:p>
            <a:pPr algn="ct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资格确认</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14" name="Text 9"/>
          <p:cNvSpPr/>
          <p:nvPr/>
        </p:nvSpPr>
        <p:spPr>
          <a:xfrm>
            <a:off x="719455" y="2339340"/>
            <a:ext cx="2748280" cy="719455"/>
          </a:xfrm>
          <a:prstGeom prst="rect">
            <a:avLst/>
          </a:prstGeom>
          <a:noFill/>
        </p:spPr>
        <p:txBody>
          <a:bodyPr wrap="square" lIns="0" tIns="0" rIns="0" bIns="0" rtlCol="0" anchor="ctr"/>
          <a:lstStyle/>
          <a:p>
            <a:pPr algn="ctr">
              <a:lnSpc>
                <a:spcPct val="11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确保企业符合扶持对象要求</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在海南依法注册、在综试区平台登记、实质性运营、未被列入失信名单</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5" name="Shape 10"/>
          <p:cNvSpPr/>
          <p:nvPr/>
        </p:nvSpPr>
        <p:spPr>
          <a:xfrm>
            <a:off x="3649345" y="2031365"/>
            <a:ext cx="2879725" cy="1080135"/>
          </a:xfrm>
          <a:custGeom>
            <a:avLst/>
            <a:gdLst/>
            <a:ahLst/>
            <a:cxnLst/>
            <a:rect l="l" t="t" r="r" b="b"/>
            <a:pathLst>
              <a:path w="2889250" h="1947333">
                <a:moveTo>
                  <a:pt x="42335" y="0"/>
                </a:moveTo>
                <a:lnTo>
                  <a:pt x="2846915" y="0"/>
                </a:lnTo>
                <a:cubicBezTo>
                  <a:pt x="2870296" y="0"/>
                  <a:pt x="2889250" y="18954"/>
                  <a:pt x="2889250" y="42335"/>
                </a:cubicBezTo>
                <a:lnTo>
                  <a:pt x="2889250" y="1904998"/>
                </a:lnTo>
                <a:cubicBezTo>
                  <a:pt x="2889250" y="1928379"/>
                  <a:pt x="2870296" y="1947333"/>
                  <a:pt x="2846915" y="1947333"/>
                </a:cubicBezTo>
                <a:lnTo>
                  <a:pt x="42335" y="1947333"/>
                </a:lnTo>
                <a:cubicBezTo>
                  <a:pt x="18954" y="1947333"/>
                  <a:pt x="0" y="1928379"/>
                  <a:pt x="0" y="1904998"/>
                </a:cubicBezTo>
                <a:lnTo>
                  <a:pt x="0" y="42335"/>
                </a:lnTo>
                <a:cubicBezTo>
                  <a:pt x="0" y="18970"/>
                  <a:pt x="18970" y="0"/>
                  <a:pt x="42335" y="0"/>
                </a:cubicBezTo>
                <a:close/>
              </a:path>
            </a:pathLst>
          </a:custGeom>
          <a:solidFill>
            <a:srgbClr val="FFFFFF"/>
          </a:solidFill>
        </p:spPr>
      </p:sp>
      <p:sp>
        <p:nvSpPr>
          <p:cNvPr id="16" name="Text 13"/>
          <p:cNvSpPr/>
          <p:nvPr/>
        </p:nvSpPr>
        <p:spPr>
          <a:xfrm>
            <a:off x="3733800" y="2064385"/>
            <a:ext cx="2719705" cy="254000"/>
          </a:xfrm>
          <a:prstGeom prst="rect">
            <a:avLst/>
          </a:prstGeom>
          <a:noFill/>
        </p:spPr>
        <p:txBody>
          <a:bodyPr wrap="square" lIns="0" tIns="0" rIns="0" bIns="0" rtlCol="0" anchor="ctr"/>
          <a:lstStyle/>
          <a:p>
            <a:pPr algn="ct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材料准备</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17" name="Text 14"/>
          <p:cNvSpPr/>
          <p:nvPr/>
        </p:nvSpPr>
        <p:spPr>
          <a:xfrm>
            <a:off x="3773170" y="2352040"/>
            <a:ext cx="2679700" cy="719455"/>
          </a:xfrm>
          <a:prstGeom prst="rect">
            <a:avLst/>
          </a:prstGeom>
          <a:solidFill>
            <a:srgbClr val="FFFFFF"/>
          </a:solidFill>
        </p:spPr>
        <p:txBody>
          <a:bodyPr wrap="square" lIns="0" tIns="0" rIns="0" bIns="0" rtlCol="0" anchor="ctr"/>
          <a:lstStyle/>
          <a:p>
            <a:pPr algn="ctr">
              <a:lnSpc>
                <a:spcPct val="11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根据申请补贴类型准备相应证明材料</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交易数据、财务报表、租赁合同、员工社保等</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8" name="Shape 15"/>
          <p:cNvSpPr/>
          <p:nvPr/>
        </p:nvSpPr>
        <p:spPr>
          <a:xfrm>
            <a:off x="6668770" y="2031365"/>
            <a:ext cx="2879725" cy="1080135"/>
          </a:xfrm>
          <a:custGeom>
            <a:avLst/>
            <a:gdLst/>
            <a:ahLst/>
            <a:cxnLst/>
            <a:rect l="l" t="t" r="r" b="b"/>
            <a:pathLst>
              <a:path w="2889250" h="1947333">
                <a:moveTo>
                  <a:pt x="42335" y="0"/>
                </a:moveTo>
                <a:lnTo>
                  <a:pt x="2846915" y="0"/>
                </a:lnTo>
                <a:cubicBezTo>
                  <a:pt x="2870296" y="0"/>
                  <a:pt x="2889250" y="18954"/>
                  <a:pt x="2889250" y="42335"/>
                </a:cubicBezTo>
                <a:lnTo>
                  <a:pt x="2889250" y="1904998"/>
                </a:lnTo>
                <a:cubicBezTo>
                  <a:pt x="2889250" y="1928379"/>
                  <a:pt x="2870296" y="1947333"/>
                  <a:pt x="2846915" y="1947333"/>
                </a:cubicBezTo>
                <a:lnTo>
                  <a:pt x="42335" y="1947333"/>
                </a:lnTo>
                <a:cubicBezTo>
                  <a:pt x="18954" y="1947333"/>
                  <a:pt x="0" y="1928379"/>
                  <a:pt x="0" y="1904998"/>
                </a:cubicBezTo>
                <a:lnTo>
                  <a:pt x="0" y="42335"/>
                </a:lnTo>
                <a:cubicBezTo>
                  <a:pt x="0" y="18970"/>
                  <a:pt x="18970" y="0"/>
                  <a:pt x="42335" y="0"/>
                </a:cubicBezTo>
                <a:close/>
              </a:path>
            </a:pathLst>
          </a:custGeom>
          <a:solidFill>
            <a:srgbClr val="FFFFFF"/>
          </a:solidFill>
        </p:spPr>
      </p:sp>
      <p:sp>
        <p:nvSpPr>
          <p:cNvPr id="20" name="Text 18"/>
          <p:cNvSpPr/>
          <p:nvPr/>
        </p:nvSpPr>
        <p:spPr>
          <a:xfrm>
            <a:off x="6753860" y="2064385"/>
            <a:ext cx="2719705" cy="254000"/>
          </a:xfrm>
          <a:prstGeom prst="rect">
            <a:avLst/>
          </a:prstGeom>
          <a:noFill/>
        </p:spPr>
        <p:txBody>
          <a:bodyPr wrap="square" lIns="0" tIns="0" rIns="0" bIns="0" rtlCol="0" anchor="ctr"/>
          <a:lstStyle/>
          <a:p>
            <a:pPr algn="ct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提交申请</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21" name="Text 19"/>
          <p:cNvSpPr/>
          <p:nvPr/>
        </p:nvSpPr>
        <p:spPr>
          <a:xfrm>
            <a:off x="6758940" y="2377440"/>
            <a:ext cx="2709545" cy="487045"/>
          </a:xfrm>
          <a:prstGeom prst="rect">
            <a:avLst/>
          </a:prstGeom>
          <a:noFill/>
        </p:spPr>
        <p:txBody>
          <a:bodyPr wrap="square" lIns="0" tIns="0" rIns="0" bIns="0" rtlCol="0" anchor="ctr"/>
          <a:lstStyle/>
          <a:p>
            <a:pPr algn="ctr">
              <a:lnSpc>
                <a:spcPct val="11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通过海南省政务服务网或线下政务服务中心提交申请材料</a:t>
            </a:r>
            <a:r>
              <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rPr>
              <a:t>。</a:t>
            </a:r>
            <a:endParaRPr lang="zh-CN" alt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22" name="Shape 20"/>
          <p:cNvSpPr/>
          <p:nvPr/>
        </p:nvSpPr>
        <p:spPr>
          <a:xfrm>
            <a:off x="9688830" y="2031365"/>
            <a:ext cx="2879725" cy="1080135"/>
          </a:xfrm>
          <a:custGeom>
            <a:avLst/>
            <a:gdLst/>
            <a:ahLst/>
            <a:cxnLst/>
            <a:rect l="l" t="t" r="r" b="b"/>
            <a:pathLst>
              <a:path w="2889250" h="1947333">
                <a:moveTo>
                  <a:pt x="42335" y="0"/>
                </a:moveTo>
                <a:lnTo>
                  <a:pt x="2846915" y="0"/>
                </a:lnTo>
                <a:cubicBezTo>
                  <a:pt x="2870296" y="0"/>
                  <a:pt x="2889250" y="18954"/>
                  <a:pt x="2889250" y="42335"/>
                </a:cubicBezTo>
                <a:lnTo>
                  <a:pt x="2889250" y="1904998"/>
                </a:lnTo>
                <a:cubicBezTo>
                  <a:pt x="2889250" y="1928379"/>
                  <a:pt x="2870296" y="1947333"/>
                  <a:pt x="2846915" y="1947333"/>
                </a:cubicBezTo>
                <a:lnTo>
                  <a:pt x="42335" y="1947333"/>
                </a:lnTo>
                <a:cubicBezTo>
                  <a:pt x="18954" y="1947333"/>
                  <a:pt x="0" y="1928379"/>
                  <a:pt x="0" y="1904998"/>
                </a:cubicBezTo>
                <a:lnTo>
                  <a:pt x="0" y="42335"/>
                </a:lnTo>
                <a:cubicBezTo>
                  <a:pt x="0" y="18970"/>
                  <a:pt x="18970" y="0"/>
                  <a:pt x="42335" y="0"/>
                </a:cubicBezTo>
                <a:close/>
              </a:path>
            </a:pathLst>
          </a:custGeom>
          <a:solidFill>
            <a:srgbClr val="FFFFFF"/>
          </a:solidFill>
        </p:spPr>
      </p:sp>
      <p:sp>
        <p:nvSpPr>
          <p:cNvPr id="25" name="Text 23"/>
          <p:cNvSpPr/>
          <p:nvPr/>
        </p:nvSpPr>
        <p:spPr>
          <a:xfrm>
            <a:off x="9773285" y="2064385"/>
            <a:ext cx="2719705" cy="254000"/>
          </a:xfrm>
          <a:prstGeom prst="rect">
            <a:avLst/>
          </a:prstGeom>
          <a:noFill/>
        </p:spPr>
        <p:txBody>
          <a:bodyPr wrap="square" lIns="0" tIns="0" rIns="0" bIns="0" rtlCol="0" anchor="ctr"/>
          <a:lstStyle/>
          <a:p>
            <a:pPr algn="ct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审核评估</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26" name="Text 24"/>
          <p:cNvSpPr/>
          <p:nvPr/>
        </p:nvSpPr>
        <p:spPr>
          <a:xfrm>
            <a:off x="9778365" y="2377440"/>
            <a:ext cx="2709545" cy="487045"/>
          </a:xfrm>
          <a:prstGeom prst="rect">
            <a:avLst/>
          </a:prstGeom>
          <a:noFill/>
        </p:spPr>
        <p:txBody>
          <a:bodyPr wrap="square" lIns="0" tIns="0" rIns="0" bIns="0" rtlCol="0" anchor="ctr"/>
          <a:lstStyle/>
          <a:p>
            <a:pPr algn="ctr">
              <a:lnSpc>
                <a:spcPct val="11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相关部门对申请材料进行审核</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必要时进行现场核查</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27" name="Shape 25"/>
          <p:cNvSpPr/>
          <p:nvPr/>
        </p:nvSpPr>
        <p:spPr>
          <a:xfrm>
            <a:off x="12708255" y="2031365"/>
            <a:ext cx="2879725" cy="1080135"/>
          </a:xfrm>
          <a:custGeom>
            <a:avLst/>
            <a:gdLst/>
            <a:ahLst/>
            <a:cxnLst/>
            <a:rect l="l" t="t" r="r" b="b"/>
            <a:pathLst>
              <a:path w="2889250" h="1947333">
                <a:moveTo>
                  <a:pt x="42335" y="0"/>
                </a:moveTo>
                <a:lnTo>
                  <a:pt x="2846915" y="0"/>
                </a:lnTo>
                <a:cubicBezTo>
                  <a:pt x="2870296" y="0"/>
                  <a:pt x="2889250" y="18954"/>
                  <a:pt x="2889250" y="42335"/>
                </a:cubicBezTo>
                <a:lnTo>
                  <a:pt x="2889250" y="1904998"/>
                </a:lnTo>
                <a:cubicBezTo>
                  <a:pt x="2889250" y="1928379"/>
                  <a:pt x="2870296" y="1947333"/>
                  <a:pt x="2846915" y="1947333"/>
                </a:cubicBezTo>
                <a:lnTo>
                  <a:pt x="42335" y="1947333"/>
                </a:lnTo>
                <a:cubicBezTo>
                  <a:pt x="18954" y="1947333"/>
                  <a:pt x="0" y="1928379"/>
                  <a:pt x="0" y="1904998"/>
                </a:cubicBezTo>
                <a:lnTo>
                  <a:pt x="0" y="42335"/>
                </a:lnTo>
                <a:cubicBezTo>
                  <a:pt x="0" y="18970"/>
                  <a:pt x="18970" y="0"/>
                  <a:pt x="42335" y="0"/>
                </a:cubicBezTo>
                <a:close/>
              </a:path>
            </a:pathLst>
          </a:custGeom>
          <a:solidFill>
            <a:srgbClr val="FFFFFF"/>
          </a:solidFill>
        </p:spPr>
      </p:sp>
      <p:sp>
        <p:nvSpPr>
          <p:cNvPr id="19" name="Text 28"/>
          <p:cNvSpPr/>
          <p:nvPr/>
        </p:nvSpPr>
        <p:spPr>
          <a:xfrm>
            <a:off x="12793345" y="2064385"/>
            <a:ext cx="2719705" cy="254000"/>
          </a:xfrm>
          <a:prstGeom prst="rect">
            <a:avLst/>
          </a:prstGeom>
          <a:solidFill>
            <a:srgbClr val="FFFFFF"/>
          </a:solidFill>
        </p:spPr>
        <p:txBody>
          <a:bodyPr wrap="square" lIns="0" tIns="0" rIns="0" bIns="0" rtlCol="0" anchor="ctr"/>
          <a:lstStyle/>
          <a:p>
            <a:pPr algn="ct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公示发放</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23" name="Text 29"/>
          <p:cNvSpPr/>
          <p:nvPr/>
        </p:nvSpPr>
        <p:spPr>
          <a:xfrm>
            <a:off x="12798425" y="2377440"/>
            <a:ext cx="2709545" cy="487045"/>
          </a:xfrm>
          <a:prstGeom prst="rect">
            <a:avLst/>
          </a:prstGeom>
          <a:noFill/>
        </p:spPr>
        <p:txBody>
          <a:bodyPr wrap="square" lIns="0" tIns="0" rIns="0" bIns="0" rtlCol="0" anchor="ctr"/>
          <a:lstStyle/>
          <a:p>
            <a:pPr algn="ctr">
              <a:lnSpc>
                <a:spcPct val="11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审核通过后在官网公示</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无异议后发放补贴到企业对公账户</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nvGrpSpPr>
          <p:cNvPr id="109" name="组合 108"/>
          <p:cNvGrpSpPr/>
          <p:nvPr/>
        </p:nvGrpSpPr>
        <p:grpSpPr>
          <a:xfrm>
            <a:off x="554990" y="3432810"/>
            <a:ext cx="7380000" cy="3420000"/>
            <a:chOff x="991" y="5311"/>
            <a:chExt cx="11622" cy="5386"/>
          </a:xfrm>
        </p:grpSpPr>
        <p:sp>
          <p:nvSpPr>
            <p:cNvPr id="97" name="Shape 27"/>
            <p:cNvSpPr/>
            <p:nvPr/>
          </p:nvSpPr>
          <p:spPr>
            <a:xfrm>
              <a:off x="991" y="5311"/>
              <a:ext cx="11622" cy="5386"/>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29" name="Shape 31"/>
            <p:cNvSpPr/>
            <p:nvPr/>
          </p:nvSpPr>
          <p:spPr>
            <a:xfrm>
              <a:off x="1310" y="5409"/>
              <a:ext cx="225" cy="300"/>
            </a:xfrm>
            <a:custGeom>
              <a:avLst/>
              <a:gdLst/>
              <a:ahLst/>
              <a:cxnLst/>
              <a:rect l="l" t="t" r="r" b="b"/>
              <a:pathLst>
                <a:path w="142875" h="190500">
                  <a:moveTo>
                    <a:pt x="0" y="23812"/>
                  </a:moveTo>
                  <a:cubicBezTo>
                    <a:pt x="0" y="10678"/>
                    <a:pt x="10678" y="0"/>
                    <a:pt x="23812" y="0"/>
                  </a:cubicBezTo>
                  <a:lnTo>
                    <a:pt x="79437" y="0"/>
                  </a:lnTo>
                  <a:cubicBezTo>
                    <a:pt x="85762" y="0"/>
                    <a:pt x="91827" y="2493"/>
                    <a:pt x="96292" y="6958"/>
                  </a:cubicBezTo>
                  <a:lnTo>
                    <a:pt x="135917" y="46620"/>
                  </a:lnTo>
                  <a:cubicBezTo>
                    <a:pt x="140382" y="51085"/>
                    <a:pt x="142875" y="57150"/>
                    <a:pt x="142875" y="63475"/>
                  </a:cubicBezTo>
                  <a:lnTo>
                    <a:pt x="142875" y="166688"/>
                  </a:lnTo>
                  <a:cubicBezTo>
                    <a:pt x="142875" y="179822"/>
                    <a:pt x="132197" y="190500"/>
                    <a:pt x="119063" y="190500"/>
                  </a:cubicBezTo>
                  <a:lnTo>
                    <a:pt x="23812" y="190500"/>
                  </a:lnTo>
                  <a:cubicBezTo>
                    <a:pt x="10678" y="190500"/>
                    <a:pt x="0" y="179822"/>
                    <a:pt x="0" y="166688"/>
                  </a:cubicBezTo>
                  <a:lnTo>
                    <a:pt x="0" y="23812"/>
                  </a:lnTo>
                  <a:close/>
                  <a:moveTo>
                    <a:pt x="77391" y="21766"/>
                  </a:moveTo>
                  <a:lnTo>
                    <a:pt x="77391" y="56555"/>
                  </a:lnTo>
                  <a:cubicBezTo>
                    <a:pt x="77391" y="61503"/>
                    <a:pt x="81372" y="65484"/>
                    <a:pt x="86320" y="65484"/>
                  </a:cubicBezTo>
                  <a:lnTo>
                    <a:pt x="121109" y="65484"/>
                  </a:lnTo>
                  <a:lnTo>
                    <a:pt x="77391" y="21766"/>
                  </a:lnTo>
                  <a:close/>
                  <a:moveTo>
                    <a:pt x="44648" y="95250"/>
                  </a:moveTo>
                  <a:cubicBezTo>
                    <a:pt x="39700" y="95250"/>
                    <a:pt x="35719" y="99231"/>
                    <a:pt x="35719" y="104180"/>
                  </a:cubicBezTo>
                  <a:cubicBezTo>
                    <a:pt x="35719" y="109128"/>
                    <a:pt x="39700" y="113109"/>
                    <a:pt x="44648" y="113109"/>
                  </a:cubicBezTo>
                  <a:lnTo>
                    <a:pt x="98227" y="113109"/>
                  </a:lnTo>
                  <a:cubicBezTo>
                    <a:pt x="103175" y="113109"/>
                    <a:pt x="107156" y="109128"/>
                    <a:pt x="107156" y="104180"/>
                  </a:cubicBezTo>
                  <a:cubicBezTo>
                    <a:pt x="107156" y="99231"/>
                    <a:pt x="103175" y="95250"/>
                    <a:pt x="98227" y="95250"/>
                  </a:cubicBezTo>
                  <a:lnTo>
                    <a:pt x="44648" y="95250"/>
                  </a:lnTo>
                  <a:close/>
                  <a:moveTo>
                    <a:pt x="44648" y="130969"/>
                  </a:moveTo>
                  <a:cubicBezTo>
                    <a:pt x="39700" y="130969"/>
                    <a:pt x="35719" y="134950"/>
                    <a:pt x="35719" y="139898"/>
                  </a:cubicBezTo>
                  <a:cubicBezTo>
                    <a:pt x="35719" y="144847"/>
                    <a:pt x="39700" y="148828"/>
                    <a:pt x="44648" y="148828"/>
                  </a:cubicBezTo>
                  <a:lnTo>
                    <a:pt x="98227" y="148828"/>
                  </a:lnTo>
                  <a:cubicBezTo>
                    <a:pt x="103175" y="148828"/>
                    <a:pt x="107156" y="144847"/>
                    <a:pt x="107156" y="139898"/>
                  </a:cubicBezTo>
                  <a:cubicBezTo>
                    <a:pt x="107156" y="134950"/>
                    <a:pt x="103175" y="130969"/>
                    <a:pt x="98227" y="130969"/>
                  </a:cubicBezTo>
                  <a:lnTo>
                    <a:pt x="44648" y="130969"/>
                  </a:lnTo>
                  <a:close/>
                </a:path>
              </a:pathLst>
            </a:custGeom>
            <a:solidFill>
              <a:srgbClr val="C09B5A"/>
            </a:solidFill>
          </p:spPr>
        </p:sp>
        <p:sp>
          <p:nvSpPr>
            <p:cNvPr id="34" name="Text 32"/>
            <p:cNvSpPr/>
            <p:nvPr/>
          </p:nvSpPr>
          <p:spPr>
            <a:xfrm>
              <a:off x="1654" y="5326"/>
              <a:ext cx="10107" cy="50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常见申请材料清单</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grpSp>
          <p:nvGrpSpPr>
            <p:cNvPr id="90" name="组合 89"/>
            <p:cNvGrpSpPr/>
            <p:nvPr/>
          </p:nvGrpSpPr>
          <p:grpSpPr>
            <a:xfrm rot="0">
              <a:off x="1281" y="5992"/>
              <a:ext cx="4346" cy="400"/>
              <a:chOff x="1061" y="7904"/>
              <a:chExt cx="3483" cy="400"/>
            </a:xfrm>
          </p:grpSpPr>
          <p:sp>
            <p:nvSpPr>
              <p:cNvPr id="35" name="Shape 33"/>
              <p:cNvSpPr/>
              <p:nvPr/>
            </p:nvSpPr>
            <p:spPr>
              <a:xfrm>
                <a:off x="1061" y="7971"/>
                <a:ext cx="233"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36" name="Text 34"/>
              <p:cNvSpPr/>
              <p:nvPr/>
            </p:nvSpPr>
            <p:spPr>
              <a:xfrm>
                <a:off x="1478" y="7904"/>
                <a:ext cx="3067"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企业营业执照副本复印件</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89" name="组合 88"/>
            <p:cNvGrpSpPr/>
            <p:nvPr/>
          </p:nvGrpSpPr>
          <p:grpSpPr>
            <a:xfrm rot="0">
              <a:off x="1281" y="6580"/>
              <a:ext cx="3348" cy="400"/>
              <a:chOff x="1061" y="8419"/>
              <a:chExt cx="2684" cy="400"/>
            </a:xfrm>
          </p:grpSpPr>
          <p:sp>
            <p:nvSpPr>
              <p:cNvPr id="37" name="Shape 35"/>
              <p:cNvSpPr/>
              <p:nvPr/>
            </p:nvSpPr>
            <p:spPr>
              <a:xfrm>
                <a:off x="1061" y="8504"/>
                <a:ext cx="233"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30" name="Text 36"/>
              <p:cNvSpPr/>
              <p:nvPr/>
            </p:nvSpPr>
            <p:spPr>
              <a:xfrm>
                <a:off x="1478" y="8419"/>
                <a:ext cx="2267"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税务登记证复印件</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88" name="组合 87"/>
            <p:cNvGrpSpPr/>
            <p:nvPr/>
          </p:nvGrpSpPr>
          <p:grpSpPr>
            <a:xfrm rot="0">
              <a:off x="1281" y="7168"/>
              <a:ext cx="3348" cy="400"/>
              <a:chOff x="1061" y="8933"/>
              <a:chExt cx="2684" cy="400"/>
            </a:xfrm>
          </p:grpSpPr>
          <p:sp>
            <p:nvSpPr>
              <p:cNvPr id="39" name="Shape 37"/>
              <p:cNvSpPr/>
              <p:nvPr/>
            </p:nvSpPr>
            <p:spPr>
              <a:xfrm>
                <a:off x="1061" y="9038"/>
                <a:ext cx="233"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40" name="Text 38"/>
              <p:cNvSpPr/>
              <p:nvPr/>
            </p:nvSpPr>
            <p:spPr>
              <a:xfrm>
                <a:off x="1478" y="8933"/>
                <a:ext cx="2267"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对外贸易备案证明</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87" name="组合 86"/>
            <p:cNvGrpSpPr/>
            <p:nvPr/>
          </p:nvGrpSpPr>
          <p:grpSpPr>
            <a:xfrm rot="0">
              <a:off x="1281" y="7756"/>
              <a:ext cx="3348" cy="400"/>
              <a:chOff x="1061" y="9447"/>
              <a:chExt cx="2684" cy="400"/>
            </a:xfrm>
          </p:grpSpPr>
          <p:sp>
            <p:nvSpPr>
              <p:cNvPr id="31" name="Shape 39"/>
              <p:cNvSpPr/>
              <p:nvPr/>
            </p:nvSpPr>
            <p:spPr>
              <a:xfrm>
                <a:off x="1061" y="9571"/>
                <a:ext cx="233"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42" name="Text 40"/>
              <p:cNvSpPr/>
              <p:nvPr/>
            </p:nvSpPr>
            <p:spPr>
              <a:xfrm>
                <a:off x="1478" y="9447"/>
                <a:ext cx="2267"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跨境电商资质证书</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86" name="组合 85"/>
            <p:cNvGrpSpPr/>
            <p:nvPr/>
          </p:nvGrpSpPr>
          <p:grpSpPr>
            <a:xfrm rot="0">
              <a:off x="1281" y="8344"/>
              <a:ext cx="4887" cy="409"/>
              <a:chOff x="1061" y="9962"/>
              <a:chExt cx="3917" cy="409"/>
            </a:xfrm>
          </p:grpSpPr>
          <p:sp>
            <p:nvSpPr>
              <p:cNvPr id="46" name="Shape 41"/>
              <p:cNvSpPr/>
              <p:nvPr/>
            </p:nvSpPr>
            <p:spPr>
              <a:xfrm>
                <a:off x="1061" y="10104"/>
                <a:ext cx="233"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49" name="Text 42"/>
              <p:cNvSpPr/>
              <p:nvPr/>
            </p:nvSpPr>
            <p:spPr>
              <a:xfrm>
                <a:off x="1478" y="9962"/>
                <a:ext cx="3500"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交易数据证明(平台后台截图)</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85" name="组合 84"/>
            <p:cNvGrpSpPr/>
            <p:nvPr/>
          </p:nvGrpSpPr>
          <p:grpSpPr>
            <a:xfrm rot="0">
              <a:off x="1281" y="8932"/>
              <a:ext cx="3224" cy="429"/>
              <a:chOff x="1061" y="10476"/>
              <a:chExt cx="2584" cy="429"/>
            </a:xfrm>
          </p:grpSpPr>
          <p:sp>
            <p:nvSpPr>
              <p:cNvPr id="51" name="Shape 43"/>
              <p:cNvSpPr/>
              <p:nvPr/>
            </p:nvSpPr>
            <p:spPr>
              <a:xfrm>
                <a:off x="1061" y="10638"/>
                <a:ext cx="233"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52" name="Text 44"/>
              <p:cNvSpPr/>
              <p:nvPr/>
            </p:nvSpPr>
            <p:spPr>
              <a:xfrm>
                <a:off x="1478" y="10476"/>
                <a:ext cx="2167"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财务报表(近一年)</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84" name="组合 83"/>
            <p:cNvGrpSpPr/>
            <p:nvPr/>
          </p:nvGrpSpPr>
          <p:grpSpPr>
            <a:xfrm rot="0">
              <a:off x="1281" y="9520"/>
              <a:ext cx="3348" cy="448"/>
              <a:chOff x="1061" y="10990"/>
              <a:chExt cx="2684" cy="448"/>
            </a:xfrm>
          </p:grpSpPr>
          <p:sp>
            <p:nvSpPr>
              <p:cNvPr id="53" name="Shape 45"/>
              <p:cNvSpPr/>
              <p:nvPr/>
            </p:nvSpPr>
            <p:spPr>
              <a:xfrm>
                <a:off x="1061" y="11171"/>
                <a:ext cx="233" cy="267"/>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sp>
            <p:nvSpPr>
              <p:cNvPr id="54" name="Text 46"/>
              <p:cNvSpPr/>
              <p:nvPr/>
            </p:nvSpPr>
            <p:spPr>
              <a:xfrm>
                <a:off x="1478" y="10990"/>
                <a:ext cx="2267"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MiSans" pitchFamily="34" charset="-120"/>
                  </a:rPr>
                  <a:t>员工社保缴纳证明</a:t>
                </a:r>
                <a:endParaRPr lang="en-US" sz="1400"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sp>
          <p:nvSpPr>
            <p:cNvPr id="56" name="Text 48"/>
            <p:cNvSpPr/>
            <p:nvPr/>
          </p:nvSpPr>
          <p:spPr>
            <a:xfrm>
              <a:off x="1764" y="10108"/>
              <a:ext cx="2267" cy="400"/>
            </a:xfrm>
            <a:prstGeom prst="rect">
              <a:avLst/>
            </a:prstGeom>
            <a:noFill/>
          </p:spPr>
          <p:txBody>
            <a:bodyPr wrap="square" lIns="0" tIns="0" rIns="0" bIns="0" rtlCol="0" anchor="ctr"/>
            <a:lstStyle/>
            <a:p>
              <a:pPr>
                <a:lnSpc>
                  <a:spcPct val="130000"/>
                </a:lnSpc>
              </a:pPr>
              <a:r>
                <a:rPr lang="en-US" sz="1335" dirty="0">
                  <a:solidFill>
                    <a:schemeClr val="tx1">
                      <a:alpha val="80000"/>
                    </a:schemeClr>
                  </a:solidFill>
                  <a:latin typeface="微软雅黑" panose="020B0503020204020204" charset="-122"/>
                  <a:ea typeface="微软雅黑" panose="020B0503020204020204" charset="-122"/>
                  <a:cs typeface="MiSans" pitchFamily="34" charset="-120"/>
                </a:rPr>
                <a:t>办公场所租赁合同</a:t>
              </a:r>
              <a:endParaRPr lang="en-US" sz="1335" dirty="0">
                <a:solidFill>
                  <a:schemeClr val="tx1">
                    <a:alpha val="80000"/>
                  </a:schemeClr>
                </a:solidFill>
                <a:latin typeface="微软雅黑" panose="020B0503020204020204" charset="-122"/>
                <a:ea typeface="微软雅黑" panose="020B0503020204020204" charset="-122"/>
                <a:cs typeface="MiSans" pitchFamily="34" charset="-120"/>
              </a:endParaRPr>
            </a:p>
          </p:txBody>
        </p:sp>
      </p:grpSp>
      <p:grpSp>
        <p:nvGrpSpPr>
          <p:cNvPr id="110" name="组合 109"/>
          <p:cNvGrpSpPr/>
          <p:nvPr/>
        </p:nvGrpSpPr>
        <p:grpSpPr>
          <a:xfrm>
            <a:off x="8341995" y="3432810"/>
            <a:ext cx="7379970" cy="3420110"/>
            <a:chOff x="12939" y="5211"/>
            <a:chExt cx="11622" cy="5386"/>
          </a:xfrm>
        </p:grpSpPr>
        <p:sp>
          <p:nvSpPr>
            <p:cNvPr id="98" name="Shape 27"/>
            <p:cNvSpPr/>
            <p:nvPr/>
          </p:nvSpPr>
          <p:spPr>
            <a:xfrm>
              <a:off x="12939" y="5211"/>
              <a:ext cx="11622" cy="5386"/>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58" name="Shape 50"/>
            <p:cNvSpPr/>
            <p:nvPr/>
          </p:nvSpPr>
          <p:spPr>
            <a:xfrm>
              <a:off x="13338" y="5409"/>
              <a:ext cx="263" cy="300"/>
            </a:xfrm>
            <a:custGeom>
              <a:avLst/>
              <a:gdLst/>
              <a:ahLst/>
              <a:cxnLst/>
              <a:rect l="l" t="t" r="r" b="b"/>
              <a:pathLst>
                <a:path w="166688" h="190500">
                  <a:moveTo>
                    <a:pt x="47625" y="0"/>
                  </a:moveTo>
                  <a:cubicBezTo>
                    <a:pt x="54211" y="0"/>
                    <a:pt x="59531" y="5321"/>
                    <a:pt x="59531" y="11906"/>
                  </a:cubicBezTo>
                  <a:lnTo>
                    <a:pt x="59531" y="23812"/>
                  </a:lnTo>
                  <a:lnTo>
                    <a:pt x="107156" y="23812"/>
                  </a:lnTo>
                  <a:lnTo>
                    <a:pt x="107156" y="11906"/>
                  </a:lnTo>
                  <a:cubicBezTo>
                    <a:pt x="107156" y="5321"/>
                    <a:pt x="112477" y="0"/>
                    <a:pt x="119063" y="0"/>
                  </a:cubicBezTo>
                  <a:cubicBezTo>
                    <a:pt x="125648" y="0"/>
                    <a:pt x="130969" y="5321"/>
                    <a:pt x="130969" y="11906"/>
                  </a:cubicBezTo>
                  <a:lnTo>
                    <a:pt x="130969" y="23812"/>
                  </a:lnTo>
                  <a:lnTo>
                    <a:pt x="142875" y="23812"/>
                  </a:lnTo>
                  <a:cubicBezTo>
                    <a:pt x="156009" y="23812"/>
                    <a:pt x="166688" y="34491"/>
                    <a:pt x="166688" y="47625"/>
                  </a:cubicBezTo>
                  <a:lnTo>
                    <a:pt x="166688" y="154781"/>
                  </a:lnTo>
                  <a:cubicBezTo>
                    <a:pt x="166688" y="167915"/>
                    <a:pt x="156009" y="178594"/>
                    <a:pt x="142875" y="178594"/>
                  </a:cubicBezTo>
                  <a:lnTo>
                    <a:pt x="23812" y="178594"/>
                  </a:lnTo>
                  <a:cubicBezTo>
                    <a:pt x="10678" y="178594"/>
                    <a:pt x="0" y="167915"/>
                    <a:pt x="0" y="154781"/>
                  </a:cubicBezTo>
                  <a:lnTo>
                    <a:pt x="0" y="47625"/>
                  </a:lnTo>
                  <a:cubicBezTo>
                    <a:pt x="0" y="34491"/>
                    <a:pt x="10678" y="23812"/>
                    <a:pt x="23812" y="23812"/>
                  </a:cubicBezTo>
                  <a:lnTo>
                    <a:pt x="35719" y="23812"/>
                  </a:lnTo>
                  <a:lnTo>
                    <a:pt x="35719" y="11906"/>
                  </a:lnTo>
                  <a:cubicBezTo>
                    <a:pt x="35719" y="5321"/>
                    <a:pt x="41039" y="0"/>
                    <a:pt x="47625" y="0"/>
                  </a:cubicBezTo>
                  <a:close/>
                  <a:moveTo>
                    <a:pt x="23812" y="89297"/>
                  </a:moveTo>
                  <a:lnTo>
                    <a:pt x="23812" y="101203"/>
                  </a:lnTo>
                  <a:cubicBezTo>
                    <a:pt x="23812" y="104477"/>
                    <a:pt x="26491" y="107156"/>
                    <a:pt x="29766" y="107156"/>
                  </a:cubicBezTo>
                  <a:lnTo>
                    <a:pt x="41672" y="107156"/>
                  </a:lnTo>
                  <a:cubicBezTo>
                    <a:pt x="44946" y="107156"/>
                    <a:pt x="47625" y="104477"/>
                    <a:pt x="47625" y="101203"/>
                  </a:cubicBezTo>
                  <a:lnTo>
                    <a:pt x="47625" y="89297"/>
                  </a:lnTo>
                  <a:cubicBezTo>
                    <a:pt x="47625" y="86023"/>
                    <a:pt x="44946" y="83344"/>
                    <a:pt x="41672" y="83344"/>
                  </a:cubicBezTo>
                  <a:lnTo>
                    <a:pt x="29766" y="83344"/>
                  </a:lnTo>
                  <a:cubicBezTo>
                    <a:pt x="26491" y="83344"/>
                    <a:pt x="23812" y="86023"/>
                    <a:pt x="23812" y="89297"/>
                  </a:cubicBezTo>
                  <a:close/>
                  <a:moveTo>
                    <a:pt x="71438" y="89297"/>
                  </a:moveTo>
                  <a:lnTo>
                    <a:pt x="71438" y="101203"/>
                  </a:lnTo>
                  <a:cubicBezTo>
                    <a:pt x="71438" y="104477"/>
                    <a:pt x="74116" y="107156"/>
                    <a:pt x="77391" y="107156"/>
                  </a:cubicBezTo>
                  <a:lnTo>
                    <a:pt x="89297" y="107156"/>
                  </a:lnTo>
                  <a:cubicBezTo>
                    <a:pt x="92571" y="107156"/>
                    <a:pt x="95250" y="104477"/>
                    <a:pt x="95250" y="101203"/>
                  </a:cubicBezTo>
                  <a:lnTo>
                    <a:pt x="95250" y="89297"/>
                  </a:lnTo>
                  <a:cubicBezTo>
                    <a:pt x="95250" y="86023"/>
                    <a:pt x="92571" y="83344"/>
                    <a:pt x="89297" y="83344"/>
                  </a:cubicBezTo>
                  <a:lnTo>
                    <a:pt x="77391" y="83344"/>
                  </a:lnTo>
                  <a:cubicBezTo>
                    <a:pt x="74116" y="83344"/>
                    <a:pt x="71438" y="86023"/>
                    <a:pt x="71438" y="89297"/>
                  </a:cubicBezTo>
                  <a:close/>
                  <a:moveTo>
                    <a:pt x="125016" y="83344"/>
                  </a:moveTo>
                  <a:cubicBezTo>
                    <a:pt x="121741" y="83344"/>
                    <a:pt x="119063" y="86023"/>
                    <a:pt x="119063" y="89297"/>
                  </a:cubicBezTo>
                  <a:lnTo>
                    <a:pt x="119063" y="101203"/>
                  </a:lnTo>
                  <a:cubicBezTo>
                    <a:pt x="119063" y="104477"/>
                    <a:pt x="121741" y="107156"/>
                    <a:pt x="125016" y="107156"/>
                  </a:cubicBezTo>
                  <a:lnTo>
                    <a:pt x="136922" y="107156"/>
                  </a:lnTo>
                  <a:cubicBezTo>
                    <a:pt x="140196" y="107156"/>
                    <a:pt x="142875" y="104477"/>
                    <a:pt x="142875" y="101203"/>
                  </a:cubicBezTo>
                  <a:lnTo>
                    <a:pt x="142875" y="89297"/>
                  </a:lnTo>
                  <a:cubicBezTo>
                    <a:pt x="142875" y="86023"/>
                    <a:pt x="140196" y="83344"/>
                    <a:pt x="136922" y="83344"/>
                  </a:cubicBezTo>
                  <a:lnTo>
                    <a:pt x="125016" y="83344"/>
                  </a:lnTo>
                  <a:close/>
                  <a:moveTo>
                    <a:pt x="23812" y="136922"/>
                  </a:moveTo>
                  <a:lnTo>
                    <a:pt x="23812" y="148828"/>
                  </a:lnTo>
                  <a:cubicBezTo>
                    <a:pt x="23812" y="152102"/>
                    <a:pt x="26491" y="154781"/>
                    <a:pt x="29766" y="154781"/>
                  </a:cubicBezTo>
                  <a:lnTo>
                    <a:pt x="41672" y="154781"/>
                  </a:lnTo>
                  <a:cubicBezTo>
                    <a:pt x="44946" y="154781"/>
                    <a:pt x="47625" y="152102"/>
                    <a:pt x="47625" y="148828"/>
                  </a:cubicBezTo>
                  <a:lnTo>
                    <a:pt x="47625" y="136922"/>
                  </a:lnTo>
                  <a:cubicBezTo>
                    <a:pt x="47625" y="133648"/>
                    <a:pt x="44946" y="130969"/>
                    <a:pt x="41672" y="130969"/>
                  </a:cubicBezTo>
                  <a:lnTo>
                    <a:pt x="29766" y="130969"/>
                  </a:lnTo>
                  <a:cubicBezTo>
                    <a:pt x="26491" y="130969"/>
                    <a:pt x="23812" y="133648"/>
                    <a:pt x="23812" y="136922"/>
                  </a:cubicBezTo>
                  <a:close/>
                  <a:moveTo>
                    <a:pt x="77391" y="130969"/>
                  </a:moveTo>
                  <a:cubicBezTo>
                    <a:pt x="74116" y="130969"/>
                    <a:pt x="71438" y="133648"/>
                    <a:pt x="71438" y="136922"/>
                  </a:cubicBezTo>
                  <a:lnTo>
                    <a:pt x="71438" y="148828"/>
                  </a:lnTo>
                  <a:cubicBezTo>
                    <a:pt x="71438" y="152102"/>
                    <a:pt x="74116" y="154781"/>
                    <a:pt x="77391" y="154781"/>
                  </a:cubicBezTo>
                  <a:lnTo>
                    <a:pt x="89297" y="154781"/>
                  </a:lnTo>
                  <a:cubicBezTo>
                    <a:pt x="92571" y="154781"/>
                    <a:pt x="95250" y="152102"/>
                    <a:pt x="95250" y="148828"/>
                  </a:cubicBezTo>
                  <a:lnTo>
                    <a:pt x="95250" y="136922"/>
                  </a:lnTo>
                  <a:cubicBezTo>
                    <a:pt x="95250" y="133648"/>
                    <a:pt x="92571" y="130969"/>
                    <a:pt x="89297" y="130969"/>
                  </a:cubicBezTo>
                  <a:lnTo>
                    <a:pt x="77391" y="130969"/>
                  </a:lnTo>
                  <a:close/>
                  <a:moveTo>
                    <a:pt x="119063" y="136922"/>
                  </a:moveTo>
                  <a:lnTo>
                    <a:pt x="119063" y="148828"/>
                  </a:lnTo>
                  <a:cubicBezTo>
                    <a:pt x="119063" y="152102"/>
                    <a:pt x="121741" y="154781"/>
                    <a:pt x="125016" y="154781"/>
                  </a:cubicBezTo>
                  <a:lnTo>
                    <a:pt x="136922" y="154781"/>
                  </a:lnTo>
                  <a:cubicBezTo>
                    <a:pt x="140196" y="154781"/>
                    <a:pt x="142875" y="152102"/>
                    <a:pt x="142875" y="148828"/>
                  </a:cubicBezTo>
                  <a:lnTo>
                    <a:pt x="142875" y="136922"/>
                  </a:lnTo>
                  <a:cubicBezTo>
                    <a:pt x="142875" y="133648"/>
                    <a:pt x="140196" y="130969"/>
                    <a:pt x="136922" y="130969"/>
                  </a:cubicBezTo>
                  <a:lnTo>
                    <a:pt x="125016" y="130969"/>
                  </a:lnTo>
                  <a:cubicBezTo>
                    <a:pt x="121741" y="130969"/>
                    <a:pt x="119063" y="133648"/>
                    <a:pt x="119063" y="136922"/>
                  </a:cubicBezTo>
                  <a:close/>
                </a:path>
              </a:pathLst>
            </a:custGeom>
            <a:solidFill>
              <a:srgbClr val="C09B5A"/>
            </a:solidFill>
          </p:spPr>
        </p:sp>
        <p:sp>
          <p:nvSpPr>
            <p:cNvPr id="59" name="Text 51"/>
            <p:cNvSpPr/>
            <p:nvPr/>
          </p:nvSpPr>
          <p:spPr>
            <a:xfrm>
              <a:off x="13701" y="5326"/>
              <a:ext cx="10729" cy="50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关键时间节点</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grpSp>
          <p:nvGrpSpPr>
            <p:cNvPr id="108" name="组合 107"/>
            <p:cNvGrpSpPr/>
            <p:nvPr/>
          </p:nvGrpSpPr>
          <p:grpSpPr>
            <a:xfrm>
              <a:off x="13278" y="6036"/>
              <a:ext cx="11054" cy="964"/>
              <a:chOff x="13278" y="6036"/>
              <a:chExt cx="11054" cy="964"/>
            </a:xfrm>
          </p:grpSpPr>
          <p:sp>
            <p:nvSpPr>
              <p:cNvPr id="60" name="Shape 52"/>
              <p:cNvSpPr/>
              <p:nvPr/>
            </p:nvSpPr>
            <p:spPr>
              <a:xfrm>
                <a:off x="13278" y="6036"/>
                <a:ext cx="11055" cy="964"/>
              </a:xfrm>
              <a:custGeom>
                <a:avLst/>
                <a:gdLst/>
                <a:ahLst/>
                <a:cxnLst/>
                <a:rect l="l" t="t" r="r" b="b"/>
                <a:pathLst>
                  <a:path w="7186083" h="762000">
                    <a:moveTo>
                      <a:pt x="42337" y="0"/>
                    </a:moveTo>
                    <a:lnTo>
                      <a:pt x="7143747" y="0"/>
                    </a:lnTo>
                    <a:cubicBezTo>
                      <a:pt x="7167129" y="0"/>
                      <a:pt x="7186083" y="18955"/>
                      <a:pt x="7186083" y="42337"/>
                    </a:cubicBezTo>
                    <a:lnTo>
                      <a:pt x="7186083" y="719663"/>
                    </a:lnTo>
                    <a:cubicBezTo>
                      <a:pt x="7186083" y="743045"/>
                      <a:pt x="7167129" y="762000"/>
                      <a:pt x="7143747"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sp>
          <p:sp>
            <p:nvSpPr>
              <p:cNvPr id="61" name="Text 53"/>
              <p:cNvSpPr/>
              <p:nvPr/>
            </p:nvSpPr>
            <p:spPr>
              <a:xfrm>
                <a:off x="13478" y="6068"/>
                <a:ext cx="10423" cy="400"/>
              </a:xfrm>
              <a:prstGeom prst="rect">
                <a:avLst/>
              </a:prstGeom>
              <a:noFill/>
            </p:spPr>
            <p:txBody>
              <a:bodyPr wrap="square" lIns="0" tIns="0" rIns="0" bIns="0" rtlCol="0" anchor="ctr"/>
              <a:lstStyle/>
              <a:p>
                <a:pP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申请时间</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62" name="Text 54"/>
              <p:cNvSpPr/>
              <p:nvPr/>
            </p:nvSpPr>
            <p:spPr>
              <a:xfrm>
                <a:off x="13478" y="6535"/>
                <a:ext cx="10423" cy="349"/>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各市县政策不同</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一般为</a:t>
                </a:r>
                <a:r>
                  <a:rPr lang="en-US" sz="1400" dirty="0">
                    <a:solidFill>
                      <a:srgbClr val="C59F5E"/>
                    </a:solidFill>
                    <a:latin typeface="微软雅黑" panose="020B0503020204020204" charset="-122"/>
                    <a:ea typeface="微软雅黑" panose="020B0503020204020204" charset="-122"/>
                    <a:cs typeface="微软雅黑" panose="020B0503020204020204" charset="-122"/>
                  </a:rPr>
                  <a:t>每年3-4月</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集中受理</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07" name="组合 106"/>
            <p:cNvGrpSpPr/>
            <p:nvPr/>
          </p:nvGrpSpPr>
          <p:grpSpPr>
            <a:xfrm>
              <a:off x="13278" y="7161"/>
              <a:ext cx="11054" cy="964"/>
              <a:chOff x="13278" y="7432"/>
              <a:chExt cx="11054" cy="964"/>
            </a:xfrm>
          </p:grpSpPr>
          <p:sp>
            <p:nvSpPr>
              <p:cNvPr id="63" name="Shape 55"/>
              <p:cNvSpPr/>
              <p:nvPr/>
            </p:nvSpPr>
            <p:spPr>
              <a:xfrm>
                <a:off x="13278" y="7432"/>
                <a:ext cx="11055" cy="964"/>
              </a:xfrm>
              <a:custGeom>
                <a:avLst/>
                <a:gdLst/>
                <a:ahLst/>
                <a:cxnLst/>
                <a:rect l="l" t="t" r="r" b="b"/>
                <a:pathLst>
                  <a:path w="7186083" h="762000">
                    <a:moveTo>
                      <a:pt x="42337" y="0"/>
                    </a:moveTo>
                    <a:lnTo>
                      <a:pt x="7143747" y="0"/>
                    </a:lnTo>
                    <a:cubicBezTo>
                      <a:pt x="7167129" y="0"/>
                      <a:pt x="7186083" y="18955"/>
                      <a:pt x="7186083" y="42337"/>
                    </a:cubicBezTo>
                    <a:lnTo>
                      <a:pt x="7186083" y="719663"/>
                    </a:lnTo>
                    <a:cubicBezTo>
                      <a:pt x="7186083" y="743045"/>
                      <a:pt x="7167129" y="762000"/>
                      <a:pt x="7143747"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txBody>
              <a:bodyPr/>
              <a:p>
                <a:endParaRPr lang="zh-CN" altLang="en-US" sz="1400">
                  <a:latin typeface="微软雅黑" panose="020B0503020204020204" charset="-122"/>
                  <a:ea typeface="微软雅黑" panose="020B0503020204020204" charset="-122"/>
                </a:endParaRPr>
              </a:p>
            </p:txBody>
          </p:sp>
          <p:sp>
            <p:nvSpPr>
              <p:cNvPr id="64" name="Text 56"/>
              <p:cNvSpPr/>
              <p:nvPr/>
            </p:nvSpPr>
            <p:spPr>
              <a:xfrm>
                <a:off x="13478" y="7434"/>
                <a:ext cx="10685" cy="417"/>
              </a:xfrm>
              <a:prstGeom prst="rect">
                <a:avLst/>
              </a:prstGeom>
              <a:noFill/>
            </p:spPr>
            <p:txBody>
              <a:bodyPr wrap="square" lIns="0" tIns="0" rIns="0" bIns="0" rtlCol="0" anchor="ctr"/>
              <a:lstStyle/>
              <a:p>
                <a:pP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审核周期</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65" name="Text 57"/>
              <p:cNvSpPr/>
              <p:nvPr/>
            </p:nvSpPr>
            <p:spPr>
              <a:xfrm>
                <a:off x="13478" y="7874"/>
                <a:ext cx="10669" cy="347"/>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一般为</a:t>
                </a:r>
                <a:r>
                  <a:rPr lang="en-US" sz="1400" dirty="0">
                    <a:solidFill>
                      <a:srgbClr val="C59F5E"/>
                    </a:solidFill>
                    <a:latin typeface="微软雅黑" panose="020B0503020204020204" charset="-122"/>
                    <a:ea typeface="微软雅黑" panose="020B0503020204020204" charset="-122"/>
                    <a:cs typeface="微软雅黑" panose="020B0503020204020204" charset="-122"/>
                  </a:rPr>
                  <a:t>30-60个工作日</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grpSp>
        <p:grpSp>
          <p:nvGrpSpPr>
            <p:cNvPr id="100" name="组合 99"/>
            <p:cNvGrpSpPr/>
            <p:nvPr/>
          </p:nvGrpSpPr>
          <p:grpSpPr>
            <a:xfrm>
              <a:off x="13278" y="8286"/>
              <a:ext cx="11054" cy="970"/>
              <a:chOff x="13278" y="8532"/>
              <a:chExt cx="11054" cy="970"/>
            </a:xfrm>
          </p:grpSpPr>
          <p:sp>
            <p:nvSpPr>
              <p:cNvPr id="66" name="Shape 58"/>
              <p:cNvSpPr/>
              <p:nvPr/>
            </p:nvSpPr>
            <p:spPr>
              <a:xfrm>
                <a:off x="13278" y="8538"/>
                <a:ext cx="11055" cy="964"/>
              </a:xfrm>
              <a:custGeom>
                <a:avLst/>
                <a:gdLst/>
                <a:ahLst/>
                <a:cxnLst/>
                <a:rect l="l" t="t" r="r" b="b"/>
                <a:pathLst>
                  <a:path w="7186083" h="762000">
                    <a:moveTo>
                      <a:pt x="42337" y="0"/>
                    </a:moveTo>
                    <a:lnTo>
                      <a:pt x="7143747" y="0"/>
                    </a:lnTo>
                    <a:cubicBezTo>
                      <a:pt x="7167129" y="0"/>
                      <a:pt x="7186083" y="18955"/>
                      <a:pt x="7186083" y="42337"/>
                    </a:cubicBezTo>
                    <a:lnTo>
                      <a:pt x="7186083" y="719663"/>
                    </a:lnTo>
                    <a:cubicBezTo>
                      <a:pt x="7186083" y="743045"/>
                      <a:pt x="7167129" y="762000"/>
                      <a:pt x="7143747"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sp>
          <p:sp>
            <p:nvSpPr>
              <p:cNvPr id="67" name="Text 59"/>
              <p:cNvSpPr/>
              <p:nvPr/>
            </p:nvSpPr>
            <p:spPr>
              <a:xfrm>
                <a:off x="13478" y="8532"/>
                <a:ext cx="10685" cy="452"/>
              </a:xfrm>
              <a:prstGeom prst="rect">
                <a:avLst/>
              </a:prstGeom>
              <a:noFill/>
            </p:spPr>
            <p:txBody>
              <a:bodyPr wrap="square" lIns="0" tIns="0" rIns="0" bIns="0" rtlCol="0" anchor="ctr"/>
              <a:lstStyle/>
              <a:p>
                <a:pP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公示期</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68" name="Text 60"/>
              <p:cNvSpPr/>
              <p:nvPr/>
            </p:nvSpPr>
            <p:spPr>
              <a:xfrm>
                <a:off x="13478" y="8968"/>
                <a:ext cx="10669" cy="377"/>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一般为</a:t>
                </a:r>
                <a:r>
                  <a:rPr lang="en-US" sz="1400" dirty="0">
                    <a:solidFill>
                      <a:srgbClr val="C59F5E"/>
                    </a:solidFill>
                    <a:latin typeface="微软雅黑" panose="020B0503020204020204" charset="-122"/>
                    <a:ea typeface="微软雅黑" panose="020B0503020204020204" charset="-122"/>
                    <a:cs typeface="微软雅黑" panose="020B0503020204020204" charset="-122"/>
                  </a:rPr>
                  <a:t>5-7个工作日</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grpSp>
        <p:grpSp>
          <p:nvGrpSpPr>
            <p:cNvPr id="99" name="组合 98"/>
            <p:cNvGrpSpPr/>
            <p:nvPr/>
          </p:nvGrpSpPr>
          <p:grpSpPr>
            <a:xfrm>
              <a:off x="13278" y="9417"/>
              <a:ext cx="11054" cy="1016"/>
              <a:chOff x="13278" y="9726"/>
              <a:chExt cx="11054" cy="1016"/>
            </a:xfrm>
          </p:grpSpPr>
          <p:sp>
            <p:nvSpPr>
              <p:cNvPr id="69" name="Shape 61"/>
              <p:cNvSpPr/>
              <p:nvPr/>
            </p:nvSpPr>
            <p:spPr>
              <a:xfrm>
                <a:off x="13278" y="9778"/>
                <a:ext cx="11055" cy="964"/>
              </a:xfrm>
              <a:custGeom>
                <a:avLst/>
                <a:gdLst/>
                <a:ahLst/>
                <a:cxnLst/>
                <a:rect l="l" t="t" r="r" b="b"/>
                <a:pathLst>
                  <a:path w="7186083" h="762000">
                    <a:moveTo>
                      <a:pt x="42337" y="0"/>
                    </a:moveTo>
                    <a:lnTo>
                      <a:pt x="7143747" y="0"/>
                    </a:lnTo>
                    <a:cubicBezTo>
                      <a:pt x="7167129" y="0"/>
                      <a:pt x="7186083" y="18955"/>
                      <a:pt x="7186083" y="42337"/>
                    </a:cubicBezTo>
                    <a:lnTo>
                      <a:pt x="7186083" y="719663"/>
                    </a:lnTo>
                    <a:cubicBezTo>
                      <a:pt x="7186083" y="743045"/>
                      <a:pt x="7167129" y="762000"/>
                      <a:pt x="7143747" y="762000"/>
                    </a:cubicBezTo>
                    <a:lnTo>
                      <a:pt x="42337" y="762000"/>
                    </a:lnTo>
                    <a:cubicBezTo>
                      <a:pt x="18955" y="762000"/>
                      <a:pt x="0" y="743045"/>
                      <a:pt x="0" y="719663"/>
                    </a:cubicBezTo>
                    <a:lnTo>
                      <a:pt x="0" y="42337"/>
                    </a:lnTo>
                    <a:cubicBezTo>
                      <a:pt x="0" y="18955"/>
                      <a:pt x="18955" y="0"/>
                      <a:pt x="42337" y="0"/>
                    </a:cubicBezTo>
                    <a:close/>
                  </a:path>
                </a:pathLst>
              </a:custGeom>
              <a:solidFill>
                <a:srgbClr val="FFFFFF"/>
              </a:solidFill>
            </p:spPr>
          </p:sp>
          <p:sp>
            <p:nvSpPr>
              <p:cNvPr id="70" name="Text 62"/>
              <p:cNvSpPr/>
              <p:nvPr/>
            </p:nvSpPr>
            <p:spPr>
              <a:xfrm>
                <a:off x="13478" y="9726"/>
                <a:ext cx="10685" cy="452"/>
              </a:xfrm>
              <a:prstGeom prst="rect">
                <a:avLst/>
              </a:prstGeom>
              <a:noFill/>
            </p:spPr>
            <p:txBody>
              <a:bodyPr wrap="square" lIns="0" tIns="0" rIns="0" bIns="0" rtlCol="0" anchor="ctr"/>
              <a:lstStyle/>
              <a:p>
                <a:pPr>
                  <a:lnSpc>
                    <a:spcPct val="130000"/>
                  </a:lnSpc>
                </a:pPr>
                <a:r>
                  <a:rPr lang="en-US" sz="1400" b="1" dirty="0">
                    <a:solidFill>
                      <a:schemeClr val="tx1"/>
                    </a:solidFill>
                    <a:latin typeface="微软雅黑" panose="020B0503020204020204" charset="-122"/>
                    <a:ea typeface="微软雅黑" panose="020B0503020204020204" charset="-122"/>
                    <a:cs typeface="MiSans" pitchFamily="34" charset="-120"/>
                  </a:rPr>
                  <a:t>发放时间</a:t>
                </a:r>
                <a:endParaRPr lang="en-US" sz="1400" b="1" dirty="0">
                  <a:solidFill>
                    <a:schemeClr val="tx1"/>
                  </a:solidFill>
                  <a:latin typeface="微软雅黑" panose="020B0503020204020204" charset="-122"/>
                  <a:ea typeface="微软雅黑" panose="020B0503020204020204" charset="-122"/>
                  <a:cs typeface="MiSans" pitchFamily="34" charset="-120"/>
                </a:endParaRPr>
              </a:p>
            </p:txBody>
          </p:sp>
          <p:sp>
            <p:nvSpPr>
              <p:cNvPr id="71" name="Text 63"/>
              <p:cNvSpPr/>
              <p:nvPr/>
            </p:nvSpPr>
            <p:spPr>
              <a:xfrm>
                <a:off x="13478" y="10201"/>
                <a:ext cx="10669" cy="377"/>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公示无异议后</a:t>
                </a:r>
                <a:r>
                  <a:rPr lang="en-US" sz="1400" dirty="0">
                    <a:solidFill>
                      <a:srgbClr val="C59F5E"/>
                    </a:solidFill>
                    <a:latin typeface="微软雅黑" panose="020B0503020204020204" charset="-122"/>
                    <a:ea typeface="微软雅黑" panose="020B0503020204020204" charset="-122"/>
                    <a:cs typeface="微软雅黑" panose="020B0503020204020204" charset="-122"/>
                  </a:rPr>
                  <a:t>15个工作日内</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发放</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grpSp>
        <p:nvGrpSpPr>
          <p:cNvPr id="114" name="组合 113"/>
          <p:cNvGrpSpPr/>
          <p:nvPr/>
        </p:nvGrpSpPr>
        <p:grpSpPr>
          <a:xfrm>
            <a:off x="542925" y="7028180"/>
            <a:ext cx="4920615" cy="1475740"/>
            <a:chOff x="701" y="11354"/>
            <a:chExt cx="7749" cy="2324"/>
          </a:xfrm>
        </p:grpSpPr>
        <p:grpSp>
          <p:nvGrpSpPr>
            <p:cNvPr id="48" name="组合 47"/>
            <p:cNvGrpSpPr/>
            <p:nvPr/>
          </p:nvGrpSpPr>
          <p:grpSpPr>
            <a:xfrm rot="0">
              <a:off x="701" y="11354"/>
              <a:ext cx="7654" cy="2324"/>
              <a:chOff x="922" y="10975"/>
              <a:chExt cx="11766" cy="2415"/>
            </a:xfrm>
          </p:grpSpPr>
          <p:sp>
            <p:nvSpPr>
              <p:cNvPr id="50"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93" name="Shape 46"/>
              <p:cNvSpPr/>
              <p:nvPr/>
            </p:nvSpPr>
            <p:spPr>
              <a:xfrm>
                <a:off x="922" y="10975"/>
                <a:ext cx="131"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75" name="Text 66"/>
            <p:cNvSpPr/>
            <p:nvPr/>
          </p:nvSpPr>
          <p:spPr>
            <a:xfrm>
              <a:off x="1000" y="11458"/>
              <a:ext cx="7450" cy="4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数据报送要求</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76" name="Text 67"/>
            <p:cNvSpPr/>
            <p:nvPr/>
          </p:nvSpPr>
          <p:spPr>
            <a:xfrm>
              <a:off x="1000" y="12155"/>
              <a:ext cx="7133" cy="1300"/>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企业必须在</a:t>
              </a:r>
              <a:r>
                <a:rPr lang="en-US" sz="1400" dirty="0">
                  <a:solidFill>
                    <a:srgbClr val="C59F5E"/>
                  </a:solidFill>
                  <a:latin typeface="微软雅黑" panose="020B0503020204020204" charset="-122"/>
                  <a:ea typeface="微软雅黑" panose="020B0503020204020204" charset="-122"/>
                  <a:cs typeface="微软雅黑" panose="020B0503020204020204" charset="-122"/>
                </a:rPr>
                <a:t>跨境电商综合试验区线上综合服务平台</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注册登记</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按要求报送数据。这是享受各项补贴政策的</a:t>
              </a:r>
              <a:r>
                <a:rPr lang="en-US" sz="1400" dirty="0">
                  <a:solidFill>
                    <a:srgbClr val="C59F5E"/>
                  </a:solidFill>
                  <a:latin typeface="微软雅黑" panose="020B0503020204020204" charset="-122"/>
                  <a:ea typeface="微软雅黑" panose="020B0503020204020204" charset="-122"/>
                  <a:cs typeface="微软雅黑" panose="020B0503020204020204" charset="-122"/>
                </a:rPr>
                <a:t>前提条件</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。建议企业建立完善的财务和业务管理系统</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确保数据准确、及时报送。</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13" name="组合 112"/>
          <p:cNvGrpSpPr/>
          <p:nvPr/>
        </p:nvGrpSpPr>
        <p:grpSpPr>
          <a:xfrm>
            <a:off x="5708015" y="7028180"/>
            <a:ext cx="4906645" cy="1475740"/>
            <a:chOff x="8901" y="11354"/>
            <a:chExt cx="7727" cy="2324"/>
          </a:xfrm>
        </p:grpSpPr>
        <p:grpSp>
          <p:nvGrpSpPr>
            <p:cNvPr id="43" name="组合 42"/>
            <p:cNvGrpSpPr/>
            <p:nvPr/>
          </p:nvGrpSpPr>
          <p:grpSpPr>
            <a:xfrm rot="0">
              <a:off x="8901" y="11354"/>
              <a:ext cx="7654" cy="2324"/>
              <a:chOff x="922" y="10975"/>
              <a:chExt cx="11766" cy="2415"/>
            </a:xfrm>
          </p:grpSpPr>
          <p:sp>
            <p:nvSpPr>
              <p:cNvPr id="44"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45" name="Shape 46"/>
              <p:cNvSpPr/>
              <p:nvPr/>
            </p:nvSpPr>
            <p:spPr>
              <a:xfrm>
                <a:off x="922" y="10975"/>
                <a:ext cx="131"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91" name="Text 70"/>
            <p:cNvSpPr/>
            <p:nvPr/>
          </p:nvSpPr>
          <p:spPr>
            <a:xfrm>
              <a:off x="9178" y="11458"/>
              <a:ext cx="7450" cy="4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实质性运营证明</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92" name="Text 71"/>
            <p:cNvSpPr/>
            <p:nvPr/>
          </p:nvSpPr>
          <p:spPr>
            <a:xfrm>
              <a:off x="9178" y="12159"/>
              <a:ext cx="7081" cy="1300"/>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申请补贴时</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需提供</a:t>
              </a:r>
              <a:r>
                <a:rPr lang="en-US" sz="1400" dirty="0">
                  <a:solidFill>
                    <a:srgbClr val="C59F5E"/>
                  </a:solidFill>
                  <a:latin typeface="微软雅黑" panose="020B0503020204020204" charset="-122"/>
                  <a:ea typeface="微软雅黑" panose="020B0503020204020204" charset="-122"/>
                  <a:cs typeface="微软雅黑" panose="020B0503020204020204" charset="-122"/>
                </a:rPr>
                <a:t>办公场所租赁合同、员工社保缴纳证明、业务流水</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等材料</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证明企业在海南实质性运营。建议企业从一开始就建立完善的档案管理制度</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保存好相关证明材料。</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112" name="组合 111"/>
          <p:cNvGrpSpPr/>
          <p:nvPr/>
        </p:nvGrpSpPr>
        <p:grpSpPr>
          <a:xfrm>
            <a:off x="10859135" y="7028180"/>
            <a:ext cx="4860290" cy="1475740"/>
            <a:chOff x="17057" y="11354"/>
            <a:chExt cx="7654" cy="2324"/>
          </a:xfrm>
        </p:grpSpPr>
        <p:grpSp>
          <p:nvGrpSpPr>
            <p:cNvPr id="38" name="组合 37"/>
            <p:cNvGrpSpPr/>
            <p:nvPr/>
          </p:nvGrpSpPr>
          <p:grpSpPr>
            <a:xfrm rot="0">
              <a:off x="17057" y="11354"/>
              <a:ext cx="7654" cy="2324"/>
              <a:chOff x="922" y="10975"/>
              <a:chExt cx="11766" cy="2415"/>
            </a:xfrm>
          </p:grpSpPr>
          <p:sp>
            <p:nvSpPr>
              <p:cNvPr id="41"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47" name="Shape 46"/>
              <p:cNvSpPr/>
              <p:nvPr/>
            </p:nvSpPr>
            <p:spPr>
              <a:xfrm>
                <a:off x="922" y="10975"/>
                <a:ext cx="131"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95" name="Text 74"/>
            <p:cNvSpPr/>
            <p:nvPr/>
          </p:nvSpPr>
          <p:spPr>
            <a:xfrm>
              <a:off x="17356" y="11458"/>
              <a:ext cx="6989" cy="37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合规经营要求</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33" name="Text 75"/>
            <p:cNvSpPr/>
            <p:nvPr/>
          </p:nvSpPr>
          <p:spPr>
            <a:xfrm>
              <a:off x="17356" y="11997"/>
              <a:ext cx="7174" cy="1300"/>
            </a:xfrm>
            <a:prstGeom prst="rect">
              <a:avLst/>
            </a:prstGeom>
            <a:noFill/>
          </p:spPr>
          <p:txBody>
            <a:bodyPr wrap="square" lIns="0" tIns="0" rIns="0" bIns="0" rtlCol="0" anchor="ctr"/>
            <a:lstStyle/>
            <a:p>
              <a:pPr>
                <a:lnSpc>
                  <a:spcPct val="12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企业需严格遵守</a:t>
              </a:r>
              <a:r>
                <a:rPr lang="en-US" sz="1400" dirty="0">
                  <a:solidFill>
                    <a:srgbClr val="C59F5E"/>
                  </a:solidFill>
                  <a:latin typeface="微软雅黑" panose="020B0503020204020204" charset="-122"/>
                  <a:ea typeface="微软雅黑" panose="020B0503020204020204" charset="-122"/>
                  <a:cs typeface="微软雅黑" panose="020B0503020204020204" charset="-122"/>
                </a:rPr>
                <a:t>税务、海关、外汇管理</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等规定</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避免违规风险。任何违规行为都可能导致补贴申请被拒</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甚至已发放的补贴被追回。建议企业定期进行内部合规自查。</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sp>
        <p:nvSpPr>
          <p:cNvPr id="111" name="Shape 45"/>
          <p:cNvSpPr/>
          <p:nvPr/>
        </p:nvSpPr>
        <p:spPr>
          <a:xfrm>
            <a:off x="743585" y="6548755"/>
            <a:ext cx="184572" cy="169545"/>
          </a:xfrm>
          <a:custGeom>
            <a:avLst/>
            <a:gdLst/>
            <a:ahLst/>
            <a:cxnLst/>
            <a:rect l="l" t="t" r="r" b="b"/>
            <a:pathLst>
              <a:path w="148167" h="169333">
                <a:moveTo>
                  <a:pt x="143801" y="23184"/>
                </a:moveTo>
                <a:cubicBezTo>
                  <a:pt x="148530" y="26624"/>
                  <a:pt x="149589" y="33238"/>
                  <a:pt x="146149" y="37968"/>
                </a:cubicBezTo>
                <a:lnTo>
                  <a:pt x="61483" y="154384"/>
                </a:lnTo>
                <a:cubicBezTo>
                  <a:pt x="59664" y="156898"/>
                  <a:pt x="56852" y="158452"/>
                  <a:pt x="53743" y="158717"/>
                </a:cubicBezTo>
                <a:cubicBezTo>
                  <a:pt x="50635" y="158982"/>
                  <a:pt x="47625" y="157824"/>
                  <a:pt x="45442" y="155641"/>
                </a:cubicBezTo>
                <a:lnTo>
                  <a:pt x="3109" y="113308"/>
                </a:lnTo>
                <a:cubicBezTo>
                  <a:pt x="-1025" y="109174"/>
                  <a:pt x="-1025" y="102460"/>
                  <a:pt x="3109" y="98326"/>
                </a:cubicBezTo>
                <a:cubicBezTo>
                  <a:pt x="7243" y="94192"/>
                  <a:pt x="13957" y="94192"/>
                  <a:pt x="18091" y="98326"/>
                </a:cubicBezTo>
                <a:lnTo>
                  <a:pt x="51660" y="131895"/>
                </a:lnTo>
                <a:lnTo>
                  <a:pt x="129051" y="25499"/>
                </a:lnTo>
                <a:cubicBezTo>
                  <a:pt x="132490" y="20770"/>
                  <a:pt x="139105" y="19711"/>
                  <a:pt x="143834" y="23151"/>
                </a:cubicBezTo>
                <a:close/>
              </a:path>
            </a:pathLst>
          </a:custGeom>
          <a:solidFill>
            <a:srgbClr val="C09B5A"/>
          </a:solidFill>
        </p:spPr>
      </p:sp>
      <p:grpSp>
        <p:nvGrpSpPr>
          <p:cNvPr id="8" name="组合 7"/>
          <p:cNvGrpSpPr/>
          <p:nvPr/>
        </p:nvGrpSpPr>
        <p:grpSpPr>
          <a:xfrm rot="0">
            <a:off x="545465" y="260350"/>
            <a:ext cx="15386685" cy="8771890"/>
            <a:chOff x="859" y="410"/>
            <a:chExt cx="24231" cy="13814"/>
          </a:xfrm>
        </p:grpSpPr>
        <p:pic>
          <p:nvPicPr>
            <p:cNvPr id="9" name="图片 8"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24" name="组合 23"/>
            <p:cNvGrpSpPr/>
            <p:nvPr/>
          </p:nvGrpSpPr>
          <p:grpSpPr>
            <a:xfrm rot="0">
              <a:off x="21095" y="410"/>
              <a:ext cx="3995" cy="1345"/>
              <a:chOff x="2704" y="1289"/>
              <a:chExt cx="3995" cy="1345"/>
            </a:xfrm>
          </p:grpSpPr>
          <p:sp>
            <p:nvSpPr>
              <p:cNvPr id="28"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32"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55" name="直接连接符 54"/>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57" name="组合 56"/>
            <p:cNvGrpSpPr/>
            <p:nvPr/>
          </p:nvGrpSpPr>
          <p:grpSpPr>
            <a:xfrm>
              <a:off x="19334" y="13732"/>
              <a:ext cx="5686" cy="492"/>
              <a:chOff x="19278" y="13732"/>
              <a:chExt cx="5686" cy="492"/>
            </a:xfrm>
          </p:grpSpPr>
          <p:sp>
            <p:nvSpPr>
              <p:cNvPr id="72" name="文本框 71"/>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3" name="图片 72"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阿里妈妈数黑体" pitchFamily="34" charset="-120"/>
                  <a:sym typeface="+mn-ea"/>
                </a:rPr>
                <a:t>申请渠道与注意事项</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规范操作指引，规避常见误区</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41" name="Shape 27"/>
          <p:cNvSpPr/>
          <p:nvPr/>
        </p:nvSpPr>
        <p:spPr>
          <a:xfrm>
            <a:off x="552450" y="1497965"/>
            <a:ext cx="4860290" cy="298831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10" name="Shape 3"/>
          <p:cNvSpPr/>
          <p:nvPr/>
        </p:nvSpPr>
        <p:spPr>
          <a:xfrm>
            <a:off x="767715" y="1612265"/>
            <a:ext cx="508000" cy="508000"/>
          </a:xfrm>
          <a:custGeom>
            <a:avLst/>
            <a:gdLst/>
            <a:ahLst/>
            <a:cxnLst/>
            <a:rect l="l" t="t" r="r" b="b"/>
            <a:pathLst>
              <a:path w="508000" h="508000">
                <a:moveTo>
                  <a:pt x="42332" y="0"/>
                </a:moveTo>
                <a:lnTo>
                  <a:pt x="465668" y="0"/>
                </a:lnTo>
                <a:cubicBezTo>
                  <a:pt x="489047" y="0"/>
                  <a:pt x="508000" y="18953"/>
                  <a:pt x="508000" y="42332"/>
                </a:cubicBezTo>
                <a:lnTo>
                  <a:pt x="508000" y="465668"/>
                </a:lnTo>
                <a:cubicBezTo>
                  <a:pt x="508000" y="489047"/>
                  <a:pt x="489047" y="508000"/>
                  <a:pt x="465668" y="508000"/>
                </a:cubicBezTo>
                <a:lnTo>
                  <a:pt x="42332" y="508000"/>
                </a:lnTo>
                <a:cubicBezTo>
                  <a:pt x="18953" y="508000"/>
                  <a:pt x="0" y="489047"/>
                  <a:pt x="0" y="465668"/>
                </a:cubicBezTo>
                <a:lnTo>
                  <a:pt x="0" y="42332"/>
                </a:lnTo>
                <a:cubicBezTo>
                  <a:pt x="0" y="18968"/>
                  <a:pt x="18968" y="0"/>
                  <a:pt x="42332" y="0"/>
                </a:cubicBezTo>
                <a:close/>
              </a:path>
            </a:pathLst>
          </a:custGeom>
          <a:solidFill>
            <a:srgbClr val="C09B5A">
              <a:alpha val="20000"/>
            </a:srgbClr>
          </a:solidFill>
        </p:spPr>
      </p:sp>
      <p:sp>
        <p:nvSpPr>
          <p:cNvPr id="11" name="Shape 4"/>
          <p:cNvSpPr/>
          <p:nvPr/>
        </p:nvSpPr>
        <p:spPr>
          <a:xfrm>
            <a:off x="889635" y="1760220"/>
            <a:ext cx="264795" cy="211455"/>
          </a:xfrm>
          <a:custGeom>
            <a:avLst/>
            <a:gdLst/>
            <a:ahLst/>
            <a:cxnLst/>
            <a:rect l="l" t="t" r="r" b="b"/>
            <a:pathLst>
              <a:path w="264583" h="211667">
                <a:moveTo>
                  <a:pt x="52917" y="13229"/>
                </a:moveTo>
                <a:cubicBezTo>
                  <a:pt x="38323" y="13229"/>
                  <a:pt x="26458" y="25094"/>
                  <a:pt x="26458" y="39688"/>
                </a:cubicBezTo>
                <a:lnTo>
                  <a:pt x="26458" y="138906"/>
                </a:lnTo>
                <a:lnTo>
                  <a:pt x="52917" y="138906"/>
                </a:lnTo>
                <a:lnTo>
                  <a:pt x="52917" y="39688"/>
                </a:lnTo>
                <a:lnTo>
                  <a:pt x="211667" y="39688"/>
                </a:lnTo>
                <a:lnTo>
                  <a:pt x="211667" y="138906"/>
                </a:lnTo>
                <a:lnTo>
                  <a:pt x="238125" y="138906"/>
                </a:lnTo>
                <a:lnTo>
                  <a:pt x="238125" y="39688"/>
                </a:lnTo>
                <a:cubicBezTo>
                  <a:pt x="238125" y="25094"/>
                  <a:pt x="226260" y="13229"/>
                  <a:pt x="211667" y="13229"/>
                </a:cubicBezTo>
                <a:lnTo>
                  <a:pt x="52917" y="13229"/>
                </a:lnTo>
                <a:close/>
                <a:moveTo>
                  <a:pt x="7938" y="158750"/>
                </a:moveTo>
                <a:cubicBezTo>
                  <a:pt x="3555" y="158750"/>
                  <a:pt x="0" y="162305"/>
                  <a:pt x="0" y="166688"/>
                </a:cubicBezTo>
                <a:cubicBezTo>
                  <a:pt x="0" y="184216"/>
                  <a:pt x="14221" y="198438"/>
                  <a:pt x="31750" y="198438"/>
                </a:cubicBezTo>
                <a:lnTo>
                  <a:pt x="232833" y="198438"/>
                </a:lnTo>
                <a:cubicBezTo>
                  <a:pt x="250362" y="198438"/>
                  <a:pt x="264583" y="184216"/>
                  <a:pt x="264583" y="166688"/>
                </a:cubicBezTo>
                <a:cubicBezTo>
                  <a:pt x="264583" y="162305"/>
                  <a:pt x="261028" y="158750"/>
                  <a:pt x="256646" y="158750"/>
                </a:cubicBezTo>
                <a:lnTo>
                  <a:pt x="7938" y="158750"/>
                </a:lnTo>
                <a:close/>
              </a:path>
            </a:pathLst>
          </a:custGeom>
          <a:solidFill>
            <a:srgbClr val="C09B5A"/>
          </a:solidFill>
        </p:spPr>
      </p:sp>
      <p:sp>
        <p:nvSpPr>
          <p:cNvPr id="12" name="Text 5"/>
          <p:cNvSpPr/>
          <p:nvPr/>
        </p:nvSpPr>
        <p:spPr>
          <a:xfrm>
            <a:off x="1402715" y="1675765"/>
            <a:ext cx="3128010" cy="36385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海南省政务服务网</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13" name="Text 6"/>
          <p:cNvSpPr/>
          <p:nvPr/>
        </p:nvSpPr>
        <p:spPr>
          <a:xfrm>
            <a:off x="767715" y="2225040"/>
            <a:ext cx="4511675" cy="550545"/>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通过</a:t>
            </a:r>
            <a:r>
              <a:rPr lang="en-US" sz="1400">
                <a:solidFill>
                  <a:srgbClr val="C29B5C"/>
                </a:solidFill>
              </a:rPr>
              <a:t>线上平台</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提交补贴申请</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实现"</a:t>
            </a:r>
            <a:r>
              <a:rPr lang="en-US" sz="1400" dirty="0">
                <a:solidFill>
                  <a:srgbClr val="C59F5E"/>
                </a:solidFill>
                <a:latin typeface="微软雅黑" panose="020B0503020204020204" charset="-122"/>
                <a:ea typeface="微软雅黑" panose="020B0503020204020204" charset="-122"/>
                <a:cs typeface="微软雅黑" panose="020B0503020204020204" charset="-122"/>
              </a:rPr>
              <a:t>零跑动</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"办理。企业可在线填写申请表、上传证明材料、查询审核进度。</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14" name="Shape 7"/>
          <p:cNvSpPr/>
          <p:nvPr/>
        </p:nvSpPr>
        <p:spPr>
          <a:xfrm>
            <a:off x="767715" y="2937510"/>
            <a:ext cx="4319905" cy="1440180"/>
          </a:xfrm>
          <a:custGeom>
            <a:avLst/>
            <a:gdLst/>
            <a:ahLst/>
            <a:cxnLst/>
            <a:rect l="l" t="t" r="r" b="b"/>
            <a:pathLst>
              <a:path w="4582583" h="1524000">
                <a:moveTo>
                  <a:pt x="42337" y="0"/>
                </a:moveTo>
                <a:lnTo>
                  <a:pt x="4540247" y="0"/>
                </a:lnTo>
                <a:cubicBezTo>
                  <a:pt x="4563629" y="0"/>
                  <a:pt x="4582583" y="18955"/>
                  <a:pt x="4582583" y="42337"/>
                </a:cubicBezTo>
                <a:lnTo>
                  <a:pt x="4582583" y="1481663"/>
                </a:lnTo>
                <a:cubicBezTo>
                  <a:pt x="4582583" y="1505045"/>
                  <a:pt x="4563629" y="1524000"/>
                  <a:pt x="4540247" y="1524000"/>
                </a:cubicBezTo>
                <a:lnTo>
                  <a:pt x="42337" y="1524000"/>
                </a:lnTo>
                <a:cubicBezTo>
                  <a:pt x="18955" y="1524000"/>
                  <a:pt x="0" y="1505045"/>
                  <a:pt x="0" y="1481663"/>
                </a:cubicBezTo>
                <a:lnTo>
                  <a:pt x="0" y="42337"/>
                </a:lnTo>
                <a:cubicBezTo>
                  <a:pt x="0" y="18955"/>
                  <a:pt x="18955" y="0"/>
                  <a:pt x="42337" y="0"/>
                </a:cubicBezTo>
                <a:close/>
              </a:path>
            </a:pathLst>
          </a:custGeom>
          <a:solidFill>
            <a:srgbClr val="FFFFFF"/>
          </a:solidFill>
        </p:spPr>
      </p:sp>
      <p:sp>
        <p:nvSpPr>
          <p:cNvPr id="15" name="Text 8"/>
          <p:cNvSpPr/>
          <p:nvPr/>
        </p:nvSpPr>
        <p:spPr>
          <a:xfrm>
            <a:off x="894715" y="2980690"/>
            <a:ext cx="4126230" cy="23939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优势</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16" name="Text 9"/>
          <p:cNvSpPr/>
          <p:nvPr/>
        </p:nvSpPr>
        <p:spPr>
          <a:xfrm>
            <a:off x="894715" y="3277235"/>
            <a:ext cx="4126230" cy="23939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24小时在线申请</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7" name="Text 10"/>
          <p:cNvSpPr/>
          <p:nvPr/>
        </p:nvSpPr>
        <p:spPr>
          <a:xfrm>
            <a:off x="894715" y="3531235"/>
            <a:ext cx="4126230" cy="23939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材料电子化提交</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8" name="Text 11"/>
          <p:cNvSpPr/>
          <p:nvPr/>
        </p:nvSpPr>
        <p:spPr>
          <a:xfrm>
            <a:off x="894715" y="3785235"/>
            <a:ext cx="4126230" cy="23939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进度实时查询</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19" name="Text 12"/>
          <p:cNvSpPr/>
          <p:nvPr/>
        </p:nvSpPr>
        <p:spPr>
          <a:xfrm>
            <a:off x="894715" y="4039235"/>
            <a:ext cx="4126230" cy="23939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无需现场跑动</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70" name="Shape 27"/>
          <p:cNvSpPr/>
          <p:nvPr/>
        </p:nvSpPr>
        <p:spPr>
          <a:xfrm>
            <a:off x="5724525" y="1497965"/>
            <a:ext cx="4824095" cy="298831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21" name="Shape 14"/>
          <p:cNvSpPr/>
          <p:nvPr/>
        </p:nvSpPr>
        <p:spPr>
          <a:xfrm>
            <a:off x="5939790" y="1612265"/>
            <a:ext cx="508000" cy="508000"/>
          </a:xfrm>
          <a:custGeom>
            <a:avLst/>
            <a:gdLst/>
            <a:ahLst/>
            <a:cxnLst/>
            <a:rect l="l" t="t" r="r" b="b"/>
            <a:pathLst>
              <a:path w="508000" h="508000">
                <a:moveTo>
                  <a:pt x="42332" y="0"/>
                </a:moveTo>
                <a:lnTo>
                  <a:pt x="465668" y="0"/>
                </a:lnTo>
                <a:cubicBezTo>
                  <a:pt x="489047" y="0"/>
                  <a:pt x="508000" y="18953"/>
                  <a:pt x="508000" y="42332"/>
                </a:cubicBezTo>
                <a:lnTo>
                  <a:pt x="508000" y="465668"/>
                </a:lnTo>
                <a:cubicBezTo>
                  <a:pt x="508000" y="489047"/>
                  <a:pt x="489047" y="508000"/>
                  <a:pt x="465668" y="508000"/>
                </a:cubicBezTo>
                <a:lnTo>
                  <a:pt x="42332" y="508000"/>
                </a:lnTo>
                <a:cubicBezTo>
                  <a:pt x="18953" y="508000"/>
                  <a:pt x="0" y="489047"/>
                  <a:pt x="0" y="465668"/>
                </a:cubicBezTo>
                <a:lnTo>
                  <a:pt x="0" y="42332"/>
                </a:lnTo>
                <a:cubicBezTo>
                  <a:pt x="0" y="18968"/>
                  <a:pt x="18968" y="0"/>
                  <a:pt x="42332" y="0"/>
                </a:cubicBezTo>
                <a:close/>
              </a:path>
            </a:pathLst>
          </a:custGeom>
          <a:solidFill>
            <a:srgbClr val="C09B5A">
              <a:alpha val="20000"/>
            </a:srgbClr>
          </a:solidFill>
        </p:spPr>
      </p:sp>
      <p:sp>
        <p:nvSpPr>
          <p:cNvPr id="22" name="Shape 15"/>
          <p:cNvSpPr/>
          <p:nvPr/>
        </p:nvSpPr>
        <p:spPr>
          <a:xfrm>
            <a:off x="6114415" y="1760220"/>
            <a:ext cx="158750" cy="211455"/>
          </a:xfrm>
          <a:custGeom>
            <a:avLst/>
            <a:gdLst/>
            <a:ahLst/>
            <a:cxnLst/>
            <a:rect l="l" t="t" r="r" b="b"/>
            <a:pathLst>
              <a:path w="158750" h="211667">
                <a:moveTo>
                  <a:pt x="26458" y="0"/>
                </a:moveTo>
                <a:cubicBezTo>
                  <a:pt x="11865" y="0"/>
                  <a:pt x="0" y="11865"/>
                  <a:pt x="0" y="26458"/>
                </a:cubicBezTo>
                <a:lnTo>
                  <a:pt x="0" y="185208"/>
                </a:lnTo>
                <a:cubicBezTo>
                  <a:pt x="0" y="199802"/>
                  <a:pt x="11865" y="211667"/>
                  <a:pt x="26458" y="211667"/>
                </a:cubicBezTo>
                <a:lnTo>
                  <a:pt x="132292" y="211667"/>
                </a:lnTo>
                <a:cubicBezTo>
                  <a:pt x="146885" y="211667"/>
                  <a:pt x="158750" y="199802"/>
                  <a:pt x="158750" y="185208"/>
                </a:cubicBezTo>
                <a:lnTo>
                  <a:pt x="158750" y="26458"/>
                </a:lnTo>
                <a:cubicBezTo>
                  <a:pt x="158750" y="11865"/>
                  <a:pt x="146885" y="0"/>
                  <a:pt x="132292" y="0"/>
                </a:cubicBezTo>
                <a:lnTo>
                  <a:pt x="26458" y="0"/>
                </a:lnTo>
                <a:close/>
                <a:moveTo>
                  <a:pt x="72760" y="145521"/>
                </a:moveTo>
                <a:lnTo>
                  <a:pt x="85990" y="145521"/>
                </a:lnTo>
                <a:cubicBezTo>
                  <a:pt x="93307" y="145521"/>
                  <a:pt x="99219" y="151433"/>
                  <a:pt x="99219" y="158750"/>
                </a:cubicBezTo>
                <a:lnTo>
                  <a:pt x="99219" y="191823"/>
                </a:lnTo>
                <a:lnTo>
                  <a:pt x="59531" y="191823"/>
                </a:lnTo>
                <a:lnTo>
                  <a:pt x="59531" y="158750"/>
                </a:lnTo>
                <a:cubicBezTo>
                  <a:pt x="59531" y="151433"/>
                  <a:pt x="65443" y="145521"/>
                  <a:pt x="72760" y="145521"/>
                </a:cubicBezTo>
                <a:close/>
                <a:moveTo>
                  <a:pt x="39688" y="46302"/>
                </a:moveTo>
                <a:cubicBezTo>
                  <a:pt x="39688" y="42664"/>
                  <a:pt x="42664" y="39688"/>
                  <a:pt x="46302" y="39688"/>
                </a:cubicBezTo>
                <a:lnTo>
                  <a:pt x="59531" y="39688"/>
                </a:lnTo>
                <a:cubicBezTo>
                  <a:pt x="63169" y="39688"/>
                  <a:pt x="66146" y="42664"/>
                  <a:pt x="66146" y="46302"/>
                </a:cubicBezTo>
                <a:lnTo>
                  <a:pt x="66146" y="59531"/>
                </a:lnTo>
                <a:cubicBezTo>
                  <a:pt x="66146" y="63169"/>
                  <a:pt x="63169" y="66146"/>
                  <a:pt x="59531" y="66146"/>
                </a:cubicBezTo>
                <a:lnTo>
                  <a:pt x="46302" y="66146"/>
                </a:lnTo>
                <a:cubicBezTo>
                  <a:pt x="42664" y="66146"/>
                  <a:pt x="39688" y="63169"/>
                  <a:pt x="39688" y="59531"/>
                </a:cubicBezTo>
                <a:lnTo>
                  <a:pt x="39688" y="46302"/>
                </a:lnTo>
                <a:close/>
                <a:moveTo>
                  <a:pt x="99219" y="39688"/>
                </a:moveTo>
                <a:lnTo>
                  <a:pt x="112448" y="39688"/>
                </a:lnTo>
                <a:cubicBezTo>
                  <a:pt x="116086" y="39688"/>
                  <a:pt x="119063" y="42664"/>
                  <a:pt x="119063" y="46302"/>
                </a:cubicBezTo>
                <a:lnTo>
                  <a:pt x="119063" y="59531"/>
                </a:lnTo>
                <a:cubicBezTo>
                  <a:pt x="119063" y="63169"/>
                  <a:pt x="116086" y="66146"/>
                  <a:pt x="112448" y="66146"/>
                </a:cubicBezTo>
                <a:lnTo>
                  <a:pt x="99219" y="66146"/>
                </a:lnTo>
                <a:cubicBezTo>
                  <a:pt x="95581" y="66146"/>
                  <a:pt x="92604" y="63169"/>
                  <a:pt x="92604" y="59531"/>
                </a:cubicBezTo>
                <a:lnTo>
                  <a:pt x="92604" y="46302"/>
                </a:lnTo>
                <a:cubicBezTo>
                  <a:pt x="92604" y="42664"/>
                  <a:pt x="95581" y="39688"/>
                  <a:pt x="99219" y="39688"/>
                </a:cubicBezTo>
                <a:close/>
                <a:moveTo>
                  <a:pt x="39688" y="99219"/>
                </a:moveTo>
                <a:cubicBezTo>
                  <a:pt x="39688" y="95581"/>
                  <a:pt x="42664" y="92604"/>
                  <a:pt x="46302" y="92604"/>
                </a:cubicBezTo>
                <a:lnTo>
                  <a:pt x="59531" y="92604"/>
                </a:lnTo>
                <a:cubicBezTo>
                  <a:pt x="63169" y="92604"/>
                  <a:pt x="66146" y="95581"/>
                  <a:pt x="66146" y="99219"/>
                </a:cubicBezTo>
                <a:lnTo>
                  <a:pt x="66146" y="112448"/>
                </a:lnTo>
                <a:cubicBezTo>
                  <a:pt x="66146" y="116086"/>
                  <a:pt x="63169" y="119063"/>
                  <a:pt x="59531" y="119063"/>
                </a:cubicBezTo>
                <a:lnTo>
                  <a:pt x="46302" y="119063"/>
                </a:lnTo>
                <a:cubicBezTo>
                  <a:pt x="42664" y="119063"/>
                  <a:pt x="39688" y="116086"/>
                  <a:pt x="39688" y="112448"/>
                </a:cubicBezTo>
                <a:lnTo>
                  <a:pt x="39688" y="99219"/>
                </a:lnTo>
                <a:close/>
                <a:moveTo>
                  <a:pt x="99219" y="92604"/>
                </a:moveTo>
                <a:lnTo>
                  <a:pt x="112448" y="92604"/>
                </a:lnTo>
                <a:cubicBezTo>
                  <a:pt x="116086" y="92604"/>
                  <a:pt x="119063" y="95581"/>
                  <a:pt x="119063" y="99219"/>
                </a:cubicBezTo>
                <a:lnTo>
                  <a:pt x="119063" y="112448"/>
                </a:lnTo>
                <a:cubicBezTo>
                  <a:pt x="119063" y="116086"/>
                  <a:pt x="116086" y="119063"/>
                  <a:pt x="112448" y="119063"/>
                </a:cubicBezTo>
                <a:lnTo>
                  <a:pt x="99219" y="119063"/>
                </a:lnTo>
                <a:cubicBezTo>
                  <a:pt x="95581" y="119063"/>
                  <a:pt x="92604" y="116086"/>
                  <a:pt x="92604" y="112448"/>
                </a:cubicBezTo>
                <a:lnTo>
                  <a:pt x="92604" y="99219"/>
                </a:lnTo>
                <a:cubicBezTo>
                  <a:pt x="92604" y="95581"/>
                  <a:pt x="95581" y="92604"/>
                  <a:pt x="99219" y="92604"/>
                </a:cubicBezTo>
                <a:close/>
              </a:path>
            </a:pathLst>
          </a:custGeom>
          <a:solidFill>
            <a:srgbClr val="C09B5A"/>
          </a:solidFill>
        </p:spPr>
      </p:sp>
      <p:sp>
        <p:nvSpPr>
          <p:cNvPr id="23" name="Text 16"/>
          <p:cNvSpPr/>
          <p:nvPr/>
        </p:nvSpPr>
        <p:spPr>
          <a:xfrm>
            <a:off x="6574790" y="1675765"/>
            <a:ext cx="3128010" cy="36385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市县政务服务中心</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24" name="Text 17"/>
          <p:cNvSpPr/>
          <p:nvPr/>
        </p:nvSpPr>
        <p:spPr>
          <a:xfrm>
            <a:off x="5939790" y="2225040"/>
            <a:ext cx="4383405" cy="550545"/>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通过</a:t>
            </a:r>
            <a:r>
              <a:rPr lang="en-US" sz="1400" dirty="0">
                <a:solidFill>
                  <a:srgbClr val="C59F5E"/>
                </a:solidFill>
                <a:latin typeface="微软雅黑" panose="020B0503020204020204" charset="-122"/>
                <a:ea typeface="微软雅黑" panose="020B0503020204020204" charset="-122"/>
                <a:cs typeface="微软雅黑" panose="020B0503020204020204" charset="-122"/>
              </a:rPr>
              <a:t>线下窗口</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提交补贴申请</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提供面对面咨询和指导服务。适合对流程不熟悉的企业。</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25" name="Shape 18"/>
          <p:cNvSpPr/>
          <p:nvPr/>
        </p:nvSpPr>
        <p:spPr>
          <a:xfrm>
            <a:off x="5939790" y="2923540"/>
            <a:ext cx="4319905" cy="1440180"/>
          </a:xfrm>
          <a:custGeom>
            <a:avLst/>
            <a:gdLst/>
            <a:ahLst/>
            <a:cxnLst/>
            <a:rect l="l" t="t" r="r" b="b"/>
            <a:pathLst>
              <a:path w="4582583" h="1524000">
                <a:moveTo>
                  <a:pt x="42337" y="0"/>
                </a:moveTo>
                <a:lnTo>
                  <a:pt x="4540247" y="0"/>
                </a:lnTo>
                <a:cubicBezTo>
                  <a:pt x="4563629" y="0"/>
                  <a:pt x="4582583" y="18955"/>
                  <a:pt x="4582583" y="42337"/>
                </a:cubicBezTo>
                <a:lnTo>
                  <a:pt x="4582583" y="1481663"/>
                </a:lnTo>
                <a:cubicBezTo>
                  <a:pt x="4582583" y="1505045"/>
                  <a:pt x="4563629" y="1524000"/>
                  <a:pt x="4540247" y="1524000"/>
                </a:cubicBezTo>
                <a:lnTo>
                  <a:pt x="42337" y="1524000"/>
                </a:lnTo>
                <a:cubicBezTo>
                  <a:pt x="18955" y="1524000"/>
                  <a:pt x="0" y="1505045"/>
                  <a:pt x="0" y="1481663"/>
                </a:cubicBezTo>
                <a:lnTo>
                  <a:pt x="0" y="42337"/>
                </a:lnTo>
                <a:cubicBezTo>
                  <a:pt x="0" y="18955"/>
                  <a:pt x="18955" y="0"/>
                  <a:pt x="42337" y="0"/>
                </a:cubicBezTo>
                <a:close/>
              </a:path>
            </a:pathLst>
          </a:custGeom>
          <a:solidFill>
            <a:srgbClr val="FFFFFF"/>
          </a:solidFill>
        </p:spPr>
      </p:sp>
      <p:sp>
        <p:nvSpPr>
          <p:cNvPr id="26" name="Text 19"/>
          <p:cNvSpPr/>
          <p:nvPr/>
        </p:nvSpPr>
        <p:spPr>
          <a:xfrm>
            <a:off x="6066790" y="2980690"/>
            <a:ext cx="4126230" cy="23939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优势</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27" name="Text 20"/>
          <p:cNvSpPr/>
          <p:nvPr/>
        </p:nvSpPr>
        <p:spPr>
          <a:xfrm>
            <a:off x="6066790" y="3277235"/>
            <a:ext cx="4126230" cy="23939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专业人员指导</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28" name="Text 21"/>
          <p:cNvSpPr/>
          <p:nvPr/>
        </p:nvSpPr>
        <p:spPr>
          <a:xfrm>
            <a:off x="6066790" y="3531235"/>
            <a:ext cx="4126230" cy="23939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材料现场审核</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29" name="Text 22"/>
          <p:cNvSpPr/>
          <p:nvPr/>
        </p:nvSpPr>
        <p:spPr>
          <a:xfrm>
            <a:off x="6066790" y="3785235"/>
            <a:ext cx="4126230" cy="23939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问题即时解答</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30" name="Text 23"/>
          <p:cNvSpPr/>
          <p:nvPr/>
        </p:nvSpPr>
        <p:spPr>
          <a:xfrm>
            <a:off x="6066790" y="4039235"/>
            <a:ext cx="4126230" cy="23939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进度当面咨询</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38" name="Shape 27"/>
          <p:cNvSpPr/>
          <p:nvPr/>
        </p:nvSpPr>
        <p:spPr>
          <a:xfrm>
            <a:off x="10859770" y="1497965"/>
            <a:ext cx="4860290" cy="2988310"/>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32" name="Shape 25"/>
          <p:cNvSpPr/>
          <p:nvPr/>
        </p:nvSpPr>
        <p:spPr>
          <a:xfrm>
            <a:off x="11069955" y="1612265"/>
            <a:ext cx="508000" cy="508000"/>
          </a:xfrm>
          <a:custGeom>
            <a:avLst/>
            <a:gdLst/>
            <a:ahLst/>
            <a:cxnLst/>
            <a:rect l="l" t="t" r="r" b="b"/>
            <a:pathLst>
              <a:path w="508000" h="508000">
                <a:moveTo>
                  <a:pt x="42332" y="0"/>
                </a:moveTo>
                <a:lnTo>
                  <a:pt x="465668" y="0"/>
                </a:lnTo>
                <a:cubicBezTo>
                  <a:pt x="489047" y="0"/>
                  <a:pt x="508000" y="18953"/>
                  <a:pt x="508000" y="42332"/>
                </a:cubicBezTo>
                <a:lnTo>
                  <a:pt x="508000" y="465668"/>
                </a:lnTo>
                <a:cubicBezTo>
                  <a:pt x="508000" y="489047"/>
                  <a:pt x="489047" y="508000"/>
                  <a:pt x="465668" y="508000"/>
                </a:cubicBezTo>
                <a:lnTo>
                  <a:pt x="42332" y="508000"/>
                </a:lnTo>
                <a:cubicBezTo>
                  <a:pt x="18953" y="508000"/>
                  <a:pt x="0" y="489047"/>
                  <a:pt x="0" y="465668"/>
                </a:cubicBezTo>
                <a:lnTo>
                  <a:pt x="0" y="42332"/>
                </a:lnTo>
                <a:cubicBezTo>
                  <a:pt x="0" y="18968"/>
                  <a:pt x="18968" y="0"/>
                  <a:pt x="42332" y="0"/>
                </a:cubicBezTo>
                <a:close/>
              </a:path>
            </a:pathLst>
          </a:custGeom>
          <a:solidFill>
            <a:srgbClr val="C09B5A">
              <a:alpha val="20000"/>
            </a:srgbClr>
          </a:solidFill>
        </p:spPr>
      </p:sp>
      <p:sp>
        <p:nvSpPr>
          <p:cNvPr id="34" name="Shape 26"/>
          <p:cNvSpPr/>
          <p:nvPr/>
        </p:nvSpPr>
        <p:spPr>
          <a:xfrm>
            <a:off x="11244580" y="1760220"/>
            <a:ext cx="158750" cy="211455"/>
          </a:xfrm>
          <a:custGeom>
            <a:avLst/>
            <a:gdLst/>
            <a:ahLst/>
            <a:cxnLst/>
            <a:rect l="l" t="t" r="r" b="b"/>
            <a:pathLst>
              <a:path w="158750" h="211667">
                <a:moveTo>
                  <a:pt x="6615" y="26458"/>
                </a:moveTo>
                <a:cubicBezTo>
                  <a:pt x="6615" y="11865"/>
                  <a:pt x="18479" y="0"/>
                  <a:pt x="33073" y="0"/>
                </a:cubicBezTo>
                <a:lnTo>
                  <a:pt x="125677" y="0"/>
                </a:lnTo>
                <a:cubicBezTo>
                  <a:pt x="140271" y="0"/>
                  <a:pt x="152135" y="11865"/>
                  <a:pt x="152135" y="26458"/>
                </a:cubicBezTo>
                <a:lnTo>
                  <a:pt x="152135" y="185208"/>
                </a:lnTo>
                <a:cubicBezTo>
                  <a:pt x="152135" y="199802"/>
                  <a:pt x="140271" y="211667"/>
                  <a:pt x="125677" y="211667"/>
                </a:cubicBezTo>
                <a:lnTo>
                  <a:pt x="33073" y="211667"/>
                </a:lnTo>
                <a:cubicBezTo>
                  <a:pt x="18479" y="211667"/>
                  <a:pt x="6615" y="199802"/>
                  <a:pt x="6615" y="185208"/>
                </a:cubicBezTo>
                <a:lnTo>
                  <a:pt x="6615" y="26458"/>
                </a:lnTo>
                <a:close/>
                <a:moveTo>
                  <a:pt x="33073" y="26458"/>
                </a:moveTo>
                <a:lnTo>
                  <a:pt x="33073" y="152135"/>
                </a:lnTo>
                <a:lnTo>
                  <a:pt x="125677" y="152135"/>
                </a:lnTo>
                <a:lnTo>
                  <a:pt x="125677" y="26458"/>
                </a:lnTo>
                <a:lnTo>
                  <a:pt x="33073" y="26458"/>
                </a:lnTo>
                <a:close/>
                <a:moveTo>
                  <a:pt x="79375" y="195130"/>
                </a:moveTo>
                <a:cubicBezTo>
                  <a:pt x="86692" y="195130"/>
                  <a:pt x="92604" y="189218"/>
                  <a:pt x="92604" y="181901"/>
                </a:cubicBezTo>
                <a:cubicBezTo>
                  <a:pt x="92604" y="174584"/>
                  <a:pt x="86692" y="168672"/>
                  <a:pt x="79375" y="168672"/>
                </a:cubicBezTo>
                <a:cubicBezTo>
                  <a:pt x="72058" y="168672"/>
                  <a:pt x="66146" y="174584"/>
                  <a:pt x="66146" y="181901"/>
                </a:cubicBezTo>
                <a:cubicBezTo>
                  <a:pt x="66146" y="189218"/>
                  <a:pt x="72058" y="195130"/>
                  <a:pt x="79375" y="195130"/>
                </a:cubicBezTo>
                <a:close/>
              </a:path>
            </a:pathLst>
          </a:custGeom>
          <a:solidFill>
            <a:srgbClr val="C09B5A"/>
          </a:solidFill>
        </p:spPr>
      </p:sp>
      <p:sp>
        <p:nvSpPr>
          <p:cNvPr id="35" name="Text 27"/>
          <p:cNvSpPr/>
          <p:nvPr/>
        </p:nvSpPr>
        <p:spPr>
          <a:xfrm>
            <a:off x="11704955" y="1675765"/>
            <a:ext cx="2350770" cy="363855"/>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特定APP申请</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36" name="Text 28"/>
          <p:cNvSpPr/>
          <p:nvPr/>
        </p:nvSpPr>
        <p:spPr>
          <a:xfrm>
            <a:off x="11069955" y="2225040"/>
            <a:ext cx="4444365" cy="550545"/>
          </a:xfrm>
          <a:prstGeom prst="rect">
            <a:avLst/>
          </a:prstGeom>
          <a:noFill/>
        </p:spPr>
        <p:txBody>
          <a:bodyPr wrap="square" lIns="0" tIns="0" rIns="0" bIns="0" rtlCol="0" anchor="ctr"/>
          <a:lstStyle/>
          <a:p>
            <a:pPr>
              <a:lnSpc>
                <a:spcPct val="14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部分补贴可能需通过</a:t>
            </a:r>
            <a:r>
              <a:rPr lang="en-US" sz="1400" dirty="0">
                <a:solidFill>
                  <a:srgbClr val="C59F5E"/>
                </a:solidFill>
                <a:latin typeface="微软雅黑" panose="020B0503020204020204" charset="-122"/>
                <a:ea typeface="微软雅黑" panose="020B0503020204020204" charset="-122"/>
                <a:cs typeface="微软雅黑" panose="020B0503020204020204" charset="-122"/>
              </a:rPr>
              <a:t>特定APP</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申请</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如离岛免税相关的补贴等。</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37" name="Shape 29"/>
          <p:cNvSpPr/>
          <p:nvPr/>
        </p:nvSpPr>
        <p:spPr>
          <a:xfrm>
            <a:off x="11092180" y="2923540"/>
            <a:ext cx="4319905" cy="1440180"/>
          </a:xfrm>
          <a:custGeom>
            <a:avLst/>
            <a:gdLst/>
            <a:ahLst/>
            <a:cxnLst/>
            <a:rect l="l" t="t" r="r" b="b"/>
            <a:pathLst>
              <a:path w="4582583" h="1524000">
                <a:moveTo>
                  <a:pt x="42337" y="0"/>
                </a:moveTo>
                <a:lnTo>
                  <a:pt x="4540247" y="0"/>
                </a:lnTo>
                <a:cubicBezTo>
                  <a:pt x="4563629" y="0"/>
                  <a:pt x="4582583" y="18955"/>
                  <a:pt x="4582583" y="42337"/>
                </a:cubicBezTo>
                <a:lnTo>
                  <a:pt x="4582583" y="1481663"/>
                </a:lnTo>
                <a:cubicBezTo>
                  <a:pt x="4582583" y="1505045"/>
                  <a:pt x="4563629" y="1524000"/>
                  <a:pt x="4540247" y="1524000"/>
                </a:cubicBezTo>
                <a:lnTo>
                  <a:pt x="42337" y="1524000"/>
                </a:lnTo>
                <a:cubicBezTo>
                  <a:pt x="18955" y="1524000"/>
                  <a:pt x="0" y="1505045"/>
                  <a:pt x="0" y="1481663"/>
                </a:cubicBezTo>
                <a:lnTo>
                  <a:pt x="0" y="42337"/>
                </a:lnTo>
                <a:cubicBezTo>
                  <a:pt x="0" y="18955"/>
                  <a:pt x="18955" y="0"/>
                  <a:pt x="42337" y="0"/>
                </a:cubicBezTo>
                <a:close/>
              </a:path>
            </a:pathLst>
          </a:custGeom>
          <a:solidFill>
            <a:srgbClr val="FFFFFF"/>
          </a:solidFill>
        </p:spPr>
      </p:sp>
      <p:sp>
        <p:nvSpPr>
          <p:cNvPr id="39" name="Text 30"/>
          <p:cNvSpPr/>
          <p:nvPr/>
        </p:nvSpPr>
        <p:spPr>
          <a:xfrm>
            <a:off x="11196955" y="2980690"/>
            <a:ext cx="3606800" cy="23939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pitchFamily="34" charset="-120"/>
              </a:rPr>
              <a:t>注意事项</a:t>
            </a:r>
            <a:endParaRPr lang="en-US" sz="1400" dirty="0">
              <a:solidFill>
                <a:schemeClr val="tx1">
                  <a:alpha val="70000"/>
                </a:schemeClr>
              </a:solidFill>
              <a:latin typeface="微软雅黑" panose="020B0503020204020204" charset="-122"/>
              <a:ea typeface="微软雅黑" panose="020B0503020204020204" charset="-122"/>
              <a:cs typeface="MiSans" pitchFamily="34" charset="-120"/>
            </a:endParaRPr>
          </a:p>
        </p:txBody>
      </p:sp>
      <p:sp>
        <p:nvSpPr>
          <p:cNvPr id="40" name="Text 31"/>
          <p:cNvSpPr/>
          <p:nvPr/>
        </p:nvSpPr>
        <p:spPr>
          <a:xfrm>
            <a:off x="11196955" y="3277235"/>
            <a:ext cx="4126230" cy="23939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关注官方通知</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42" name="Text 32"/>
          <p:cNvSpPr/>
          <p:nvPr/>
        </p:nvSpPr>
        <p:spPr>
          <a:xfrm>
            <a:off x="11196955" y="3531235"/>
            <a:ext cx="4126230" cy="23939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下载正规APP</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46" name="Text 33"/>
          <p:cNvSpPr/>
          <p:nvPr/>
        </p:nvSpPr>
        <p:spPr>
          <a:xfrm>
            <a:off x="11196955" y="3785235"/>
            <a:ext cx="4126230" cy="23939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按要求操作</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sp>
        <p:nvSpPr>
          <p:cNvPr id="49" name="Text 34"/>
          <p:cNvSpPr/>
          <p:nvPr/>
        </p:nvSpPr>
        <p:spPr>
          <a:xfrm>
            <a:off x="11196955" y="4039235"/>
            <a:ext cx="4126230" cy="239395"/>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 避免诈骗风险</a:t>
            </a:r>
            <a:endPar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nvGrpSpPr>
          <p:cNvPr id="90" name="组合 89"/>
          <p:cNvGrpSpPr/>
          <p:nvPr/>
        </p:nvGrpSpPr>
        <p:grpSpPr>
          <a:xfrm>
            <a:off x="556227" y="4662170"/>
            <a:ext cx="15156260" cy="1871980"/>
            <a:chOff x="810" y="7314"/>
            <a:chExt cx="23924" cy="2948"/>
          </a:xfrm>
        </p:grpSpPr>
        <p:sp>
          <p:nvSpPr>
            <p:cNvPr id="33" name="Shape 27"/>
            <p:cNvSpPr/>
            <p:nvPr/>
          </p:nvSpPr>
          <p:spPr>
            <a:xfrm>
              <a:off x="810" y="7314"/>
              <a:ext cx="23924" cy="2948"/>
            </a:xfrm>
            <a:prstGeom prst="roundRect">
              <a:avLst>
                <a:gd name="adj" fmla="val 1979"/>
              </a:avLst>
            </a:pr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52" name="Shape 36"/>
            <p:cNvSpPr/>
            <p:nvPr/>
          </p:nvSpPr>
          <p:spPr>
            <a:xfrm>
              <a:off x="1031" y="7638"/>
              <a:ext cx="333" cy="333"/>
            </a:xfrm>
            <a:custGeom>
              <a:avLst/>
              <a:gdLst/>
              <a:ahLst/>
              <a:cxnLst/>
              <a:rect l="l" t="t" r="r" b="b"/>
              <a:pathLst>
                <a:path w="211667" h="211667">
                  <a:moveTo>
                    <a:pt x="105833" y="211667"/>
                  </a:moveTo>
                  <a:cubicBezTo>
                    <a:pt x="164244" y="211667"/>
                    <a:pt x="211667" y="164244"/>
                    <a:pt x="211667" y="105833"/>
                  </a:cubicBezTo>
                  <a:cubicBezTo>
                    <a:pt x="211667" y="47422"/>
                    <a:pt x="164244" y="0"/>
                    <a:pt x="105833" y="0"/>
                  </a:cubicBezTo>
                  <a:cubicBezTo>
                    <a:pt x="47422" y="0"/>
                    <a:pt x="0" y="47422"/>
                    <a:pt x="0" y="105833"/>
                  </a:cubicBezTo>
                  <a:cubicBezTo>
                    <a:pt x="0" y="164244"/>
                    <a:pt x="47422" y="211667"/>
                    <a:pt x="105833" y="211667"/>
                  </a:cubicBezTo>
                  <a:close/>
                  <a:moveTo>
                    <a:pt x="105833" y="56224"/>
                  </a:moveTo>
                  <a:cubicBezTo>
                    <a:pt x="111332" y="56224"/>
                    <a:pt x="115755" y="60647"/>
                    <a:pt x="115755" y="66146"/>
                  </a:cubicBezTo>
                  <a:lnTo>
                    <a:pt x="115755" y="112448"/>
                  </a:lnTo>
                  <a:cubicBezTo>
                    <a:pt x="115755" y="117946"/>
                    <a:pt x="111332" y="122370"/>
                    <a:pt x="105833" y="122370"/>
                  </a:cubicBezTo>
                  <a:cubicBezTo>
                    <a:pt x="100335" y="122370"/>
                    <a:pt x="95911" y="117946"/>
                    <a:pt x="95911" y="112448"/>
                  </a:cubicBezTo>
                  <a:lnTo>
                    <a:pt x="95911" y="66146"/>
                  </a:lnTo>
                  <a:cubicBezTo>
                    <a:pt x="95911" y="60647"/>
                    <a:pt x="100335" y="56224"/>
                    <a:pt x="105833" y="56224"/>
                  </a:cubicBezTo>
                  <a:close/>
                  <a:moveTo>
                    <a:pt x="94795" y="145521"/>
                  </a:moveTo>
                  <a:cubicBezTo>
                    <a:pt x="94544" y="141424"/>
                    <a:pt x="96587" y="137525"/>
                    <a:pt x="100100" y="135401"/>
                  </a:cubicBezTo>
                  <a:cubicBezTo>
                    <a:pt x="103612" y="133276"/>
                    <a:pt x="108013" y="133276"/>
                    <a:pt x="111526" y="135401"/>
                  </a:cubicBezTo>
                  <a:cubicBezTo>
                    <a:pt x="115038" y="137525"/>
                    <a:pt x="117081" y="141424"/>
                    <a:pt x="116830" y="145521"/>
                  </a:cubicBezTo>
                  <a:cubicBezTo>
                    <a:pt x="117081" y="149618"/>
                    <a:pt x="115038" y="153516"/>
                    <a:pt x="111526" y="155641"/>
                  </a:cubicBezTo>
                  <a:cubicBezTo>
                    <a:pt x="108013" y="157765"/>
                    <a:pt x="103612" y="157765"/>
                    <a:pt x="100100" y="155641"/>
                  </a:cubicBezTo>
                  <a:cubicBezTo>
                    <a:pt x="96587" y="153516"/>
                    <a:pt x="94544" y="149618"/>
                    <a:pt x="94795" y="145521"/>
                  </a:cubicBezTo>
                  <a:close/>
                </a:path>
              </a:pathLst>
            </a:custGeom>
            <a:solidFill>
              <a:srgbClr val="C09B5A"/>
            </a:solidFill>
          </p:spPr>
        </p:sp>
        <p:sp>
          <p:nvSpPr>
            <p:cNvPr id="53" name="Text 37"/>
            <p:cNvSpPr/>
            <p:nvPr/>
          </p:nvSpPr>
          <p:spPr>
            <a:xfrm>
              <a:off x="1472" y="7550"/>
              <a:ext cx="22106" cy="421"/>
            </a:xfrm>
            <a:prstGeom prst="rect">
              <a:avLst/>
            </a:prstGeom>
            <a:noFill/>
          </p:spPr>
          <p:txBody>
            <a:bodyPr wrap="square" lIns="0" tIns="0" rIns="0" bIns="0" rtlCol="0" anchor="ctr"/>
            <a:lstStyle/>
            <a:p>
              <a:pPr>
                <a:lnSpc>
                  <a:spcPct val="120000"/>
                </a:lnSpc>
              </a:pPr>
              <a:r>
                <a:rPr lang="en-US" sz="2400" b="1" dirty="0">
                  <a:solidFill>
                    <a:schemeClr val="tx1"/>
                  </a:solidFill>
                  <a:latin typeface="微软雅黑" panose="020B0503020204020204" charset="-122"/>
                  <a:ea typeface="微软雅黑" panose="020B0503020204020204" charset="-122"/>
                  <a:cs typeface="MiSans" pitchFamily="34" charset="-120"/>
                </a:rPr>
                <a:t>关键注意事项</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54" name="Shape 38"/>
            <p:cNvSpPr/>
            <p:nvPr/>
          </p:nvSpPr>
          <p:spPr>
            <a:xfrm>
              <a:off x="1055" y="8320"/>
              <a:ext cx="5556" cy="1701"/>
            </a:xfrm>
            <a:custGeom>
              <a:avLst/>
              <a:gdLst/>
              <a:ahLst/>
              <a:cxnLst/>
              <a:rect l="l" t="t" r="r" b="b"/>
              <a:pathLst>
                <a:path w="3619500" h="1206500">
                  <a:moveTo>
                    <a:pt x="42336" y="0"/>
                  </a:moveTo>
                  <a:lnTo>
                    <a:pt x="3577164" y="0"/>
                  </a:lnTo>
                  <a:cubicBezTo>
                    <a:pt x="3600545" y="0"/>
                    <a:pt x="3619500" y="18955"/>
                    <a:pt x="3619500" y="42336"/>
                  </a:cubicBezTo>
                  <a:lnTo>
                    <a:pt x="3619500" y="1164164"/>
                  </a:lnTo>
                  <a:cubicBezTo>
                    <a:pt x="3619500" y="1187545"/>
                    <a:pt x="3600545" y="1206500"/>
                    <a:pt x="3577164" y="1206500"/>
                  </a:cubicBezTo>
                  <a:lnTo>
                    <a:pt x="42336" y="1206500"/>
                  </a:lnTo>
                  <a:cubicBezTo>
                    <a:pt x="18955" y="1206500"/>
                    <a:pt x="0" y="1187545"/>
                    <a:pt x="0" y="1164164"/>
                  </a:cubicBezTo>
                  <a:lnTo>
                    <a:pt x="0" y="42336"/>
                  </a:lnTo>
                  <a:cubicBezTo>
                    <a:pt x="0" y="18970"/>
                    <a:pt x="18970" y="0"/>
                    <a:pt x="42336" y="0"/>
                  </a:cubicBezTo>
                  <a:close/>
                </a:path>
              </a:pathLst>
            </a:custGeom>
            <a:solidFill>
              <a:srgbClr val="FFFFFF"/>
            </a:solidFill>
          </p:spPr>
        </p:sp>
        <p:sp>
          <p:nvSpPr>
            <p:cNvPr id="55" name="Shape 39"/>
            <p:cNvSpPr/>
            <p:nvPr/>
          </p:nvSpPr>
          <p:spPr>
            <a:xfrm>
              <a:off x="1328" y="8565"/>
              <a:ext cx="233" cy="267"/>
            </a:xfrm>
            <a:custGeom>
              <a:avLst/>
              <a:gdLst/>
              <a:ahLst/>
              <a:cxnLst/>
              <a:rect l="l" t="t" r="r" b="b"/>
              <a:pathLst>
                <a:path w="148167" h="169333">
                  <a:moveTo>
                    <a:pt x="148167" y="68064"/>
                  </a:moveTo>
                  <a:cubicBezTo>
                    <a:pt x="143272" y="71305"/>
                    <a:pt x="137649" y="73918"/>
                    <a:pt x="131796" y="76002"/>
                  </a:cubicBezTo>
                  <a:cubicBezTo>
                    <a:pt x="116251" y="81558"/>
                    <a:pt x="95845" y="84667"/>
                    <a:pt x="74083" y="84667"/>
                  </a:cubicBezTo>
                  <a:cubicBezTo>
                    <a:pt x="52321" y="84667"/>
                    <a:pt x="31882" y="81525"/>
                    <a:pt x="16371" y="76002"/>
                  </a:cubicBezTo>
                  <a:cubicBezTo>
                    <a:pt x="10550" y="73918"/>
                    <a:pt x="4895" y="71305"/>
                    <a:pt x="0" y="68064"/>
                  </a:cubicBezTo>
                  <a:lnTo>
                    <a:pt x="0" y="95250"/>
                  </a:lnTo>
                  <a:cubicBezTo>
                    <a:pt x="0" y="109868"/>
                    <a:pt x="33172" y="121708"/>
                    <a:pt x="74083" y="121708"/>
                  </a:cubicBezTo>
                  <a:cubicBezTo>
                    <a:pt x="114995" y="121708"/>
                    <a:pt x="148167" y="109868"/>
                    <a:pt x="148167" y="95250"/>
                  </a:cubicBezTo>
                  <a:lnTo>
                    <a:pt x="148167" y="68064"/>
                  </a:lnTo>
                  <a:close/>
                  <a:moveTo>
                    <a:pt x="148167" y="42333"/>
                  </a:moveTo>
                  <a:lnTo>
                    <a:pt x="148167" y="26458"/>
                  </a:lnTo>
                  <a:cubicBezTo>
                    <a:pt x="148167" y="11840"/>
                    <a:pt x="114995" y="0"/>
                    <a:pt x="74083" y="0"/>
                  </a:cubicBezTo>
                  <a:cubicBezTo>
                    <a:pt x="33172" y="0"/>
                    <a:pt x="0" y="11840"/>
                    <a:pt x="0" y="26458"/>
                  </a:cubicBezTo>
                  <a:lnTo>
                    <a:pt x="0" y="42333"/>
                  </a:lnTo>
                  <a:cubicBezTo>
                    <a:pt x="0" y="56952"/>
                    <a:pt x="33172" y="68792"/>
                    <a:pt x="74083" y="68792"/>
                  </a:cubicBezTo>
                  <a:cubicBezTo>
                    <a:pt x="114995" y="68792"/>
                    <a:pt x="148167" y="56952"/>
                    <a:pt x="148167" y="42333"/>
                  </a:cubicBezTo>
                  <a:close/>
                  <a:moveTo>
                    <a:pt x="131796" y="128918"/>
                  </a:moveTo>
                  <a:cubicBezTo>
                    <a:pt x="116284" y="134441"/>
                    <a:pt x="95878" y="137583"/>
                    <a:pt x="74083" y="137583"/>
                  </a:cubicBezTo>
                  <a:cubicBezTo>
                    <a:pt x="52288" y="137583"/>
                    <a:pt x="31882" y="134441"/>
                    <a:pt x="16371" y="128918"/>
                  </a:cubicBezTo>
                  <a:cubicBezTo>
                    <a:pt x="10550" y="126835"/>
                    <a:pt x="4895" y="124222"/>
                    <a:pt x="0" y="120981"/>
                  </a:cubicBezTo>
                  <a:lnTo>
                    <a:pt x="0" y="142875"/>
                  </a:lnTo>
                  <a:cubicBezTo>
                    <a:pt x="0" y="157493"/>
                    <a:pt x="33172" y="169333"/>
                    <a:pt x="74083" y="169333"/>
                  </a:cubicBezTo>
                  <a:cubicBezTo>
                    <a:pt x="114995" y="169333"/>
                    <a:pt x="148167" y="157493"/>
                    <a:pt x="148167" y="142875"/>
                  </a:cubicBezTo>
                  <a:lnTo>
                    <a:pt x="148167" y="120981"/>
                  </a:lnTo>
                  <a:cubicBezTo>
                    <a:pt x="143272" y="124222"/>
                    <a:pt x="137649" y="126835"/>
                    <a:pt x="131796" y="128918"/>
                  </a:cubicBezTo>
                  <a:close/>
                </a:path>
              </a:pathLst>
            </a:custGeom>
            <a:solidFill>
              <a:srgbClr val="C09B5A"/>
            </a:solidFill>
          </p:spPr>
        </p:sp>
        <p:sp>
          <p:nvSpPr>
            <p:cNvPr id="56" name="Text 40"/>
            <p:cNvSpPr/>
            <p:nvPr/>
          </p:nvSpPr>
          <p:spPr>
            <a:xfrm>
              <a:off x="1744" y="8499"/>
              <a:ext cx="1200"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数据报送</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57" name="Text 41"/>
            <p:cNvSpPr/>
            <p:nvPr/>
          </p:nvSpPr>
          <p:spPr>
            <a:xfrm>
              <a:off x="1278" y="8989"/>
              <a:ext cx="5283" cy="767"/>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必须在综试区平台注册登记</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按要求报送数据</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这是享受补贴的</a:t>
              </a:r>
              <a:r>
                <a:rPr lang="en-US" sz="1400" dirty="0">
                  <a:solidFill>
                    <a:srgbClr val="C59F5E"/>
                  </a:solidFill>
                  <a:latin typeface="微软雅黑" panose="020B0503020204020204" charset="-122"/>
                  <a:ea typeface="微软雅黑" panose="020B0503020204020204" charset="-122"/>
                  <a:cs typeface="微软雅黑" panose="020B0503020204020204" charset="-122"/>
                </a:rPr>
                <a:t>前提条件</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58" name="Shape 42"/>
            <p:cNvSpPr/>
            <p:nvPr/>
          </p:nvSpPr>
          <p:spPr>
            <a:xfrm>
              <a:off x="7016" y="8320"/>
              <a:ext cx="5556" cy="1701"/>
            </a:xfrm>
            <a:custGeom>
              <a:avLst/>
              <a:gdLst/>
              <a:ahLst/>
              <a:cxnLst/>
              <a:rect l="l" t="t" r="r" b="b"/>
              <a:pathLst>
                <a:path w="3619500" h="1206500">
                  <a:moveTo>
                    <a:pt x="42336" y="0"/>
                  </a:moveTo>
                  <a:lnTo>
                    <a:pt x="3577164" y="0"/>
                  </a:lnTo>
                  <a:cubicBezTo>
                    <a:pt x="3600545" y="0"/>
                    <a:pt x="3619500" y="18955"/>
                    <a:pt x="3619500" y="42336"/>
                  </a:cubicBezTo>
                  <a:lnTo>
                    <a:pt x="3619500" y="1164164"/>
                  </a:lnTo>
                  <a:cubicBezTo>
                    <a:pt x="3619500" y="1187545"/>
                    <a:pt x="3600545" y="1206500"/>
                    <a:pt x="3577164" y="1206500"/>
                  </a:cubicBezTo>
                  <a:lnTo>
                    <a:pt x="42336" y="1206500"/>
                  </a:lnTo>
                  <a:cubicBezTo>
                    <a:pt x="18955" y="1206500"/>
                    <a:pt x="0" y="1187545"/>
                    <a:pt x="0" y="1164164"/>
                  </a:cubicBezTo>
                  <a:lnTo>
                    <a:pt x="0" y="42336"/>
                  </a:lnTo>
                  <a:cubicBezTo>
                    <a:pt x="0" y="18970"/>
                    <a:pt x="18970" y="0"/>
                    <a:pt x="42336" y="0"/>
                  </a:cubicBezTo>
                  <a:close/>
                </a:path>
              </a:pathLst>
            </a:custGeom>
            <a:solidFill>
              <a:srgbClr val="FFFFFF"/>
            </a:solidFill>
          </p:spPr>
        </p:sp>
        <p:sp>
          <p:nvSpPr>
            <p:cNvPr id="59" name="Shape 43"/>
            <p:cNvSpPr/>
            <p:nvPr/>
          </p:nvSpPr>
          <p:spPr>
            <a:xfrm>
              <a:off x="7306" y="8565"/>
              <a:ext cx="200" cy="267"/>
            </a:xfrm>
            <a:custGeom>
              <a:avLst/>
              <a:gdLst/>
              <a:ahLst/>
              <a:cxnLst/>
              <a:rect l="l" t="t" r="r" b="b"/>
              <a:pathLst>
                <a:path w="127000" h="169333">
                  <a:moveTo>
                    <a:pt x="21167" y="0"/>
                  </a:moveTo>
                  <a:cubicBezTo>
                    <a:pt x="9492" y="0"/>
                    <a:pt x="0" y="9492"/>
                    <a:pt x="0" y="21167"/>
                  </a:cubicBezTo>
                  <a:lnTo>
                    <a:pt x="0" y="148167"/>
                  </a:lnTo>
                  <a:cubicBezTo>
                    <a:pt x="0" y="159841"/>
                    <a:pt x="9492" y="169333"/>
                    <a:pt x="21167" y="169333"/>
                  </a:cubicBezTo>
                  <a:lnTo>
                    <a:pt x="105833" y="169333"/>
                  </a:lnTo>
                  <a:cubicBezTo>
                    <a:pt x="117508" y="169333"/>
                    <a:pt x="127000" y="159841"/>
                    <a:pt x="127000" y="148167"/>
                  </a:cubicBezTo>
                  <a:lnTo>
                    <a:pt x="127000" y="21167"/>
                  </a:lnTo>
                  <a:cubicBezTo>
                    <a:pt x="127000" y="9492"/>
                    <a:pt x="117508" y="0"/>
                    <a:pt x="105833" y="0"/>
                  </a:cubicBezTo>
                  <a:lnTo>
                    <a:pt x="21167" y="0"/>
                  </a:lnTo>
                  <a:close/>
                  <a:moveTo>
                    <a:pt x="58208" y="116417"/>
                  </a:moveTo>
                  <a:lnTo>
                    <a:pt x="68792" y="116417"/>
                  </a:lnTo>
                  <a:cubicBezTo>
                    <a:pt x="74646" y="116417"/>
                    <a:pt x="79375" y="121146"/>
                    <a:pt x="79375" y="127000"/>
                  </a:cubicBezTo>
                  <a:lnTo>
                    <a:pt x="79375" y="153458"/>
                  </a:lnTo>
                  <a:lnTo>
                    <a:pt x="47625" y="153458"/>
                  </a:lnTo>
                  <a:lnTo>
                    <a:pt x="47625" y="127000"/>
                  </a:lnTo>
                  <a:cubicBezTo>
                    <a:pt x="47625" y="121146"/>
                    <a:pt x="52354" y="116417"/>
                    <a:pt x="58208" y="116417"/>
                  </a:cubicBezTo>
                  <a:close/>
                  <a:moveTo>
                    <a:pt x="31750" y="37042"/>
                  </a:moveTo>
                  <a:cubicBezTo>
                    <a:pt x="31750" y="34131"/>
                    <a:pt x="34131" y="31750"/>
                    <a:pt x="37042" y="31750"/>
                  </a:cubicBezTo>
                  <a:lnTo>
                    <a:pt x="47625" y="31750"/>
                  </a:lnTo>
                  <a:cubicBezTo>
                    <a:pt x="50535" y="31750"/>
                    <a:pt x="52917" y="34131"/>
                    <a:pt x="52917" y="37042"/>
                  </a:cubicBezTo>
                  <a:lnTo>
                    <a:pt x="52917" y="47625"/>
                  </a:lnTo>
                  <a:cubicBezTo>
                    <a:pt x="52917" y="50535"/>
                    <a:pt x="50535" y="52917"/>
                    <a:pt x="47625" y="52917"/>
                  </a:cubicBezTo>
                  <a:lnTo>
                    <a:pt x="37042" y="52917"/>
                  </a:lnTo>
                  <a:cubicBezTo>
                    <a:pt x="34131" y="52917"/>
                    <a:pt x="31750" y="50535"/>
                    <a:pt x="31750" y="47625"/>
                  </a:cubicBezTo>
                  <a:lnTo>
                    <a:pt x="31750" y="37042"/>
                  </a:lnTo>
                  <a:close/>
                  <a:moveTo>
                    <a:pt x="79375" y="31750"/>
                  </a:moveTo>
                  <a:lnTo>
                    <a:pt x="89958" y="31750"/>
                  </a:lnTo>
                  <a:cubicBezTo>
                    <a:pt x="92869" y="31750"/>
                    <a:pt x="95250" y="34131"/>
                    <a:pt x="95250" y="37042"/>
                  </a:cubicBezTo>
                  <a:lnTo>
                    <a:pt x="95250" y="47625"/>
                  </a:lnTo>
                  <a:cubicBezTo>
                    <a:pt x="95250" y="50535"/>
                    <a:pt x="92869" y="52917"/>
                    <a:pt x="89958" y="52917"/>
                  </a:cubicBezTo>
                  <a:lnTo>
                    <a:pt x="79375" y="52917"/>
                  </a:lnTo>
                  <a:cubicBezTo>
                    <a:pt x="76465" y="52917"/>
                    <a:pt x="74083" y="50535"/>
                    <a:pt x="74083" y="47625"/>
                  </a:cubicBezTo>
                  <a:lnTo>
                    <a:pt x="74083" y="37042"/>
                  </a:lnTo>
                  <a:cubicBezTo>
                    <a:pt x="74083" y="34131"/>
                    <a:pt x="76465" y="31750"/>
                    <a:pt x="79375" y="31750"/>
                  </a:cubicBezTo>
                  <a:close/>
                  <a:moveTo>
                    <a:pt x="31750" y="79375"/>
                  </a:moveTo>
                  <a:cubicBezTo>
                    <a:pt x="31750" y="76465"/>
                    <a:pt x="34131" y="74083"/>
                    <a:pt x="37042" y="74083"/>
                  </a:cubicBezTo>
                  <a:lnTo>
                    <a:pt x="47625" y="74083"/>
                  </a:lnTo>
                  <a:cubicBezTo>
                    <a:pt x="50535" y="74083"/>
                    <a:pt x="52917" y="76465"/>
                    <a:pt x="52917" y="79375"/>
                  </a:cubicBezTo>
                  <a:lnTo>
                    <a:pt x="52917" y="89958"/>
                  </a:lnTo>
                  <a:cubicBezTo>
                    <a:pt x="52917" y="92869"/>
                    <a:pt x="50535" y="95250"/>
                    <a:pt x="47625" y="95250"/>
                  </a:cubicBezTo>
                  <a:lnTo>
                    <a:pt x="37042" y="95250"/>
                  </a:lnTo>
                  <a:cubicBezTo>
                    <a:pt x="34131" y="95250"/>
                    <a:pt x="31750" y="92869"/>
                    <a:pt x="31750" y="89958"/>
                  </a:cubicBezTo>
                  <a:lnTo>
                    <a:pt x="31750" y="79375"/>
                  </a:lnTo>
                  <a:close/>
                  <a:moveTo>
                    <a:pt x="79375" y="74083"/>
                  </a:moveTo>
                  <a:lnTo>
                    <a:pt x="89958" y="74083"/>
                  </a:lnTo>
                  <a:cubicBezTo>
                    <a:pt x="92869" y="74083"/>
                    <a:pt x="95250" y="76465"/>
                    <a:pt x="95250" y="79375"/>
                  </a:cubicBezTo>
                  <a:lnTo>
                    <a:pt x="95250" y="89958"/>
                  </a:lnTo>
                  <a:cubicBezTo>
                    <a:pt x="95250" y="92869"/>
                    <a:pt x="92869" y="95250"/>
                    <a:pt x="89958" y="95250"/>
                  </a:cubicBezTo>
                  <a:lnTo>
                    <a:pt x="79375" y="95250"/>
                  </a:lnTo>
                  <a:cubicBezTo>
                    <a:pt x="76465" y="95250"/>
                    <a:pt x="74083" y="92869"/>
                    <a:pt x="74083" y="89958"/>
                  </a:cubicBezTo>
                  <a:lnTo>
                    <a:pt x="74083" y="79375"/>
                  </a:lnTo>
                  <a:cubicBezTo>
                    <a:pt x="74083" y="76465"/>
                    <a:pt x="76465" y="74083"/>
                    <a:pt x="79375" y="74083"/>
                  </a:cubicBezTo>
                  <a:close/>
                </a:path>
              </a:pathLst>
            </a:custGeom>
            <a:solidFill>
              <a:srgbClr val="C09B5A"/>
            </a:solidFill>
          </p:spPr>
        </p:sp>
        <p:sp>
          <p:nvSpPr>
            <p:cNvPr id="60" name="Text 44"/>
            <p:cNvSpPr/>
            <p:nvPr/>
          </p:nvSpPr>
          <p:spPr>
            <a:xfrm>
              <a:off x="7706" y="8499"/>
              <a:ext cx="1467"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实质性运营</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61" name="Text 45"/>
            <p:cNvSpPr/>
            <p:nvPr/>
          </p:nvSpPr>
          <p:spPr>
            <a:xfrm>
              <a:off x="7239" y="8989"/>
              <a:ext cx="5283" cy="767"/>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需提供办公场所租赁、员工社保等证明</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证明企业在海南</a:t>
              </a:r>
              <a:r>
                <a:rPr lang="en-US" sz="1400" dirty="0">
                  <a:solidFill>
                    <a:srgbClr val="C59F5E"/>
                  </a:solidFill>
                  <a:latin typeface="微软雅黑" panose="020B0503020204020204" charset="-122"/>
                  <a:ea typeface="微软雅黑" panose="020B0503020204020204" charset="-122"/>
                  <a:cs typeface="微软雅黑" panose="020B0503020204020204" charset="-122"/>
                </a:rPr>
                <a:t>实质性运营</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62" name="Shape 46"/>
            <p:cNvSpPr/>
            <p:nvPr/>
          </p:nvSpPr>
          <p:spPr>
            <a:xfrm>
              <a:off x="12977" y="8320"/>
              <a:ext cx="5556" cy="1701"/>
            </a:xfrm>
            <a:custGeom>
              <a:avLst/>
              <a:gdLst/>
              <a:ahLst/>
              <a:cxnLst/>
              <a:rect l="l" t="t" r="r" b="b"/>
              <a:pathLst>
                <a:path w="3619500" h="1206500">
                  <a:moveTo>
                    <a:pt x="42336" y="0"/>
                  </a:moveTo>
                  <a:lnTo>
                    <a:pt x="3577164" y="0"/>
                  </a:lnTo>
                  <a:cubicBezTo>
                    <a:pt x="3600545" y="0"/>
                    <a:pt x="3619500" y="18955"/>
                    <a:pt x="3619500" y="42336"/>
                  </a:cubicBezTo>
                  <a:lnTo>
                    <a:pt x="3619500" y="1164164"/>
                  </a:lnTo>
                  <a:cubicBezTo>
                    <a:pt x="3619500" y="1187545"/>
                    <a:pt x="3600545" y="1206500"/>
                    <a:pt x="3577164" y="1206500"/>
                  </a:cubicBezTo>
                  <a:lnTo>
                    <a:pt x="42336" y="1206500"/>
                  </a:lnTo>
                  <a:cubicBezTo>
                    <a:pt x="18955" y="1206500"/>
                    <a:pt x="0" y="1187545"/>
                    <a:pt x="0" y="1164164"/>
                  </a:cubicBezTo>
                  <a:lnTo>
                    <a:pt x="0" y="42336"/>
                  </a:lnTo>
                  <a:cubicBezTo>
                    <a:pt x="0" y="18970"/>
                    <a:pt x="18970" y="0"/>
                    <a:pt x="42336" y="0"/>
                  </a:cubicBezTo>
                  <a:close/>
                </a:path>
              </a:pathLst>
            </a:custGeom>
            <a:solidFill>
              <a:srgbClr val="FFFFFF"/>
            </a:solidFill>
          </p:spPr>
        </p:sp>
        <p:sp>
          <p:nvSpPr>
            <p:cNvPr id="63" name="Shape 47"/>
            <p:cNvSpPr/>
            <p:nvPr/>
          </p:nvSpPr>
          <p:spPr>
            <a:xfrm>
              <a:off x="13233" y="8565"/>
              <a:ext cx="267" cy="267"/>
            </a:xfrm>
            <a:custGeom>
              <a:avLst/>
              <a:gdLst/>
              <a:ahLst/>
              <a:cxnLst/>
              <a:rect l="l" t="t" r="r" b="b"/>
              <a:pathLst>
                <a:path w="169333" h="169333">
                  <a:moveTo>
                    <a:pt x="84667" y="0"/>
                  </a:moveTo>
                  <a:cubicBezTo>
                    <a:pt x="86188" y="0"/>
                    <a:pt x="87709" y="331"/>
                    <a:pt x="89098" y="959"/>
                  </a:cubicBezTo>
                  <a:lnTo>
                    <a:pt x="151408" y="27384"/>
                  </a:lnTo>
                  <a:cubicBezTo>
                    <a:pt x="158684" y="30460"/>
                    <a:pt x="164108" y="37637"/>
                    <a:pt x="164075" y="46302"/>
                  </a:cubicBezTo>
                  <a:cubicBezTo>
                    <a:pt x="163909" y="79110"/>
                    <a:pt x="150416" y="139138"/>
                    <a:pt x="93431" y="166423"/>
                  </a:cubicBezTo>
                  <a:cubicBezTo>
                    <a:pt x="87908" y="169069"/>
                    <a:pt x="81492" y="169069"/>
                    <a:pt x="75968" y="166423"/>
                  </a:cubicBezTo>
                  <a:cubicBezTo>
                    <a:pt x="18951" y="139138"/>
                    <a:pt x="5490" y="79110"/>
                    <a:pt x="5325" y="46302"/>
                  </a:cubicBezTo>
                  <a:cubicBezTo>
                    <a:pt x="5292" y="37637"/>
                    <a:pt x="10716" y="30460"/>
                    <a:pt x="17992" y="27384"/>
                  </a:cubicBezTo>
                  <a:lnTo>
                    <a:pt x="80268" y="959"/>
                  </a:lnTo>
                  <a:cubicBezTo>
                    <a:pt x="81657" y="331"/>
                    <a:pt x="83145" y="0"/>
                    <a:pt x="84667" y="0"/>
                  </a:cubicBezTo>
                  <a:close/>
                  <a:moveTo>
                    <a:pt x="84667" y="22093"/>
                  </a:moveTo>
                  <a:lnTo>
                    <a:pt x="84667" y="147141"/>
                  </a:lnTo>
                  <a:cubicBezTo>
                    <a:pt x="130307" y="125049"/>
                    <a:pt x="142577" y="76101"/>
                    <a:pt x="142875" y="46798"/>
                  </a:cubicBezTo>
                  <a:lnTo>
                    <a:pt x="84667" y="22126"/>
                  </a:lnTo>
                  <a:lnTo>
                    <a:pt x="84667" y="22126"/>
                  </a:lnTo>
                  <a:close/>
                </a:path>
              </a:pathLst>
            </a:custGeom>
            <a:solidFill>
              <a:srgbClr val="C09B5A"/>
            </a:solidFill>
          </p:spPr>
        </p:sp>
        <p:sp>
          <p:nvSpPr>
            <p:cNvPr id="64" name="Text 48"/>
            <p:cNvSpPr/>
            <p:nvPr/>
          </p:nvSpPr>
          <p:spPr>
            <a:xfrm>
              <a:off x="13667" y="8499"/>
              <a:ext cx="1200"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合规经营</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65" name="Text 49"/>
            <p:cNvSpPr/>
            <p:nvPr/>
          </p:nvSpPr>
          <p:spPr>
            <a:xfrm>
              <a:off x="13200" y="8989"/>
              <a:ext cx="5283" cy="767"/>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严格遵守税务、海关、外汇管理等规定</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rgbClr val="C59F5E"/>
                  </a:solidFill>
                  <a:latin typeface="微软雅黑" panose="020B0503020204020204" charset="-122"/>
                  <a:ea typeface="微软雅黑" panose="020B0503020204020204" charset="-122"/>
                  <a:cs typeface="微软雅黑" panose="020B0503020204020204" charset="-122"/>
                </a:rPr>
                <a:t>避免违规风险</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66" name="Shape 50"/>
            <p:cNvSpPr/>
            <p:nvPr/>
          </p:nvSpPr>
          <p:spPr>
            <a:xfrm>
              <a:off x="18938" y="8320"/>
              <a:ext cx="5556" cy="1701"/>
            </a:xfrm>
            <a:custGeom>
              <a:avLst/>
              <a:gdLst/>
              <a:ahLst/>
              <a:cxnLst/>
              <a:rect l="l" t="t" r="r" b="b"/>
              <a:pathLst>
                <a:path w="3619500" h="1206500">
                  <a:moveTo>
                    <a:pt x="42336" y="0"/>
                  </a:moveTo>
                  <a:lnTo>
                    <a:pt x="3577164" y="0"/>
                  </a:lnTo>
                  <a:cubicBezTo>
                    <a:pt x="3600545" y="0"/>
                    <a:pt x="3619500" y="18955"/>
                    <a:pt x="3619500" y="42336"/>
                  </a:cubicBezTo>
                  <a:lnTo>
                    <a:pt x="3619500" y="1164164"/>
                  </a:lnTo>
                  <a:cubicBezTo>
                    <a:pt x="3619500" y="1187545"/>
                    <a:pt x="3600545" y="1206500"/>
                    <a:pt x="3577164" y="1206500"/>
                  </a:cubicBezTo>
                  <a:lnTo>
                    <a:pt x="42336" y="1206500"/>
                  </a:lnTo>
                  <a:cubicBezTo>
                    <a:pt x="18955" y="1206500"/>
                    <a:pt x="0" y="1187545"/>
                    <a:pt x="0" y="1164164"/>
                  </a:cubicBezTo>
                  <a:lnTo>
                    <a:pt x="0" y="42336"/>
                  </a:lnTo>
                  <a:cubicBezTo>
                    <a:pt x="0" y="18970"/>
                    <a:pt x="18970" y="0"/>
                    <a:pt x="42336" y="0"/>
                  </a:cubicBezTo>
                  <a:close/>
                </a:path>
              </a:pathLst>
            </a:custGeom>
            <a:solidFill>
              <a:srgbClr val="FFFFFF"/>
            </a:solidFill>
          </p:spPr>
        </p:sp>
        <p:sp>
          <p:nvSpPr>
            <p:cNvPr id="67" name="Shape 51"/>
            <p:cNvSpPr/>
            <p:nvPr/>
          </p:nvSpPr>
          <p:spPr>
            <a:xfrm>
              <a:off x="19194" y="8565"/>
              <a:ext cx="267" cy="267"/>
            </a:xfrm>
            <a:custGeom>
              <a:avLst/>
              <a:gdLst/>
              <a:ahLst/>
              <a:cxnLst/>
              <a:rect l="l" t="t" r="r" b="b"/>
              <a:pathLst>
                <a:path w="169333" h="169333">
                  <a:moveTo>
                    <a:pt x="158783" y="63500"/>
                  </a:moveTo>
                  <a:lnTo>
                    <a:pt x="161396" y="63500"/>
                  </a:lnTo>
                  <a:cubicBezTo>
                    <a:pt x="165795" y="63500"/>
                    <a:pt x="169333" y="59961"/>
                    <a:pt x="169333" y="55563"/>
                  </a:cubicBezTo>
                  <a:lnTo>
                    <a:pt x="169333" y="7938"/>
                  </a:lnTo>
                  <a:cubicBezTo>
                    <a:pt x="169333" y="4729"/>
                    <a:pt x="167415" y="1819"/>
                    <a:pt x="164439" y="595"/>
                  </a:cubicBezTo>
                  <a:cubicBezTo>
                    <a:pt x="161462" y="-628"/>
                    <a:pt x="158055" y="66"/>
                    <a:pt x="155773" y="2315"/>
                  </a:cubicBezTo>
                  <a:lnTo>
                    <a:pt x="138675" y="19447"/>
                  </a:lnTo>
                  <a:cubicBezTo>
                    <a:pt x="124023" y="7309"/>
                    <a:pt x="105172" y="0"/>
                    <a:pt x="84667" y="0"/>
                  </a:cubicBezTo>
                  <a:cubicBezTo>
                    <a:pt x="42003" y="0"/>
                    <a:pt x="6714" y="31552"/>
                    <a:pt x="860" y="72595"/>
                  </a:cubicBezTo>
                  <a:cubicBezTo>
                    <a:pt x="33" y="78383"/>
                    <a:pt x="4035" y="83741"/>
                    <a:pt x="9823" y="84567"/>
                  </a:cubicBezTo>
                  <a:cubicBezTo>
                    <a:pt x="15610" y="85394"/>
                    <a:pt x="20968" y="81359"/>
                    <a:pt x="21795" y="75605"/>
                  </a:cubicBezTo>
                  <a:cubicBezTo>
                    <a:pt x="26194" y="44814"/>
                    <a:pt x="52685" y="21167"/>
                    <a:pt x="84667" y="21167"/>
                  </a:cubicBezTo>
                  <a:cubicBezTo>
                    <a:pt x="99351" y="21167"/>
                    <a:pt x="112845" y="26128"/>
                    <a:pt x="123593" y="34495"/>
                  </a:cubicBezTo>
                  <a:lnTo>
                    <a:pt x="108148" y="49940"/>
                  </a:lnTo>
                  <a:cubicBezTo>
                    <a:pt x="105866" y="52222"/>
                    <a:pt x="105205" y="55629"/>
                    <a:pt x="106429" y="58605"/>
                  </a:cubicBezTo>
                  <a:cubicBezTo>
                    <a:pt x="107652" y="61582"/>
                    <a:pt x="110563" y="63500"/>
                    <a:pt x="113771" y="63500"/>
                  </a:cubicBezTo>
                  <a:lnTo>
                    <a:pt x="158783" y="63500"/>
                  </a:lnTo>
                  <a:close/>
                  <a:moveTo>
                    <a:pt x="168507" y="96738"/>
                  </a:moveTo>
                  <a:cubicBezTo>
                    <a:pt x="169333" y="90951"/>
                    <a:pt x="165298" y="85593"/>
                    <a:pt x="159544" y="84766"/>
                  </a:cubicBezTo>
                  <a:cubicBezTo>
                    <a:pt x="153789" y="83939"/>
                    <a:pt x="148398" y="87974"/>
                    <a:pt x="147571" y="93729"/>
                  </a:cubicBezTo>
                  <a:cubicBezTo>
                    <a:pt x="143173" y="124486"/>
                    <a:pt x="116681" y="148134"/>
                    <a:pt x="84700" y="148134"/>
                  </a:cubicBezTo>
                  <a:cubicBezTo>
                    <a:pt x="70015" y="148134"/>
                    <a:pt x="56522" y="143173"/>
                    <a:pt x="45773" y="134805"/>
                  </a:cubicBezTo>
                  <a:lnTo>
                    <a:pt x="61185" y="119393"/>
                  </a:lnTo>
                  <a:cubicBezTo>
                    <a:pt x="63467" y="117111"/>
                    <a:pt x="64128" y="113705"/>
                    <a:pt x="62905" y="110728"/>
                  </a:cubicBezTo>
                  <a:cubicBezTo>
                    <a:pt x="61681" y="107752"/>
                    <a:pt x="58771" y="105833"/>
                    <a:pt x="55563" y="105833"/>
                  </a:cubicBezTo>
                  <a:lnTo>
                    <a:pt x="7938" y="105833"/>
                  </a:lnTo>
                  <a:cubicBezTo>
                    <a:pt x="3539" y="105833"/>
                    <a:pt x="0" y="109372"/>
                    <a:pt x="0" y="113771"/>
                  </a:cubicBezTo>
                  <a:lnTo>
                    <a:pt x="0" y="161396"/>
                  </a:lnTo>
                  <a:cubicBezTo>
                    <a:pt x="0" y="164604"/>
                    <a:pt x="1918" y="167514"/>
                    <a:pt x="4895" y="168738"/>
                  </a:cubicBezTo>
                  <a:cubicBezTo>
                    <a:pt x="7871" y="169962"/>
                    <a:pt x="11278" y="169267"/>
                    <a:pt x="13560" y="167018"/>
                  </a:cubicBezTo>
                  <a:lnTo>
                    <a:pt x="30692" y="149886"/>
                  </a:lnTo>
                  <a:cubicBezTo>
                    <a:pt x="45310" y="162024"/>
                    <a:pt x="64161" y="169333"/>
                    <a:pt x="84667" y="169333"/>
                  </a:cubicBezTo>
                  <a:cubicBezTo>
                    <a:pt x="127331" y="169333"/>
                    <a:pt x="162620" y="137782"/>
                    <a:pt x="168473" y="96738"/>
                  </a:cubicBezTo>
                  <a:close/>
                </a:path>
              </a:pathLst>
            </a:custGeom>
            <a:solidFill>
              <a:srgbClr val="C09B5A"/>
            </a:solidFill>
          </p:spPr>
        </p:sp>
        <p:sp>
          <p:nvSpPr>
            <p:cNvPr id="68" name="Text 52"/>
            <p:cNvSpPr/>
            <p:nvPr/>
          </p:nvSpPr>
          <p:spPr>
            <a:xfrm>
              <a:off x="19628" y="8499"/>
              <a:ext cx="1200" cy="400"/>
            </a:xfrm>
            <a:prstGeom prst="rect">
              <a:avLst/>
            </a:prstGeom>
            <a:noFill/>
          </p:spPr>
          <p:txBody>
            <a:bodyPr wrap="square" lIns="0" tIns="0" rIns="0" bIns="0" rtlCol="0" anchor="ctr"/>
            <a:lstStyle/>
            <a:p>
              <a:pPr>
                <a:lnSpc>
                  <a:spcPct val="130000"/>
                </a:lnSpc>
              </a:pPr>
              <a:r>
                <a:rPr lang="en-US" sz="1400" b="1" dirty="0">
                  <a:solidFill>
                    <a:srgbClr val="C29B5C"/>
                  </a:solidFill>
                  <a:latin typeface="微软雅黑" panose="020B0503020204020204" charset="-122"/>
                  <a:ea typeface="微软雅黑" panose="020B0503020204020204" charset="-122"/>
                  <a:cs typeface="MiSans" pitchFamily="34" charset="-120"/>
                </a:rPr>
                <a:t>政策动态</a:t>
              </a:r>
              <a:endParaRPr lang="en-US" sz="1400" b="1" dirty="0">
                <a:solidFill>
                  <a:srgbClr val="C29B5C"/>
                </a:solidFill>
                <a:latin typeface="微软雅黑" panose="020B0503020204020204" charset="-122"/>
                <a:ea typeface="微软雅黑" panose="020B0503020204020204" charset="-122"/>
                <a:cs typeface="MiSans" pitchFamily="34" charset="-120"/>
              </a:endParaRPr>
            </a:p>
          </p:txBody>
        </p:sp>
        <p:sp>
          <p:nvSpPr>
            <p:cNvPr id="69" name="Text 53"/>
            <p:cNvSpPr/>
            <p:nvPr/>
          </p:nvSpPr>
          <p:spPr>
            <a:xfrm>
              <a:off x="19161" y="8989"/>
              <a:ext cx="5283" cy="767"/>
            </a:xfrm>
            <a:prstGeom prst="rect">
              <a:avLst/>
            </a:prstGeom>
            <a:noFill/>
          </p:spPr>
          <p:txBody>
            <a:bodyPr wrap="square" lIns="0" tIns="0" rIns="0" bIns="0" rtlCol="0" anchor="ctr"/>
            <a:lstStyle/>
            <a:p>
              <a:pPr>
                <a:lnSpc>
                  <a:spcPct val="140000"/>
                </a:lnSpc>
              </a:pP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密切关注政策变化</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及时调整业务策略</a:t>
              </a:r>
              <a:r>
                <a:rPr lang="zh-CN" alt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70000"/>
                    </a:schemeClr>
                  </a:solidFill>
                  <a:latin typeface="微软雅黑" panose="020B0503020204020204" charset="-122"/>
                  <a:ea typeface="微软雅黑" panose="020B0503020204020204" charset="-122"/>
                  <a:cs typeface="微软雅黑" panose="020B0503020204020204" charset="-122"/>
                </a:rPr>
                <a:t>把握</a:t>
              </a:r>
              <a:r>
                <a:rPr lang="en-US" sz="1400" dirty="0">
                  <a:solidFill>
                    <a:srgbClr val="C59F5E"/>
                  </a:solidFill>
                  <a:latin typeface="微软雅黑" panose="020B0503020204020204" charset="-122"/>
                  <a:ea typeface="微软雅黑" panose="020B0503020204020204" charset="-122"/>
                  <a:cs typeface="微软雅黑" panose="020B0503020204020204" charset="-122"/>
                </a:rPr>
                <a:t>最新机遇</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grpSp>
      <p:grpSp>
        <p:nvGrpSpPr>
          <p:cNvPr id="91" name="组合 90"/>
          <p:cNvGrpSpPr/>
          <p:nvPr/>
        </p:nvGrpSpPr>
        <p:grpSpPr>
          <a:xfrm>
            <a:off x="542290" y="6710680"/>
            <a:ext cx="7379970" cy="1800225"/>
            <a:chOff x="700" y="10810"/>
            <a:chExt cx="11622" cy="2835"/>
          </a:xfrm>
        </p:grpSpPr>
        <p:grpSp>
          <p:nvGrpSpPr>
            <p:cNvPr id="48" name="组合 47"/>
            <p:cNvGrpSpPr/>
            <p:nvPr/>
          </p:nvGrpSpPr>
          <p:grpSpPr>
            <a:xfrm rot="0">
              <a:off x="700" y="10810"/>
              <a:ext cx="11622" cy="2835"/>
              <a:chOff x="922" y="10975"/>
              <a:chExt cx="11766" cy="2415"/>
            </a:xfrm>
          </p:grpSpPr>
          <p:sp>
            <p:nvSpPr>
              <p:cNvPr id="50"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93"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75" name="Text 56"/>
            <p:cNvSpPr/>
            <p:nvPr/>
          </p:nvSpPr>
          <p:spPr>
            <a:xfrm>
              <a:off x="1000" y="10925"/>
              <a:ext cx="11033" cy="4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官方政策查询渠道</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76" name="Text 57"/>
            <p:cNvSpPr/>
            <p:nvPr/>
          </p:nvSpPr>
          <p:spPr>
            <a:xfrm>
              <a:off x="1000" y="11531"/>
              <a:ext cx="11033"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海南省人民政府官网</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www.hainan.gov.cn</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77" name="Text 58"/>
            <p:cNvSpPr/>
            <p:nvPr/>
          </p:nvSpPr>
          <p:spPr>
            <a:xfrm>
              <a:off x="1000" y="12052"/>
              <a:ext cx="11033"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海南省商务厅官网</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bst.hainan.gov.cn</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78" name="Text 59"/>
            <p:cNvSpPr/>
            <p:nvPr/>
          </p:nvSpPr>
          <p:spPr>
            <a:xfrm>
              <a:off x="1000" y="12573"/>
              <a:ext cx="11033"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海南省政务服务网</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wssp.hainan.gov.cn</a:t>
              </a:r>
              <a:endPar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79" name="Text 60"/>
            <p:cNvSpPr/>
            <p:nvPr/>
          </p:nvSpPr>
          <p:spPr>
            <a:xfrm>
              <a:off x="1000" y="13094"/>
              <a:ext cx="11033"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各市县商务局、政务服务中心</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rPr>
                <a:t>。</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endParaRPr>
            </a:p>
          </p:txBody>
        </p:sp>
      </p:grpSp>
      <p:grpSp>
        <p:nvGrpSpPr>
          <p:cNvPr id="92" name="组合 91"/>
          <p:cNvGrpSpPr/>
          <p:nvPr/>
        </p:nvGrpSpPr>
        <p:grpSpPr>
          <a:xfrm>
            <a:off x="8347075" y="6710680"/>
            <a:ext cx="7379970" cy="1800225"/>
            <a:chOff x="12947" y="10832"/>
            <a:chExt cx="11622" cy="2835"/>
          </a:xfrm>
        </p:grpSpPr>
        <p:grpSp>
          <p:nvGrpSpPr>
            <p:cNvPr id="43" name="组合 42"/>
            <p:cNvGrpSpPr/>
            <p:nvPr/>
          </p:nvGrpSpPr>
          <p:grpSpPr>
            <a:xfrm rot="0">
              <a:off x="12947" y="10832"/>
              <a:ext cx="11622" cy="2835"/>
              <a:chOff x="922" y="10975"/>
              <a:chExt cx="11766" cy="2415"/>
            </a:xfrm>
          </p:grpSpPr>
          <p:sp>
            <p:nvSpPr>
              <p:cNvPr id="44" name="Shape 27"/>
              <p:cNvSpPr/>
              <p:nvPr/>
            </p:nvSpPr>
            <p:spPr>
              <a:xfrm>
                <a:off x="990" y="10976"/>
                <a:ext cx="11698" cy="2414"/>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txBody>
              <a:bodyPr/>
              <a:p>
                <a:endParaRPr lang="zh-CN" altLang="en-US"/>
              </a:p>
            </p:txBody>
          </p:sp>
          <p:sp>
            <p:nvSpPr>
              <p:cNvPr id="45" name="Shape 46"/>
              <p:cNvSpPr/>
              <p:nvPr/>
            </p:nvSpPr>
            <p:spPr>
              <a:xfrm>
                <a:off x="922" y="10975"/>
                <a:ext cx="85" cy="2414"/>
              </a:xfrm>
              <a:custGeom>
                <a:avLst/>
                <a:gdLst/>
                <a:ahLst/>
                <a:cxnLst/>
                <a:rect l="l" t="t" r="r" b="b"/>
                <a:pathLst>
                  <a:path w="43177" h="1532770">
                    <a:moveTo>
                      <a:pt x="43177" y="0"/>
                    </a:moveTo>
                    <a:lnTo>
                      <a:pt x="43177" y="0"/>
                    </a:lnTo>
                    <a:lnTo>
                      <a:pt x="43177" y="1532770"/>
                    </a:lnTo>
                    <a:lnTo>
                      <a:pt x="43177" y="1532770"/>
                    </a:lnTo>
                    <a:cubicBezTo>
                      <a:pt x="19331" y="1532770"/>
                      <a:pt x="0" y="1513439"/>
                      <a:pt x="0" y="1489594"/>
                    </a:cubicBezTo>
                    <a:lnTo>
                      <a:pt x="0" y="43177"/>
                    </a:lnTo>
                    <a:cubicBezTo>
                      <a:pt x="0" y="19347"/>
                      <a:pt x="19347" y="0"/>
                      <a:pt x="43177" y="0"/>
                    </a:cubicBezTo>
                    <a:close/>
                  </a:path>
                </a:pathLst>
              </a:custGeom>
              <a:solidFill>
                <a:srgbClr val="C09B5A"/>
              </a:solidFill>
            </p:spPr>
          </p:sp>
        </p:grpSp>
        <p:sp>
          <p:nvSpPr>
            <p:cNvPr id="82" name="Text 63"/>
            <p:cNvSpPr/>
            <p:nvPr/>
          </p:nvSpPr>
          <p:spPr>
            <a:xfrm>
              <a:off x="13267" y="10925"/>
              <a:ext cx="11033" cy="400"/>
            </a:xfrm>
            <a:prstGeom prst="rect">
              <a:avLst/>
            </a:prstGeom>
            <a:noFill/>
          </p:spPr>
          <p:txBody>
            <a:bodyPr wrap="square" lIns="0" tIns="0" rIns="0" bIns="0" rtlCol="0" anchor="ctr"/>
            <a:lstStyle/>
            <a:p>
              <a:pPr>
                <a:lnSpc>
                  <a:spcPct val="130000"/>
                </a:lnSpc>
              </a:pPr>
              <a:r>
                <a:rPr lang="en-US" sz="2400" b="1" dirty="0">
                  <a:solidFill>
                    <a:schemeClr val="tx1"/>
                  </a:solidFill>
                  <a:latin typeface="微软雅黑" panose="020B0503020204020204" charset="-122"/>
                  <a:ea typeface="微软雅黑" panose="020B0503020204020204" charset="-122"/>
                  <a:cs typeface="MiSans" pitchFamily="34" charset="-120"/>
                </a:rPr>
                <a:t>咨询方式</a:t>
              </a:r>
              <a:endParaRPr lang="en-US" sz="2400" b="1" dirty="0">
                <a:solidFill>
                  <a:schemeClr val="tx1"/>
                </a:solidFill>
                <a:latin typeface="微软雅黑" panose="020B0503020204020204" charset="-122"/>
                <a:ea typeface="微软雅黑" panose="020B0503020204020204" charset="-122"/>
                <a:cs typeface="MiSans" pitchFamily="34" charset="-120"/>
              </a:endParaRPr>
            </a:p>
          </p:txBody>
        </p:sp>
        <p:sp>
          <p:nvSpPr>
            <p:cNvPr id="83" name="Text 64"/>
            <p:cNvSpPr/>
            <p:nvPr/>
          </p:nvSpPr>
          <p:spPr>
            <a:xfrm>
              <a:off x="13284" y="11553"/>
              <a:ext cx="11033"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电话咨询</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拨打各市县商务局、政务服务中心咨询电话</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84" name="Text 65"/>
            <p:cNvSpPr/>
            <p:nvPr/>
          </p:nvSpPr>
          <p:spPr>
            <a:xfrm>
              <a:off x="13267" y="12061"/>
              <a:ext cx="11033"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现场咨询</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前往政务服务中心窗口咨询</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85" name="Text 66"/>
            <p:cNvSpPr/>
            <p:nvPr/>
          </p:nvSpPr>
          <p:spPr>
            <a:xfrm>
              <a:off x="13267" y="12569"/>
              <a:ext cx="11033"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邮件咨询</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发送邮件至相关部门官方邮箱</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sp>
          <p:nvSpPr>
            <p:cNvPr id="86" name="Text 67"/>
            <p:cNvSpPr/>
            <p:nvPr/>
          </p:nvSpPr>
          <p:spPr>
            <a:xfrm>
              <a:off x="13267" y="13077"/>
              <a:ext cx="11033" cy="400"/>
            </a:xfrm>
            <a:prstGeom prst="rect">
              <a:avLst/>
            </a:prstGeom>
            <a:noFill/>
          </p:spPr>
          <p:txBody>
            <a:bodyPr wrap="square" lIns="0" tIns="0" rIns="0" bIns="0" rtlCol="0" anchor="ctr"/>
            <a:lstStyle/>
            <a:p>
              <a:pPr>
                <a:lnSpc>
                  <a:spcPct val="130000"/>
                </a:lnSpc>
              </a:pP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 </a:t>
              </a:r>
              <a:r>
                <a:rPr lang="en-US" sz="1400" dirty="0">
                  <a:solidFill>
                    <a:srgbClr val="C59F5E"/>
                  </a:solidFill>
                  <a:latin typeface="微软雅黑" panose="020B0503020204020204" charset="-122"/>
                  <a:ea typeface="微软雅黑" panose="020B0503020204020204" charset="-122"/>
                  <a:cs typeface="微软雅黑" panose="020B0503020204020204" charset="-122"/>
                </a:rPr>
                <a:t>第三方机构</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咨询专业的会计师事务所、律师事务所</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、财税公司</a:t>
              </a:r>
              <a:r>
                <a:rPr 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等</a:t>
              </a:r>
              <a:r>
                <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rPr>
                <a:t>。</a:t>
              </a:r>
              <a:endParaRPr lang="zh-CN" altLang="en-US" sz="14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47" name="组合 46"/>
          <p:cNvGrpSpPr/>
          <p:nvPr/>
        </p:nvGrpSpPr>
        <p:grpSpPr>
          <a:xfrm rot="0">
            <a:off x="545465" y="260350"/>
            <a:ext cx="15386685" cy="8771890"/>
            <a:chOff x="859" y="410"/>
            <a:chExt cx="24231" cy="13814"/>
          </a:xfrm>
        </p:grpSpPr>
        <p:pic>
          <p:nvPicPr>
            <p:cNvPr id="8" name="图片 7"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9" name="组合 8"/>
            <p:cNvGrpSpPr/>
            <p:nvPr/>
          </p:nvGrpSpPr>
          <p:grpSpPr>
            <a:xfrm rot="0">
              <a:off x="21095" y="410"/>
              <a:ext cx="3995" cy="1345"/>
              <a:chOff x="2704" y="1289"/>
              <a:chExt cx="3995" cy="1345"/>
            </a:xfrm>
          </p:grpSpPr>
          <p:sp>
            <p:nvSpPr>
              <p:cNvPr id="20"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31"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51" name="直接连接符 50"/>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71" name="组合 70"/>
            <p:cNvGrpSpPr/>
            <p:nvPr/>
          </p:nvGrpSpPr>
          <p:grpSpPr>
            <a:xfrm>
              <a:off x="19334" y="13732"/>
              <a:ext cx="5686" cy="492"/>
              <a:chOff x="19278" y="13732"/>
              <a:chExt cx="5686" cy="492"/>
            </a:xfrm>
          </p:grpSpPr>
          <p:sp>
            <p:nvSpPr>
              <p:cNvPr id="72" name="文本框 71"/>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3" name="图片 72"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Image 0" descr="D:/HuaweiMoveData/Users/13140/Desktop/204.jpg204"/>
          <p:cNvPicPr>
            <a:picLocks noChangeAspect="1"/>
          </p:cNvPicPr>
          <p:nvPr/>
        </p:nvPicPr>
        <p:blipFill>
          <a:blip r:embed="rId1">
            <a:alphaModFix amt="15000"/>
          </a:blip>
          <a:srcRect t="2344"/>
          <a:stretch>
            <a:fillRect/>
          </a:stretch>
        </p:blipFill>
        <p:spPr>
          <a:xfrm>
            <a:off x="0" y="0"/>
            <a:ext cx="16256000" cy="9144000"/>
          </a:xfrm>
          <a:prstGeom prst="roundRect">
            <a:avLst>
              <a:gd name="adj" fmla="val 0"/>
            </a:avLst>
          </a:prstGeom>
        </p:spPr>
      </p:pic>
      <p:grpSp>
        <p:nvGrpSpPr>
          <p:cNvPr id="13" name="组合 12"/>
          <p:cNvGrpSpPr/>
          <p:nvPr/>
        </p:nvGrpSpPr>
        <p:grpSpPr>
          <a:xfrm>
            <a:off x="864235" y="8525510"/>
            <a:ext cx="3372485" cy="561340"/>
            <a:chOff x="1361" y="13088"/>
            <a:chExt cx="5311" cy="884"/>
          </a:xfrm>
        </p:grpSpPr>
        <p:sp>
          <p:nvSpPr>
            <p:cNvPr id="28" name="文本框 27"/>
            <p:cNvSpPr txBox="1"/>
            <p:nvPr/>
          </p:nvSpPr>
          <p:spPr>
            <a:xfrm>
              <a:off x="2074" y="13270"/>
              <a:ext cx="4598" cy="613"/>
            </a:xfrm>
            <a:prstGeom prst="rect">
              <a:avLst/>
            </a:prstGeom>
            <a:noFill/>
          </p:spPr>
          <p:txBody>
            <a:bodyPr wrap="square" rtlCol="0">
              <a:noAutofit/>
            </a:bodyPr>
            <a:p>
              <a:pPr marL="13335" algn="l" rtl="0" eaLnBrk="0">
                <a:lnSpc>
                  <a:spcPct val="97000"/>
                </a:lnSpc>
              </a:pPr>
              <a:r>
                <a:rPr lang="zh-CN" altLang="en-US" sz="1600" dirty="0">
                  <a:solidFill>
                    <a:srgbClr val="C59F5E"/>
                  </a:solidFill>
                  <a:effectLst/>
                  <a:latin typeface="微软雅黑" panose="020B0503020204020204" charset="-122"/>
                  <a:ea typeface="微软雅黑" panose="020B0503020204020204" charset="-122"/>
                  <a:cs typeface="阿里巴巴普惠体 B" panose="00020600040101010101" pitchFamily="18" charset="-122"/>
                  <a:sym typeface="+mn-ea"/>
                </a:rPr>
                <a:t>电话/TEL：</a:t>
              </a:r>
              <a:r>
                <a:rPr lang="en-US" altLang="zh-CN" sz="1600" kern="0" spc="-10" dirty="0">
                  <a:solidFill>
                    <a:srgbClr val="C59F5E">
                      <a:alpha val="100000"/>
                    </a:srgbClr>
                  </a:solidFill>
                  <a:effectLst/>
                  <a:latin typeface="微软雅黑" panose="020B0503020204020204" charset="-122"/>
                  <a:ea typeface="微软雅黑" panose="020B0503020204020204" charset="-122"/>
                  <a:cs typeface="微软雅黑" panose="020B0503020204020204" charset="-122"/>
                  <a:sym typeface="+mn-ea"/>
                </a:rPr>
                <a:t>13392078888</a:t>
              </a:r>
              <a:endParaRPr lang="en-US" altLang="zh-CN" sz="1600" kern="0" spc="-10" dirty="0">
                <a:solidFill>
                  <a:srgbClr val="C59F5E">
                    <a:alpha val="100000"/>
                  </a:srgbClr>
                </a:solidFill>
                <a:effectLst/>
                <a:latin typeface="微软雅黑" panose="020B0503020204020204" charset="-122"/>
                <a:ea typeface="微软雅黑" panose="020B0503020204020204" charset="-122"/>
                <a:cs typeface="微软雅黑" panose="020B0503020204020204" charset="-122"/>
                <a:sym typeface="+mn-ea"/>
              </a:endParaRPr>
            </a:p>
            <a:p>
              <a:pPr marL="13335" algn="l" rtl="0" eaLnBrk="0">
                <a:lnSpc>
                  <a:spcPct val="96000"/>
                </a:lnSpc>
                <a:spcBef>
                  <a:spcPts val="0"/>
                </a:spcBef>
              </a:pPr>
              <a:endParaRPr sz="1600" kern="0" spc="-10" dirty="0">
                <a:solidFill>
                  <a:srgbClr val="C59F5E">
                    <a:alpha val="100000"/>
                  </a:srgbClr>
                </a:solidFill>
                <a:effectLst/>
                <a:latin typeface="微软雅黑" panose="020B0503020204020204" charset="-122"/>
                <a:ea typeface="微软雅黑" panose="020B0503020204020204" charset="-122"/>
                <a:cs typeface="微软雅黑" panose="020B0503020204020204" charset="-122"/>
                <a:sym typeface="+mn-ea"/>
              </a:endParaRPr>
            </a:p>
            <a:p>
              <a:pPr marL="13335" algn="l" rtl="0" eaLnBrk="0">
                <a:lnSpc>
                  <a:spcPct val="96000"/>
                </a:lnSpc>
                <a:spcBef>
                  <a:spcPts val="0"/>
                </a:spcBef>
              </a:pPr>
              <a:endParaRPr lang="zh-CN" altLang="en-US" sz="1600" kern="0" spc="-10" dirty="0">
                <a:solidFill>
                  <a:srgbClr val="C59F5E">
                    <a:alpha val="100000"/>
                  </a:srgbClr>
                </a:solidFill>
                <a:effectLst/>
                <a:latin typeface="微软雅黑" panose="020B0503020204020204" charset="-122"/>
                <a:ea typeface="微软雅黑" panose="020B0503020204020204" charset="-122"/>
                <a:cs typeface="微软雅黑" panose="020B0503020204020204" charset="-122"/>
                <a:sym typeface="+mn-ea"/>
              </a:endParaRPr>
            </a:p>
          </p:txBody>
        </p:sp>
        <p:pic>
          <p:nvPicPr>
            <p:cNvPr id="40" name="图片 39" descr="电话"/>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61" y="13088"/>
              <a:ext cx="686" cy="884"/>
            </a:xfrm>
            <a:prstGeom prst="rect">
              <a:avLst/>
            </a:prstGeom>
            <a:effectLst/>
          </p:spPr>
        </p:pic>
      </p:grpSp>
      <p:grpSp>
        <p:nvGrpSpPr>
          <p:cNvPr id="15" name="组合 14"/>
          <p:cNvGrpSpPr/>
          <p:nvPr/>
        </p:nvGrpSpPr>
        <p:grpSpPr>
          <a:xfrm>
            <a:off x="672465" y="440690"/>
            <a:ext cx="15210155" cy="8627745"/>
            <a:chOff x="1059" y="694"/>
            <a:chExt cx="23953" cy="13587"/>
          </a:xfrm>
        </p:grpSpPr>
        <p:grpSp>
          <p:nvGrpSpPr>
            <p:cNvPr id="16" name="组合 15"/>
            <p:cNvGrpSpPr/>
            <p:nvPr/>
          </p:nvGrpSpPr>
          <p:grpSpPr>
            <a:xfrm rot="0">
              <a:off x="19320" y="13789"/>
              <a:ext cx="5692" cy="492"/>
              <a:chOff x="19528" y="13932"/>
              <a:chExt cx="5692" cy="492"/>
            </a:xfrm>
          </p:grpSpPr>
          <p:sp>
            <p:nvSpPr>
              <p:cNvPr id="18" name="文本框 17"/>
              <p:cNvSpPr txBox="1"/>
              <p:nvPr/>
            </p:nvSpPr>
            <p:spPr>
              <a:xfrm>
                <a:off x="19534" y="13932"/>
                <a:ext cx="5686" cy="492"/>
              </a:xfrm>
              <a:prstGeom prst="rect">
                <a:avLst/>
              </a:prstGeom>
              <a:noFill/>
            </p:spPr>
            <p:txBody>
              <a:bodyPr wrap="square" rtlCol="0">
                <a:spAutoFit/>
              </a:bodyPr>
              <a:p>
                <a:pPr algn="ctr">
                  <a:lnSpc>
                    <a:spcPct val="90000"/>
                  </a:lnSpc>
                </a:pPr>
                <a:r>
                  <a:rPr lang="en-US" altLang="zh-CN" sz="1600">
                    <a:solidFill>
                      <a:srgbClr val="C59F5E"/>
                    </a:solidFill>
                    <a:latin typeface="黑体" panose="02010609060101010101" charset="-122"/>
                    <a:ea typeface="黑体" panose="02010609060101010101" charset="-122"/>
                    <a:cs typeface="方正粗黑宋简体" panose="02000000000000000000" charset="-122"/>
                  </a:rPr>
                  <a:t>2025 </a:t>
                </a:r>
                <a:r>
                  <a:rPr lang="zh-CN" altLang="en-US" sz="1600">
                    <a:solidFill>
                      <a:srgbClr val="C59F5E"/>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59F5E"/>
                    </a:solidFill>
                    <a:latin typeface="黑体" panose="02010609060101010101" charset="-122"/>
                    <a:ea typeface="黑体" panose="02010609060101010101" charset="-122"/>
                    <a:cs typeface="方正粗黑宋简体" panose="02000000000000000000" charset="-122"/>
                  </a:rPr>
                  <a:t> </a:t>
                </a:r>
                <a:endParaRPr lang="en-US" altLang="zh-CN" sz="1600">
                  <a:solidFill>
                    <a:srgbClr val="C59F5E"/>
                  </a:solidFill>
                  <a:latin typeface="黑体" panose="02010609060101010101" charset="-122"/>
                  <a:ea typeface="黑体" panose="02010609060101010101" charset="-122"/>
                  <a:cs typeface="方正粗黑宋简体" panose="02000000000000000000" charset="-122"/>
                </a:endParaRPr>
              </a:p>
            </p:txBody>
          </p:sp>
          <p:pic>
            <p:nvPicPr>
              <p:cNvPr id="19" name="图片 18" descr="版权"/>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528" y="14026"/>
                <a:ext cx="304" cy="304"/>
              </a:xfrm>
              <a:prstGeom prst="rect">
                <a:avLst/>
              </a:prstGeom>
            </p:spPr>
          </p:pic>
        </p:grpSp>
        <p:grpSp>
          <p:nvGrpSpPr>
            <p:cNvPr id="20" name="组合 19"/>
            <p:cNvGrpSpPr/>
            <p:nvPr/>
          </p:nvGrpSpPr>
          <p:grpSpPr>
            <a:xfrm rot="0">
              <a:off x="20809" y="694"/>
              <a:ext cx="3994" cy="1344"/>
              <a:chOff x="21295" y="610"/>
              <a:chExt cx="3994" cy="1344"/>
            </a:xfrm>
          </p:grpSpPr>
          <p:sp>
            <p:nvSpPr>
              <p:cNvPr id="22" name="Text 2"/>
              <p:cNvSpPr/>
              <p:nvPr/>
            </p:nvSpPr>
            <p:spPr>
              <a:xfrm>
                <a:off x="21295" y="610"/>
                <a:ext cx="3995" cy="926"/>
              </a:xfrm>
              <a:prstGeom prst="rect">
                <a:avLst/>
              </a:prstGeom>
              <a:noFill/>
            </p:spPr>
            <p:txBody>
              <a:bodyPr wrap="square" lIns="0" tIns="0" rIns="0" bIns="0" rtlCol="0" anchor="ctr"/>
              <a:lstStyle/>
              <a:p>
                <a:pPr algn="ctr">
                  <a:lnSpc>
                    <a:spcPct val="90000"/>
                  </a:lnSpc>
                </a:pPr>
                <a:r>
                  <a:rPr lang="zh-CN" altLang="en-US" sz="2800" kern="0" spc="160" dirty="0">
                    <a:solidFill>
                      <a:schemeClr val="accent4">
                        <a:lumMod val="60000"/>
                        <a:lumOff val="40000"/>
                      </a:schemeClr>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chemeClr val="accent4">
                      <a:lumMod val="60000"/>
                      <a:lumOff val="40000"/>
                    </a:schemeClr>
                  </a:solidFill>
                  <a:latin typeface="汉仪雅酷黑简" panose="00020600040101010101" charset="-122"/>
                  <a:ea typeface="汉仪雅酷黑简" panose="00020600040101010101" charset="-122"/>
                  <a:cs typeface="MiSans Semibold" panose="00000700000000000000" charset="-122"/>
                </a:endParaRPr>
              </a:p>
            </p:txBody>
          </p:sp>
          <p:sp>
            <p:nvSpPr>
              <p:cNvPr id="24" name="Text 5"/>
              <p:cNvSpPr/>
              <p:nvPr/>
            </p:nvSpPr>
            <p:spPr>
              <a:xfrm>
                <a:off x="21295" y="1486"/>
                <a:ext cx="3969" cy="469"/>
              </a:xfrm>
              <a:prstGeom prst="rect">
                <a:avLst/>
              </a:prstGeom>
              <a:noFill/>
            </p:spPr>
            <p:txBody>
              <a:bodyPr wrap="square" lIns="0" tIns="0" rIns="0" bIns="0" rtlCol="0" anchor="ctr"/>
              <a:lstStyle/>
              <a:p>
                <a:pPr algn="ctr">
                  <a:lnSpc>
                    <a:spcPct val="90000"/>
                  </a:lnSpc>
                </a:pPr>
                <a:r>
                  <a:rPr lang="zh-CN" altLang="en-US" sz="1600" b="1" dirty="0">
                    <a:solidFill>
                      <a:schemeClr val="accent4">
                        <a:lumMod val="60000"/>
                        <a:lumOff val="40000"/>
                        <a:alpha val="90000"/>
                      </a:scheme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chemeClr val="accent4">
                      <a:lumMod val="60000"/>
                      <a:lumOff val="40000"/>
                      <a:alpha val="90000"/>
                    </a:scheme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25" name="直接连接符 24"/>
              <p:cNvCxnSpPr/>
              <p:nvPr/>
            </p:nvCxnSpPr>
            <p:spPr>
              <a:xfrm>
                <a:off x="21554" y="1412"/>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pic>
          <p:nvPicPr>
            <p:cNvPr id="27" name="图片 26" descr="C:/Users/LENOVO/Desktop/企业合作伙伴logo拼图商务感横版海报_banner.png企业合作伙伴logo拼图商务感横版海报_banner"/>
            <p:cNvPicPr>
              <a:picLocks noChangeAspect="1"/>
            </p:cNvPicPr>
            <p:nvPr/>
          </p:nvPicPr>
          <p:blipFill>
            <a:blip r:embed="rId6"/>
            <a:srcRect t="41" b="41"/>
            <a:stretch>
              <a:fillRect/>
            </a:stretch>
          </p:blipFill>
          <p:spPr>
            <a:xfrm>
              <a:off x="1059" y="762"/>
              <a:ext cx="1208" cy="1208"/>
            </a:xfrm>
            <a:prstGeom prst="rect">
              <a:avLst/>
            </a:prstGeom>
          </p:spPr>
        </p:pic>
      </p:grpSp>
      <p:sp>
        <p:nvSpPr>
          <p:cNvPr id="12" name="Shape 0"/>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gradFill flip="none" rotWithShape="1">
            <a:gsLst>
              <a:gs pos="0">
                <a:schemeClr val="bg1"/>
              </a:gs>
              <a:gs pos="40000">
                <a:srgbClr val="C59F5E">
                  <a:alpha val="31000"/>
                </a:srgbClr>
              </a:gs>
            </a:gsLst>
            <a:lin ang="2700000" scaled="1"/>
          </a:gradFill>
        </p:spPr>
      </p:sp>
      <p:grpSp>
        <p:nvGrpSpPr>
          <p:cNvPr id="74" name="组合 73"/>
          <p:cNvGrpSpPr/>
          <p:nvPr/>
        </p:nvGrpSpPr>
        <p:grpSpPr>
          <a:xfrm>
            <a:off x="492125" y="1245235"/>
            <a:ext cx="15271750" cy="6736715"/>
            <a:chOff x="775" y="1961"/>
            <a:chExt cx="24050" cy="10609"/>
          </a:xfrm>
        </p:grpSpPr>
        <p:grpSp>
          <p:nvGrpSpPr>
            <p:cNvPr id="2" name="组合 1"/>
            <p:cNvGrpSpPr/>
            <p:nvPr/>
          </p:nvGrpSpPr>
          <p:grpSpPr>
            <a:xfrm rot="0">
              <a:off x="7866" y="1961"/>
              <a:ext cx="9869" cy="1286"/>
              <a:chOff x="7223" y="1961"/>
              <a:chExt cx="9869" cy="1194"/>
            </a:xfrm>
          </p:grpSpPr>
          <p:sp>
            <p:nvSpPr>
              <p:cNvPr id="3" name="Shape 1"/>
              <p:cNvSpPr/>
              <p:nvPr/>
            </p:nvSpPr>
            <p:spPr>
              <a:xfrm>
                <a:off x="7223" y="1961"/>
                <a:ext cx="9869" cy="1194"/>
              </a:xfrm>
              <a:custGeom>
                <a:avLst/>
                <a:gdLst/>
                <a:ahLst/>
                <a:cxnLst/>
                <a:rect l="l" t="t" r="r" b="b"/>
                <a:pathLst>
                  <a:path w="4593167" h="567267">
                    <a:moveTo>
                      <a:pt x="283633" y="0"/>
                    </a:moveTo>
                    <a:lnTo>
                      <a:pt x="4309533" y="0"/>
                    </a:lnTo>
                    <a:cubicBezTo>
                      <a:pt x="4466180" y="0"/>
                      <a:pt x="4593167" y="126987"/>
                      <a:pt x="4593167" y="283633"/>
                    </a:cubicBezTo>
                    <a:lnTo>
                      <a:pt x="4593167" y="283633"/>
                    </a:lnTo>
                    <a:cubicBezTo>
                      <a:pt x="4593167" y="440280"/>
                      <a:pt x="4466180" y="567267"/>
                      <a:pt x="4309533" y="567267"/>
                    </a:cubicBezTo>
                    <a:lnTo>
                      <a:pt x="283633" y="567267"/>
                    </a:lnTo>
                    <a:cubicBezTo>
                      <a:pt x="126987" y="567267"/>
                      <a:pt x="0" y="440280"/>
                      <a:pt x="0" y="283633"/>
                    </a:cubicBezTo>
                    <a:lnTo>
                      <a:pt x="0" y="283633"/>
                    </a:lnTo>
                    <a:cubicBezTo>
                      <a:pt x="0" y="126987"/>
                      <a:pt x="126987" y="0"/>
                      <a:pt x="283633" y="0"/>
                    </a:cubicBezTo>
                    <a:close/>
                  </a:path>
                </a:pathLst>
              </a:custGeom>
              <a:solidFill>
                <a:schemeClr val="bg1">
                  <a:alpha val="10000"/>
                </a:schemeClr>
              </a:solidFill>
              <a:ln w="8467">
                <a:solidFill>
                  <a:srgbClr val="C5A06D"/>
                </a:solidFill>
                <a:prstDash val="solid"/>
              </a:ln>
              <a:effectLst>
                <a:outerShdw blurRad="50800" dist="38100" dir="2700000" algn="tl" rotWithShape="0">
                  <a:prstClr val="black">
                    <a:alpha val="40000"/>
                  </a:prstClr>
                </a:outerShdw>
              </a:effectLst>
            </p:spPr>
          </p:sp>
          <p:sp>
            <p:nvSpPr>
              <p:cNvPr id="4" name="Text 2"/>
              <p:cNvSpPr/>
              <p:nvPr/>
            </p:nvSpPr>
            <p:spPr>
              <a:xfrm>
                <a:off x="7279" y="2318"/>
                <a:ext cx="9757" cy="480"/>
              </a:xfrm>
              <a:prstGeom prst="rect">
                <a:avLst/>
              </a:prstGeom>
              <a:noFill/>
            </p:spPr>
            <p:txBody>
              <a:bodyPr wrap="square" lIns="0" tIns="0" rIns="0" bIns="0" rtlCol="0" anchor="ctr"/>
              <a:lstStyle/>
              <a:p>
                <a:pPr algn="ctr">
                  <a:lnSpc>
                    <a:spcPct val="110000"/>
                  </a:lnSpc>
                </a:pPr>
                <a:r>
                  <a:rPr lang="en-US" sz="2400" b="1" kern="0" spc="180"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2025年12月18</a:t>
                </a:r>
                <a:r>
                  <a:rPr lang="zh-CN" altLang="en-US" sz="2400" b="1" kern="0" spc="180"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日</a:t>
                </a:r>
                <a:r>
                  <a:rPr lang="en-US" sz="2400" b="1" kern="0" spc="180"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 · 海南自贸港全岛封关</a:t>
                </a:r>
                <a:endParaRPr lang="en-US" sz="2400" b="1" kern="0" spc="180" dirty="0">
                  <a:solidFill>
                    <a:srgbClr val="C5A06D"/>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endParaRPr>
              </a:p>
            </p:txBody>
          </p:sp>
        </p:grpSp>
        <p:grpSp>
          <p:nvGrpSpPr>
            <p:cNvPr id="8" name="组合 7"/>
            <p:cNvGrpSpPr/>
            <p:nvPr/>
          </p:nvGrpSpPr>
          <p:grpSpPr>
            <a:xfrm>
              <a:off x="775" y="3870"/>
              <a:ext cx="24050" cy="8701"/>
              <a:chOff x="775" y="3870"/>
              <a:chExt cx="24050" cy="8701"/>
            </a:xfrm>
          </p:grpSpPr>
          <p:sp>
            <p:nvSpPr>
              <p:cNvPr id="5" name="Text 3"/>
              <p:cNvSpPr/>
              <p:nvPr/>
            </p:nvSpPr>
            <p:spPr>
              <a:xfrm>
                <a:off x="5119" y="3870"/>
                <a:ext cx="15362" cy="36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gn="dist">
                  <a:lnSpc>
                    <a:spcPct val="100000"/>
                  </a:lnSpc>
                </a:pPr>
                <a:r>
                  <a:rPr lang="en-US" sz="80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把握历史性机遇</a:t>
                </a:r>
                <a:endParaRPr lang="en-US" sz="80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a:p>
                <a:pPr algn="dist">
                  <a:lnSpc>
                    <a:spcPct val="100000"/>
                  </a:lnSpc>
                </a:pPr>
                <a:r>
                  <a:rPr lang="en-US" sz="80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rPr>
                  <a:t>共创自贸港未来</a:t>
                </a:r>
                <a:endParaRPr lang="zh-CN" altLang="en-US" sz="8000" b="1"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方正大黑体_GBK" panose="02010600010101010101" charset="-122"/>
                  <a:sym typeface="+mn-ea"/>
                </a:endParaRPr>
              </a:p>
            </p:txBody>
          </p:sp>
          <p:sp>
            <p:nvSpPr>
              <p:cNvPr id="14" name="Shape 4"/>
              <p:cNvSpPr/>
              <p:nvPr/>
            </p:nvSpPr>
            <p:spPr>
              <a:xfrm>
                <a:off x="11520" y="7950"/>
                <a:ext cx="2560" cy="80"/>
              </a:xfrm>
              <a:custGeom>
                <a:avLst/>
                <a:gdLst/>
                <a:ahLst/>
                <a:cxnLst/>
                <a:rect l="l" t="t" r="r" b="b"/>
                <a:pathLst>
                  <a:path w="1625600" h="50800">
                    <a:moveTo>
                      <a:pt x="0" y="0"/>
                    </a:moveTo>
                    <a:lnTo>
                      <a:pt x="1625600" y="0"/>
                    </a:lnTo>
                    <a:lnTo>
                      <a:pt x="1625600" y="50800"/>
                    </a:lnTo>
                    <a:lnTo>
                      <a:pt x="0" y="50800"/>
                    </a:lnTo>
                    <a:lnTo>
                      <a:pt x="0" y="0"/>
                    </a:lnTo>
                    <a:close/>
                  </a:path>
                </a:pathLst>
              </a:custGeom>
              <a:solidFill>
                <a:srgbClr val="C5A06D"/>
              </a:solidFill>
              <a:effectLst>
                <a:outerShdw blurRad="50800" dist="38100" dir="2700000" algn="tl" rotWithShape="0">
                  <a:prstClr val="black">
                    <a:alpha val="40000"/>
                  </a:prstClr>
                </a:outerShdw>
              </a:effectLst>
            </p:spPr>
          </p:sp>
          <p:sp>
            <p:nvSpPr>
              <p:cNvPr id="17" name="Text 7"/>
              <p:cNvSpPr/>
              <p:nvPr/>
            </p:nvSpPr>
            <p:spPr>
              <a:xfrm>
                <a:off x="775" y="8375"/>
                <a:ext cx="24050" cy="1582"/>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gn="dist">
                  <a:lnSpc>
                    <a:spcPct val="140000"/>
                  </a:lnSpc>
                </a:pPr>
                <a:r>
                  <a:rPr lang="en-US" sz="1900" b="1" dirty="0">
                    <a:solidFill>
                      <a:srgbClr val="F7FAFC">
                        <a:alpha val="90000"/>
                      </a:srgbClr>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海南自贸港封关，标志着中国对外开放进入新阶段。</a:t>
                </a:r>
                <a:r>
                  <a:rPr lang="en-US" sz="19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零关税、低税率、简税制</a:t>
                </a:r>
                <a:r>
                  <a:rPr lang="en-US" sz="1900" b="1" dirty="0">
                    <a:solidFill>
                      <a:srgbClr val="F7FAFC">
                        <a:alpha val="90000"/>
                      </a:srgbClr>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的税收政策体系，</a:t>
                </a:r>
                <a:r>
                  <a:rPr lang="en-US" sz="19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贸易、投资、金融、人员、数据</a:t>
                </a:r>
                <a:r>
                  <a:rPr lang="en-US" sz="1900" b="1" dirty="0">
                    <a:solidFill>
                      <a:srgbClr val="F7FAFC">
                        <a:alpha val="90000"/>
                      </a:srgbClr>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等领域的自由便利政策，为企业和个人提供了前所未有的发展机遇。</a:t>
                </a:r>
                <a:r>
                  <a:rPr lang="en-US" sz="1900" b="1" dirty="0">
                    <a:solidFill>
                      <a:srgbClr val="F7FAFC">
                        <a:alpha val="90000"/>
                      </a:srgbClr>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海南正从地理意义上的岛屿,转变为</a:t>
                </a:r>
                <a:r>
                  <a:rPr lang="en-US" sz="19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全球资源配置的关键节点</a:t>
                </a:r>
                <a:r>
                  <a:rPr lang="en-US" sz="1900" b="1" dirty="0">
                    <a:solidFill>
                      <a:srgbClr val="F7FAFC">
                        <a:alpha val="90000"/>
                      </a:srgbClr>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和</a:t>
                </a:r>
                <a:r>
                  <a:rPr lang="en-US" sz="1900" b="1" dirty="0">
                    <a:solidFill>
                      <a:srgbClr val="C59F5E"/>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国内国际双循环的重要交汇点</a:t>
                </a:r>
                <a:r>
                  <a:rPr lang="en-US" sz="1900" b="1" dirty="0">
                    <a:solidFill>
                      <a:srgbClr val="F7FAFC">
                        <a:alpha val="90000"/>
                      </a:srgbClr>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a:t>
                </a:r>
                <a:endParaRPr lang="en-US" sz="1900" b="1" dirty="0">
                  <a:solidFill>
                    <a:srgbClr val="F7FAFC">
                      <a:alpha val="90000"/>
                    </a:srgbClr>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endParaRPr>
              </a:p>
            </p:txBody>
          </p:sp>
          <p:grpSp>
            <p:nvGrpSpPr>
              <p:cNvPr id="21" name="组合 20"/>
              <p:cNvGrpSpPr/>
              <p:nvPr/>
            </p:nvGrpSpPr>
            <p:grpSpPr>
              <a:xfrm>
                <a:off x="802" y="10561"/>
                <a:ext cx="23996" cy="2010"/>
                <a:chOff x="607" y="10561"/>
                <a:chExt cx="23996" cy="2010"/>
              </a:xfrm>
            </p:grpSpPr>
            <p:grpSp>
              <p:nvGrpSpPr>
                <p:cNvPr id="32" name="组合 31"/>
                <p:cNvGrpSpPr/>
                <p:nvPr/>
              </p:nvGrpSpPr>
              <p:grpSpPr>
                <a:xfrm>
                  <a:off x="607" y="10561"/>
                  <a:ext cx="4748" cy="2011"/>
                  <a:chOff x="807" y="11580"/>
                  <a:chExt cx="4748" cy="2011"/>
                </a:xfrm>
              </p:grpSpPr>
              <p:sp>
                <p:nvSpPr>
                  <p:cNvPr id="33" name="Shape 6"/>
                  <p:cNvSpPr/>
                  <p:nvPr/>
                </p:nvSpPr>
                <p:spPr>
                  <a:xfrm>
                    <a:off x="807" y="11580"/>
                    <a:ext cx="4748" cy="2011"/>
                  </a:xfrm>
                  <a:custGeom>
                    <a:avLst/>
                    <a:gdLst/>
                    <a:ahLst/>
                    <a:cxnLst/>
                    <a:rect l="l" t="t" r="r" b="b"/>
                    <a:pathLst>
                      <a:path w="4872567" h="1278467">
                        <a:moveTo>
                          <a:pt x="101600" y="0"/>
                        </a:moveTo>
                        <a:lnTo>
                          <a:pt x="4770967" y="0"/>
                        </a:lnTo>
                        <a:cubicBezTo>
                          <a:pt x="4827079" y="0"/>
                          <a:pt x="4872567" y="45488"/>
                          <a:pt x="4872567" y="101600"/>
                        </a:cubicBezTo>
                        <a:lnTo>
                          <a:pt x="4872567" y="1176867"/>
                        </a:lnTo>
                        <a:cubicBezTo>
                          <a:pt x="4872567" y="1232979"/>
                          <a:pt x="4827079" y="1278467"/>
                          <a:pt x="4770967" y="1278467"/>
                        </a:cubicBezTo>
                        <a:lnTo>
                          <a:pt x="101600" y="1278467"/>
                        </a:lnTo>
                        <a:cubicBezTo>
                          <a:pt x="45488" y="1278467"/>
                          <a:pt x="0" y="1232979"/>
                          <a:pt x="0" y="1176867"/>
                        </a:cubicBezTo>
                        <a:lnTo>
                          <a:pt x="0" y="101600"/>
                        </a:lnTo>
                        <a:cubicBezTo>
                          <a:pt x="0" y="45488"/>
                          <a:pt x="45488" y="0"/>
                          <a:pt x="101600" y="0"/>
                        </a:cubicBezTo>
                        <a:close/>
                      </a:path>
                    </a:pathLst>
                  </a:custGeom>
                  <a:solidFill>
                    <a:srgbClr val="FFFFFF">
                      <a:alpha val="10196"/>
                    </a:srgbClr>
                  </a:solidFill>
                  <a:ln w="8467">
                    <a:solidFill>
                      <a:schemeClr val="bg1">
                        <a:alpha val="20000"/>
                      </a:schemeClr>
                    </a:solidFill>
                    <a:prstDash val="solid"/>
                  </a:ln>
                </p:spPr>
              </p:sp>
              <p:sp>
                <p:nvSpPr>
                  <p:cNvPr id="34" name="Text 7"/>
                  <p:cNvSpPr/>
                  <p:nvPr/>
                </p:nvSpPr>
                <p:spPr>
                  <a:xfrm>
                    <a:off x="2680" y="11907"/>
                    <a:ext cx="2861" cy="8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90000"/>
                      </a:lnSpc>
                    </a:pPr>
                    <a:r>
                      <a:rPr lang="zh-CN" altLang="en-US" sz="2800" b="1" dirty="0">
                        <a:solidFill>
                          <a:schemeClr val="bg1"/>
                        </a:solidFill>
                        <a:effectLst/>
                        <a:latin typeface="微软雅黑" panose="020B0503020204020204" charset="-122"/>
                        <a:ea typeface="微软雅黑" panose="020B0503020204020204" charset="-122"/>
                        <a:cs typeface="Sitka Text" charset="0"/>
                      </a:rPr>
                      <a:t>选择海南</a:t>
                    </a:r>
                    <a:endParaRPr lang="zh-CN" altLang="en-US" sz="2800" b="1" dirty="0">
                      <a:solidFill>
                        <a:schemeClr val="bg1"/>
                      </a:solidFill>
                      <a:effectLst/>
                      <a:latin typeface="微软雅黑" panose="020B0503020204020204" charset="-122"/>
                      <a:ea typeface="微软雅黑" panose="020B0503020204020204" charset="-122"/>
                      <a:cs typeface="Sitka Text" charset="0"/>
                    </a:endParaRPr>
                  </a:p>
                </p:txBody>
              </p:sp>
              <p:sp>
                <p:nvSpPr>
                  <p:cNvPr id="35" name="Text 8"/>
                  <p:cNvSpPr/>
                  <p:nvPr/>
                </p:nvSpPr>
                <p:spPr>
                  <a:xfrm>
                    <a:off x="2680" y="12787"/>
                    <a:ext cx="2861" cy="48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30000"/>
                      </a:lnSpc>
                    </a:pPr>
                    <a:r>
                      <a:rPr lang="zh-CN" altLang="en-US" sz="1600" dirty="0">
                        <a:solidFill>
                          <a:schemeClr val="bg1"/>
                        </a:solidFill>
                        <a:effectLst/>
                        <a:latin typeface="MiSans Semibold" panose="00000700000000000000" charset="-122"/>
                        <a:ea typeface="MiSans Semibold" panose="00000700000000000000" charset="-122"/>
                        <a:cs typeface="MiSans Semibold" panose="00000700000000000000" charset="-122"/>
                      </a:rPr>
                      <a:t>就是选择机遇</a:t>
                    </a:r>
                    <a:endParaRPr lang="zh-CN" altLang="en-US" sz="1600" dirty="0">
                      <a:solidFill>
                        <a:schemeClr val="bg1"/>
                      </a:solidFill>
                      <a:effectLst/>
                      <a:latin typeface="MiSans Semibold" panose="00000700000000000000" charset="-122"/>
                      <a:ea typeface="MiSans Semibold" panose="00000700000000000000" charset="-122"/>
                      <a:cs typeface="MiSans Semibold" panose="00000700000000000000" charset="-122"/>
                    </a:endParaRPr>
                  </a:p>
                </p:txBody>
              </p:sp>
            </p:grpSp>
            <p:grpSp>
              <p:nvGrpSpPr>
                <p:cNvPr id="36" name="组合 35"/>
                <p:cNvGrpSpPr/>
                <p:nvPr/>
              </p:nvGrpSpPr>
              <p:grpSpPr>
                <a:xfrm>
                  <a:off x="19855" y="10561"/>
                  <a:ext cx="4748" cy="2011"/>
                  <a:chOff x="807" y="11580"/>
                  <a:chExt cx="4748" cy="2011"/>
                </a:xfrm>
              </p:grpSpPr>
              <p:sp>
                <p:nvSpPr>
                  <p:cNvPr id="37" name="Shape 6"/>
                  <p:cNvSpPr/>
                  <p:nvPr/>
                </p:nvSpPr>
                <p:spPr>
                  <a:xfrm>
                    <a:off x="807" y="11580"/>
                    <a:ext cx="4748" cy="2011"/>
                  </a:xfrm>
                  <a:custGeom>
                    <a:avLst/>
                    <a:gdLst/>
                    <a:ahLst/>
                    <a:cxnLst/>
                    <a:rect l="l" t="t" r="r" b="b"/>
                    <a:pathLst>
                      <a:path w="4872567" h="1278467">
                        <a:moveTo>
                          <a:pt x="101600" y="0"/>
                        </a:moveTo>
                        <a:lnTo>
                          <a:pt x="4770967" y="0"/>
                        </a:lnTo>
                        <a:cubicBezTo>
                          <a:pt x="4827079" y="0"/>
                          <a:pt x="4872567" y="45488"/>
                          <a:pt x="4872567" y="101600"/>
                        </a:cubicBezTo>
                        <a:lnTo>
                          <a:pt x="4872567" y="1176867"/>
                        </a:lnTo>
                        <a:cubicBezTo>
                          <a:pt x="4872567" y="1232979"/>
                          <a:pt x="4827079" y="1278467"/>
                          <a:pt x="4770967" y="1278467"/>
                        </a:cubicBezTo>
                        <a:lnTo>
                          <a:pt x="101600" y="1278467"/>
                        </a:lnTo>
                        <a:cubicBezTo>
                          <a:pt x="45488" y="1278467"/>
                          <a:pt x="0" y="1232979"/>
                          <a:pt x="0" y="1176867"/>
                        </a:cubicBezTo>
                        <a:lnTo>
                          <a:pt x="0" y="101600"/>
                        </a:lnTo>
                        <a:cubicBezTo>
                          <a:pt x="0" y="45488"/>
                          <a:pt x="45488" y="0"/>
                          <a:pt x="101600" y="0"/>
                        </a:cubicBezTo>
                        <a:close/>
                      </a:path>
                    </a:pathLst>
                  </a:custGeom>
                  <a:solidFill>
                    <a:srgbClr val="FFFFFF">
                      <a:alpha val="10196"/>
                    </a:srgbClr>
                  </a:solidFill>
                  <a:ln w="8467">
                    <a:solidFill>
                      <a:schemeClr val="bg1">
                        <a:alpha val="20000"/>
                      </a:schemeClr>
                    </a:solidFill>
                    <a:prstDash val="solid"/>
                  </a:ln>
                </p:spPr>
              </p:sp>
              <p:sp>
                <p:nvSpPr>
                  <p:cNvPr id="38" name="Text 7"/>
                  <p:cNvSpPr/>
                  <p:nvPr/>
                </p:nvSpPr>
                <p:spPr>
                  <a:xfrm>
                    <a:off x="2667" y="11907"/>
                    <a:ext cx="2886" cy="8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90000"/>
                      </a:lnSpc>
                    </a:pPr>
                    <a:r>
                      <a:rPr lang="zh-CN" altLang="en-US" sz="2800" b="1" dirty="0">
                        <a:solidFill>
                          <a:schemeClr val="bg1"/>
                        </a:solidFill>
                        <a:effectLst/>
                        <a:latin typeface="微软雅黑" panose="020B0503020204020204" charset="-122"/>
                        <a:ea typeface="微软雅黑" panose="020B0503020204020204" charset="-122"/>
                        <a:cs typeface="Sitka Text" charset="0"/>
                        <a:sym typeface="+mn-ea"/>
                      </a:rPr>
                      <a:t>深耕海南</a:t>
                    </a:r>
                    <a:endParaRPr lang="zh-CN" altLang="en-US" sz="2800" b="1" dirty="0">
                      <a:solidFill>
                        <a:schemeClr val="bg1"/>
                      </a:solidFill>
                      <a:effectLst/>
                      <a:latin typeface="微软雅黑" panose="020B0503020204020204" charset="-122"/>
                      <a:ea typeface="微软雅黑" panose="020B0503020204020204" charset="-122"/>
                      <a:cs typeface="Sitka Text" charset="0"/>
                      <a:sym typeface="+mn-ea"/>
                    </a:endParaRPr>
                  </a:p>
                </p:txBody>
              </p:sp>
              <p:sp>
                <p:nvSpPr>
                  <p:cNvPr id="39" name="Text 8"/>
                  <p:cNvSpPr/>
                  <p:nvPr/>
                </p:nvSpPr>
                <p:spPr>
                  <a:xfrm>
                    <a:off x="2667" y="12787"/>
                    <a:ext cx="2887" cy="48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30000"/>
                      </a:lnSpc>
                    </a:pPr>
                    <a:r>
                      <a:rPr lang="zh-CN" altLang="en-US" sz="1600" dirty="0">
                        <a:solidFill>
                          <a:schemeClr val="bg1"/>
                        </a:solidFill>
                        <a:effectLst/>
                        <a:latin typeface="MiSans Semibold" panose="00000700000000000000" charset="-122"/>
                        <a:ea typeface="MiSans Semibold" panose="00000700000000000000" charset="-122"/>
                        <a:cs typeface="MiSans Semibold" panose="00000700000000000000" charset="-122"/>
                        <a:sym typeface="+mn-ea"/>
                      </a:rPr>
                      <a:t>共享全球经济机遇</a:t>
                    </a:r>
                    <a:endParaRPr lang="zh-CN" altLang="en-US" sz="1600" dirty="0">
                      <a:solidFill>
                        <a:schemeClr val="bg1"/>
                      </a:solidFill>
                      <a:effectLst/>
                      <a:latin typeface="MiSans Semibold" panose="00000700000000000000" charset="-122"/>
                      <a:ea typeface="MiSans Semibold" panose="00000700000000000000" charset="-122"/>
                      <a:cs typeface="MiSans Semibold" panose="00000700000000000000" charset="-122"/>
                      <a:sym typeface="+mn-ea"/>
                    </a:endParaRPr>
                  </a:p>
                </p:txBody>
              </p:sp>
            </p:grpSp>
            <p:grpSp>
              <p:nvGrpSpPr>
                <p:cNvPr id="42" name="组合 41"/>
                <p:cNvGrpSpPr/>
                <p:nvPr/>
              </p:nvGrpSpPr>
              <p:grpSpPr>
                <a:xfrm>
                  <a:off x="7023" y="10561"/>
                  <a:ext cx="4759" cy="2011"/>
                  <a:chOff x="807" y="11580"/>
                  <a:chExt cx="4759" cy="2011"/>
                </a:xfrm>
              </p:grpSpPr>
              <p:sp>
                <p:nvSpPr>
                  <p:cNvPr id="45" name="Shape 6"/>
                  <p:cNvSpPr/>
                  <p:nvPr/>
                </p:nvSpPr>
                <p:spPr>
                  <a:xfrm>
                    <a:off x="807" y="11580"/>
                    <a:ext cx="4748" cy="2011"/>
                  </a:xfrm>
                  <a:custGeom>
                    <a:avLst/>
                    <a:gdLst/>
                    <a:ahLst/>
                    <a:cxnLst/>
                    <a:rect l="l" t="t" r="r" b="b"/>
                    <a:pathLst>
                      <a:path w="4872567" h="1278467">
                        <a:moveTo>
                          <a:pt x="101600" y="0"/>
                        </a:moveTo>
                        <a:lnTo>
                          <a:pt x="4770967" y="0"/>
                        </a:lnTo>
                        <a:cubicBezTo>
                          <a:pt x="4827079" y="0"/>
                          <a:pt x="4872567" y="45488"/>
                          <a:pt x="4872567" y="101600"/>
                        </a:cubicBezTo>
                        <a:lnTo>
                          <a:pt x="4872567" y="1176867"/>
                        </a:lnTo>
                        <a:cubicBezTo>
                          <a:pt x="4872567" y="1232979"/>
                          <a:pt x="4827079" y="1278467"/>
                          <a:pt x="4770967" y="1278467"/>
                        </a:cubicBezTo>
                        <a:lnTo>
                          <a:pt x="101600" y="1278467"/>
                        </a:lnTo>
                        <a:cubicBezTo>
                          <a:pt x="45488" y="1278467"/>
                          <a:pt x="0" y="1232979"/>
                          <a:pt x="0" y="1176867"/>
                        </a:cubicBezTo>
                        <a:lnTo>
                          <a:pt x="0" y="101600"/>
                        </a:lnTo>
                        <a:cubicBezTo>
                          <a:pt x="0" y="45488"/>
                          <a:pt x="45488" y="0"/>
                          <a:pt x="101600" y="0"/>
                        </a:cubicBezTo>
                        <a:close/>
                      </a:path>
                    </a:pathLst>
                  </a:custGeom>
                  <a:solidFill>
                    <a:srgbClr val="FFFFFF">
                      <a:alpha val="10196"/>
                    </a:srgbClr>
                  </a:solidFill>
                  <a:ln w="8467">
                    <a:solidFill>
                      <a:schemeClr val="bg1">
                        <a:alpha val="20000"/>
                      </a:schemeClr>
                    </a:solidFill>
                    <a:prstDash val="solid"/>
                  </a:ln>
                </p:spPr>
              </p:sp>
              <p:sp>
                <p:nvSpPr>
                  <p:cNvPr id="46" name="Text 7"/>
                  <p:cNvSpPr/>
                  <p:nvPr/>
                </p:nvSpPr>
                <p:spPr>
                  <a:xfrm>
                    <a:off x="2706" y="11907"/>
                    <a:ext cx="2859" cy="8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90000"/>
                      </a:lnSpc>
                    </a:pPr>
                    <a:r>
                      <a:rPr lang="zh-CN" altLang="en-US" sz="2800" b="1" dirty="0">
                        <a:solidFill>
                          <a:schemeClr val="bg1"/>
                        </a:solidFill>
                        <a:effectLst/>
                        <a:latin typeface="微软雅黑" panose="020B0503020204020204" charset="-122"/>
                        <a:ea typeface="微软雅黑" panose="020B0503020204020204" charset="-122"/>
                        <a:cs typeface="Sitka Text" charset="0"/>
                      </a:rPr>
                      <a:t>投资海南</a:t>
                    </a:r>
                    <a:endParaRPr lang="zh-CN" altLang="en-US" sz="2800" b="1" dirty="0">
                      <a:solidFill>
                        <a:schemeClr val="bg1"/>
                      </a:solidFill>
                      <a:effectLst/>
                      <a:latin typeface="微软雅黑" panose="020B0503020204020204" charset="-122"/>
                      <a:ea typeface="微软雅黑" panose="020B0503020204020204" charset="-122"/>
                      <a:cs typeface="Sitka Text" charset="0"/>
                    </a:endParaRPr>
                  </a:p>
                </p:txBody>
              </p:sp>
              <p:sp>
                <p:nvSpPr>
                  <p:cNvPr id="50" name="Text 8"/>
                  <p:cNvSpPr/>
                  <p:nvPr/>
                </p:nvSpPr>
                <p:spPr>
                  <a:xfrm>
                    <a:off x="2706" y="12787"/>
                    <a:ext cx="2860" cy="48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30000"/>
                      </a:lnSpc>
                    </a:pPr>
                    <a:r>
                      <a:rPr lang="zh-CN" altLang="en-US" sz="1600" dirty="0">
                        <a:solidFill>
                          <a:schemeClr val="bg1"/>
                        </a:solidFill>
                        <a:effectLst/>
                        <a:latin typeface="MiSans Semibold" panose="00000700000000000000" charset="-122"/>
                        <a:ea typeface="MiSans Semibold" panose="00000700000000000000" charset="-122"/>
                        <a:cs typeface="MiSans Semibold" panose="00000700000000000000" charset="-122"/>
                      </a:rPr>
                      <a:t>就是投资未来</a:t>
                    </a:r>
                    <a:endParaRPr lang="zh-CN" altLang="en-US" sz="1600" dirty="0">
                      <a:solidFill>
                        <a:schemeClr val="bg1"/>
                      </a:solidFill>
                      <a:effectLst/>
                      <a:latin typeface="MiSans Semibold" panose="00000700000000000000" charset="-122"/>
                      <a:ea typeface="MiSans Semibold" panose="00000700000000000000" charset="-122"/>
                      <a:cs typeface="MiSans Semibold" panose="00000700000000000000" charset="-122"/>
                    </a:endParaRPr>
                  </a:p>
                </p:txBody>
              </p:sp>
            </p:grpSp>
            <p:grpSp>
              <p:nvGrpSpPr>
                <p:cNvPr id="52" name="组合 51"/>
                <p:cNvGrpSpPr/>
                <p:nvPr/>
              </p:nvGrpSpPr>
              <p:grpSpPr>
                <a:xfrm>
                  <a:off x="13439" y="10561"/>
                  <a:ext cx="4748" cy="2011"/>
                  <a:chOff x="807" y="11580"/>
                  <a:chExt cx="4748" cy="2011"/>
                </a:xfrm>
              </p:grpSpPr>
              <p:sp>
                <p:nvSpPr>
                  <p:cNvPr id="56" name="Shape 6"/>
                  <p:cNvSpPr/>
                  <p:nvPr/>
                </p:nvSpPr>
                <p:spPr>
                  <a:xfrm>
                    <a:off x="807" y="11580"/>
                    <a:ext cx="4748" cy="2011"/>
                  </a:xfrm>
                  <a:custGeom>
                    <a:avLst/>
                    <a:gdLst/>
                    <a:ahLst/>
                    <a:cxnLst/>
                    <a:rect l="l" t="t" r="r" b="b"/>
                    <a:pathLst>
                      <a:path w="4872567" h="1278467">
                        <a:moveTo>
                          <a:pt x="101600" y="0"/>
                        </a:moveTo>
                        <a:lnTo>
                          <a:pt x="4770967" y="0"/>
                        </a:lnTo>
                        <a:cubicBezTo>
                          <a:pt x="4827079" y="0"/>
                          <a:pt x="4872567" y="45488"/>
                          <a:pt x="4872567" y="101600"/>
                        </a:cubicBezTo>
                        <a:lnTo>
                          <a:pt x="4872567" y="1176867"/>
                        </a:lnTo>
                        <a:cubicBezTo>
                          <a:pt x="4872567" y="1232979"/>
                          <a:pt x="4827079" y="1278467"/>
                          <a:pt x="4770967" y="1278467"/>
                        </a:cubicBezTo>
                        <a:lnTo>
                          <a:pt x="101600" y="1278467"/>
                        </a:lnTo>
                        <a:cubicBezTo>
                          <a:pt x="45488" y="1278467"/>
                          <a:pt x="0" y="1232979"/>
                          <a:pt x="0" y="1176867"/>
                        </a:cubicBezTo>
                        <a:lnTo>
                          <a:pt x="0" y="101600"/>
                        </a:lnTo>
                        <a:cubicBezTo>
                          <a:pt x="0" y="45488"/>
                          <a:pt x="45488" y="0"/>
                          <a:pt x="101600" y="0"/>
                        </a:cubicBezTo>
                        <a:close/>
                      </a:path>
                    </a:pathLst>
                  </a:custGeom>
                  <a:solidFill>
                    <a:srgbClr val="FFFFFF">
                      <a:alpha val="10196"/>
                    </a:srgbClr>
                  </a:solidFill>
                  <a:ln w="8467">
                    <a:solidFill>
                      <a:schemeClr val="bg1">
                        <a:alpha val="20000"/>
                      </a:schemeClr>
                    </a:solidFill>
                    <a:prstDash val="solid"/>
                  </a:ln>
                </p:spPr>
              </p:sp>
              <p:sp>
                <p:nvSpPr>
                  <p:cNvPr id="57" name="Text 7"/>
                  <p:cNvSpPr/>
                  <p:nvPr/>
                </p:nvSpPr>
                <p:spPr>
                  <a:xfrm>
                    <a:off x="2667" y="11907"/>
                    <a:ext cx="2886" cy="80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90000"/>
                      </a:lnSpc>
                    </a:pPr>
                    <a:r>
                      <a:rPr lang="zh-CN" sz="2800" b="1" dirty="0">
                        <a:solidFill>
                          <a:schemeClr val="bg1"/>
                        </a:solidFill>
                        <a:effectLst/>
                        <a:latin typeface="微软雅黑" panose="020B0503020204020204" charset="-122"/>
                        <a:ea typeface="微软雅黑" panose="020B0503020204020204" charset="-122"/>
                        <a:cs typeface="Sitka Text" charset="0"/>
                      </a:rPr>
                      <a:t>共建海南</a:t>
                    </a:r>
                    <a:endParaRPr lang="zh-CN" sz="2800" b="1" dirty="0">
                      <a:solidFill>
                        <a:schemeClr val="bg1"/>
                      </a:solidFill>
                      <a:effectLst/>
                      <a:latin typeface="微软雅黑" panose="020B0503020204020204" charset="-122"/>
                      <a:ea typeface="微软雅黑" panose="020B0503020204020204" charset="-122"/>
                      <a:cs typeface="Sitka Text" charset="0"/>
                    </a:endParaRPr>
                  </a:p>
                </p:txBody>
              </p:sp>
              <p:sp>
                <p:nvSpPr>
                  <p:cNvPr id="58" name="Text 8"/>
                  <p:cNvSpPr/>
                  <p:nvPr/>
                </p:nvSpPr>
                <p:spPr>
                  <a:xfrm>
                    <a:off x="2667" y="12787"/>
                    <a:ext cx="2886" cy="480"/>
                  </a:xfrm>
                  <a:prstGeom prst="rect">
                    <a:avLst/>
                  </a:prstGeom>
                  <a:noFill/>
                  <a:effectLst>
                    <a:outerShdw blurRad="50800" dist="38100" dir="2700000" algn="tl" rotWithShape="0">
                      <a:prstClr val="black">
                        <a:alpha val="40000"/>
                      </a:prstClr>
                    </a:outerShdw>
                  </a:effectLst>
                </p:spPr>
                <p:txBody>
                  <a:bodyPr wrap="square" lIns="0" tIns="0" rIns="0" bIns="0" rtlCol="0" anchor="ctr"/>
                  <a:lstStyle/>
                  <a:p>
                    <a:pPr>
                      <a:lnSpc>
                        <a:spcPct val="130000"/>
                      </a:lnSpc>
                    </a:pPr>
                    <a:r>
                      <a:rPr lang="zh-CN" altLang="en-US" sz="1600" dirty="0">
                        <a:solidFill>
                          <a:schemeClr val="bg1"/>
                        </a:solidFill>
                        <a:effectLst/>
                        <a:latin typeface="MiSans Semibold" panose="00000700000000000000" charset="-122"/>
                        <a:ea typeface="MiSans Semibold" panose="00000700000000000000" charset="-122"/>
                        <a:cs typeface="MiSans Semibold" panose="00000700000000000000" charset="-122"/>
                      </a:rPr>
                      <a:t>共享自贸港红利</a:t>
                    </a:r>
                    <a:endParaRPr lang="zh-CN" altLang="en-US" sz="1600" dirty="0">
                      <a:solidFill>
                        <a:schemeClr val="bg1"/>
                      </a:solidFill>
                      <a:effectLst/>
                      <a:latin typeface="MiSans Semibold" panose="00000700000000000000" charset="-122"/>
                      <a:ea typeface="MiSans Semibold" panose="00000700000000000000" charset="-122"/>
                      <a:cs typeface="MiSans Semibold" panose="00000700000000000000" charset="-122"/>
                    </a:endParaRPr>
                  </a:p>
                </p:txBody>
              </p:sp>
            </p:grpSp>
            <p:grpSp>
              <p:nvGrpSpPr>
                <p:cNvPr id="59" name="组合 58"/>
                <p:cNvGrpSpPr/>
                <p:nvPr/>
              </p:nvGrpSpPr>
              <p:grpSpPr>
                <a:xfrm>
                  <a:off x="13774" y="10966"/>
                  <a:ext cx="1202" cy="1202"/>
                  <a:chOff x="21093" y="587"/>
                  <a:chExt cx="1202" cy="1202"/>
                </a:xfrm>
              </p:grpSpPr>
              <p:sp>
                <p:nvSpPr>
                  <p:cNvPr id="60" name="Shape 20"/>
                  <p:cNvSpPr/>
                  <p:nvPr/>
                </p:nvSpPr>
                <p:spPr>
                  <a:xfrm>
                    <a:off x="21093" y="587"/>
                    <a:ext cx="1203" cy="1203"/>
                  </a:xfrm>
                  <a:custGeom>
                    <a:avLst/>
                    <a:gdLst/>
                    <a:ahLst/>
                    <a:cxnLst/>
                    <a:rect l="l" t="t" r="r" b="b"/>
                    <a:pathLst>
                      <a:path w="763865" h="763865">
                        <a:moveTo>
                          <a:pt x="381932" y="0"/>
                        </a:moveTo>
                        <a:lnTo>
                          <a:pt x="381932" y="0"/>
                        </a:lnTo>
                        <a:cubicBezTo>
                          <a:pt x="592727" y="0"/>
                          <a:pt x="763865" y="171138"/>
                          <a:pt x="763865" y="381932"/>
                        </a:cubicBezTo>
                        <a:lnTo>
                          <a:pt x="763865" y="381932"/>
                        </a:lnTo>
                        <a:cubicBezTo>
                          <a:pt x="763865" y="592727"/>
                          <a:pt x="592727" y="763865"/>
                          <a:pt x="381932" y="763865"/>
                        </a:cubicBezTo>
                        <a:lnTo>
                          <a:pt x="381932" y="763865"/>
                        </a:lnTo>
                        <a:cubicBezTo>
                          <a:pt x="171138" y="763865"/>
                          <a:pt x="0" y="592727"/>
                          <a:pt x="0" y="381932"/>
                        </a:cubicBezTo>
                        <a:lnTo>
                          <a:pt x="0" y="381932"/>
                        </a:lnTo>
                        <a:cubicBezTo>
                          <a:pt x="0" y="171138"/>
                          <a:pt x="171138" y="0"/>
                          <a:pt x="381932" y="0"/>
                        </a:cubicBezTo>
                        <a:close/>
                      </a:path>
                    </a:pathLst>
                  </a:custGeom>
                  <a:solidFill>
                    <a:srgbClr val="C0A062">
                      <a:alpha val="20000"/>
                    </a:srgbClr>
                  </a:solidFill>
                </p:spPr>
              </p:sp>
              <p:sp>
                <p:nvSpPr>
                  <p:cNvPr id="64" name="Shape 21"/>
                  <p:cNvSpPr/>
                  <p:nvPr/>
                </p:nvSpPr>
                <p:spPr>
                  <a:xfrm>
                    <a:off x="21417" y="907"/>
                    <a:ext cx="564" cy="564"/>
                  </a:xfrm>
                  <a:custGeom>
                    <a:avLst/>
                    <a:gdLst/>
                    <a:ahLst/>
                    <a:cxnLst/>
                    <a:rect l="l" t="t" r="r" b="b"/>
                    <a:pathLst>
                      <a:path w="358062" h="358062">
                        <a:moveTo>
                          <a:pt x="34967" y="199172"/>
                        </a:moveTo>
                        <a:cubicBezTo>
                          <a:pt x="37904" y="200640"/>
                          <a:pt x="41261" y="201410"/>
                          <a:pt x="44758" y="201410"/>
                        </a:cubicBezTo>
                        <a:lnTo>
                          <a:pt x="80214" y="201410"/>
                        </a:lnTo>
                        <a:cubicBezTo>
                          <a:pt x="86159" y="201410"/>
                          <a:pt x="91823" y="203787"/>
                          <a:pt x="96019" y="207983"/>
                        </a:cubicBezTo>
                        <a:lnTo>
                          <a:pt x="105320" y="217285"/>
                        </a:lnTo>
                        <a:cubicBezTo>
                          <a:pt x="109517" y="221481"/>
                          <a:pt x="115181" y="223858"/>
                          <a:pt x="121126" y="223858"/>
                        </a:cubicBezTo>
                        <a:lnTo>
                          <a:pt x="134203" y="223858"/>
                        </a:lnTo>
                        <a:cubicBezTo>
                          <a:pt x="146581" y="223858"/>
                          <a:pt x="156582" y="213858"/>
                          <a:pt x="156582" y="201480"/>
                        </a:cubicBezTo>
                        <a:lnTo>
                          <a:pt x="156582" y="173506"/>
                        </a:lnTo>
                        <a:cubicBezTo>
                          <a:pt x="156582" y="164205"/>
                          <a:pt x="164065" y="156722"/>
                          <a:pt x="173366" y="156722"/>
                        </a:cubicBezTo>
                        <a:cubicBezTo>
                          <a:pt x="182667" y="156722"/>
                          <a:pt x="190150" y="149239"/>
                          <a:pt x="190150" y="139938"/>
                        </a:cubicBezTo>
                        <a:lnTo>
                          <a:pt x="190150" y="110076"/>
                        </a:lnTo>
                        <a:cubicBezTo>
                          <a:pt x="190150" y="104132"/>
                          <a:pt x="192528" y="98467"/>
                          <a:pt x="196724" y="94271"/>
                        </a:cubicBezTo>
                        <a:lnTo>
                          <a:pt x="206025" y="84970"/>
                        </a:lnTo>
                        <a:cubicBezTo>
                          <a:pt x="210221" y="80774"/>
                          <a:pt x="212599" y="75109"/>
                          <a:pt x="212599" y="69165"/>
                        </a:cubicBezTo>
                        <a:lnTo>
                          <a:pt x="212599" y="39862"/>
                        </a:lnTo>
                        <a:cubicBezTo>
                          <a:pt x="212599" y="39023"/>
                          <a:pt x="212529" y="38254"/>
                          <a:pt x="212459" y="37415"/>
                        </a:cubicBezTo>
                        <a:cubicBezTo>
                          <a:pt x="201689" y="34897"/>
                          <a:pt x="190500" y="33568"/>
                          <a:pt x="179031" y="33568"/>
                        </a:cubicBezTo>
                        <a:cubicBezTo>
                          <a:pt x="98677" y="33568"/>
                          <a:pt x="33568" y="98677"/>
                          <a:pt x="33568" y="179031"/>
                        </a:cubicBezTo>
                        <a:cubicBezTo>
                          <a:pt x="33568" y="185884"/>
                          <a:pt x="34058" y="192598"/>
                          <a:pt x="34967" y="199172"/>
                        </a:cubicBezTo>
                        <a:close/>
                        <a:moveTo>
                          <a:pt x="317010" y="225257"/>
                        </a:moveTo>
                        <a:cubicBezTo>
                          <a:pt x="314773" y="224278"/>
                          <a:pt x="312325" y="223789"/>
                          <a:pt x="309667" y="223789"/>
                        </a:cubicBezTo>
                        <a:lnTo>
                          <a:pt x="302115" y="223789"/>
                        </a:lnTo>
                        <a:cubicBezTo>
                          <a:pt x="295960" y="223789"/>
                          <a:pt x="290925" y="218753"/>
                          <a:pt x="290925" y="212599"/>
                        </a:cubicBezTo>
                        <a:cubicBezTo>
                          <a:pt x="290925" y="206445"/>
                          <a:pt x="285890" y="201410"/>
                          <a:pt x="279736" y="201410"/>
                        </a:cubicBezTo>
                        <a:lnTo>
                          <a:pt x="255469" y="201410"/>
                        </a:lnTo>
                        <a:cubicBezTo>
                          <a:pt x="249524" y="201410"/>
                          <a:pt x="243860" y="203787"/>
                          <a:pt x="239664" y="207983"/>
                        </a:cubicBezTo>
                        <a:lnTo>
                          <a:pt x="207983" y="239664"/>
                        </a:lnTo>
                        <a:cubicBezTo>
                          <a:pt x="203787" y="243860"/>
                          <a:pt x="201410" y="249524"/>
                          <a:pt x="201410" y="255469"/>
                        </a:cubicBezTo>
                        <a:lnTo>
                          <a:pt x="201410" y="268546"/>
                        </a:lnTo>
                        <a:cubicBezTo>
                          <a:pt x="201410" y="280925"/>
                          <a:pt x="211410" y="290925"/>
                          <a:pt x="223789" y="290925"/>
                        </a:cubicBezTo>
                        <a:lnTo>
                          <a:pt x="236866" y="290925"/>
                        </a:lnTo>
                        <a:cubicBezTo>
                          <a:pt x="242811" y="290925"/>
                          <a:pt x="248475" y="293303"/>
                          <a:pt x="252671" y="297499"/>
                        </a:cubicBezTo>
                        <a:cubicBezTo>
                          <a:pt x="254210" y="299037"/>
                          <a:pt x="255958" y="300366"/>
                          <a:pt x="257776" y="301345"/>
                        </a:cubicBezTo>
                        <a:cubicBezTo>
                          <a:pt x="285260" y="283582"/>
                          <a:pt x="306381" y="256867"/>
                          <a:pt x="316941" y="225257"/>
                        </a:cubicBezTo>
                        <a:close/>
                        <a:moveTo>
                          <a:pt x="0" y="179031"/>
                        </a:moveTo>
                        <a:cubicBezTo>
                          <a:pt x="0" y="80221"/>
                          <a:pt x="80221" y="0"/>
                          <a:pt x="179031" y="0"/>
                        </a:cubicBezTo>
                        <a:cubicBezTo>
                          <a:pt x="277841" y="0"/>
                          <a:pt x="358062" y="80221"/>
                          <a:pt x="358062" y="179031"/>
                        </a:cubicBezTo>
                        <a:cubicBezTo>
                          <a:pt x="358062" y="277841"/>
                          <a:pt x="277841" y="358062"/>
                          <a:pt x="179031" y="358062"/>
                        </a:cubicBezTo>
                        <a:cubicBezTo>
                          <a:pt x="80221" y="358062"/>
                          <a:pt x="0" y="277841"/>
                          <a:pt x="0" y="179031"/>
                        </a:cubicBezTo>
                        <a:close/>
                        <a:moveTo>
                          <a:pt x="89515" y="257357"/>
                        </a:moveTo>
                        <a:cubicBezTo>
                          <a:pt x="89515" y="263511"/>
                          <a:pt x="94551" y="268546"/>
                          <a:pt x="100705" y="268546"/>
                        </a:cubicBezTo>
                        <a:lnTo>
                          <a:pt x="123084" y="268546"/>
                        </a:lnTo>
                        <a:cubicBezTo>
                          <a:pt x="129238" y="268546"/>
                          <a:pt x="134273" y="263511"/>
                          <a:pt x="134273" y="257357"/>
                        </a:cubicBezTo>
                        <a:cubicBezTo>
                          <a:pt x="134273" y="251203"/>
                          <a:pt x="129238" y="246167"/>
                          <a:pt x="123084" y="246167"/>
                        </a:cubicBezTo>
                        <a:lnTo>
                          <a:pt x="100705" y="246167"/>
                        </a:lnTo>
                        <a:cubicBezTo>
                          <a:pt x="94551" y="246167"/>
                          <a:pt x="89515" y="251203"/>
                          <a:pt x="89515" y="257357"/>
                        </a:cubicBezTo>
                        <a:close/>
                        <a:moveTo>
                          <a:pt x="190220" y="179031"/>
                        </a:moveTo>
                        <a:cubicBezTo>
                          <a:pt x="184066" y="179031"/>
                          <a:pt x="179031" y="184066"/>
                          <a:pt x="179031" y="190220"/>
                        </a:cubicBezTo>
                        <a:lnTo>
                          <a:pt x="179031" y="212599"/>
                        </a:lnTo>
                        <a:cubicBezTo>
                          <a:pt x="179031" y="218753"/>
                          <a:pt x="184066" y="223789"/>
                          <a:pt x="190220" y="223789"/>
                        </a:cubicBezTo>
                        <a:cubicBezTo>
                          <a:pt x="196374" y="223789"/>
                          <a:pt x="201410" y="218753"/>
                          <a:pt x="201410" y="212599"/>
                        </a:cubicBezTo>
                        <a:lnTo>
                          <a:pt x="201410" y="190220"/>
                        </a:lnTo>
                        <a:cubicBezTo>
                          <a:pt x="201410" y="184066"/>
                          <a:pt x="196374" y="179031"/>
                          <a:pt x="190220" y="179031"/>
                        </a:cubicBezTo>
                        <a:close/>
                        <a:moveTo>
                          <a:pt x="223789" y="100705"/>
                        </a:moveTo>
                        <a:lnTo>
                          <a:pt x="223789" y="123084"/>
                        </a:lnTo>
                        <a:cubicBezTo>
                          <a:pt x="223789" y="129238"/>
                          <a:pt x="228824" y="134273"/>
                          <a:pt x="234978" y="134273"/>
                        </a:cubicBezTo>
                        <a:cubicBezTo>
                          <a:pt x="241132" y="134273"/>
                          <a:pt x="246167" y="129238"/>
                          <a:pt x="246167" y="123084"/>
                        </a:cubicBezTo>
                        <a:lnTo>
                          <a:pt x="246167" y="100705"/>
                        </a:lnTo>
                        <a:cubicBezTo>
                          <a:pt x="246167" y="94551"/>
                          <a:pt x="241132" y="89515"/>
                          <a:pt x="234978" y="89515"/>
                        </a:cubicBezTo>
                        <a:cubicBezTo>
                          <a:pt x="228824" y="89515"/>
                          <a:pt x="223789" y="94551"/>
                          <a:pt x="223789" y="100705"/>
                        </a:cubicBezTo>
                        <a:close/>
                      </a:path>
                    </a:pathLst>
                  </a:custGeom>
                  <a:solidFill>
                    <a:srgbClr val="C59F5E"/>
                  </a:solidFill>
                </p:spPr>
              </p:sp>
            </p:grpSp>
            <p:grpSp>
              <p:nvGrpSpPr>
                <p:cNvPr id="65" name="组合 64"/>
                <p:cNvGrpSpPr/>
                <p:nvPr/>
              </p:nvGrpSpPr>
              <p:grpSpPr>
                <a:xfrm>
                  <a:off x="20183" y="10966"/>
                  <a:ext cx="1202" cy="1202"/>
                  <a:chOff x="21093" y="5117"/>
                  <a:chExt cx="1202" cy="1202"/>
                </a:xfrm>
              </p:grpSpPr>
              <p:sp>
                <p:nvSpPr>
                  <p:cNvPr id="66" name="Shape 20"/>
                  <p:cNvSpPr/>
                  <p:nvPr/>
                </p:nvSpPr>
                <p:spPr>
                  <a:xfrm>
                    <a:off x="21093" y="5117"/>
                    <a:ext cx="1203" cy="1203"/>
                  </a:xfrm>
                  <a:custGeom>
                    <a:avLst/>
                    <a:gdLst/>
                    <a:ahLst/>
                    <a:cxnLst/>
                    <a:rect l="l" t="t" r="r" b="b"/>
                    <a:pathLst>
                      <a:path w="763865" h="763865">
                        <a:moveTo>
                          <a:pt x="381932" y="0"/>
                        </a:moveTo>
                        <a:lnTo>
                          <a:pt x="381932" y="0"/>
                        </a:lnTo>
                        <a:cubicBezTo>
                          <a:pt x="592727" y="0"/>
                          <a:pt x="763865" y="171138"/>
                          <a:pt x="763865" y="381932"/>
                        </a:cubicBezTo>
                        <a:lnTo>
                          <a:pt x="763865" y="381932"/>
                        </a:lnTo>
                        <a:cubicBezTo>
                          <a:pt x="763865" y="592727"/>
                          <a:pt x="592727" y="763865"/>
                          <a:pt x="381932" y="763865"/>
                        </a:cubicBezTo>
                        <a:lnTo>
                          <a:pt x="381932" y="763865"/>
                        </a:lnTo>
                        <a:cubicBezTo>
                          <a:pt x="171138" y="763865"/>
                          <a:pt x="0" y="592727"/>
                          <a:pt x="0" y="381932"/>
                        </a:cubicBezTo>
                        <a:lnTo>
                          <a:pt x="0" y="381932"/>
                        </a:lnTo>
                        <a:cubicBezTo>
                          <a:pt x="0" y="171138"/>
                          <a:pt x="171138" y="0"/>
                          <a:pt x="381932" y="0"/>
                        </a:cubicBezTo>
                        <a:close/>
                      </a:path>
                    </a:pathLst>
                  </a:custGeom>
                  <a:solidFill>
                    <a:srgbClr val="C0A062">
                      <a:alpha val="20000"/>
                    </a:srgbClr>
                  </a:solidFill>
                </p:spPr>
              </p:sp>
              <p:sp>
                <p:nvSpPr>
                  <p:cNvPr id="67" name="Shape 25"/>
                  <p:cNvSpPr/>
                  <p:nvPr/>
                </p:nvSpPr>
                <p:spPr>
                  <a:xfrm>
                    <a:off x="21434" y="5422"/>
                    <a:ext cx="521" cy="594"/>
                  </a:xfrm>
                  <a:custGeom>
                    <a:avLst/>
                    <a:gdLst/>
                    <a:ahLst/>
                    <a:cxnLst/>
                    <a:rect l="l" t="t" r="r" b="b"/>
                    <a:pathLst>
                      <a:path w="286449" h="286449">
                        <a:moveTo>
                          <a:pt x="26855" y="35806"/>
                        </a:moveTo>
                        <a:cubicBezTo>
                          <a:pt x="12029" y="35806"/>
                          <a:pt x="0" y="47835"/>
                          <a:pt x="0" y="62661"/>
                        </a:cubicBezTo>
                        <a:cubicBezTo>
                          <a:pt x="0" y="71109"/>
                          <a:pt x="3972" y="79053"/>
                          <a:pt x="10742" y="84144"/>
                        </a:cubicBezTo>
                        <a:lnTo>
                          <a:pt x="127112" y="171422"/>
                        </a:lnTo>
                        <a:cubicBezTo>
                          <a:pt x="136679" y="178583"/>
                          <a:pt x="149770" y="178583"/>
                          <a:pt x="159337" y="171422"/>
                        </a:cubicBezTo>
                        <a:lnTo>
                          <a:pt x="275707" y="84144"/>
                        </a:lnTo>
                        <a:cubicBezTo>
                          <a:pt x="282477" y="79053"/>
                          <a:pt x="286449" y="71109"/>
                          <a:pt x="286449" y="62661"/>
                        </a:cubicBezTo>
                        <a:cubicBezTo>
                          <a:pt x="286449" y="47835"/>
                          <a:pt x="274421" y="35806"/>
                          <a:pt x="259595" y="35806"/>
                        </a:cubicBezTo>
                        <a:lnTo>
                          <a:pt x="26855" y="35806"/>
                        </a:lnTo>
                        <a:close/>
                        <a:moveTo>
                          <a:pt x="0" y="109656"/>
                        </a:moveTo>
                        <a:lnTo>
                          <a:pt x="0" y="214837"/>
                        </a:lnTo>
                        <a:cubicBezTo>
                          <a:pt x="0" y="234586"/>
                          <a:pt x="16057" y="250643"/>
                          <a:pt x="35806" y="250643"/>
                        </a:cubicBezTo>
                        <a:lnTo>
                          <a:pt x="250643" y="250643"/>
                        </a:lnTo>
                        <a:cubicBezTo>
                          <a:pt x="270393" y="250643"/>
                          <a:pt x="286449" y="234586"/>
                          <a:pt x="286449" y="214837"/>
                        </a:cubicBezTo>
                        <a:lnTo>
                          <a:pt x="286449" y="109656"/>
                        </a:lnTo>
                        <a:lnTo>
                          <a:pt x="175450" y="192906"/>
                        </a:lnTo>
                        <a:cubicBezTo>
                          <a:pt x="156372" y="207228"/>
                          <a:pt x="130077" y="207228"/>
                          <a:pt x="110999" y="192906"/>
                        </a:cubicBezTo>
                        <a:lnTo>
                          <a:pt x="0" y="109656"/>
                        </a:lnTo>
                        <a:close/>
                      </a:path>
                    </a:pathLst>
                  </a:custGeom>
                  <a:solidFill>
                    <a:srgbClr val="C59F5E"/>
                  </a:solidFill>
                </p:spPr>
              </p:sp>
            </p:grpSp>
            <p:grpSp>
              <p:nvGrpSpPr>
                <p:cNvPr id="68" name="组合 67"/>
                <p:cNvGrpSpPr/>
                <p:nvPr/>
              </p:nvGrpSpPr>
              <p:grpSpPr>
                <a:xfrm>
                  <a:off x="7365" y="10966"/>
                  <a:ext cx="1202" cy="1202"/>
                  <a:chOff x="7400" y="11005"/>
                  <a:chExt cx="1202" cy="1202"/>
                </a:xfrm>
              </p:grpSpPr>
              <p:sp>
                <p:nvSpPr>
                  <p:cNvPr id="69" name="Shape 15"/>
                  <p:cNvSpPr/>
                  <p:nvPr/>
                </p:nvSpPr>
                <p:spPr>
                  <a:xfrm>
                    <a:off x="7400" y="11005"/>
                    <a:ext cx="1203" cy="1203"/>
                  </a:xfrm>
                  <a:custGeom>
                    <a:avLst/>
                    <a:gdLst/>
                    <a:ahLst/>
                    <a:cxnLst/>
                    <a:rect l="l" t="t" r="r" b="b"/>
                    <a:pathLst>
                      <a:path w="763865" h="763865">
                        <a:moveTo>
                          <a:pt x="381932" y="0"/>
                        </a:moveTo>
                        <a:lnTo>
                          <a:pt x="381932" y="0"/>
                        </a:lnTo>
                        <a:cubicBezTo>
                          <a:pt x="592727" y="0"/>
                          <a:pt x="763865" y="171138"/>
                          <a:pt x="763865" y="381932"/>
                        </a:cubicBezTo>
                        <a:lnTo>
                          <a:pt x="763865" y="381932"/>
                        </a:lnTo>
                        <a:cubicBezTo>
                          <a:pt x="763865" y="592727"/>
                          <a:pt x="592727" y="763865"/>
                          <a:pt x="381932" y="763865"/>
                        </a:cubicBezTo>
                        <a:lnTo>
                          <a:pt x="381932" y="763865"/>
                        </a:lnTo>
                        <a:cubicBezTo>
                          <a:pt x="171138" y="763865"/>
                          <a:pt x="0" y="592727"/>
                          <a:pt x="0" y="381932"/>
                        </a:cubicBezTo>
                        <a:lnTo>
                          <a:pt x="0" y="381932"/>
                        </a:lnTo>
                        <a:cubicBezTo>
                          <a:pt x="0" y="171138"/>
                          <a:pt x="171138" y="0"/>
                          <a:pt x="381932" y="0"/>
                        </a:cubicBezTo>
                        <a:close/>
                      </a:path>
                    </a:pathLst>
                  </a:custGeom>
                  <a:solidFill>
                    <a:srgbClr val="C0A062">
                      <a:alpha val="20000"/>
                    </a:srgbClr>
                  </a:solidFill>
                </p:spPr>
              </p:sp>
              <p:sp>
                <p:nvSpPr>
                  <p:cNvPr id="70" name="Shape 16"/>
                  <p:cNvSpPr/>
                  <p:nvPr/>
                </p:nvSpPr>
                <p:spPr>
                  <a:xfrm>
                    <a:off x="7724" y="11325"/>
                    <a:ext cx="564" cy="564"/>
                  </a:xfrm>
                  <a:custGeom>
                    <a:avLst/>
                    <a:gdLst/>
                    <a:ahLst/>
                    <a:cxnLst/>
                    <a:rect l="l" t="t" r="r" b="b"/>
                    <a:pathLst>
                      <a:path w="358062" h="358062">
                        <a:moveTo>
                          <a:pt x="44758" y="44758"/>
                        </a:moveTo>
                        <a:cubicBezTo>
                          <a:pt x="44758" y="32379"/>
                          <a:pt x="34757" y="22379"/>
                          <a:pt x="22379" y="22379"/>
                        </a:cubicBezTo>
                        <a:cubicBezTo>
                          <a:pt x="10001" y="22379"/>
                          <a:pt x="0" y="32379"/>
                          <a:pt x="0" y="44758"/>
                        </a:cubicBezTo>
                        <a:lnTo>
                          <a:pt x="0" y="279736"/>
                        </a:lnTo>
                        <a:cubicBezTo>
                          <a:pt x="0" y="310646"/>
                          <a:pt x="25036" y="335683"/>
                          <a:pt x="55947" y="335683"/>
                        </a:cubicBezTo>
                        <a:lnTo>
                          <a:pt x="335683" y="335683"/>
                        </a:lnTo>
                        <a:cubicBezTo>
                          <a:pt x="348061" y="335683"/>
                          <a:pt x="358062" y="325682"/>
                          <a:pt x="358062" y="313304"/>
                        </a:cubicBezTo>
                        <a:cubicBezTo>
                          <a:pt x="358062" y="300926"/>
                          <a:pt x="348061" y="290925"/>
                          <a:pt x="335683" y="290925"/>
                        </a:cubicBezTo>
                        <a:lnTo>
                          <a:pt x="55947" y="290925"/>
                        </a:lnTo>
                        <a:cubicBezTo>
                          <a:pt x="49793" y="290925"/>
                          <a:pt x="44758" y="285890"/>
                          <a:pt x="44758" y="279736"/>
                        </a:cubicBezTo>
                        <a:lnTo>
                          <a:pt x="44758" y="44758"/>
                        </a:lnTo>
                        <a:close/>
                        <a:moveTo>
                          <a:pt x="329109" y="105320"/>
                        </a:moveTo>
                        <a:cubicBezTo>
                          <a:pt x="337851" y="96579"/>
                          <a:pt x="337851" y="82382"/>
                          <a:pt x="329109" y="73640"/>
                        </a:cubicBezTo>
                        <a:cubicBezTo>
                          <a:pt x="320367" y="64899"/>
                          <a:pt x="306171" y="64899"/>
                          <a:pt x="297429" y="73640"/>
                        </a:cubicBezTo>
                        <a:lnTo>
                          <a:pt x="223789" y="147351"/>
                        </a:lnTo>
                        <a:lnTo>
                          <a:pt x="183646" y="107279"/>
                        </a:lnTo>
                        <a:cubicBezTo>
                          <a:pt x="174905" y="98537"/>
                          <a:pt x="160708" y="98537"/>
                          <a:pt x="151966" y="107279"/>
                        </a:cubicBezTo>
                        <a:lnTo>
                          <a:pt x="84830" y="174415"/>
                        </a:lnTo>
                        <a:cubicBezTo>
                          <a:pt x="76088" y="183157"/>
                          <a:pt x="76088" y="197354"/>
                          <a:pt x="84830" y="206095"/>
                        </a:cubicBezTo>
                        <a:cubicBezTo>
                          <a:pt x="93572" y="214837"/>
                          <a:pt x="107768" y="214837"/>
                          <a:pt x="116510" y="206095"/>
                        </a:cubicBezTo>
                        <a:lnTo>
                          <a:pt x="167841" y="154764"/>
                        </a:lnTo>
                        <a:lnTo>
                          <a:pt x="207983" y="194906"/>
                        </a:lnTo>
                        <a:cubicBezTo>
                          <a:pt x="216725" y="203648"/>
                          <a:pt x="230922" y="203648"/>
                          <a:pt x="239664" y="194906"/>
                        </a:cubicBezTo>
                        <a:lnTo>
                          <a:pt x="329179" y="105390"/>
                        </a:lnTo>
                        <a:close/>
                      </a:path>
                    </a:pathLst>
                  </a:custGeom>
                  <a:solidFill>
                    <a:srgbClr val="C59F5E"/>
                  </a:solidFill>
                </p:spPr>
              </p:sp>
            </p:grpSp>
            <p:grpSp>
              <p:nvGrpSpPr>
                <p:cNvPr id="71" name="组合 70"/>
                <p:cNvGrpSpPr/>
                <p:nvPr/>
              </p:nvGrpSpPr>
              <p:grpSpPr>
                <a:xfrm>
                  <a:off x="956" y="10966"/>
                  <a:ext cx="1202" cy="1202"/>
                  <a:chOff x="956" y="11005"/>
                  <a:chExt cx="1202" cy="1202"/>
                </a:xfrm>
              </p:grpSpPr>
              <p:sp>
                <p:nvSpPr>
                  <p:cNvPr id="72" name="Shape 10"/>
                  <p:cNvSpPr/>
                  <p:nvPr/>
                </p:nvSpPr>
                <p:spPr>
                  <a:xfrm>
                    <a:off x="956" y="11005"/>
                    <a:ext cx="1203" cy="1203"/>
                  </a:xfrm>
                  <a:custGeom>
                    <a:avLst/>
                    <a:gdLst/>
                    <a:ahLst/>
                    <a:cxnLst/>
                    <a:rect l="l" t="t" r="r" b="b"/>
                    <a:pathLst>
                      <a:path w="763865" h="763865">
                        <a:moveTo>
                          <a:pt x="381932" y="0"/>
                        </a:moveTo>
                        <a:lnTo>
                          <a:pt x="381932" y="0"/>
                        </a:lnTo>
                        <a:cubicBezTo>
                          <a:pt x="592727" y="0"/>
                          <a:pt x="763865" y="171138"/>
                          <a:pt x="763865" y="381932"/>
                        </a:cubicBezTo>
                        <a:lnTo>
                          <a:pt x="763865" y="381932"/>
                        </a:lnTo>
                        <a:cubicBezTo>
                          <a:pt x="763865" y="592727"/>
                          <a:pt x="592727" y="763865"/>
                          <a:pt x="381932" y="763865"/>
                        </a:cubicBezTo>
                        <a:lnTo>
                          <a:pt x="381932" y="763865"/>
                        </a:lnTo>
                        <a:cubicBezTo>
                          <a:pt x="171138" y="763865"/>
                          <a:pt x="0" y="592727"/>
                          <a:pt x="0" y="381932"/>
                        </a:cubicBezTo>
                        <a:lnTo>
                          <a:pt x="0" y="381932"/>
                        </a:lnTo>
                        <a:cubicBezTo>
                          <a:pt x="0" y="171138"/>
                          <a:pt x="171138" y="0"/>
                          <a:pt x="381932" y="0"/>
                        </a:cubicBezTo>
                        <a:close/>
                      </a:path>
                    </a:pathLst>
                  </a:custGeom>
                  <a:solidFill>
                    <a:srgbClr val="D3C5AA"/>
                  </a:solidFill>
                </p:spPr>
              </p:sp>
              <p:sp>
                <p:nvSpPr>
                  <p:cNvPr id="73" name="Shape 11"/>
                  <p:cNvSpPr/>
                  <p:nvPr/>
                </p:nvSpPr>
                <p:spPr>
                  <a:xfrm>
                    <a:off x="1245" y="11325"/>
                    <a:ext cx="634" cy="564"/>
                  </a:xfrm>
                  <a:custGeom>
                    <a:avLst/>
                    <a:gdLst/>
                    <a:ahLst/>
                    <a:cxnLst/>
                    <a:rect l="l" t="t" r="r" b="b"/>
                    <a:pathLst>
                      <a:path w="402819" h="358062">
                        <a:moveTo>
                          <a:pt x="188052" y="59584"/>
                        </a:moveTo>
                        <a:lnTo>
                          <a:pt x="106509" y="150218"/>
                        </a:lnTo>
                        <a:cubicBezTo>
                          <a:pt x="103292" y="153785"/>
                          <a:pt x="103432" y="159309"/>
                          <a:pt x="106859" y="162736"/>
                        </a:cubicBezTo>
                        <a:cubicBezTo>
                          <a:pt x="128189" y="184066"/>
                          <a:pt x="162806" y="184066"/>
                          <a:pt x="184136" y="162736"/>
                        </a:cubicBezTo>
                        <a:lnTo>
                          <a:pt x="206375" y="140497"/>
                        </a:lnTo>
                        <a:cubicBezTo>
                          <a:pt x="209312" y="137560"/>
                          <a:pt x="213019" y="135952"/>
                          <a:pt x="216795" y="135672"/>
                        </a:cubicBezTo>
                        <a:cubicBezTo>
                          <a:pt x="221551" y="135252"/>
                          <a:pt x="226446" y="136861"/>
                          <a:pt x="230083" y="140497"/>
                        </a:cubicBezTo>
                        <a:lnTo>
                          <a:pt x="353586" y="262952"/>
                        </a:lnTo>
                        <a:lnTo>
                          <a:pt x="402819" y="223789"/>
                        </a:lnTo>
                        <a:lnTo>
                          <a:pt x="402819" y="22379"/>
                        </a:lnTo>
                        <a:lnTo>
                          <a:pt x="324493" y="67137"/>
                        </a:lnTo>
                        <a:lnTo>
                          <a:pt x="307849" y="56017"/>
                        </a:lnTo>
                        <a:cubicBezTo>
                          <a:pt x="296800" y="48674"/>
                          <a:pt x="283862" y="44758"/>
                          <a:pt x="270574" y="44758"/>
                        </a:cubicBezTo>
                        <a:lnTo>
                          <a:pt x="221341" y="44758"/>
                        </a:lnTo>
                        <a:cubicBezTo>
                          <a:pt x="220572" y="44758"/>
                          <a:pt x="219732" y="44758"/>
                          <a:pt x="218963" y="44828"/>
                        </a:cubicBezTo>
                        <a:cubicBezTo>
                          <a:pt x="207144" y="45457"/>
                          <a:pt x="196025" y="50772"/>
                          <a:pt x="188052" y="59584"/>
                        </a:cubicBezTo>
                        <a:close/>
                        <a:moveTo>
                          <a:pt x="81543" y="127769"/>
                        </a:moveTo>
                        <a:lnTo>
                          <a:pt x="156232" y="44758"/>
                        </a:lnTo>
                        <a:lnTo>
                          <a:pt x="128539" y="44758"/>
                        </a:lnTo>
                        <a:cubicBezTo>
                          <a:pt x="110705" y="44758"/>
                          <a:pt x="93642" y="51821"/>
                          <a:pt x="81053" y="64409"/>
                        </a:cubicBezTo>
                        <a:lnTo>
                          <a:pt x="78326" y="67137"/>
                        </a:lnTo>
                        <a:lnTo>
                          <a:pt x="0" y="22379"/>
                        </a:lnTo>
                        <a:lnTo>
                          <a:pt x="0" y="223789"/>
                        </a:lnTo>
                        <a:lnTo>
                          <a:pt x="109377" y="314912"/>
                        </a:lnTo>
                        <a:cubicBezTo>
                          <a:pt x="125461" y="328340"/>
                          <a:pt x="145742" y="335683"/>
                          <a:pt x="166653" y="335683"/>
                        </a:cubicBezTo>
                        <a:lnTo>
                          <a:pt x="177632" y="335683"/>
                        </a:lnTo>
                        <a:lnTo>
                          <a:pt x="172737" y="330787"/>
                        </a:lnTo>
                        <a:cubicBezTo>
                          <a:pt x="166163" y="324214"/>
                          <a:pt x="166163" y="313584"/>
                          <a:pt x="172737" y="307080"/>
                        </a:cubicBezTo>
                        <a:cubicBezTo>
                          <a:pt x="179311" y="300576"/>
                          <a:pt x="189941" y="300506"/>
                          <a:pt x="196444" y="307080"/>
                        </a:cubicBezTo>
                        <a:lnTo>
                          <a:pt x="225117" y="335753"/>
                        </a:lnTo>
                        <a:lnTo>
                          <a:pt x="231411" y="335753"/>
                        </a:lnTo>
                        <a:cubicBezTo>
                          <a:pt x="244769" y="335753"/>
                          <a:pt x="257846" y="332746"/>
                          <a:pt x="269735" y="327151"/>
                        </a:cubicBezTo>
                        <a:lnTo>
                          <a:pt x="251063" y="308409"/>
                        </a:lnTo>
                        <a:cubicBezTo>
                          <a:pt x="244489" y="301835"/>
                          <a:pt x="244489" y="291205"/>
                          <a:pt x="251063" y="284701"/>
                        </a:cubicBezTo>
                        <a:cubicBezTo>
                          <a:pt x="257637" y="278197"/>
                          <a:pt x="268267" y="278127"/>
                          <a:pt x="274770" y="284701"/>
                        </a:cubicBezTo>
                        <a:lnTo>
                          <a:pt x="297149" y="307080"/>
                        </a:lnTo>
                        <a:lnTo>
                          <a:pt x="309388" y="294841"/>
                        </a:lnTo>
                        <a:cubicBezTo>
                          <a:pt x="315612" y="288617"/>
                          <a:pt x="317430" y="279596"/>
                          <a:pt x="314703" y="271693"/>
                        </a:cubicBezTo>
                        <a:lnTo>
                          <a:pt x="218264" y="176024"/>
                        </a:lnTo>
                        <a:lnTo>
                          <a:pt x="207844" y="186444"/>
                        </a:lnTo>
                        <a:cubicBezTo>
                          <a:pt x="173366" y="220921"/>
                          <a:pt x="117559" y="220921"/>
                          <a:pt x="83081" y="186444"/>
                        </a:cubicBezTo>
                        <a:cubicBezTo>
                          <a:pt x="66997" y="170359"/>
                          <a:pt x="66367" y="144553"/>
                          <a:pt x="81543" y="127699"/>
                        </a:cubicBezTo>
                        <a:close/>
                      </a:path>
                    </a:pathLst>
                  </a:custGeom>
                  <a:solidFill>
                    <a:srgbClr val="C59F5E"/>
                  </a:solidFill>
                </p:spPr>
              </p:sp>
            </p:grpSp>
          </p:grpSp>
        </p:grpSp>
      </p:grpSp>
    </p:spTree>
    <p:custDataLst>
      <p:tags r:id="rId7"/>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加工增值政策:产业链延伸的核心引擎</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加工增值30%内销免关税政策的四大优化</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截至2025年11月累计内销114.2亿元</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85" name="组合 84"/>
          <p:cNvGrpSpPr/>
          <p:nvPr/>
        </p:nvGrpSpPr>
        <p:grpSpPr>
          <a:xfrm>
            <a:off x="549910" y="1453515"/>
            <a:ext cx="3632200" cy="2442210"/>
            <a:chOff x="866" y="2289"/>
            <a:chExt cx="5720" cy="3846"/>
          </a:xfrm>
        </p:grpSpPr>
        <p:grpSp>
          <p:nvGrpSpPr>
            <p:cNvPr id="54" name="组合 53"/>
            <p:cNvGrpSpPr/>
            <p:nvPr/>
          </p:nvGrpSpPr>
          <p:grpSpPr>
            <a:xfrm rot="0">
              <a:off x="866" y="2289"/>
              <a:ext cx="5720" cy="3847"/>
              <a:chOff x="840" y="2263"/>
              <a:chExt cx="5720" cy="3240"/>
            </a:xfrm>
          </p:grpSpPr>
          <p:sp>
            <p:nvSpPr>
              <p:cNvPr id="8" name="Shape 3"/>
              <p:cNvSpPr/>
              <p:nvPr/>
            </p:nvSpPr>
            <p:spPr>
              <a:xfrm>
                <a:off x="840" y="2263"/>
                <a:ext cx="5720" cy="3240"/>
              </a:xfrm>
              <a:custGeom>
                <a:avLst/>
                <a:gdLst/>
                <a:ahLst/>
                <a:cxnLst/>
                <a:rect l="l" t="t" r="r" b="b"/>
                <a:pathLst>
                  <a:path w="3632200" h="2057400">
                    <a:moveTo>
                      <a:pt x="50800" y="0"/>
                    </a:moveTo>
                    <a:lnTo>
                      <a:pt x="3479808" y="0"/>
                    </a:lnTo>
                    <a:cubicBezTo>
                      <a:pt x="3563972" y="0"/>
                      <a:pt x="3632200" y="68228"/>
                      <a:pt x="3632200" y="152392"/>
                    </a:cubicBezTo>
                    <a:lnTo>
                      <a:pt x="3632200" y="1905008"/>
                    </a:lnTo>
                    <a:cubicBezTo>
                      <a:pt x="3632200" y="1989172"/>
                      <a:pt x="3563972" y="2057400"/>
                      <a:pt x="3479808" y="2057400"/>
                    </a:cubicBezTo>
                    <a:lnTo>
                      <a:pt x="50800" y="2057400"/>
                    </a:lnTo>
                    <a:cubicBezTo>
                      <a:pt x="22763" y="2057400"/>
                      <a:pt x="0" y="2034637"/>
                      <a:pt x="0" y="2006600"/>
                    </a:cubicBezTo>
                    <a:lnTo>
                      <a:pt x="0" y="50800"/>
                    </a:lnTo>
                    <a:cubicBezTo>
                      <a:pt x="0" y="22763"/>
                      <a:pt x="22763" y="0"/>
                      <a:pt x="50800"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9" name="Shape 4"/>
              <p:cNvSpPr/>
              <p:nvPr/>
            </p:nvSpPr>
            <p:spPr>
              <a:xfrm>
                <a:off x="840" y="2263"/>
                <a:ext cx="80" cy="3240"/>
              </a:xfrm>
              <a:custGeom>
                <a:avLst/>
                <a:gdLst/>
                <a:ahLst/>
                <a:cxnLst/>
                <a:rect l="l" t="t" r="r" b="b"/>
                <a:pathLst>
                  <a:path w="50800" h="2057400">
                    <a:moveTo>
                      <a:pt x="50800" y="0"/>
                    </a:moveTo>
                    <a:lnTo>
                      <a:pt x="50800" y="0"/>
                    </a:lnTo>
                    <a:lnTo>
                      <a:pt x="50800" y="2057400"/>
                    </a:lnTo>
                    <a:lnTo>
                      <a:pt x="50800" y="2057400"/>
                    </a:lnTo>
                    <a:cubicBezTo>
                      <a:pt x="22763" y="2057400"/>
                      <a:pt x="0" y="2034637"/>
                      <a:pt x="0" y="2006600"/>
                    </a:cubicBezTo>
                    <a:lnTo>
                      <a:pt x="0" y="50800"/>
                    </a:lnTo>
                    <a:cubicBezTo>
                      <a:pt x="0" y="22763"/>
                      <a:pt x="22763" y="0"/>
                      <a:pt x="50800" y="0"/>
                    </a:cubicBezTo>
                    <a:close/>
                  </a:path>
                </a:pathLst>
              </a:custGeom>
              <a:solidFill>
                <a:srgbClr val="C0A062"/>
              </a:solidFill>
            </p:spPr>
          </p:sp>
        </p:grpSp>
        <p:sp>
          <p:nvSpPr>
            <p:cNvPr id="10" name="Shape 5"/>
            <p:cNvSpPr/>
            <p:nvPr/>
          </p:nvSpPr>
          <p:spPr>
            <a:xfrm>
              <a:off x="1226" y="2609"/>
              <a:ext cx="800" cy="8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C59F5E"/>
            </a:solidFill>
          </p:spPr>
        </p:sp>
        <p:sp>
          <p:nvSpPr>
            <p:cNvPr id="11" name="Text 6"/>
            <p:cNvSpPr/>
            <p:nvPr/>
          </p:nvSpPr>
          <p:spPr>
            <a:xfrm>
              <a:off x="1136" y="2609"/>
              <a:ext cx="980" cy="800"/>
            </a:xfrm>
            <a:prstGeom prst="rect">
              <a:avLst/>
            </a:prstGeom>
            <a:noFill/>
          </p:spPr>
          <p:txBody>
            <a:bodyPr wrap="square" lIns="0" tIns="0" rIns="0" bIns="0" rtlCol="0" anchor="ctr"/>
            <a:lstStyle/>
            <a:p>
              <a:pPr algn="ctr">
                <a:lnSpc>
                  <a:spcPct val="100000"/>
                </a:lnSpc>
              </a:pPr>
              <a:r>
                <a:rPr lang="en-US" sz="1800" b="1" dirty="0">
                  <a:solidFill>
                    <a:srgbClr val="FFFFFF"/>
                  </a:solidFill>
                  <a:latin typeface="微软雅黑" panose="020B0503020204020204" charset="-122"/>
                  <a:ea typeface="微软雅黑" panose="020B0503020204020204" charset="-122"/>
                  <a:cs typeface="MiSans Semibold" panose="00000700000000000000" charset="-122"/>
                </a:rPr>
                <a:t>1</a:t>
              </a:r>
              <a:endParaRPr lang="en-US" sz="180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12" name="Text 7"/>
            <p:cNvSpPr/>
            <p:nvPr/>
          </p:nvSpPr>
          <p:spPr>
            <a:xfrm>
              <a:off x="1226" y="3805"/>
              <a:ext cx="5200" cy="480"/>
            </a:xfrm>
            <a:prstGeom prst="rect">
              <a:avLst/>
            </a:prstGeom>
            <a:noFill/>
          </p:spPr>
          <p:txBody>
            <a:bodyPr wrap="square" lIns="0" tIns="0" rIns="0" bIns="0" rtlCol="0" anchor="ctr"/>
            <a:lstStyle/>
            <a:p>
              <a:pPr>
                <a:lnSpc>
                  <a:spcPct val="130000"/>
                </a:lnSpc>
              </a:pPr>
              <a:r>
                <a:rPr lang="en-US" sz="1600" b="1" dirty="0">
                  <a:solidFill>
                    <a:schemeClr val="tx1"/>
                  </a:solidFill>
                  <a:latin typeface="微软雅黑" panose="020B0503020204020204" charset="-122"/>
                  <a:ea typeface="微软雅黑" panose="020B0503020204020204" charset="-122"/>
                  <a:cs typeface="MiSans Semibold" panose="00000700000000000000" charset="-122"/>
                </a:rPr>
                <a:t>取消收入占比限制</a:t>
              </a:r>
              <a:endParaRPr lang="en-US" sz="16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13" name="Text 8"/>
            <p:cNvSpPr/>
            <p:nvPr/>
          </p:nvSpPr>
          <p:spPr>
            <a:xfrm>
              <a:off x="1226" y="4393"/>
              <a:ext cx="5180" cy="1402"/>
            </a:xfrm>
            <a:prstGeom prst="rect">
              <a:avLst/>
            </a:prstGeom>
            <a:noFill/>
          </p:spPr>
          <p:txBody>
            <a:bodyPr wrap="square" lIns="0" tIns="0" rIns="0" bIns="0" rtlCol="0" anchor="ctr"/>
            <a:lstStyle/>
            <a:p>
              <a:pPr algn="just">
                <a:lnSpc>
                  <a:spcPct val="180000"/>
                </a:lnSpc>
              </a:pPr>
              <a:r>
                <a:rPr 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取消鼓励类产业主营业务收入占比60%以上的限制</a:t>
              </a:r>
              <a:r>
                <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大幅降低享惠门槛</a:t>
              </a:r>
              <a:r>
                <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86" name="组合 85"/>
          <p:cNvGrpSpPr/>
          <p:nvPr/>
        </p:nvGrpSpPr>
        <p:grpSpPr>
          <a:xfrm>
            <a:off x="4396740" y="1453515"/>
            <a:ext cx="3632200" cy="2442210"/>
            <a:chOff x="6924" y="2289"/>
            <a:chExt cx="5720" cy="3846"/>
          </a:xfrm>
        </p:grpSpPr>
        <p:grpSp>
          <p:nvGrpSpPr>
            <p:cNvPr id="14" name="组合 13"/>
            <p:cNvGrpSpPr/>
            <p:nvPr/>
          </p:nvGrpSpPr>
          <p:grpSpPr>
            <a:xfrm rot="0">
              <a:off x="6924" y="2289"/>
              <a:ext cx="5720" cy="3847"/>
              <a:chOff x="6920" y="2263"/>
              <a:chExt cx="5720" cy="3240"/>
            </a:xfrm>
          </p:grpSpPr>
          <p:sp>
            <p:nvSpPr>
              <p:cNvPr id="15" name="Shape 9"/>
              <p:cNvSpPr/>
              <p:nvPr/>
            </p:nvSpPr>
            <p:spPr>
              <a:xfrm>
                <a:off x="6920" y="2263"/>
                <a:ext cx="5720" cy="3240"/>
              </a:xfrm>
              <a:custGeom>
                <a:avLst/>
                <a:gdLst/>
                <a:ahLst/>
                <a:cxnLst/>
                <a:rect l="l" t="t" r="r" b="b"/>
                <a:pathLst>
                  <a:path w="3632200" h="2057400">
                    <a:moveTo>
                      <a:pt x="50800" y="0"/>
                    </a:moveTo>
                    <a:lnTo>
                      <a:pt x="3479808" y="0"/>
                    </a:lnTo>
                    <a:cubicBezTo>
                      <a:pt x="3563972" y="0"/>
                      <a:pt x="3632200" y="68228"/>
                      <a:pt x="3632200" y="152392"/>
                    </a:cubicBezTo>
                    <a:lnTo>
                      <a:pt x="3632200" y="1905008"/>
                    </a:lnTo>
                    <a:cubicBezTo>
                      <a:pt x="3632200" y="1989172"/>
                      <a:pt x="3563972" y="2057400"/>
                      <a:pt x="3479808" y="2057400"/>
                    </a:cubicBezTo>
                    <a:lnTo>
                      <a:pt x="50800" y="2057400"/>
                    </a:lnTo>
                    <a:cubicBezTo>
                      <a:pt x="22763" y="2057400"/>
                      <a:pt x="0" y="2034637"/>
                      <a:pt x="0" y="2006600"/>
                    </a:cubicBezTo>
                    <a:lnTo>
                      <a:pt x="0" y="50800"/>
                    </a:lnTo>
                    <a:cubicBezTo>
                      <a:pt x="0" y="22763"/>
                      <a:pt x="22763" y="0"/>
                      <a:pt x="50800"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16" name="Shape 10"/>
              <p:cNvSpPr/>
              <p:nvPr/>
            </p:nvSpPr>
            <p:spPr>
              <a:xfrm>
                <a:off x="6920" y="2263"/>
                <a:ext cx="80" cy="3240"/>
              </a:xfrm>
              <a:custGeom>
                <a:avLst/>
                <a:gdLst/>
                <a:ahLst/>
                <a:cxnLst/>
                <a:rect l="l" t="t" r="r" b="b"/>
                <a:pathLst>
                  <a:path w="50800" h="2057400">
                    <a:moveTo>
                      <a:pt x="50800" y="0"/>
                    </a:moveTo>
                    <a:lnTo>
                      <a:pt x="50800" y="0"/>
                    </a:lnTo>
                    <a:lnTo>
                      <a:pt x="50800" y="2057400"/>
                    </a:lnTo>
                    <a:lnTo>
                      <a:pt x="50800" y="2057400"/>
                    </a:lnTo>
                    <a:cubicBezTo>
                      <a:pt x="22763" y="2057400"/>
                      <a:pt x="0" y="2034637"/>
                      <a:pt x="0" y="2006600"/>
                    </a:cubicBezTo>
                    <a:lnTo>
                      <a:pt x="0" y="50800"/>
                    </a:lnTo>
                    <a:cubicBezTo>
                      <a:pt x="0" y="22763"/>
                      <a:pt x="22763" y="0"/>
                      <a:pt x="50800" y="0"/>
                    </a:cubicBezTo>
                    <a:close/>
                  </a:path>
                </a:pathLst>
              </a:custGeom>
              <a:solidFill>
                <a:srgbClr val="C0A062"/>
              </a:solidFill>
            </p:spPr>
          </p:sp>
        </p:grpSp>
        <p:sp>
          <p:nvSpPr>
            <p:cNvPr id="17" name="Shape 11"/>
            <p:cNvSpPr/>
            <p:nvPr/>
          </p:nvSpPr>
          <p:spPr>
            <a:xfrm>
              <a:off x="7284" y="2609"/>
              <a:ext cx="800" cy="8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C59F5E"/>
            </a:solidFill>
          </p:spPr>
        </p:sp>
        <p:sp>
          <p:nvSpPr>
            <p:cNvPr id="18" name="Text 12"/>
            <p:cNvSpPr/>
            <p:nvPr/>
          </p:nvSpPr>
          <p:spPr>
            <a:xfrm>
              <a:off x="7194" y="2609"/>
              <a:ext cx="980" cy="800"/>
            </a:xfrm>
            <a:prstGeom prst="rect">
              <a:avLst/>
            </a:prstGeom>
            <a:noFill/>
          </p:spPr>
          <p:txBody>
            <a:bodyPr wrap="square" lIns="0" tIns="0" rIns="0" bIns="0" rtlCol="0" anchor="ctr"/>
            <a:lstStyle/>
            <a:p>
              <a:pPr algn="ctr">
                <a:lnSpc>
                  <a:spcPct val="100000"/>
                </a:lnSpc>
              </a:pPr>
              <a:r>
                <a:rPr lang="en-US" sz="1800" b="1" dirty="0">
                  <a:solidFill>
                    <a:srgbClr val="FFFFFF"/>
                  </a:solidFill>
                  <a:latin typeface="微软雅黑" panose="020B0503020204020204" charset="-122"/>
                  <a:ea typeface="微软雅黑" panose="020B0503020204020204" charset="-122"/>
                  <a:cs typeface="MiSans Semibold" panose="00000700000000000000" charset="-122"/>
                </a:rPr>
                <a:t>2</a:t>
              </a:r>
              <a:endParaRPr lang="en-US" sz="180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19" name="Text 13"/>
            <p:cNvSpPr/>
            <p:nvPr/>
          </p:nvSpPr>
          <p:spPr>
            <a:xfrm>
              <a:off x="7284" y="3805"/>
              <a:ext cx="5200" cy="480"/>
            </a:xfrm>
            <a:prstGeom prst="rect">
              <a:avLst/>
            </a:prstGeom>
            <a:noFill/>
          </p:spPr>
          <p:txBody>
            <a:bodyPr wrap="square" lIns="0" tIns="0" rIns="0" bIns="0" rtlCol="0" anchor="ctr"/>
            <a:lstStyle/>
            <a:p>
              <a:pPr>
                <a:lnSpc>
                  <a:spcPct val="130000"/>
                </a:lnSpc>
              </a:pPr>
              <a:r>
                <a:rPr lang="en-US" sz="1600" b="1" dirty="0">
                  <a:solidFill>
                    <a:schemeClr val="tx1"/>
                  </a:solidFill>
                  <a:latin typeface="微软雅黑" panose="020B0503020204020204" charset="-122"/>
                  <a:ea typeface="微软雅黑" panose="020B0503020204020204" charset="-122"/>
                  <a:cs typeface="MiSans Semibold" panose="00000700000000000000" charset="-122"/>
                </a:rPr>
                <a:t>扩大进口料件范围</a:t>
              </a:r>
              <a:endParaRPr lang="en-US" sz="16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20" name="Text 14"/>
            <p:cNvSpPr/>
            <p:nvPr/>
          </p:nvSpPr>
          <p:spPr>
            <a:xfrm>
              <a:off x="7284" y="4393"/>
              <a:ext cx="5180" cy="1402"/>
            </a:xfrm>
            <a:prstGeom prst="rect">
              <a:avLst/>
            </a:prstGeom>
            <a:noFill/>
          </p:spPr>
          <p:txBody>
            <a:bodyPr wrap="square" lIns="0" tIns="0" rIns="0" bIns="0" rtlCol="0" anchor="ctr"/>
            <a:lstStyle/>
            <a:p>
              <a:pPr algn="just">
                <a:lnSpc>
                  <a:spcPct val="180000"/>
                </a:lnSpc>
              </a:pPr>
              <a:r>
                <a:rPr 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将"零关税"进口货物纳入适用范畴</a:t>
              </a:r>
              <a:r>
                <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更多原材料可享受政策红利</a:t>
              </a:r>
              <a:r>
                <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87" name="组合 86"/>
          <p:cNvGrpSpPr/>
          <p:nvPr/>
        </p:nvGrpSpPr>
        <p:grpSpPr>
          <a:xfrm>
            <a:off x="8243570" y="1453515"/>
            <a:ext cx="3632200" cy="2442210"/>
            <a:chOff x="12982" y="2289"/>
            <a:chExt cx="5720" cy="3846"/>
          </a:xfrm>
        </p:grpSpPr>
        <p:grpSp>
          <p:nvGrpSpPr>
            <p:cNvPr id="21" name="组合 20"/>
            <p:cNvGrpSpPr/>
            <p:nvPr/>
          </p:nvGrpSpPr>
          <p:grpSpPr>
            <a:xfrm rot="0">
              <a:off x="12982" y="2289"/>
              <a:ext cx="5720" cy="3847"/>
              <a:chOff x="13000" y="2263"/>
              <a:chExt cx="5720" cy="3240"/>
            </a:xfrm>
          </p:grpSpPr>
          <p:sp>
            <p:nvSpPr>
              <p:cNvPr id="22" name="Shape 15"/>
              <p:cNvSpPr/>
              <p:nvPr/>
            </p:nvSpPr>
            <p:spPr>
              <a:xfrm>
                <a:off x="13000" y="2263"/>
                <a:ext cx="5720" cy="3240"/>
              </a:xfrm>
              <a:custGeom>
                <a:avLst/>
                <a:gdLst/>
                <a:ahLst/>
                <a:cxnLst/>
                <a:rect l="l" t="t" r="r" b="b"/>
                <a:pathLst>
                  <a:path w="3632200" h="2057400">
                    <a:moveTo>
                      <a:pt x="50800" y="0"/>
                    </a:moveTo>
                    <a:lnTo>
                      <a:pt x="3479808" y="0"/>
                    </a:lnTo>
                    <a:cubicBezTo>
                      <a:pt x="3563972" y="0"/>
                      <a:pt x="3632200" y="68228"/>
                      <a:pt x="3632200" y="152392"/>
                    </a:cubicBezTo>
                    <a:lnTo>
                      <a:pt x="3632200" y="1905008"/>
                    </a:lnTo>
                    <a:cubicBezTo>
                      <a:pt x="3632200" y="1989172"/>
                      <a:pt x="3563972" y="2057400"/>
                      <a:pt x="3479808" y="2057400"/>
                    </a:cubicBezTo>
                    <a:lnTo>
                      <a:pt x="50800" y="2057400"/>
                    </a:lnTo>
                    <a:cubicBezTo>
                      <a:pt x="22763" y="2057400"/>
                      <a:pt x="0" y="2034637"/>
                      <a:pt x="0" y="2006600"/>
                    </a:cubicBezTo>
                    <a:lnTo>
                      <a:pt x="0" y="50800"/>
                    </a:lnTo>
                    <a:cubicBezTo>
                      <a:pt x="0" y="22763"/>
                      <a:pt x="22763" y="0"/>
                      <a:pt x="50800"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23" name="Shape 16"/>
              <p:cNvSpPr/>
              <p:nvPr/>
            </p:nvSpPr>
            <p:spPr>
              <a:xfrm>
                <a:off x="13000" y="2263"/>
                <a:ext cx="80" cy="3240"/>
              </a:xfrm>
              <a:custGeom>
                <a:avLst/>
                <a:gdLst/>
                <a:ahLst/>
                <a:cxnLst/>
                <a:rect l="l" t="t" r="r" b="b"/>
                <a:pathLst>
                  <a:path w="50800" h="2057400">
                    <a:moveTo>
                      <a:pt x="50800" y="0"/>
                    </a:moveTo>
                    <a:lnTo>
                      <a:pt x="50800" y="0"/>
                    </a:lnTo>
                    <a:lnTo>
                      <a:pt x="50800" y="2057400"/>
                    </a:lnTo>
                    <a:lnTo>
                      <a:pt x="50800" y="2057400"/>
                    </a:lnTo>
                    <a:cubicBezTo>
                      <a:pt x="22763" y="2057400"/>
                      <a:pt x="0" y="2034637"/>
                      <a:pt x="0" y="2006600"/>
                    </a:cubicBezTo>
                    <a:lnTo>
                      <a:pt x="0" y="50800"/>
                    </a:lnTo>
                    <a:cubicBezTo>
                      <a:pt x="0" y="22763"/>
                      <a:pt x="22763" y="0"/>
                      <a:pt x="50800" y="0"/>
                    </a:cubicBezTo>
                    <a:close/>
                  </a:path>
                </a:pathLst>
              </a:custGeom>
              <a:solidFill>
                <a:srgbClr val="C0A062"/>
              </a:solidFill>
            </p:spPr>
          </p:sp>
        </p:grpSp>
        <p:sp>
          <p:nvSpPr>
            <p:cNvPr id="24" name="Shape 17"/>
            <p:cNvSpPr/>
            <p:nvPr/>
          </p:nvSpPr>
          <p:spPr>
            <a:xfrm>
              <a:off x="13342" y="2609"/>
              <a:ext cx="800" cy="8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C5A06D"/>
            </a:solidFill>
          </p:spPr>
        </p:sp>
        <p:sp>
          <p:nvSpPr>
            <p:cNvPr id="25" name="Text 18"/>
            <p:cNvSpPr/>
            <p:nvPr/>
          </p:nvSpPr>
          <p:spPr>
            <a:xfrm>
              <a:off x="13252" y="2609"/>
              <a:ext cx="980" cy="800"/>
            </a:xfrm>
            <a:prstGeom prst="rect">
              <a:avLst/>
            </a:prstGeom>
            <a:noFill/>
          </p:spPr>
          <p:txBody>
            <a:bodyPr wrap="square" lIns="0" tIns="0" rIns="0" bIns="0" rtlCol="0" anchor="ctr"/>
            <a:lstStyle/>
            <a:p>
              <a:pPr algn="ctr">
                <a:lnSpc>
                  <a:spcPct val="100000"/>
                </a:lnSpc>
              </a:pPr>
              <a:r>
                <a:rPr lang="en-US" sz="1800" b="1" dirty="0">
                  <a:solidFill>
                    <a:srgbClr val="FFFFFF"/>
                  </a:solidFill>
                  <a:latin typeface="微软雅黑" panose="020B0503020204020204" charset="-122"/>
                  <a:ea typeface="微软雅黑" panose="020B0503020204020204" charset="-122"/>
                  <a:cs typeface="MiSans Semibold" panose="00000700000000000000" charset="-122"/>
                </a:rPr>
                <a:t>3</a:t>
              </a:r>
              <a:endParaRPr lang="en-US" sz="180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26" name="Text 19"/>
            <p:cNvSpPr/>
            <p:nvPr/>
          </p:nvSpPr>
          <p:spPr>
            <a:xfrm>
              <a:off x="13342" y="3805"/>
              <a:ext cx="5200" cy="480"/>
            </a:xfrm>
            <a:prstGeom prst="rect">
              <a:avLst/>
            </a:prstGeom>
            <a:noFill/>
          </p:spPr>
          <p:txBody>
            <a:bodyPr wrap="square" lIns="0" tIns="0" rIns="0" bIns="0" rtlCol="0" anchor="ctr"/>
            <a:lstStyle/>
            <a:p>
              <a:pPr>
                <a:lnSpc>
                  <a:spcPct val="130000"/>
                </a:lnSpc>
              </a:pPr>
              <a:r>
                <a:rPr lang="en-US" sz="1600" b="1" dirty="0">
                  <a:solidFill>
                    <a:schemeClr val="tx1"/>
                  </a:solidFill>
                  <a:latin typeface="微软雅黑" panose="020B0503020204020204" charset="-122"/>
                  <a:ea typeface="微软雅黑" panose="020B0503020204020204" charset="-122"/>
                  <a:cs typeface="MiSans Semibold" panose="00000700000000000000" charset="-122"/>
                </a:rPr>
                <a:t>本地原料价值计入</a:t>
              </a:r>
              <a:endParaRPr lang="en-US" sz="16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27" name="Text 20"/>
            <p:cNvSpPr/>
            <p:nvPr/>
          </p:nvSpPr>
          <p:spPr>
            <a:xfrm>
              <a:off x="13342" y="4393"/>
              <a:ext cx="5180" cy="1402"/>
            </a:xfrm>
            <a:prstGeom prst="rect">
              <a:avLst/>
            </a:prstGeom>
            <a:noFill/>
          </p:spPr>
          <p:txBody>
            <a:bodyPr wrap="square" lIns="0" tIns="0" rIns="0" bIns="0" rtlCol="0" anchor="ctr"/>
            <a:lstStyle/>
            <a:p>
              <a:pPr algn="just">
                <a:lnSpc>
                  <a:spcPct val="180000"/>
                </a:lnSpc>
              </a:pPr>
              <a:r>
                <a:rPr 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允许海南自产货物价值计入增值部分</a:t>
              </a:r>
              <a:r>
                <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鼓励企业延伸产业链</a:t>
              </a:r>
              <a:r>
                <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90" name="组合 89"/>
          <p:cNvGrpSpPr/>
          <p:nvPr/>
        </p:nvGrpSpPr>
        <p:grpSpPr>
          <a:xfrm>
            <a:off x="12090400" y="1453515"/>
            <a:ext cx="3632200" cy="2442210"/>
            <a:chOff x="19040" y="2289"/>
            <a:chExt cx="5720" cy="3846"/>
          </a:xfrm>
        </p:grpSpPr>
        <p:grpSp>
          <p:nvGrpSpPr>
            <p:cNvPr id="28" name="组合 27"/>
            <p:cNvGrpSpPr/>
            <p:nvPr/>
          </p:nvGrpSpPr>
          <p:grpSpPr>
            <a:xfrm rot="0">
              <a:off x="19040" y="2289"/>
              <a:ext cx="5720" cy="3847"/>
              <a:chOff x="19080" y="2263"/>
              <a:chExt cx="5720" cy="3240"/>
            </a:xfrm>
          </p:grpSpPr>
          <p:sp>
            <p:nvSpPr>
              <p:cNvPr id="29" name="Shape 21"/>
              <p:cNvSpPr/>
              <p:nvPr/>
            </p:nvSpPr>
            <p:spPr>
              <a:xfrm>
                <a:off x="19080" y="2263"/>
                <a:ext cx="5720" cy="3240"/>
              </a:xfrm>
              <a:custGeom>
                <a:avLst/>
                <a:gdLst/>
                <a:ahLst/>
                <a:cxnLst/>
                <a:rect l="l" t="t" r="r" b="b"/>
                <a:pathLst>
                  <a:path w="3632200" h="2057400">
                    <a:moveTo>
                      <a:pt x="50800" y="0"/>
                    </a:moveTo>
                    <a:lnTo>
                      <a:pt x="3479808" y="0"/>
                    </a:lnTo>
                    <a:cubicBezTo>
                      <a:pt x="3563972" y="0"/>
                      <a:pt x="3632200" y="68228"/>
                      <a:pt x="3632200" y="152392"/>
                    </a:cubicBezTo>
                    <a:lnTo>
                      <a:pt x="3632200" y="1905008"/>
                    </a:lnTo>
                    <a:cubicBezTo>
                      <a:pt x="3632200" y="1989172"/>
                      <a:pt x="3563972" y="2057400"/>
                      <a:pt x="3479808" y="2057400"/>
                    </a:cubicBezTo>
                    <a:lnTo>
                      <a:pt x="50800" y="2057400"/>
                    </a:lnTo>
                    <a:cubicBezTo>
                      <a:pt x="22763" y="2057400"/>
                      <a:pt x="0" y="2034637"/>
                      <a:pt x="0" y="2006600"/>
                    </a:cubicBezTo>
                    <a:lnTo>
                      <a:pt x="0" y="50800"/>
                    </a:lnTo>
                    <a:cubicBezTo>
                      <a:pt x="0" y="22763"/>
                      <a:pt x="22763" y="0"/>
                      <a:pt x="50800" y="0"/>
                    </a:cubicBezTo>
                    <a:close/>
                  </a:path>
                </a:pathLst>
              </a:custGeom>
              <a:solidFill>
                <a:srgbClr val="FFFFFF"/>
              </a:solidFill>
              <a:ln>
                <a:solidFill>
                  <a:srgbClr val="F0EEEA"/>
                </a:solidFill>
              </a:ln>
              <a:effectLst>
                <a:outerShdw blurRad="190500" dist="127000" dir="5400000" algn="bl" rotWithShape="0">
                  <a:srgbClr val="000000">
                    <a:alpha val="10196"/>
                  </a:srgbClr>
                </a:outerShdw>
              </a:effectLst>
            </p:spPr>
          </p:sp>
          <p:sp>
            <p:nvSpPr>
              <p:cNvPr id="30" name="Shape 22"/>
              <p:cNvSpPr/>
              <p:nvPr/>
            </p:nvSpPr>
            <p:spPr>
              <a:xfrm>
                <a:off x="19080" y="2263"/>
                <a:ext cx="80" cy="3240"/>
              </a:xfrm>
              <a:custGeom>
                <a:avLst/>
                <a:gdLst/>
                <a:ahLst/>
                <a:cxnLst/>
                <a:rect l="l" t="t" r="r" b="b"/>
                <a:pathLst>
                  <a:path w="50800" h="2057400">
                    <a:moveTo>
                      <a:pt x="50800" y="0"/>
                    </a:moveTo>
                    <a:lnTo>
                      <a:pt x="50800" y="0"/>
                    </a:lnTo>
                    <a:lnTo>
                      <a:pt x="50800" y="2057400"/>
                    </a:lnTo>
                    <a:lnTo>
                      <a:pt x="50800" y="2057400"/>
                    </a:lnTo>
                    <a:cubicBezTo>
                      <a:pt x="22763" y="2057400"/>
                      <a:pt x="0" y="2034637"/>
                      <a:pt x="0" y="2006600"/>
                    </a:cubicBezTo>
                    <a:lnTo>
                      <a:pt x="0" y="50800"/>
                    </a:lnTo>
                    <a:cubicBezTo>
                      <a:pt x="0" y="22763"/>
                      <a:pt x="22763" y="0"/>
                      <a:pt x="50800" y="0"/>
                    </a:cubicBezTo>
                    <a:close/>
                  </a:path>
                </a:pathLst>
              </a:custGeom>
              <a:solidFill>
                <a:srgbClr val="C0A062"/>
              </a:solidFill>
            </p:spPr>
          </p:sp>
        </p:grpSp>
        <p:sp>
          <p:nvSpPr>
            <p:cNvPr id="31" name="Shape 23"/>
            <p:cNvSpPr/>
            <p:nvPr/>
          </p:nvSpPr>
          <p:spPr>
            <a:xfrm>
              <a:off x="19400" y="2609"/>
              <a:ext cx="800" cy="8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C59F5E"/>
            </a:solidFill>
          </p:spPr>
        </p:sp>
        <p:sp>
          <p:nvSpPr>
            <p:cNvPr id="32" name="Text 24"/>
            <p:cNvSpPr/>
            <p:nvPr/>
          </p:nvSpPr>
          <p:spPr>
            <a:xfrm>
              <a:off x="19310" y="2609"/>
              <a:ext cx="980" cy="800"/>
            </a:xfrm>
            <a:prstGeom prst="rect">
              <a:avLst/>
            </a:prstGeom>
            <a:noFill/>
          </p:spPr>
          <p:txBody>
            <a:bodyPr wrap="square" lIns="0" tIns="0" rIns="0" bIns="0" rtlCol="0" anchor="ctr"/>
            <a:lstStyle/>
            <a:p>
              <a:pPr algn="ctr">
                <a:lnSpc>
                  <a:spcPct val="100000"/>
                </a:lnSpc>
              </a:pPr>
              <a:r>
                <a:rPr lang="en-US" sz="1800" b="1" dirty="0">
                  <a:solidFill>
                    <a:srgbClr val="FFFFFF"/>
                  </a:solidFill>
                  <a:latin typeface="微软雅黑" panose="020B0503020204020204" charset="-122"/>
                  <a:ea typeface="微软雅黑" panose="020B0503020204020204" charset="-122"/>
                  <a:cs typeface="MiSans Semibold" panose="00000700000000000000" charset="-122"/>
                </a:rPr>
                <a:t>4</a:t>
              </a:r>
              <a:endParaRPr lang="en-US" sz="1800" b="1" dirty="0">
                <a:solidFill>
                  <a:srgbClr val="FFFFFF"/>
                </a:solidFill>
                <a:latin typeface="微软雅黑" panose="020B0503020204020204" charset="-122"/>
                <a:ea typeface="微软雅黑" panose="020B0503020204020204" charset="-122"/>
                <a:cs typeface="MiSans Semibold" panose="00000700000000000000" charset="-122"/>
              </a:endParaRPr>
            </a:p>
          </p:txBody>
        </p:sp>
        <p:sp>
          <p:nvSpPr>
            <p:cNvPr id="33" name="Text 25"/>
            <p:cNvSpPr/>
            <p:nvPr/>
          </p:nvSpPr>
          <p:spPr>
            <a:xfrm>
              <a:off x="19400" y="3805"/>
              <a:ext cx="5200" cy="480"/>
            </a:xfrm>
            <a:prstGeom prst="rect">
              <a:avLst/>
            </a:prstGeom>
            <a:noFill/>
          </p:spPr>
          <p:txBody>
            <a:bodyPr wrap="square" lIns="0" tIns="0" rIns="0" bIns="0" rtlCol="0" anchor="ctr"/>
            <a:lstStyle/>
            <a:p>
              <a:pPr>
                <a:lnSpc>
                  <a:spcPct val="130000"/>
                </a:lnSpc>
              </a:pPr>
              <a:r>
                <a:rPr lang="en-US" sz="1600" b="1" dirty="0">
                  <a:solidFill>
                    <a:schemeClr val="tx1"/>
                  </a:solidFill>
                  <a:latin typeface="微软雅黑" panose="020B0503020204020204" charset="-122"/>
                  <a:ea typeface="微软雅黑" panose="020B0503020204020204" charset="-122"/>
                  <a:cs typeface="MiSans Semibold" panose="00000700000000000000" charset="-122"/>
                </a:rPr>
                <a:t>多企业累计增值</a:t>
              </a:r>
              <a:endParaRPr lang="en-US" sz="16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34" name="Text 26"/>
            <p:cNvSpPr/>
            <p:nvPr/>
          </p:nvSpPr>
          <p:spPr>
            <a:xfrm>
              <a:off x="19400" y="4393"/>
              <a:ext cx="5180" cy="1402"/>
            </a:xfrm>
            <a:prstGeom prst="rect">
              <a:avLst/>
            </a:prstGeom>
            <a:noFill/>
          </p:spPr>
          <p:txBody>
            <a:bodyPr wrap="square" lIns="0" tIns="0" rIns="0" bIns="0" rtlCol="0" anchor="ctr"/>
            <a:lstStyle/>
            <a:p>
              <a:pPr algn="just">
                <a:lnSpc>
                  <a:spcPct val="180000"/>
                </a:lnSpc>
              </a:pPr>
              <a:r>
                <a:rPr 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允许多企业累计增值</a:t>
              </a:r>
              <a:r>
                <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促进产业链上下游协同发展</a:t>
              </a:r>
              <a:r>
                <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endPar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58" name="组合 57"/>
          <p:cNvGrpSpPr/>
          <p:nvPr/>
        </p:nvGrpSpPr>
        <p:grpSpPr>
          <a:xfrm>
            <a:off x="549275" y="4231005"/>
            <a:ext cx="7493000" cy="4288790"/>
            <a:chOff x="800" y="6702"/>
            <a:chExt cx="11800" cy="6754"/>
          </a:xfrm>
        </p:grpSpPr>
        <p:sp>
          <p:nvSpPr>
            <p:cNvPr id="35" name="Shape 27"/>
            <p:cNvSpPr/>
            <p:nvPr/>
          </p:nvSpPr>
          <p:spPr>
            <a:xfrm>
              <a:off x="800" y="6702"/>
              <a:ext cx="11800" cy="6754"/>
            </a:xfrm>
            <a:custGeom>
              <a:avLst/>
              <a:gdLst/>
              <a:ahLst/>
              <a:cxnLst/>
              <a:rect l="l" t="t" r="r" b="b"/>
              <a:pathLst>
                <a:path w="7493000" h="3937000">
                  <a:moveTo>
                    <a:pt x="152401" y="0"/>
                  </a:moveTo>
                  <a:lnTo>
                    <a:pt x="7340599" y="0"/>
                  </a:lnTo>
                  <a:cubicBezTo>
                    <a:pt x="7424768" y="0"/>
                    <a:pt x="7493000" y="68232"/>
                    <a:pt x="7493000" y="152401"/>
                  </a:cubicBezTo>
                  <a:lnTo>
                    <a:pt x="7493000" y="3784599"/>
                  </a:lnTo>
                  <a:cubicBezTo>
                    <a:pt x="7493000" y="3868768"/>
                    <a:pt x="7424768" y="3937000"/>
                    <a:pt x="7340599" y="3937000"/>
                  </a:cubicBezTo>
                  <a:lnTo>
                    <a:pt x="152401" y="3937000"/>
                  </a:lnTo>
                  <a:cubicBezTo>
                    <a:pt x="68232" y="3937000"/>
                    <a:pt x="0" y="3868768"/>
                    <a:pt x="0" y="3784599"/>
                  </a:cubicBezTo>
                  <a:lnTo>
                    <a:pt x="0" y="152401"/>
                  </a:lnTo>
                  <a:cubicBezTo>
                    <a:pt x="0" y="68289"/>
                    <a:pt x="68289" y="0"/>
                    <a:pt x="152401" y="0"/>
                  </a:cubicBezTo>
                  <a:close/>
                </a:path>
              </a:pathLst>
            </a:custGeom>
            <a:solidFill>
              <a:srgbClr val="F9F5EE"/>
            </a:solidFill>
            <a:ln>
              <a:solidFill>
                <a:srgbClr val="F0EEEA"/>
              </a:solidFill>
            </a:ln>
            <a:effectLst>
              <a:outerShdw blurRad="190500" dist="127000" dir="5400000" algn="bl" rotWithShape="0">
                <a:srgbClr val="000000">
                  <a:alpha val="10196"/>
                </a:srgbClr>
              </a:outerShdw>
            </a:effectLst>
          </p:spPr>
        </p:sp>
        <p:sp>
          <p:nvSpPr>
            <p:cNvPr id="36" name="Shape 28"/>
            <p:cNvSpPr/>
            <p:nvPr/>
          </p:nvSpPr>
          <p:spPr>
            <a:xfrm>
              <a:off x="1260" y="7138"/>
              <a:ext cx="480" cy="480"/>
            </a:xfrm>
            <a:custGeom>
              <a:avLst/>
              <a:gdLst/>
              <a:ahLst/>
              <a:cxnLst/>
              <a:rect l="l" t="t" r="r" b="b"/>
              <a:pathLst>
                <a:path w="304800" h="304800">
                  <a:moveTo>
                    <a:pt x="19050" y="19050"/>
                  </a:moveTo>
                  <a:cubicBezTo>
                    <a:pt x="29587" y="19050"/>
                    <a:pt x="38100" y="27563"/>
                    <a:pt x="38100" y="38100"/>
                  </a:cubicBezTo>
                  <a:lnTo>
                    <a:pt x="38100" y="238125"/>
                  </a:lnTo>
                  <a:cubicBezTo>
                    <a:pt x="38100" y="243364"/>
                    <a:pt x="42386" y="247650"/>
                    <a:pt x="47625" y="247650"/>
                  </a:cubicBezTo>
                  <a:lnTo>
                    <a:pt x="285750" y="247650"/>
                  </a:lnTo>
                  <a:cubicBezTo>
                    <a:pt x="296287" y="247650"/>
                    <a:pt x="304800" y="256163"/>
                    <a:pt x="304800" y="266700"/>
                  </a:cubicBezTo>
                  <a:cubicBezTo>
                    <a:pt x="304800" y="277237"/>
                    <a:pt x="296287" y="285750"/>
                    <a:pt x="285750" y="285750"/>
                  </a:cubicBezTo>
                  <a:lnTo>
                    <a:pt x="47625" y="285750"/>
                  </a:lnTo>
                  <a:cubicBezTo>
                    <a:pt x="21312" y="285750"/>
                    <a:pt x="0" y="264438"/>
                    <a:pt x="0" y="238125"/>
                  </a:cubicBezTo>
                  <a:lnTo>
                    <a:pt x="0" y="38100"/>
                  </a:lnTo>
                  <a:cubicBezTo>
                    <a:pt x="0" y="27563"/>
                    <a:pt x="8513" y="19050"/>
                    <a:pt x="19050" y="19050"/>
                  </a:cubicBezTo>
                  <a:close/>
                  <a:moveTo>
                    <a:pt x="76200" y="57150"/>
                  </a:moveTo>
                  <a:cubicBezTo>
                    <a:pt x="76200" y="46613"/>
                    <a:pt x="84713" y="38100"/>
                    <a:pt x="95250" y="38100"/>
                  </a:cubicBezTo>
                  <a:lnTo>
                    <a:pt x="209550" y="38100"/>
                  </a:lnTo>
                  <a:cubicBezTo>
                    <a:pt x="220087" y="38100"/>
                    <a:pt x="228600" y="46613"/>
                    <a:pt x="228600" y="57150"/>
                  </a:cubicBezTo>
                  <a:cubicBezTo>
                    <a:pt x="228600" y="67687"/>
                    <a:pt x="220087" y="76200"/>
                    <a:pt x="209550" y="76200"/>
                  </a:cubicBezTo>
                  <a:lnTo>
                    <a:pt x="95250" y="76200"/>
                  </a:lnTo>
                  <a:cubicBezTo>
                    <a:pt x="84713" y="76200"/>
                    <a:pt x="76200" y="67687"/>
                    <a:pt x="76200" y="57150"/>
                  </a:cubicBezTo>
                  <a:close/>
                  <a:moveTo>
                    <a:pt x="95250" y="104775"/>
                  </a:moveTo>
                  <a:lnTo>
                    <a:pt x="171450" y="104775"/>
                  </a:lnTo>
                  <a:cubicBezTo>
                    <a:pt x="181987" y="104775"/>
                    <a:pt x="190500" y="113288"/>
                    <a:pt x="190500" y="123825"/>
                  </a:cubicBezTo>
                  <a:cubicBezTo>
                    <a:pt x="190500" y="134362"/>
                    <a:pt x="181987" y="142875"/>
                    <a:pt x="171450" y="142875"/>
                  </a:cubicBezTo>
                  <a:lnTo>
                    <a:pt x="95250" y="142875"/>
                  </a:lnTo>
                  <a:cubicBezTo>
                    <a:pt x="84713" y="142875"/>
                    <a:pt x="76200" y="134362"/>
                    <a:pt x="76200" y="123825"/>
                  </a:cubicBezTo>
                  <a:cubicBezTo>
                    <a:pt x="76200" y="113288"/>
                    <a:pt x="84713" y="104775"/>
                    <a:pt x="95250" y="104775"/>
                  </a:cubicBezTo>
                  <a:close/>
                  <a:moveTo>
                    <a:pt x="95250" y="171450"/>
                  </a:moveTo>
                  <a:lnTo>
                    <a:pt x="247650" y="171450"/>
                  </a:lnTo>
                  <a:cubicBezTo>
                    <a:pt x="258187" y="171450"/>
                    <a:pt x="266700" y="179963"/>
                    <a:pt x="266700" y="190500"/>
                  </a:cubicBezTo>
                  <a:cubicBezTo>
                    <a:pt x="266700" y="201037"/>
                    <a:pt x="258187" y="209550"/>
                    <a:pt x="247650" y="209550"/>
                  </a:cubicBezTo>
                  <a:lnTo>
                    <a:pt x="95250" y="209550"/>
                  </a:lnTo>
                  <a:cubicBezTo>
                    <a:pt x="84713" y="209550"/>
                    <a:pt x="76200" y="201037"/>
                    <a:pt x="76200" y="190500"/>
                  </a:cubicBezTo>
                  <a:cubicBezTo>
                    <a:pt x="76200" y="179963"/>
                    <a:pt x="84713" y="171450"/>
                    <a:pt x="95250" y="171450"/>
                  </a:cubicBezTo>
                  <a:close/>
                </a:path>
              </a:pathLst>
            </a:custGeom>
            <a:solidFill>
              <a:srgbClr val="C5A06D"/>
            </a:solidFill>
          </p:spPr>
        </p:sp>
        <p:sp>
          <p:nvSpPr>
            <p:cNvPr id="37" name="Text 29"/>
            <p:cNvSpPr/>
            <p:nvPr/>
          </p:nvSpPr>
          <p:spPr>
            <a:xfrm>
              <a:off x="1800" y="7058"/>
              <a:ext cx="10640" cy="64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政策红利数据(截至2025年11月)</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38" name="Shape 30"/>
            <p:cNvSpPr/>
            <p:nvPr/>
          </p:nvSpPr>
          <p:spPr>
            <a:xfrm>
              <a:off x="1200" y="8239"/>
              <a:ext cx="5340" cy="1920"/>
            </a:xfrm>
            <a:custGeom>
              <a:avLst/>
              <a:gdLst/>
              <a:ahLst/>
              <a:cxnLst/>
              <a:rect l="l" t="t" r="r" b="b"/>
              <a:pathLst>
                <a:path w="3390900" h="1219200">
                  <a:moveTo>
                    <a:pt x="101596" y="0"/>
                  </a:moveTo>
                  <a:lnTo>
                    <a:pt x="3289304" y="0"/>
                  </a:lnTo>
                  <a:cubicBezTo>
                    <a:pt x="3345414" y="0"/>
                    <a:pt x="3390900" y="45486"/>
                    <a:pt x="3390900" y="101596"/>
                  </a:cubicBezTo>
                  <a:lnTo>
                    <a:pt x="3390900" y="1117604"/>
                  </a:lnTo>
                  <a:cubicBezTo>
                    <a:pt x="3390900" y="1173714"/>
                    <a:pt x="3345414" y="1219200"/>
                    <a:pt x="3289304" y="1219200"/>
                  </a:cubicBezTo>
                  <a:lnTo>
                    <a:pt x="101596" y="1219200"/>
                  </a:lnTo>
                  <a:cubicBezTo>
                    <a:pt x="45486" y="1219200"/>
                    <a:pt x="0" y="1173714"/>
                    <a:pt x="0" y="1117604"/>
                  </a:cubicBezTo>
                  <a:lnTo>
                    <a:pt x="0" y="101596"/>
                  </a:lnTo>
                  <a:cubicBezTo>
                    <a:pt x="0" y="45486"/>
                    <a:pt x="45486" y="0"/>
                    <a:pt x="101596" y="0"/>
                  </a:cubicBezTo>
                  <a:close/>
                </a:path>
              </a:pathLst>
            </a:custGeom>
            <a:solidFill>
              <a:schemeClr val="bg1"/>
            </a:solidFill>
          </p:spPr>
        </p:sp>
        <p:sp>
          <p:nvSpPr>
            <p:cNvPr id="39" name="Text 31"/>
            <p:cNvSpPr/>
            <p:nvPr/>
          </p:nvSpPr>
          <p:spPr>
            <a:xfrm>
              <a:off x="1450" y="8559"/>
              <a:ext cx="4840" cy="400"/>
            </a:xfrm>
            <a:prstGeom prst="rect">
              <a:avLst/>
            </a:prstGeom>
            <a:noFill/>
          </p:spPr>
          <p:txBody>
            <a:bodyPr wrap="square" lIns="0" tIns="0" rIns="0" bIns="0" rtlCol="0" anchor="ctr"/>
            <a:lstStyle/>
            <a:p>
              <a:pPr algn="ctr">
                <a:lnSpc>
                  <a:spcPct val="120000"/>
                </a:lnSpc>
              </a:pPr>
              <a:r>
                <a:rPr lang="en-US" sz="1600" dirty="0">
                  <a:solidFill>
                    <a:schemeClr val="tx1">
                      <a:alpha val="70000"/>
                    </a:schemeClr>
                  </a:solidFill>
                  <a:latin typeface="微软雅黑" panose="020B0503020204020204" charset="-122"/>
                  <a:ea typeface="微软雅黑" panose="020B0503020204020204" charset="-122"/>
                  <a:cs typeface="MiSans Semibold" panose="00000700000000000000" charset="-122"/>
                </a:rPr>
                <a:t>累计内销货值</a:t>
              </a:r>
              <a:endParaRPr lang="en-US" sz="16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40" name="Text 32"/>
            <p:cNvSpPr/>
            <p:nvPr/>
          </p:nvSpPr>
          <p:spPr>
            <a:xfrm>
              <a:off x="1340" y="9208"/>
              <a:ext cx="5060" cy="800"/>
            </a:xfrm>
            <a:prstGeom prst="rect">
              <a:avLst/>
            </a:prstGeom>
            <a:noFill/>
          </p:spPr>
          <p:txBody>
            <a:bodyPr wrap="square" lIns="0" tIns="0" rIns="0" bIns="0" rtlCol="0" anchor="ctr"/>
            <a:lstStyle/>
            <a:p>
              <a:pPr algn="ctr">
                <a:lnSpc>
                  <a:spcPct val="90000"/>
                </a:lnSpc>
              </a:pPr>
              <a:r>
                <a:rPr lang="en-US" sz="3600" b="1" dirty="0">
                  <a:solidFill>
                    <a:srgbClr val="C59F5E"/>
                  </a:solidFill>
                  <a:latin typeface="微软雅黑" panose="020B0503020204020204" charset="-122"/>
                  <a:ea typeface="微软雅黑" panose="020B0503020204020204" charset="-122"/>
                  <a:cs typeface="微软雅黑" panose="020B0503020204020204" charset="-122"/>
                </a:rPr>
                <a:t>114.2</a:t>
              </a:r>
              <a:r>
                <a:rPr lang="en-US" sz="2000" b="1" dirty="0">
                  <a:solidFill>
                    <a:srgbClr val="C59F5E"/>
                  </a:solidFill>
                  <a:latin typeface="微软雅黑" panose="020B0503020204020204" charset="-122"/>
                  <a:ea typeface="微软雅黑" panose="020B0503020204020204" charset="-122"/>
                  <a:cs typeface="微软雅黑" panose="020B0503020204020204" charset="-122"/>
                </a:rPr>
                <a:t>亿元</a:t>
              </a:r>
              <a:endParaRPr lang="en-US" sz="20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41" name="Shape 33"/>
            <p:cNvSpPr/>
            <p:nvPr/>
          </p:nvSpPr>
          <p:spPr>
            <a:xfrm>
              <a:off x="6860" y="8239"/>
              <a:ext cx="5340" cy="1920"/>
            </a:xfrm>
            <a:custGeom>
              <a:avLst/>
              <a:gdLst/>
              <a:ahLst/>
              <a:cxnLst/>
              <a:rect l="l" t="t" r="r" b="b"/>
              <a:pathLst>
                <a:path w="3390900" h="1219200">
                  <a:moveTo>
                    <a:pt x="101596" y="0"/>
                  </a:moveTo>
                  <a:lnTo>
                    <a:pt x="3289304" y="0"/>
                  </a:lnTo>
                  <a:cubicBezTo>
                    <a:pt x="3345414" y="0"/>
                    <a:pt x="3390900" y="45486"/>
                    <a:pt x="3390900" y="101596"/>
                  </a:cubicBezTo>
                  <a:lnTo>
                    <a:pt x="3390900" y="1117604"/>
                  </a:lnTo>
                  <a:cubicBezTo>
                    <a:pt x="3390900" y="1173714"/>
                    <a:pt x="3345414" y="1219200"/>
                    <a:pt x="3289304" y="1219200"/>
                  </a:cubicBezTo>
                  <a:lnTo>
                    <a:pt x="101596" y="1219200"/>
                  </a:lnTo>
                  <a:cubicBezTo>
                    <a:pt x="45486" y="1219200"/>
                    <a:pt x="0" y="1173714"/>
                    <a:pt x="0" y="1117604"/>
                  </a:cubicBezTo>
                  <a:lnTo>
                    <a:pt x="0" y="101596"/>
                  </a:lnTo>
                  <a:cubicBezTo>
                    <a:pt x="0" y="45486"/>
                    <a:pt x="45486" y="0"/>
                    <a:pt x="101596" y="0"/>
                  </a:cubicBezTo>
                  <a:close/>
                </a:path>
              </a:pathLst>
            </a:custGeom>
            <a:solidFill>
              <a:schemeClr val="bg1"/>
            </a:solidFill>
          </p:spPr>
        </p:sp>
        <p:sp>
          <p:nvSpPr>
            <p:cNvPr id="42" name="Text 34"/>
            <p:cNvSpPr/>
            <p:nvPr/>
          </p:nvSpPr>
          <p:spPr>
            <a:xfrm>
              <a:off x="7110" y="8559"/>
              <a:ext cx="4840" cy="400"/>
            </a:xfrm>
            <a:prstGeom prst="rect">
              <a:avLst/>
            </a:prstGeom>
            <a:noFill/>
          </p:spPr>
          <p:txBody>
            <a:bodyPr wrap="square" lIns="0" tIns="0" rIns="0" bIns="0" rtlCol="0" anchor="ctr"/>
            <a:lstStyle/>
            <a:p>
              <a:pPr algn="ctr">
                <a:lnSpc>
                  <a:spcPct val="120000"/>
                </a:lnSpc>
              </a:pPr>
              <a:r>
                <a:rPr lang="en-US" sz="16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免征关税</a:t>
              </a:r>
              <a:endParaRPr lang="en-US" sz="16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43" name="Text 35"/>
            <p:cNvSpPr/>
            <p:nvPr/>
          </p:nvSpPr>
          <p:spPr>
            <a:xfrm>
              <a:off x="7000" y="9208"/>
              <a:ext cx="5060" cy="800"/>
            </a:xfrm>
            <a:prstGeom prst="rect">
              <a:avLst/>
            </a:prstGeom>
            <a:noFill/>
          </p:spPr>
          <p:txBody>
            <a:bodyPr wrap="square" lIns="0" tIns="0" rIns="0" bIns="0" rtlCol="0" anchor="ctr"/>
            <a:lstStyle/>
            <a:p>
              <a:pPr algn="ctr">
                <a:lnSpc>
                  <a:spcPct val="90000"/>
                </a:lnSpc>
              </a:pPr>
              <a:r>
                <a:rPr lang="en-US" sz="3600" b="1" dirty="0">
                  <a:solidFill>
                    <a:srgbClr val="C5A06D"/>
                  </a:solidFill>
                  <a:latin typeface="微软雅黑" panose="020B0503020204020204" charset="-122"/>
                  <a:ea typeface="微软雅黑" panose="020B0503020204020204" charset="-122"/>
                  <a:cs typeface="微软雅黑" panose="020B0503020204020204" charset="-122"/>
                </a:rPr>
                <a:t>8.78</a:t>
              </a:r>
              <a:r>
                <a:rPr lang="en-US" sz="2000" b="1" dirty="0">
                  <a:solidFill>
                    <a:srgbClr val="C5A06D"/>
                  </a:solidFill>
                  <a:latin typeface="微软雅黑" panose="020B0503020204020204" charset="-122"/>
                  <a:ea typeface="微软雅黑" panose="020B0503020204020204" charset="-122"/>
                  <a:cs typeface="微软雅黑" panose="020B0503020204020204" charset="-122"/>
                </a:rPr>
                <a:t>亿元</a:t>
              </a:r>
              <a:endParaRPr lang="en-US" sz="1600" dirty="0">
                <a:latin typeface="微软雅黑" panose="020B0503020204020204" charset="-122"/>
                <a:ea typeface="微软雅黑" panose="020B0503020204020204" charset="-122"/>
                <a:cs typeface="微软雅黑" panose="020B0503020204020204" charset="-122"/>
              </a:endParaRPr>
            </a:p>
          </p:txBody>
        </p:sp>
        <p:sp>
          <p:nvSpPr>
            <p:cNvPr id="44" name="Shape 36"/>
            <p:cNvSpPr/>
            <p:nvPr/>
          </p:nvSpPr>
          <p:spPr>
            <a:xfrm>
              <a:off x="1200" y="10765"/>
              <a:ext cx="11000" cy="2200"/>
            </a:xfrm>
            <a:custGeom>
              <a:avLst/>
              <a:gdLst/>
              <a:ahLst/>
              <a:cxnLst/>
              <a:rect l="l" t="t" r="r" b="b"/>
              <a:pathLst>
                <a:path w="6985000" h="1397000">
                  <a:moveTo>
                    <a:pt x="101604" y="0"/>
                  </a:moveTo>
                  <a:lnTo>
                    <a:pt x="6883396" y="0"/>
                  </a:lnTo>
                  <a:cubicBezTo>
                    <a:pt x="6939510" y="0"/>
                    <a:pt x="6985000" y="45490"/>
                    <a:pt x="6985000" y="101604"/>
                  </a:cubicBezTo>
                  <a:lnTo>
                    <a:pt x="6985000" y="1295396"/>
                  </a:lnTo>
                  <a:cubicBezTo>
                    <a:pt x="6985000" y="1351510"/>
                    <a:pt x="6939510" y="1397000"/>
                    <a:pt x="6883396" y="1397000"/>
                  </a:cubicBezTo>
                  <a:lnTo>
                    <a:pt x="101604" y="1397000"/>
                  </a:lnTo>
                  <a:cubicBezTo>
                    <a:pt x="45490" y="1397000"/>
                    <a:pt x="0" y="1351510"/>
                    <a:pt x="0" y="1295396"/>
                  </a:cubicBezTo>
                  <a:lnTo>
                    <a:pt x="0" y="101604"/>
                  </a:lnTo>
                  <a:cubicBezTo>
                    <a:pt x="0" y="45527"/>
                    <a:pt x="45527" y="0"/>
                    <a:pt x="101604" y="0"/>
                  </a:cubicBezTo>
                  <a:close/>
                </a:path>
              </a:pathLst>
            </a:custGeom>
            <a:solidFill>
              <a:schemeClr val="bg1"/>
            </a:solidFill>
          </p:spPr>
        </p:sp>
        <p:sp>
          <p:nvSpPr>
            <p:cNvPr id="45" name="Text 37"/>
            <p:cNvSpPr/>
            <p:nvPr/>
          </p:nvSpPr>
          <p:spPr>
            <a:xfrm>
              <a:off x="1520" y="11085"/>
              <a:ext cx="10520" cy="480"/>
            </a:xfrm>
            <a:prstGeom prst="rect">
              <a:avLst/>
            </a:prstGeom>
            <a:noFill/>
          </p:spPr>
          <p:txBody>
            <a:bodyPr wrap="square" lIns="0" tIns="0" rIns="0" bIns="0" rtlCol="0" anchor="ctr"/>
            <a:lstStyle/>
            <a:p>
              <a:pPr>
                <a:lnSpc>
                  <a:spcPct val="130000"/>
                </a:lnSpc>
              </a:pPr>
              <a:r>
                <a:rPr lang="en-US" sz="1600" b="1" dirty="0">
                  <a:solidFill>
                    <a:srgbClr val="C59F5E"/>
                  </a:solidFill>
                  <a:latin typeface="微软雅黑" panose="020B0503020204020204" charset="-122"/>
                  <a:ea typeface="微软雅黑" panose="020B0503020204020204" charset="-122"/>
                  <a:cs typeface="MiSans Semibold" panose="00000700000000000000" charset="-122"/>
                </a:rPr>
                <a:t>政策效果</a:t>
              </a:r>
              <a:endParaRPr lang="en-US" sz="1600" b="1" dirty="0">
                <a:solidFill>
                  <a:srgbClr val="C59F5E"/>
                </a:solidFill>
                <a:latin typeface="微软雅黑" panose="020B0503020204020204" charset="-122"/>
                <a:ea typeface="微软雅黑" panose="020B0503020204020204" charset="-122"/>
                <a:cs typeface="MiSans Semibold" panose="00000700000000000000" charset="-122"/>
              </a:endParaRPr>
            </a:p>
          </p:txBody>
        </p:sp>
        <p:sp>
          <p:nvSpPr>
            <p:cNvPr id="46" name="Text 38"/>
            <p:cNvSpPr/>
            <p:nvPr/>
          </p:nvSpPr>
          <p:spPr>
            <a:xfrm>
              <a:off x="1520" y="11660"/>
              <a:ext cx="10500" cy="1066"/>
            </a:xfrm>
            <a:prstGeom prst="rect">
              <a:avLst/>
            </a:prstGeom>
            <a:noFill/>
          </p:spPr>
          <p:txBody>
            <a:bodyPr wrap="square" lIns="0" tIns="0" rIns="0" bIns="0" rtlCol="0" anchor="ctr"/>
            <a:lstStyle/>
            <a:p>
              <a:pPr>
                <a:lnSpc>
                  <a:spcPct val="150000"/>
                </a:lnSpc>
              </a:pPr>
              <a:r>
                <a:rPr 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加工增值政策实现了进口料件进入内地终端市场免关税的效果</a:t>
              </a:r>
              <a:r>
                <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直接改变了部分企业的选址逻辑</a:t>
              </a:r>
              <a:r>
                <a:rPr lang="zh-CN" alt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a:t>
              </a:r>
              <a:r>
                <a:rPr 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rPr>
                <a:t>吸引跨国企业设立加工和区域总部。</a:t>
              </a:r>
              <a:endParaRPr lang="en-US" sz="1600" dirty="0">
                <a:solidFill>
                  <a:schemeClr val="tx1">
                    <a:alpha val="7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92" name="组合 91"/>
          <p:cNvGrpSpPr/>
          <p:nvPr/>
        </p:nvGrpSpPr>
        <p:grpSpPr>
          <a:xfrm>
            <a:off x="8230235" y="4231005"/>
            <a:ext cx="7493000" cy="4288790"/>
            <a:chOff x="12961" y="6663"/>
            <a:chExt cx="11800" cy="6754"/>
          </a:xfrm>
        </p:grpSpPr>
        <p:sp>
          <p:nvSpPr>
            <p:cNvPr id="48" name="Shape 39"/>
            <p:cNvSpPr/>
            <p:nvPr/>
          </p:nvSpPr>
          <p:spPr>
            <a:xfrm>
              <a:off x="12961" y="6663"/>
              <a:ext cx="11800" cy="6754"/>
            </a:xfrm>
            <a:custGeom>
              <a:avLst/>
              <a:gdLst/>
              <a:ahLst/>
              <a:cxnLst/>
              <a:rect l="l" t="t" r="r" b="b"/>
              <a:pathLst>
                <a:path w="7493000" h="3937000">
                  <a:moveTo>
                    <a:pt x="152401" y="0"/>
                  </a:moveTo>
                  <a:lnTo>
                    <a:pt x="7340599" y="0"/>
                  </a:lnTo>
                  <a:cubicBezTo>
                    <a:pt x="7424768" y="0"/>
                    <a:pt x="7493000" y="68232"/>
                    <a:pt x="7493000" y="152401"/>
                  </a:cubicBezTo>
                  <a:lnTo>
                    <a:pt x="7493000" y="3784599"/>
                  </a:lnTo>
                  <a:cubicBezTo>
                    <a:pt x="7493000" y="3868768"/>
                    <a:pt x="7424768" y="3937000"/>
                    <a:pt x="7340599" y="3937000"/>
                  </a:cubicBezTo>
                  <a:lnTo>
                    <a:pt x="152401" y="3937000"/>
                  </a:lnTo>
                  <a:cubicBezTo>
                    <a:pt x="68232" y="3937000"/>
                    <a:pt x="0" y="3868768"/>
                    <a:pt x="0" y="3784599"/>
                  </a:cubicBezTo>
                  <a:lnTo>
                    <a:pt x="0" y="152401"/>
                  </a:lnTo>
                  <a:cubicBezTo>
                    <a:pt x="0" y="68289"/>
                    <a:pt x="68289" y="0"/>
                    <a:pt x="152401" y="0"/>
                  </a:cubicBezTo>
                  <a:close/>
                </a:path>
              </a:pathLst>
            </a:custGeom>
            <a:solidFill>
              <a:srgbClr val="F9F5EE"/>
            </a:solidFill>
            <a:ln>
              <a:solidFill>
                <a:srgbClr val="F0EEEA"/>
              </a:solidFill>
            </a:ln>
            <a:effectLst>
              <a:outerShdw blurRad="190500" dist="127000" dir="5400000" algn="bl" rotWithShape="0">
                <a:srgbClr val="000000">
                  <a:alpha val="10196"/>
                </a:srgbClr>
              </a:outerShdw>
            </a:effectLst>
          </p:spPr>
        </p:sp>
        <p:sp>
          <p:nvSpPr>
            <p:cNvPr id="49" name="Shape 40"/>
            <p:cNvSpPr/>
            <p:nvPr/>
          </p:nvSpPr>
          <p:spPr>
            <a:xfrm>
              <a:off x="13481" y="7099"/>
              <a:ext cx="360" cy="480"/>
            </a:xfrm>
            <a:custGeom>
              <a:avLst/>
              <a:gdLst/>
              <a:ahLst/>
              <a:cxnLst/>
              <a:rect l="l" t="t" r="r" b="b"/>
              <a:pathLst>
                <a:path w="228600" h="304800">
                  <a:moveTo>
                    <a:pt x="185380" y="19050"/>
                  </a:moveTo>
                  <a:lnTo>
                    <a:pt x="190500" y="19050"/>
                  </a:lnTo>
                  <a:cubicBezTo>
                    <a:pt x="211515" y="19050"/>
                    <a:pt x="228600" y="36135"/>
                    <a:pt x="228600" y="57150"/>
                  </a:cubicBezTo>
                  <a:lnTo>
                    <a:pt x="228600" y="266700"/>
                  </a:lnTo>
                  <a:cubicBezTo>
                    <a:pt x="228600" y="287715"/>
                    <a:pt x="211515" y="304800"/>
                    <a:pt x="190500" y="304800"/>
                  </a:cubicBezTo>
                  <a:lnTo>
                    <a:pt x="38100" y="304800"/>
                  </a:lnTo>
                  <a:cubicBezTo>
                    <a:pt x="17085" y="304800"/>
                    <a:pt x="0" y="287715"/>
                    <a:pt x="0" y="266700"/>
                  </a:cubicBezTo>
                  <a:lnTo>
                    <a:pt x="0" y="57150"/>
                  </a:lnTo>
                  <a:cubicBezTo>
                    <a:pt x="0" y="36135"/>
                    <a:pt x="17085" y="19050"/>
                    <a:pt x="38100" y="19050"/>
                  </a:cubicBezTo>
                  <a:lnTo>
                    <a:pt x="43220" y="19050"/>
                  </a:lnTo>
                  <a:cubicBezTo>
                    <a:pt x="49768" y="7680"/>
                    <a:pt x="62091" y="0"/>
                    <a:pt x="76200" y="0"/>
                  </a:cubicBezTo>
                  <a:lnTo>
                    <a:pt x="152400" y="0"/>
                  </a:lnTo>
                  <a:cubicBezTo>
                    <a:pt x="166509" y="0"/>
                    <a:pt x="178832" y="7680"/>
                    <a:pt x="185380" y="19050"/>
                  </a:cubicBezTo>
                  <a:close/>
                  <a:moveTo>
                    <a:pt x="147638" y="66675"/>
                  </a:moveTo>
                  <a:cubicBezTo>
                    <a:pt x="155555" y="66675"/>
                    <a:pt x="161925" y="60305"/>
                    <a:pt x="161925" y="52388"/>
                  </a:cubicBezTo>
                  <a:cubicBezTo>
                    <a:pt x="161925" y="44470"/>
                    <a:pt x="155555" y="38100"/>
                    <a:pt x="147638" y="38100"/>
                  </a:cubicBezTo>
                  <a:lnTo>
                    <a:pt x="80962" y="38100"/>
                  </a:lnTo>
                  <a:cubicBezTo>
                    <a:pt x="73045" y="38100"/>
                    <a:pt x="66675" y="44470"/>
                    <a:pt x="66675" y="52388"/>
                  </a:cubicBezTo>
                  <a:cubicBezTo>
                    <a:pt x="66675" y="60305"/>
                    <a:pt x="73045" y="66675"/>
                    <a:pt x="80962" y="66675"/>
                  </a:cubicBezTo>
                  <a:lnTo>
                    <a:pt x="147638" y="66675"/>
                  </a:lnTo>
                  <a:close/>
                  <a:moveTo>
                    <a:pt x="164544" y="155198"/>
                  </a:moveTo>
                  <a:cubicBezTo>
                    <a:pt x="168712" y="148530"/>
                    <a:pt x="166688" y="139720"/>
                    <a:pt x="160020" y="135493"/>
                  </a:cubicBezTo>
                  <a:cubicBezTo>
                    <a:pt x="153352" y="131266"/>
                    <a:pt x="144542" y="133350"/>
                    <a:pt x="140315" y="140018"/>
                  </a:cubicBezTo>
                  <a:lnTo>
                    <a:pt x="103763" y="198537"/>
                  </a:lnTo>
                  <a:lnTo>
                    <a:pt x="87690" y="177105"/>
                  </a:lnTo>
                  <a:cubicBezTo>
                    <a:pt x="82927" y="170795"/>
                    <a:pt x="73997" y="169485"/>
                    <a:pt x="67687" y="174248"/>
                  </a:cubicBezTo>
                  <a:cubicBezTo>
                    <a:pt x="61377" y="179010"/>
                    <a:pt x="60067" y="187940"/>
                    <a:pt x="64830" y="194250"/>
                  </a:cubicBezTo>
                  <a:lnTo>
                    <a:pt x="93405" y="232350"/>
                  </a:lnTo>
                  <a:cubicBezTo>
                    <a:pt x="96202" y="236101"/>
                    <a:pt x="100727" y="238244"/>
                    <a:pt x="105430" y="238065"/>
                  </a:cubicBezTo>
                  <a:cubicBezTo>
                    <a:pt x="110133" y="237887"/>
                    <a:pt x="114419" y="235387"/>
                    <a:pt x="116919" y="231338"/>
                  </a:cubicBezTo>
                  <a:lnTo>
                    <a:pt x="164544" y="155138"/>
                  </a:lnTo>
                  <a:close/>
                </a:path>
              </a:pathLst>
            </a:custGeom>
            <a:solidFill>
              <a:srgbClr val="C5A06D"/>
            </a:solidFill>
          </p:spPr>
        </p:sp>
        <p:sp>
          <p:nvSpPr>
            <p:cNvPr id="50" name="Text 41"/>
            <p:cNvSpPr/>
            <p:nvPr/>
          </p:nvSpPr>
          <p:spPr>
            <a:xfrm>
              <a:off x="13961" y="7019"/>
              <a:ext cx="10640" cy="64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加工增值计算方式</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51" name="Shape 42"/>
            <p:cNvSpPr/>
            <p:nvPr/>
          </p:nvSpPr>
          <p:spPr>
            <a:xfrm>
              <a:off x="13361" y="8200"/>
              <a:ext cx="11000" cy="2420"/>
            </a:xfrm>
            <a:custGeom>
              <a:avLst/>
              <a:gdLst/>
              <a:ahLst/>
              <a:cxnLst/>
              <a:rect l="l" t="t" r="r" b="b"/>
              <a:pathLst>
                <a:path w="6985000" h="1536700">
                  <a:moveTo>
                    <a:pt x="101607" y="0"/>
                  </a:moveTo>
                  <a:lnTo>
                    <a:pt x="6883393" y="0"/>
                  </a:lnTo>
                  <a:cubicBezTo>
                    <a:pt x="6939509" y="0"/>
                    <a:pt x="6985000" y="45491"/>
                    <a:pt x="6985000" y="101607"/>
                  </a:cubicBezTo>
                  <a:lnTo>
                    <a:pt x="6985000" y="1435093"/>
                  </a:lnTo>
                  <a:cubicBezTo>
                    <a:pt x="6985000" y="1491209"/>
                    <a:pt x="6939509" y="1536700"/>
                    <a:pt x="6883393" y="1536700"/>
                  </a:cubicBezTo>
                  <a:lnTo>
                    <a:pt x="101607" y="1536700"/>
                  </a:lnTo>
                  <a:cubicBezTo>
                    <a:pt x="45491" y="1536700"/>
                    <a:pt x="0" y="1491209"/>
                    <a:pt x="0" y="1435093"/>
                  </a:cubicBezTo>
                  <a:lnTo>
                    <a:pt x="0" y="101607"/>
                  </a:lnTo>
                  <a:cubicBezTo>
                    <a:pt x="0" y="45528"/>
                    <a:pt x="45528" y="0"/>
                    <a:pt x="101607" y="0"/>
                  </a:cubicBezTo>
                  <a:close/>
                </a:path>
              </a:pathLst>
            </a:custGeom>
            <a:solidFill>
              <a:schemeClr val="bg1"/>
            </a:solidFill>
          </p:spPr>
        </p:sp>
        <p:sp>
          <p:nvSpPr>
            <p:cNvPr id="52" name="Text 43"/>
            <p:cNvSpPr/>
            <p:nvPr/>
          </p:nvSpPr>
          <p:spPr>
            <a:xfrm>
              <a:off x="13601" y="8520"/>
              <a:ext cx="10520" cy="480"/>
            </a:xfrm>
            <a:prstGeom prst="rect">
              <a:avLst/>
            </a:prstGeom>
            <a:noFill/>
          </p:spPr>
          <p:txBody>
            <a:bodyPr wrap="square" lIns="0" tIns="0" rIns="0" bIns="0" rtlCol="0" anchor="ctr"/>
            <a:lstStyle/>
            <a:p>
              <a:pPr algn="ctr">
                <a:lnSpc>
                  <a:spcPct val="130000"/>
                </a:lnSpc>
              </a:pPr>
              <a:r>
                <a:rPr lang="en-US" sz="1600" dirty="0">
                  <a:solidFill>
                    <a:schemeClr val="tx1"/>
                  </a:solidFill>
                  <a:latin typeface="微软雅黑" panose="020B0503020204020204" charset="-122"/>
                  <a:ea typeface="微软雅黑" panose="020B0503020204020204" charset="-122"/>
                  <a:cs typeface="MiSans Semibold" panose="00000700000000000000" charset="-122"/>
                </a:rPr>
                <a:t>增值比例计算公式</a:t>
              </a:r>
              <a:endParaRPr lang="en-US" sz="1600" dirty="0">
                <a:solidFill>
                  <a:schemeClr val="tx1"/>
                </a:solidFill>
                <a:latin typeface="微软雅黑" panose="020B0503020204020204" charset="-122"/>
                <a:ea typeface="微软雅黑" panose="020B0503020204020204" charset="-122"/>
                <a:cs typeface="MiSans Semibold" panose="00000700000000000000" charset="-122"/>
              </a:endParaRPr>
            </a:p>
          </p:txBody>
        </p:sp>
        <p:grpSp>
          <p:nvGrpSpPr>
            <p:cNvPr id="91" name="组合 90"/>
            <p:cNvGrpSpPr/>
            <p:nvPr/>
          </p:nvGrpSpPr>
          <p:grpSpPr>
            <a:xfrm>
              <a:off x="13842" y="9329"/>
              <a:ext cx="10084" cy="900"/>
              <a:chOff x="13842" y="9160"/>
              <a:chExt cx="10084" cy="900"/>
            </a:xfrm>
          </p:grpSpPr>
          <p:sp>
            <p:nvSpPr>
              <p:cNvPr id="53" name="Shape 44"/>
              <p:cNvSpPr/>
              <p:nvPr/>
            </p:nvSpPr>
            <p:spPr>
              <a:xfrm>
                <a:off x="13922" y="9167"/>
                <a:ext cx="10003" cy="893"/>
              </a:xfrm>
              <a:custGeom>
                <a:avLst/>
                <a:gdLst/>
                <a:ahLst/>
                <a:cxnLst/>
                <a:rect l="l" t="t" r="r" b="b"/>
                <a:pathLst>
                  <a:path w="6574367" h="567267">
                    <a:moveTo>
                      <a:pt x="50799" y="0"/>
                    </a:moveTo>
                    <a:lnTo>
                      <a:pt x="6523568" y="0"/>
                    </a:lnTo>
                    <a:cubicBezTo>
                      <a:pt x="6551623" y="0"/>
                      <a:pt x="6574367" y="22743"/>
                      <a:pt x="6574367" y="50799"/>
                    </a:cubicBezTo>
                    <a:lnTo>
                      <a:pt x="6574367" y="516468"/>
                    </a:lnTo>
                    <a:cubicBezTo>
                      <a:pt x="6574367" y="544523"/>
                      <a:pt x="6551623" y="567267"/>
                      <a:pt x="6523568" y="567267"/>
                    </a:cubicBezTo>
                    <a:lnTo>
                      <a:pt x="50799" y="567267"/>
                    </a:lnTo>
                    <a:cubicBezTo>
                      <a:pt x="22743" y="567267"/>
                      <a:pt x="0" y="544523"/>
                      <a:pt x="0" y="516468"/>
                    </a:cubicBezTo>
                    <a:lnTo>
                      <a:pt x="0" y="50799"/>
                    </a:lnTo>
                    <a:cubicBezTo>
                      <a:pt x="0" y="22762"/>
                      <a:pt x="22762" y="0"/>
                      <a:pt x="50799" y="0"/>
                    </a:cubicBezTo>
                    <a:close/>
                  </a:path>
                </a:pathLst>
              </a:custGeom>
              <a:solidFill>
                <a:srgbClr val="FFFFFF"/>
              </a:solidFill>
              <a:ln w="8467">
                <a:solidFill>
                  <a:srgbClr val="1E2124">
                    <a:alpha val="80000"/>
                  </a:srgbClr>
                </a:solidFill>
                <a:prstDash val="solid"/>
              </a:ln>
            </p:spPr>
          </p:sp>
          <p:sp>
            <p:nvSpPr>
              <p:cNvPr id="55" name="Text 45"/>
              <p:cNvSpPr/>
              <p:nvPr/>
            </p:nvSpPr>
            <p:spPr>
              <a:xfrm>
                <a:off x="13842" y="9160"/>
                <a:ext cx="10084" cy="880"/>
              </a:xfrm>
              <a:prstGeom prst="rect">
                <a:avLst/>
              </a:prstGeom>
              <a:noFill/>
            </p:spPr>
            <p:txBody>
              <a:bodyPr wrap="square" lIns="101600" tIns="101600" rIns="101600" bIns="101600" rtlCol="0" anchor="ctr"/>
              <a:lstStyle/>
              <a:p>
                <a:pPr algn="ctr">
                  <a:lnSpc>
                    <a:spcPct val="130000"/>
                  </a:lnSpc>
                </a:pP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(出岛价格 - 进口料件价格) ÷ 进口料件价格 × 100% ≥ 30%</a:t>
                </a:r>
                <a:endPar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56" name="组合 55"/>
            <p:cNvGrpSpPr/>
            <p:nvPr/>
          </p:nvGrpSpPr>
          <p:grpSpPr>
            <a:xfrm rot="0">
              <a:off x="13401" y="11077"/>
              <a:ext cx="8881" cy="400"/>
              <a:chOff x="13440" y="11116"/>
              <a:chExt cx="8881" cy="400"/>
            </a:xfrm>
          </p:grpSpPr>
          <p:sp>
            <p:nvSpPr>
              <p:cNvPr id="57" name="Shape 46"/>
              <p:cNvSpPr/>
              <p:nvPr/>
            </p:nvSpPr>
            <p:spPr>
              <a:xfrm>
                <a:off x="13440" y="11196"/>
                <a:ext cx="320" cy="320"/>
              </a:xfrm>
              <a:custGeom>
                <a:avLst/>
                <a:gdLst/>
                <a:ahLst/>
                <a:cxnLst/>
                <a:rect l="l" t="t" r="r" b="b"/>
                <a:pathLst>
                  <a:path w="203200" h="203200">
                    <a:moveTo>
                      <a:pt x="101600" y="203200"/>
                    </a:moveTo>
                    <a:cubicBezTo>
                      <a:pt x="157675" y="203200"/>
                      <a:pt x="203200" y="157675"/>
                      <a:pt x="203200" y="101600"/>
                    </a:cubicBezTo>
                    <a:cubicBezTo>
                      <a:pt x="203200" y="45525"/>
                      <a:pt x="157675" y="0"/>
                      <a:pt x="101600" y="0"/>
                    </a:cubicBezTo>
                    <a:cubicBezTo>
                      <a:pt x="45525" y="0"/>
                      <a:pt x="0" y="45525"/>
                      <a:pt x="0" y="101600"/>
                    </a:cubicBezTo>
                    <a:cubicBezTo>
                      <a:pt x="0" y="157675"/>
                      <a:pt x="45525" y="203200"/>
                      <a:pt x="101600" y="203200"/>
                    </a:cubicBezTo>
                    <a:close/>
                    <a:moveTo>
                      <a:pt x="135096" y="84415"/>
                    </a:moveTo>
                    <a:lnTo>
                      <a:pt x="103346" y="135215"/>
                    </a:lnTo>
                    <a:cubicBezTo>
                      <a:pt x="101679" y="137874"/>
                      <a:pt x="98822" y="139541"/>
                      <a:pt x="95687" y="139700"/>
                    </a:cubicBezTo>
                    <a:cubicBezTo>
                      <a:pt x="92551" y="139859"/>
                      <a:pt x="89535" y="138430"/>
                      <a:pt x="87670" y="135890"/>
                    </a:cubicBezTo>
                    <a:lnTo>
                      <a:pt x="68620" y="110490"/>
                    </a:lnTo>
                    <a:cubicBezTo>
                      <a:pt x="65445" y="106283"/>
                      <a:pt x="66318" y="100330"/>
                      <a:pt x="70525" y="97155"/>
                    </a:cubicBezTo>
                    <a:cubicBezTo>
                      <a:pt x="74732" y="93980"/>
                      <a:pt x="80685" y="94853"/>
                      <a:pt x="83860" y="99060"/>
                    </a:cubicBezTo>
                    <a:lnTo>
                      <a:pt x="94575" y="113348"/>
                    </a:lnTo>
                    <a:lnTo>
                      <a:pt x="118943" y="74335"/>
                    </a:lnTo>
                    <a:cubicBezTo>
                      <a:pt x="121722" y="69890"/>
                      <a:pt x="127595" y="68501"/>
                      <a:pt x="132080" y="71318"/>
                    </a:cubicBezTo>
                    <a:cubicBezTo>
                      <a:pt x="136565" y="74136"/>
                      <a:pt x="137914" y="79970"/>
                      <a:pt x="135096" y="84455"/>
                    </a:cubicBezTo>
                    <a:close/>
                  </a:path>
                </a:pathLst>
              </a:custGeom>
              <a:solidFill>
                <a:srgbClr val="C59F5E"/>
              </a:solidFill>
            </p:spPr>
          </p:sp>
          <p:sp>
            <p:nvSpPr>
              <p:cNvPr id="65" name="Text 47"/>
              <p:cNvSpPr/>
              <p:nvPr/>
            </p:nvSpPr>
            <p:spPr>
              <a:xfrm>
                <a:off x="13960" y="11116"/>
                <a:ext cx="8361" cy="400"/>
              </a:xfrm>
              <a:prstGeom prst="rect">
                <a:avLst/>
              </a:prstGeom>
              <a:noFill/>
            </p:spPr>
            <p:txBody>
              <a:bodyPr wrap="square" lIns="0" tIns="0" rIns="0" bIns="0" rtlCol="0" anchor="ctr"/>
              <a:lstStyle/>
              <a:p>
                <a:pPr>
                  <a:lnSpc>
                    <a:spcPct val="120000"/>
                  </a:lnSpc>
                </a:pPr>
                <a:r>
                  <a:rPr lang="en-US" sz="1600" dirty="0">
                    <a:solidFill>
                      <a:srgbClr val="C29B5C"/>
                    </a:solidFill>
                    <a:latin typeface="微软雅黑" panose="020B0503020204020204" charset="-122"/>
                    <a:ea typeface="微软雅黑" panose="020B0503020204020204" charset="-122"/>
                    <a:cs typeface="微软雅黑" panose="020B0503020204020204" charset="-122"/>
                  </a:rPr>
                  <a:t>进口料件价格:</a:t>
                </a:r>
                <a:r>
                  <a:rPr lang="en-US" sz="1600" dirty="0">
                    <a:solidFill>
                      <a:srgbClr val="C29B5C">
                        <a:alpha val="80000"/>
                      </a:srgbClr>
                    </a:solidFill>
                    <a:latin typeface="微软雅黑" panose="020B0503020204020204" charset="-122"/>
                    <a:ea typeface="微软雅黑" panose="020B0503020204020204" charset="-122"/>
                    <a:cs typeface="微软雅黑" panose="020B0503020204020204" charset="-122"/>
                  </a:rPr>
                  <a:t> </a:t>
                </a: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以进口时海关审定的完税价格为基础</a:t>
                </a:r>
                <a:endPar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66" name="组合 65"/>
            <p:cNvGrpSpPr/>
            <p:nvPr/>
          </p:nvGrpSpPr>
          <p:grpSpPr>
            <a:xfrm rot="0">
              <a:off x="13401" y="11774"/>
              <a:ext cx="8881" cy="400"/>
              <a:chOff x="13440" y="11832"/>
              <a:chExt cx="8881" cy="400"/>
            </a:xfrm>
          </p:grpSpPr>
          <p:sp>
            <p:nvSpPr>
              <p:cNvPr id="67" name="Shape 48"/>
              <p:cNvSpPr/>
              <p:nvPr/>
            </p:nvSpPr>
            <p:spPr>
              <a:xfrm>
                <a:off x="13440" y="11912"/>
                <a:ext cx="320" cy="320"/>
              </a:xfrm>
              <a:custGeom>
                <a:avLst/>
                <a:gdLst/>
                <a:ahLst/>
                <a:cxnLst/>
                <a:rect l="l" t="t" r="r" b="b"/>
                <a:pathLst>
                  <a:path w="203200" h="203200">
                    <a:moveTo>
                      <a:pt x="101600" y="203200"/>
                    </a:moveTo>
                    <a:cubicBezTo>
                      <a:pt x="157675" y="203200"/>
                      <a:pt x="203200" y="157675"/>
                      <a:pt x="203200" y="101600"/>
                    </a:cubicBezTo>
                    <a:cubicBezTo>
                      <a:pt x="203200" y="45525"/>
                      <a:pt x="157675" y="0"/>
                      <a:pt x="101600" y="0"/>
                    </a:cubicBezTo>
                    <a:cubicBezTo>
                      <a:pt x="45525" y="0"/>
                      <a:pt x="0" y="45525"/>
                      <a:pt x="0" y="101600"/>
                    </a:cubicBezTo>
                    <a:cubicBezTo>
                      <a:pt x="0" y="157675"/>
                      <a:pt x="45525" y="203200"/>
                      <a:pt x="101600" y="203200"/>
                    </a:cubicBezTo>
                    <a:close/>
                    <a:moveTo>
                      <a:pt x="135096" y="84415"/>
                    </a:moveTo>
                    <a:lnTo>
                      <a:pt x="103346" y="135215"/>
                    </a:lnTo>
                    <a:cubicBezTo>
                      <a:pt x="101679" y="137874"/>
                      <a:pt x="98822" y="139541"/>
                      <a:pt x="95687" y="139700"/>
                    </a:cubicBezTo>
                    <a:cubicBezTo>
                      <a:pt x="92551" y="139859"/>
                      <a:pt x="89535" y="138430"/>
                      <a:pt x="87670" y="135890"/>
                    </a:cubicBezTo>
                    <a:lnTo>
                      <a:pt x="68620" y="110490"/>
                    </a:lnTo>
                    <a:cubicBezTo>
                      <a:pt x="65445" y="106283"/>
                      <a:pt x="66318" y="100330"/>
                      <a:pt x="70525" y="97155"/>
                    </a:cubicBezTo>
                    <a:cubicBezTo>
                      <a:pt x="74732" y="93980"/>
                      <a:pt x="80685" y="94853"/>
                      <a:pt x="83860" y="99060"/>
                    </a:cubicBezTo>
                    <a:lnTo>
                      <a:pt x="94575" y="113348"/>
                    </a:lnTo>
                    <a:lnTo>
                      <a:pt x="118943" y="74335"/>
                    </a:lnTo>
                    <a:cubicBezTo>
                      <a:pt x="121722" y="69890"/>
                      <a:pt x="127595" y="68501"/>
                      <a:pt x="132080" y="71318"/>
                    </a:cubicBezTo>
                    <a:cubicBezTo>
                      <a:pt x="136565" y="74136"/>
                      <a:pt x="137914" y="79970"/>
                      <a:pt x="135096" y="84455"/>
                    </a:cubicBezTo>
                    <a:close/>
                  </a:path>
                </a:pathLst>
              </a:custGeom>
              <a:solidFill>
                <a:srgbClr val="C59F5E"/>
              </a:solidFill>
            </p:spPr>
          </p:sp>
          <p:sp>
            <p:nvSpPr>
              <p:cNvPr id="68" name="Text 49"/>
              <p:cNvSpPr/>
              <p:nvPr/>
            </p:nvSpPr>
            <p:spPr>
              <a:xfrm>
                <a:off x="13960" y="11832"/>
                <a:ext cx="8361" cy="400"/>
              </a:xfrm>
              <a:prstGeom prst="rect">
                <a:avLst/>
              </a:prstGeom>
              <a:noFill/>
            </p:spPr>
            <p:txBody>
              <a:bodyPr wrap="square" lIns="0" tIns="0" rIns="0" bIns="0" rtlCol="0" anchor="ctr"/>
              <a:lstStyle/>
              <a:p>
                <a:pPr>
                  <a:lnSpc>
                    <a:spcPct val="120000"/>
                  </a:lnSpc>
                </a:pPr>
                <a:r>
                  <a:rPr lang="en-US" sz="1600" dirty="0">
                    <a:solidFill>
                      <a:srgbClr val="C29B5C"/>
                    </a:solidFill>
                    <a:latin typeface="微软雅黑" panose="020B0503020204020204" charset="-122"/>
                    <a:ea typeface="微软雅黑" panose="020B0503020204020204" charset="-122"/>
                    <a:cs typeface="微软雅黑" panose="020B0503020204020204" charset="-122"/>
                  </a:rPr>
                  <a:t>出岛价格:</a:t>
                </a: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 以出岛时海关审定的成交价格为基础</a:t>
                </a:r>
                <a:endPar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69" name="组合 68"/>
            <p:cNvGrpSpPr/>
            <p:nvPr/>
          </p:nvGrpSpPr>
          <p:grpSpPr>
            <a:xfrm rot="0">
              <a:off x="13401" y="12471"/>
              <a:ext cx="8880" cy="400"/>
              <a:chOff x="13440" y="12392"/>
              <a:chExt cx="8880" cy="400"/>
            </a:xfrm>
          </p:grpSpPr>
          <p:sp>
            <p:nvSpPr>
              <p:cNvPr id="78" name="Shape 50"/>
              <p:cNvSpPr/>
              <p:nvPr/>
            </p:nvSpPr>
            <p:spPr>
              <a:xfrm>
                <a:off x="13440" y="12472"/>
                <a:ext cx="320" cy="320"/>
              </a:xfrm>
              <a:custGeom>
                <a:avLst/>
                <a:gdLst/>
                <a:ahLst/>
                <a:cxnLst/>
                <a:rect l="l" t="t" r="r" b="b"/>
                <a:pathLst>
                  <a:path w="203200" h="203200">
                    <a:moveTo>
                      <a:pt x="101600" y="203200"/>
                    </a:moveTo>
                    <a:cubicBezTo>
                      <a:pt x="157675" y="203200"/>
                      <a:pt x="203200" y="157675"/>
                      <a:pt x="203200" y="101600"/>
                    </a:cubicBezTo>
                    <a:cubicBezTo>
                      <a:pt x="203200" y="45525"/>
                      <a:pt x="157675" y="0"/>
                      <a:pt x="101600" y="0"/>
                    </a:cubicBezTo>
                    <a:cubicBezTo>
                      <a:pt x="45525" y="0"/>
                      <a:pt x="0" y="45525"/>
                      <a:pt x="0" y="101600"/>
                    </a:cubicBezTo>
                    <a:cubicBezTo>
                      <a:pt x="0" y="157675"/>
                      <a:pt x="45525" y="203200"/>
                      <a:pt x="101600" y="203200"/>
                    </a:cubicBezTo>
                    <a:close/>
                    <a:moveTo>
                      <a:pt x="135096" y="84415"/>
                    </a:moveTo>
                    <a:lnTo>
                      <a:pt x="103346" y="135215"/>
                    </a:lnTo>
                    <a:cubicBezTo>
                      <a:pt x="101679" y="137874"/>
                      <a:pt x="98822" y="139541"/>
                      <a:pt x="95687" y="139700"/>
                    </a:cubicBezTo>
                    <a:cubicBezTo>
                      <a:pt x="92551" y="139859"/>
                      <a:pt x="89535" y="138430"/>
                      <a:pt x="87670" y="135890"/>
                    </a:cubicBezTo>
                    <a:lnTo>
                      <a:pt x="68620" y="110490"/>
                    </a:lnTo>
                    <a:cubicBezTo>
                      <a:pt x="65445" y="106283"/>
                      <a:pt x="66318" y="100330"/>
                      <a:pt x="70525" y="97155"/>
                    </a:cubicBezTo>
                    <a:cubicBezTo>
                      <a:pt x="74732" y="93980"/>
                      <a:pt x="80685" y="94853"/>
                      <a:pt x="83860" y="99060"/>
                    </a:cubicBezTo>
                    <a:lnTo>
                      <a:pt x="94575" y="113348"/>
                    </a:lnTo>
                    <a:lnTo>
                      <a:pt x="118943" y="74335"/>
                    </a:lnTo>
                    <a:cubicBezTo>
                      <a:pt x="121722" y="69890"/>
                      <a:pt x="127595" y="68501"/>
                      <a:pt x="132080" y="71318"/>
                    </a:cubicBezTo>
                    <a:cubicBezTo>
                      <a:pt x="136565" y="74136"/>
                      <a:pt x="137914" y="79970"/>
                      <a:pt x="135096" y="84455"/>
                    </a:cubicBezTo>
                    <a:close/>
                  </a:path>
                </a:pathLst>
              </a:custGeom>
              <a:solidFill>
                <a:srgbClr val="C59F5E"/>
              </a:solidFill>
            </p:spPr>
          </p:sp>
          <p:sp>
            <p:nvSpPr>
              <p:cNvPr id="79" name="Text 51"/>
              <p:cNvSpPr/>
              <p:nvPr/>
            </p:nvSpPr>
            <p:spPr>
              <a:xfrm>
                <a:off x="13960" y="12392"/>
                <a:ext cx="8360" cy="400"/>
              </a:xfrm>
              <a:prstGeom prst="rect">
                <a:avLst/>
              </a:prstGeom>
              <a:noFill/>
            </p:spPr>
            <p:txBody>
              <a:bodyPr wrap="square" lIns="0" tIns="0" rIns="0" bIns="0" rtlCol="0" anchor="ctr"/>
              <a:lstStyle/>
              <a:p>
                <a:pPr>
                  <a:lnSpc>
                    <a:spcPct val="120000"/>
                  </a:lnSpc>
                </a:pPr>
                <a:r>
                  <a:rPr lang="en-US" sz="1600" dirty="0">
                    <a:solidFill>
                      <a:srgbClr val="C29B5C"/>
                    </a:solidFill>
                    <a:latin typeface="微软雅黑" panose="020B0503020204020204" charset="-122"/>
                    <a:ea typeface="微软雅黑" panose="020B0503020204020204" charset="-122"/>
                    <a:cs typeface="微软雅黑" panose="020B0503020204020204" charset="-122"/>
                  </a:rPr>
                  <a:t>海南自产货物:</a:t>
                </a:r>
                <a:r>
                  <a:rPr lang="en-US" sz="1600" dirty="0">
                    <a:solidFill>
                      <a:srgbClr val="C29B5C">
                        <a:alpha val="80000"/>
                      </a:srgbClr>
                    </a:solidFill>
                    <a:latin typeface="微软雅黑" panose="020B0503020204020204" charset="-122"/>
                    <a:ea typeface="微软雅黑" panose="020B0503020204020204" charset="-122"/>
                    <a:cs typeface="微软雅黑" panose="020B0503020204020204" charset="-122"/>
                  </a:rPr>
                  <a:t> </a:t>
                </a:r>
                <a:r>
                  <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rPr>
                  <a:t>价值可计入增值部分</a:t>
                </a:r>
                <a:endParaRPr lang="en-US" sz="1600" dirty="0">
                  <a:solidFill>
                    <a:schemeClr val="tx1">
                      <a:alpha val="80000"/>
                    </a:schemeClr>
                  </a:solidFill>
                  <a:latin typeface="微软雅黑" panose="020B0503020204020204" charset="-122"/>
                  <a:ea typeface="微软雅黑" panose="020B0503020204020204" charset="-122"/>
                  <a:cs typeface="微软雅黑" panose="020B0503020204020204" charset="-122"/>
                </a:endParaRPr>
              </a:p>
            </p:txBody>
          </p:sp>
        </p:grpSp>
      </p:gr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59" name="组合 58"/>
            <p:cNvGrpSpPr/>
            <p:nvPr/>
          </p:nvGrpSpPr>
          <p:grpSpPr>
            <a:xfrm>
              <a:off x="19334" y="13732"/>
              <a:ext cx="5686" cy="492"/>
              <a:chOff x="19278" y="13732"/>
              <a:chExt cx="5686" cy="492"/>
            </a:xfrm>
          </p:grpSpPr>
          <p:sp>
            <p:nvSpPr>
              <p:cNvPr id="70" name="文本框 69"/>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1" name="图片 70"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组合 67"/>
          <p:cNvGrpSpPr/>
          <p:nvPr/>
        </p:nvGrpSpPr>
        <p:grpSpPr>
          <a:xfrm>
            <a:off x="554990" y="1441450"/>
            <a:ext cx="7430770" cy="4736465"/>
            <a:chOff x="874" y="2270"/>
            <a:chExt cx="11702" cy="7459"/>
          </a:xfrm>
        </p:grpSpPr>
        <p:sp>
          <p:nvSpPr>
            <p:cNvPr id="59" name="Shape 3"/>
            <p:cNvSpPr/>
            <p:nvPr/>
          </p:nvSpPr>
          <p:spPr>
            <a:xfrm>
              <a:off x="878" y="2289"/>
              <a:ext cx="11698" cy="744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31" name="Shape 4"/>
            <p:cNvSpPr/>
            <p:nvPr/>
          </p:nvSpPr>
          <p:spPr>
            <a:xfrm>
              <a:off x="874" y="2270"/>
              <a:ext cx="11698"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grpSp>
        <p:nvGrpSpPr>
          <p:cNvPr id="61" name="组合 60"/>
          <p:cNvGrpSpPr/>
          <p:nvPr/>
        </p:nvGrpSpPr>
        <p:grpSpPr>
          <a:xfrm>
            <a:off x="8300720" y="1453515"/>
            <a:ext cx="7428230" cy="4724400"/>
            <a:chOff x="1065" y="2484"/>
            <a:chExt cx="7780" cy="7440"/>
          </a:xfrm>
        </p:grpSpPr>
        <p:sp>
          <p:nvSpPr>
            <p:cNvPr id="62" name="Shape 3"/>
            <p:cNvSpPr/>
            <p:nvPr/>
          </p:nvSpPr>
          <p:spPr>
            <a:xfrm>
              <a:off x="1065" y="2484"/>
              <a:ext cx="7780" cy="744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FFFFFF"/>
            </a:solidFill>
            <a:effectLst>
              <a:outerShdw blurRad="190500" dist="127000" dir="5400000" algn="bl" rotWithShape="0">
                <a:srgbClr val="000000">
                  <a:alpha val="10196"/>
                </a:srgbClr>
              </a:outerShdw>
            </a:effectLst>
          </p:spPr>
        </p:sp>
        <p:sp>
          <p:nvSpPr>
            <p:cNvPr id="63" name="Shape 4"/>
            <p:cNvSpPr/>
            <p:nvPr/>
          </p:nvSpPr>
          <p:spPr>
            <a:xfrm>
              <a:off x="1065" y="2484"/>
              <a:ext cx="7780" cy="87"/>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C0A062"/>
            </a:solidFill>
          </p:spPr>
        </p:sp>
      </p:grpSp>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en-US" sz="3600" b="1" dirty="0">
                  <a:latin typeface="微软雅黑" panose="020B0503020204020204" charset="-122"/>
                  <a:ea typeface="微软雅黑" panose="020B0503020204020204" charset="-122"/>
                  <a:cs typeface="微软雅黑" panose="020B0503020204020204" charset="-122"/>
                  <a:sym typeface="+mn-ea"/>
                </a:rPr>
                <a:t>低税率政策:打造全球税收洼地</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"双15%"税收优惠政策</a:t>
              </a: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a:t>
              </a:r>
              <a:r>
                <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吸引企业和人才集聚</a:t>
              </a:r>
              <a:endParaRPr 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sp>
        <p:nvSpPr>
          <p:cNvPr id="10" name="Shape 4"/>
          <p:cNvSpPr/>
          <p:nvPr/>
        </p:nvSpPr>
        <p:spPr>
          <a:xfrm>
            <a:off x="811530" y="1707515"/>
            <a:ext cx="711200" cy="711200"/>
          </a:xfrm>
          <a:custGeom>
            <a:avLst/>
            <a:gdLst/>
            <a:ahLst/>
            <a:cxnLst/>
            <a:rect l="l" t="t" r="r" b="b"/>
            <a:pathLst>
              <a:path w="711200" h="711200">
                <a:moveTo>
                  <a:pt x="355600" y="0"/>
                </a:moveTo>
                <a:lnTo>
                  <a:pt x="355600" y="0"/>
                </a:lnTo>
                <a:cubicBezTo>
                  <a:pt x="551861" y="0"/>
                  <a:pt x="711200" y="159339"/>
                  <a:pt x="711200" y="355600"/>
                </a:cubicBezTo>
                <a:lnTo>
                  <a:pt x="711200" y="355600"/>
                </a:lnTo>
                <a:cubicBezTo>
                  <a:pt x="711200" y="551861"/>
                  <a:pt x="551861" y="711200"/>
                  <a:pt x="355600" y="711200"/>
                </a:cubicBezTo>
                <a:lnTo>
                  <a:pt x="355600" y="711200"/>
                </a:lnTo>
                <a:cubicBezTo>
                  <a:pt x="159339" y="711200"/>
                  <a:pt x="0" y="551861"/>
                  <a:pt x="0" y="355600"/>
                </a:cubicBezTo>
                <a:lnTo>
                  <a:pt x="0" y="355600"/>
                </a:lnTo>
                <a:cubicBezTo>
                  <a:pt x="0" y="159339"/>
                  <a:pt x="159339" y="0"/>
                  <a:pt x="355600" y="0"/>
                </a:cubicBezTo>
                <a:close/>
              </a:path>
            </a:pathLst>
          </a:custGeom>
          <a:solidFill>
            <a:srgbClr val="C59F5E"/>
          </a:solidFill>
        </p:spPr>
      </p:sp>
      <p:sp>
        <p:nvSpPr>
          <p:cNvPr id="11" name="Shape 5"/>
          <p:cNvSpPr/>
          <p:nvPr/>
        </p:nvSpPr>
        <p:spPr>
          <a:xfrm>
            <a:off x="1052830" y="1910715"/>
            <a:ext cx="228600" cy="304800"/>
          </a:xfrm>
          <a:custGeom>
            <a:avLst/>
            <a:gdLst/>
            <a:ahLst/>
            <a:cxnLst/>
            <a:rect l="l" t="t" r="r" b="b"/>
            <a:pathLst>
              <a:path w="228600" h="304800">
                <a:moveTo>
                  <a:pt x="38100" y="0"/>
                </a:moveTo>
                <a:cubicBezTo>
                  <a:pt x="17085" y="0"/>
                  <a:pt x="0" y="17085"/>
                  <a:pt x="0" y="38100"/>
                </a:cubicBezTo>
                <a:lnTo>
                  <a:pt x="0" y="266700"/>
                </a:lnTo>
                <a:cubicBezTo>
                  <a:pt x="0" y="287715"/>
                  <a:pt x="17085" y="304800"/>
                  <a:pt x="38100" y="304800"/>
                </a:cubicBezTo>
                <a:lnTo>
                  <a:pt x="190500" y="304800"/>
                </a:lnTo>
                <a:cubicBezTo>
                  <a:pt x="211515" y="304800"/>
                  <a:pt x="228600" y="287715"/>
                  <a:pt x="228600" y="266700"/>
                </a:cubicBezTo>
                <a:lnTo>
                  <a:pt x="228600" y="38100"/>
                </a:lnTo>
                <a:cubicBezTo>
                  <a:pt x="228600" y="17085"/>
                  <a:pt x="211515" y="0"/>
                  <a:pt x="190500" y="0"/>
                </a:cubicBezTo>
                <a:lnTo>
                  <a:pt x="38100" y="0"/>
                </a:lnTo>
                <a:close/>
                <a:moveTo>
                  <a:pt x="104775" y="209550"/>
                </a:moveTo>
                <a:lnTo>
                  <a:pt x="123825" y="209550"/>
                </a:lnTo>
                <a:cubicBezTo>
                  <a:pt x="134362" y="209550"/>
                  <a:pt x="142875" y="218063"/>
                  <a:pt x="142875" y="228600"/>
                </a:cubicBezTo>
                <a:lnTo>
                  <a:pt x="142875" y="276225"/>
                </a:lnTo>
                <a:lnTo>
                  <a:pt x="85725" y="276225"/>
                </a:lnTo>
                <a:lnTo>
                  <a:pt x="85725" y="228600"/>
                </a:lnTo>
                <a:cubicBezTo>
                  <a:pt x="85725" y="218063"/>
                  <a:pt x="94238" y="209550"/>
                  <a:pt x="104775" y="209550"/>
                </a:cubicBezTo>
                <a:close/>
                <a:moveTo>
                  <a:pt x="57150" y="66675"/>
                </a:moveTo>
                <a:cubicBezTo>
                  <a:pt x="57150" y="61436"/>
                  <a:pt x="61436" y="57150"/>
                  <a:pt x="66675" y="57150"/>
                </a:cubicBezTo>
                <a:lnTo>
                  <a:pt x="85725" y="57150"/>
                </a:lnTo>
                <a:cubicBezTo>
                  <a:pt x="90964" y="57150"/>
                  <a:pt x="95250" y="61436"/>
                  <a:pt x="95250" y="66675"/>
                </a:cubicBezTo>
                <a:lnTo>
                  <a:pt x="95250" y="85725"/>
                </a:lnTo>
                <a:cubicBezTo>
                  <a:pt x="95250" y="90964"/>
                  <a:pt x="90964" y="95250"/>
                  <a:pt x="85725" y="95250"/>
                </a:cubicBezTo>
                <a:lnTo>
                  <a:pt x="66675" y="95250"/>
                </a:lnTo>
                <a:cubicBezTo>
                  <a:pt x="61436" y="95250"/>
                  <a:pt x="57150" y="90964"/>
                  <a:pt x="57150" y="85725"/>
                </a:cubicBezTo>
                <a:lnTo>
                  <a:pt x="57150" y="66675"/>
                </a:lnTo>
                <a:close/>
                <a:moveTo>
                  <a:pt x="142875" y="57150"/>
                </a:moveTo>
                <a:lnTo>
                  <a:pt x="161925" y="57150"/>
                </a:lnTo>
                <a:cubicBezTo>
                  <a:pt x="167164" y="57150"/>
                  <a:pt x="171450" y="61436"/>
                  <a:pt x="171450" y="66675"/>
                </a:cubicBezTo>
                <a:lnTo>
                  <a:pt x="171450" y="85725"/>
                </a:lnTo>
                <a:cubicBezTo>
                  <a:pt x="171450" y="90964"/>
                  <a:pt x="167164" y="95250"/>
                  <a:pt x="161925" y="95250"/>
                </a:cubicBezTo>
                <a:lnTo>
                  <a:pt x="142875" y="95250"/>
                </a:lnTo>
                <a:cubicBezTo>
                  <a:pt x="137636" y="95250"/>
                  <a:pt x="133350" y="90964"/>
                  <a:pt x="133350" y="85725"/>
                </a:cubicBezTo>
                <a:lnTo>
                  <a:pt x="133350" y="66675"/>
                </a:lnTo>
                <a:cubicBezTo>
                  <a:pt x="133350" y="61436"/>
                  <a:pt x="137636" y="57150"/>
                  <a:pt x="142875" y="57150"/>
                </a:cubicBezTo>
                <a:close/>
                <a:moveTo>
                  <a:pt x="57150" y="142875"/>
                </a:moveTo>
                <a:cubicBezTo>
                  <a:pt x="57150" y="137636"/>
                  <a:pt x="61436" y="133350"/>
                  <a:pt x="66675" y="133350"/>
                </a:cubicBezTo>
                <a:lnTo>
                  <a:pt x="85725" y="133350"/>
                </a:lnTo>
                <a:cubicBezTo>
                  <a:pt x="90964" y="133350"/>
                  <a:pt x="95250" y="137636"/>
                  <a:pt x="95250" y="142875"/>
                </a:cubicBezTo>
                <a:lnTo>
                  <a:pt x="95250" y="161925"/>
                </a:lnTo>
                <a:cubicBezTo>
                  <a:pt x="95250" y="167164"/>
                  <a:pt x="90964" y="171450"/>
                  <a:pt x="85725" y="171450"/>
                </a:cubicBezTo>
                <a:lnTo>
                  <a:pt x="66675" y="171450"/>
                </a:lnTo>
                <a:cubicBezTo>
                  <a:pt x="61436" y="171450"/>
                  <a:pt x="57150" y="167164"/>
                  <a:pt x="57150" y="161925"/>
                </a:cubicBezTo>
                <a:lnTo>
                  <a:pt x="57150" y="142875"/>
                </a:lnTo>
                <a:close/>
                <a:moveTo>
                  <a:pt x="142875" y="133350"/>
                </a:moveTo>
                <a:lnTo>
                  <a:pt x="161925" y="133350"/>
                </a:lnTo>
                <a:cubicBezTo>
                  <a:pt x="167164" y="133350"/>
                  <a:pt x="171450" y="137636"/>
                  <a:pt x="171450" y="142875"/>
                </a:cubicBezTo>
                <a:lnTo>
                  <a:pt x="171450" y="161925"/>
                </a:lnTo>
                <a:cubicBezTo>
                  <a:pt x="171450" y="167164"/>
                  <a:pt x="167164" y="171450"/>
                  <a:pt x="161925" y="171450"/>
                </a:cubicBezTo>
                <a:lnTo>
                  <a:pt x="142875" y="171450"/>
                </a:lnTo>
                <a:cubicBezTo>
                  <a:pt x="137636" y="171450"/>
                  <a:pt x="133350" y="167164"/>
                  <a:pt x="133350" y="161925"/>
                </a:cubicBezTo>
                <a:lnTo>
                  <a:pt x="133350" y="142875"/>
                </a:lnTo>
                <a:cubicBezTo>
                  <a:pt x="133350" y="137636"/>
                  <a:pt x="137636" y="133350"/>
                  <a:pt x="142875" y="133350"/>
                </a:cubicBezTo>
                <a:close/>
              </a:path>
            </a:pathLst>
          </a:custGeom>
          <a:solidFill>
            <a:srgbClr val="FFFFFF"/>
          </a:solidFill>
        </p:spPr>
      </p:sp>
      <p:sp>
        <p:nvSpPr>
          <p:cNvPr id="12" name="Text 6"/>
          <p:cNvSpPr/>
          <p:nvPr/>
        </p:nvSpPr>
        <p:spPr>
          <a:xfrm>
            <a:off x="1675130" y="1859915"/>
            <a:ext cx="2286000" cy="40640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企业所得税15%</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3" name="Text 7"/>
          <p:cNvSpPr/>
          <p:nvPr/>
        </p:nvSpPr>
        <p:spPr>
          <a:xfrm>
            <a:off x="2818130" y="2571115"/>
            <a:ext cx="1117600" cy="508000"/>
          </a:xfrm>
          <a:prstGeom prst="rect">
            <a:avLst/>
          </a:prstGeom>
          <a:noFill/>
        </p:spPr>
        <p:txBody>
          <a:bodyPr wrap="square" lIns="0" tIns="0" rIns="0" bIns="0" rtlCol="0" anchor="ctr"/>
          <a:lstStyle/>
          <a:p>
            <a:pPr algn="ctr">
              <a:lnSpc>
                <a:spcPct val="90000"/>
              </a:lnSpc>
            </a:pPr>
            <a:r>
              <a:rPr lang="en-US" sz="3600" b="1" dirty="0">
                <a:solidFill>
                  <a:srgbClr val="C5A06D"/>
                </a:solidFill>
                <a:latin typeface="微软雅黑" panose="020B0503020204020204" charset="-122"/>
                <a:ea typeface="微软雅黑" panose="020B0503020204020204" charset="-122"/>
                <a:cs typeface="Sitka Text" charset="0"/>
              </a:rPr>
              <a:t>15%</a:t>
            </a:r>
            <a:endParaRPr lang="en-US" sz="3600" b="1" dirty="0">
              <a:solidFill>
                <a:srgbClr val="C5A06D"/>
              </a:solidFill>
              <a:latin typeface="微软雅黑" panose="020B0503020204020204" charset="-122"/>
              <a:ea typeface="微软雅黑" panose="020B0503020204020204" charset="-122"/>
              <a:cs typeface="Sitka Text" charset="0"/>
            </a:endParaRPr>
          </a:p>
        </p:txBody>
      </p:sp>
      <p:sp>
        <p:nvSpPr>
          <p:cNvPr id="14" name="Text 8"/>
          <p:cNvSpPr/>
          <p:nvPr/>
        </p:nvSpPr>
        <p:spPr>
          <a:xfrm>
            <a:off x="2668905" y="3079115"/>
            <a:ext cx="1309370" cy="254000"/>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海南自贸港</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15" name="Shape 9"/>
          <p:cNvSpPr/>
          <p:nvPr/>
        </p:nvSpPr>
        <p:spPr>
          <a:xfrm>
            <a:off x="4079240" y="2576830"/>
            <a:ext cx="304800" cy="304800"/>
          </a:xfrm>
          <a:custGeom>
            <a:avLst/>
            <a:gdLst/>
            <a:ahLst/>
            <a:cxnLst/>
            <a:rect l="l" t="t" r="r" b="b"/>
            <a:pathLst>
              <a:path w="304800" h="304800">
                <a:moveTo>
                  <a:pt x="299204" y="165854"/>
                </a:moveTo>
                <a:cubicBezTo>
                  <a:pt x="306645" y="158413"/>
                  <a:pt x="306645" y="146328"/>
                  <a:pt x="299204" y="138886"/>
                </a:cubicBezTo>
                <a:lnTo>
                  <a:pt x="203954" y="43636"/>
                </a:lnTo>
                <a:cubicBezTo>
                  <a:pt x="196513" y="36195"/>
                  <a:pt x="184428" y="36195"/>
                  <a:pt x="176986" y="43636"/>
                </a:cubicBezTo>
                <a:cubicBezTo>
                  <a:pt x="169545" y="51078"/>
                  <a:pt x="169545" y="63163"/>
                  <a:pt x="176986" y="70604"/>
                </a:cubicBezTo>
                <a:lnTo>
                  <a:pt x="239732" y="133350"/>
                </a:lnTo>
                <a:lnTo>
                  <a:pt x="19050" y="133350"/>
                </a:lnTo>
                <a:cubicBezTo>
                  <a:pt x="8513" y="133350"/>
                  <a:pt x="0" y="141863"/>
                  <a:pt x="0" y="152400"/>
                </a:cubicBezTo>
                <a:cubicBezTo>
                  <a:pt x="0" y="162937"/>
                  <a:pt x="8513" y="171450"/>
                  <a:pt x="19050" y="171450"/>
                </a:cubicBezTo>
                <a:lnTo>
                  <a:pt x="239732" y="171450"/>
                </a:lnTo>
                <a:lnTo>
                  <a:pt x="176986" y="234196"/>
                </a:lnTo>
                <a:cubicBezTo>
                  <a:pt x="169545" y="241637"/>
                  <a:pt x="169545" y="253722"/>
                  <a:pt x="176986" y="261164"/>
                </a:cubicBezTo>
                <a:cubicBezTo>
                  <a:pt x="184428" y="268605"/>
                  <a:pt x="196513" y="268605"/>
                  <a:pt x="203954" y="261164"/>
                </a:cubicBezTo>
                <a:lnTo>
                  <a:pt x="299204" y="165914"/>
                </a:lnTo>
                <a:close/>
              </a:path>
            </a:pathLst>
          </a:custGeom>
          <a:solidFill>
            <a:srgbClr val="C59F5E"/>
          </a:solidFill>
        </p:spPr>
      </p:sp>
      <p:sp>
        <p:nvSpPr>
          <p:cNvPr id="16" name="Text 10"/>
          <p:cNvSpPr/>
          <p:nvPr/>
        </p:nvSpPr>
        <p:spPr>
          <a:xfrm>
            <a:off x="4494530" y="2571115"/>
            <a:ext cx="1295400" cy="508000"/>
          </a:xfrm>
          <a:prstGeom prst="rect">
            <a:avLst/>
          </a:prstGeom>
          <a:noFill/>
        </p:spPr>
        <p:txBody>
          <a:bodyPr wrap="square" lIns="0" tIns="0" rIns="0" bIns="0" rtlCol="0" anchor="ctr"/>
          <a:lstStyle/>
          <a:p>
            <a:pPr algn="ctr">
              <a:lnSpc>
                <a:spcPct val="90000"/>
              </a:lnSpc>
            </a:pPr>
            <a:r>
              <a:rPr lang="en-US" sz="3600" b="1" dirty="0">
                <a:solidFill>
                  <a:schemeClr val="tx1">
                    <a:alpha val="40000"/>
                  </a:schemeClr>
                </a:solidFill>
                <a:latin typeface="微软雅黑" panose="020B0503020204020204" charset="-122"/>
                <a:ea typeface="微软雅黑" panose="020B0503020204020204" charset="-122"/>
                <a:cs typeface="Sitka Text" charset="0"/>
              </a:rPr>
              <a:t>25%</a:t>
            </a:r>
            <a:endParaRPr lang="en-US" sz="3600" b="1" dirty="0">
              <a:solidFill>
                <a:schemeClr val="tx1">
                  <a:alpha val="40000"/>
                </a:schemeClr>
              </a:solidFill>
              <a:latin typeface="微软雅黑" panose="020B0503020204020204" charset="-122"/>
              <a:ea typeface="微软雅黑" panose="020B0503020204020204" charset="-122"/>
              <a:cs typeface="Sitka Text" charset="0"/>
            </a:endParaRPr>
          </a:p>
        </p:txBody>
      </p:sp>
      <p:sp>
        <p:nvSpPr>
          <p:cNvPr id="17" name="Text 11"/>
          <p:cNvSpPr/>
          <p:nvPr/>
        </p:nvSpPr>
        <p:spPr>
          <a:xfrm>
            <a:off x="4286885" y="3079115"/>
            <a:ext cx="1547495" cy="254000"/>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内地一般地区</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18" name="Text 12"/>
          <p:cNvSpPr/>
          <p:nvPr/>
        </p:nvSpPr>
        <p:spPr>
          <a:xfrm>
            <a:off x="811530" y="3485515"/>
            <a:ext cx="6868795" cy="304800"/>
          </a:xfrm>
          <a:prstGeom prst="rect">
            <a:avLst/>
          </a:prstGeom>
          <a:noFill/>
        </p:spPr>
        <p:txBody>
          <a:bodyPr wrap="square" lIns="0" tIns="0" rIns="0" bIns="0" rtlCol="0" anchor="ctr"/>
          <a:lstStyle/>
          <a:p>
            <a:pPr>
              <a:lnSpc>
                <a:spcPct val="130000"/>
              </a:lnSpc>
            </a:pPr>
            <a:r>
              <a:rPr lang="en-US" sz="1600" b="1" dirty="0">
                <a:solidFill>
                  <a:srgbClr val="C59F5E"/>
                </a:solidFill>
                <a:latin typeface="微软雅黑" panose="020B0503020204020204" charset="-122"/>
                <a:ea typeface="微软雅黑" panose="020B0503020204020204" charset="-122"/>
                <a:cs typeface="微软雅黑" panose="020B0503020204020204" charset="-122"/>
              </a:rPr>
              <a:t>鼓励类产业条目扩至1100+</a:t>
            </a:r>
            <a:endParaRPr lang="en-US" sz="16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19" name="Shape 13"/>
          <p:cNvSpPr/>
          <p:nvPr/>
        </p:nvSpPr>
        <p:spPr>
          <a:xfrm>
            <a:off x="836930" y="4070350"/>
            <a:ext cx="177800" cy="177800"/>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C59F5E"/>
          </a:solidFill>
        </p:spPr>
      </p:sp>
      <p:sp>
        <p:nvSpPr>
          <p:cNvPr id="20" name="Text 14"/>
          <p:cNvSpPr/>
          <p:nvPr/>
        </p:nvSpPr>
        <p:spPr>
          <a:xfrm>
            <a:off x="1135380" y="4032250"/>
            <a:ext cx="1068070" cy="254000"/>
          </a:xfrm>
          <a:prstGeom prst="rect">
            <a:avLst/>
          </a:prstGeom>
          <a:noFill/>
        </p:spPr>
        <p:txBody>
          <a:bodyPr wrap="square" lIns="0" tIns="0" rIns="0" bIns="0" rtlCol="0" anchor="ctr"/>
          <a:lstStyle/>
          <a:p>
            <a:pPr>
              <a:lnSpc>
                <a:spcPct val="120000"/>
              </a:lnSpc>
            </a:pPr>
            <a:r>
              <a:rPr lang="en-US" sz="1400" dirty="0">
                <a:solidFill>
                  <a:srgbClr val="1E2124"/>
                </a:solidFill>
                <a:latin typeface="微软雅黑" panose="020B0503020204020204" charset="-122"/>
                <a:ea typeface="微软雅黑" panose="020B0503020204020204" charset="-122"/>
                <a:cs typeface="MiSans Semibold" panose="00000700000000000000" charset="-122"/>
              </a:rPr>
              <a:t>生物医药</a:t>
            </a:r>
            <a:endParaRPr lang="en-US" sz="1400" dirty="0">
              <a:solidFill>
                <a:srgbClr val="1E2124"/>
              </a:solidFill>
              <a:latin typeface="微软雅黑" panose="020B0503020204020204" charset="-122"/>
              <a:ea typeface="微软雅黑" panose="020B0503020204020204" charset="-122"/>
              <a:cs typeface="MiSans Semibold" panose="00000700000000000000" charset="-122"/>
            </a:endParaRPr>
          </a:p>
        </p:txBody>
      </p:sp>
      <p:sp>
        <p:nvSpPr>
          <p:cNvPr id="21" name="Shape 15"/>
          <p:cNvSpPr/>
          <p:nvPr/>
        </p:nvSpPr>
        <p:spPr>
          <a:xfrm>
            <a:off x="4644390" y="4070350"/>
            <a:ext cx="177800" cy="177800"/>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C59F5E"/>
          </a:solidFill>
        </p:spPr>
      </p:sp>
      <p:sp>
        <p:nvSpPr>
          <p:cNvPr id="22" name="Text 16"/>
          <p:cNvSpPr/>
          <p:nvPr/>
        </p:nvSpPr>
        <p:spPr>
          <a:xfrm>
            <a:off x="4942840" y="4032250"/>
            <a:ext cx="1068070" cy="254000"/>
          </a:xfrm>
          <a:prstGeom prst="rect">
            <a:avLst/>
          </a:prstGeom>
          <a:noFill/>
        </p:spPr>
        <p:txBody>
          <a:bodyPr wrap="square" lIns="0" tIns="0" rIns="0" bIns="0" rtlCol="0" anchor="ctr"/>
          <a:lstStyle/>
          <a:p>
            <a:pPr>
              <a:lnSpc>
                <a:spcPct val="120000"/>
              </a:lnSpc>
            </a:pPr>
            <a:r>
              <a:rPr lang="en-US" sz="1400" dirty="0">
                <a:solidFill>
                  <a:srgbClr val="1E2124"/>
                </a:solidFill>
                <a:latin typeface="微软雅黑" panose="020B0503020204020204" charset="-122"/>
                <a:ea typeface="微软雅黑" panose="020B0503020204020204" charset="-122"/>
                <a:cs typeface="MiSans Semibold" panose="00000700000000000000" charset="-122"/>
              </a:rPr>
              <a:t>海上风电</a:t>
            </a:r>
            <a:endParaRPr lang="en-US" sz="1400" dirty="0">
              <a:solidFill>
                <a:srgbClr val="1E2124"/>
              </a:solidFill>
              <a:latin typeface="微软雅黑" panose="020B0503020204020204" charset="-122"/>
              <a:ea typeface="微软雅黑" panose="020B0503020204020204" charset="-122"/>
              <a:cs typeface="MiSans Semibold" panose="00000700000000000000" charset="-122"/>
            </a:endParaRPr>
          </a:p>
        </p:txBody>
      </p:sp>
      <p:sp>
        <p:nvSpPr>
          <p:cNvPr id="23" name="Shape 17"/>
          <p:cNvSpPr/>
          <p:nvPr/>
        </p:nvSpPr>
        <p:spPr>
          <a:xfrm>
            <a:off x="836930" y="4533265"/>
            <a:ext cx="177800" cy="177800"/>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C59F5E"/>
          </a:solidFill>
        </p:spPr>
      </p:sp>
      <p:sp>
        <p:nvSpPr>
          <p:cNvPr id="24" name="Text 18"/>
          <p:cNvSpPr/>
          <p:nvPr/>
        </p:nvSpPr>
        <p:spPr>
          <a:xfrm>
            <a:off x="1135380" y="4495165"/>
            <a:ext cx="1542415" cy="254000"/>
          </a:xfrm>
          <a:prstGeom prst="rect">
            <a:avLst/>
          </a:prstGeom>
          <a:noFill/>
        </p:spPr>
        <p:txBody>
          <a:bodyPr wrap="square" lIns="0" tIns="0" rIns="0" bIns="0" rtlCol="0" anchor="ctr"/>
          <a:lstStyle/>
          <a:p>
            <a:pPr>
              <a:lnSpc>
                <a:spcPct val="120000"/>
              </a:lnSpc>
            </a:pPr>
            <a:r>
              <a:rPr lang="en-US" sz="1400" dirty="0">
                <a:solidFill>
                  <a:srgbClr val="1E2124"/>
                </a:solidFill>
                <a:latin typeface="微软雅黑" panose="020B0503020204020204" charset="-122"/>
                <a:ea typeface="微软雅黑" panose="020B0503020204020204" charset="-122"/>
                <a:cs typeface="MiSans Semibold" panose="00000700000000000000" charset="-122"/>
              </a:rPr>
              <a:t>专用汽车制造</a:t>
            </a:r>
            <a:endParaRPr lang="en-US" sz="1400" dirty="0">
              <a:solidFill>
                <a:srgbClr val="1E2124"/>
              </a:solidFill>
              <a:latin typeface="微软雅黑" panose="020B0503020204020204" charset="-122"/>
              <a:ea typeface="微软雅黑" panose="020B0503020204020204" charset="-122"/>
              <a:cs typeface="MiSans Semibold" panose="00000700000000000000" charset="-122"/>
            </a:endParaRPr>
          </a:p>
        </p:txBody>
      </p:sp>
      <p:sp>
        <p:nvSpPr>
          <p:cNvPr id="25" name="Shape 19"/>
          <p:cNvSpPr/>
          <p:nvPr/>
        </p:nvSpPr>
        <p:spPr>
          <a:xfrm>
            <a:off x="4644390" y="4533265"/>
            <a:ext cx="177800" cy="177800"/>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C59F5E"/>
          </a:solidFill>
        </p:spPr>
      </p:sp>
      <p:sp>
        <p:nvSpPr>
          <p:cNvPr id="26" name="Text 20"/>
          <p:cNvSpPr/>
          <p:nvPr/>
        </p:nvSpPr>
        <p:spPr>
          <a:xfrm>
            <a:off x="4942840" y="4495165"/>
            <a:ext cx="1542415" cy="254000"/>
          </a:xfrm>
          <a:prstGeom prst="rect">
            <a:avLst/>
          </a:prstGeom>
          <a:noFill/>
        </p:spPr>
        <p:txBody>
          <a:bodyPr wrap="square" lIns="0" tIns="0" rIns="0" bIns="0" rtlCol="0" anchor="ctr"/>
          <a:lstStyle/>
          <a:p>
            <a:pPr>
              <a:lnSpc>
                <a:spcPct val="120000"/>
              </a:lnSpc>
            </a:pPr>
            <a:r>
              <a:rPr lang="en-US" sz="1400" dirty="0">
                <a:solidFill>
                  <a:srgbClr val="1E2124"/>
                </a:solidFill>
                <a:latin typeface="微软雅黑" panose="020B0503020204020204" charset="-122"/>
                <a:ea typeface="微软雅黑" panose="020B0503020204020204" charset="-122"/>
                <a:cs typeface="MiSans Semibold" panose="00000700000000000000" charset="-122"/>
              </a:rPr>
              <a:t>绿色建材生产</a:t>
            </a:r>
            <a:endParaRPr lang="en-US" sz="1400" dirty="0">
              <a:solidFill>
                <a:srgbClr val="1E2124"/>
              </a:solidFill>
              <a:latin typeface="微软雅黑" panose="020B0503020204020204" charset="-122"/>
              <a:ea typeface="微软雅黑" panose="020B0503020204020204" charset="-122"/>
              <a:cs typeface="MiSans Semibold" panose="00000700000000000000" charset="-122"/>
            </a:endParaRPr>
          </a:p>
        </p:txBody>
      </p:sp>
      <p:sp>
        <p:nvSpPr>
          <p:cNvPr id="27" name="Shape 21"/>
          <p:cNvSpPr/>
          <p:nvPr/>
        </p:nvSpPr>
        <p:spPr>
          <a:xfrm>
            <a:off x="811530" y="4916805"/>
            <a:ext cx="6863715" cy="1066800"/>
          </a:xfrm>
          <a:custGeom>
            <a:avLst/>
            <a:gdLst/>
            <a:ahLst/>
            <a:cxnLst/>
            <a:rect l="l" t="t" r="r" b="b"/>
            <a:pathLst>
              <a:path w="6985000" h="1066800">
                <a:moveTo>
                  <a:pt x="101602" y="0"/>
                </a:moveTo>
                <a:lnTo>
                  <a:pt x="6883398" y="0"/>
                </a:lnTo>
                <a:cubicBezTo>
                  <a:pt x="6939511" y="0"/>
                  <a:pt x="6985000" y="45489"/>
                  <a:pt x="6985000" y="101602"/>
                </a:cubicBezTo>
                <a:lnTo>
                  <a:pt x="6985000" y="965198"/>
                </a:lnTo>
                <a:cubicBezTo>
                  <a:pt x="6985000" y="1021311"/>
                  <a:pt x="6939511" y="1066800"/>
                  <a:pt x="6883398" y="1066800"/>
                </a:cubicBezTo>
                <a:lnTo>
                  <a:pt x="101602" y="1066800"/>
                </a:lnTo>
                <a:cubicBezTo>
                  <a:pt x="45489" y="1066800"/>
                  <a:pt x="0" y="1021311"/>
                  <a:pt x="0" y="965198"/>
                </a:cubicBezTo>
                <a:lnTo>
                  <a:pt x="0" y="101602"/>
                </a:lnTo>
                <a:cubicBezTo>
                  <a:pt x="0" y="45526"/>
                  <a:pt x="45526" y="0"/>
                  <a:pt x="101602" y="0"/>
                </a:cubicBezTo>
                <a:close/>
              </a:path>
            </a:pathLst>
          </a:custGeom>
          <a:solidFill>
            <a:srgbClr val="F9F5EE"/>
          </a:solidFill>
        </p:spPr>
      </p:sp>
      <p:sp>
        <p:nvSpPr>
          <p:cNvPr id="28" name="Text 22"/>
          <p:cNvSpPr/>
          <p:nvPr/>
        </p:nvSpPr>
        <p:spPr>
          <a:xfrm>
            <a:off x="963930" y="5069205"/>
            <a:ext cx="6593840" cy="254000"/>
          </a:xfrm>
          <a:prstGeom prst="rect">
            <a:avLst/>
          </a:prstGeom>
          <a:noFill/>
        </p:spPr>
        <p:txBody>
          <a:bodyPr wrap="square" lIns="0" tIns="0" rIns="0" bIns="0" rtlCol="0" anchor="ctr"/>
          <a:lstStyle/>
          <a:p>
            <a:pPr>
              <a:lnSpc>
                <a:spcPct val="120000"/>
              </a:lnSpc>
            </a:pPr>
            <a:r>
              <a:rPr lang="en-US" sz="16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已享受优惠企业</a:t>
            </a:r>
            <a:endParaRPr lang="en-US" sz="16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29" name="Text 23"/>
          <p:cNvSpPr/>
          <p:nvPr/>
        </p:nvSpPr>
        <p:spPr>
          <a:xfrm>
            <a:off x="963930" y="5464810"/>
            <a:ext cx="6527165" cy="457200"/>
          </a:xfrm>
          <a:prstGeom prst="rect">
            <a:avLst/>
          </a:prstGeom>
          <a:noFill/>
        </p:spPr>
        <p:txBody>
          <a:bodyPr wrap="square" lIns="0" tIns="0" rIns="0" bIns="0" rtlCol="0" anchor="ctr"/>
          <a:lstStyle/>
          <a:p>
            <a:pPr>
              <a:lnSpc>
                <a:spcPct val="100000"/>
              </a:lnSpc>
            </a:pPr>
            <a:r>
              <a:rPr lang="en-US" sz="3000" b="1" dirty="0">
                <a:solidFill>
                  <a:srgbClr val="C5A06D"/>
                </a:solidFill>
                <a:latin typeface="微软雅黑" panose="020B0503020204020204" charset="-122"/>
                <a:ea typeface="微软雅黑" panose="020B0503020204020204" charset="-122"/>
                <a:cs typeface="微软雅黑" panose="020B0503020204020204" charset="-122"/>
              </a:rPr>
              <a:t>4300</a:t>
            </a:r>
            <a:r>
              <a:rPr lang="en-US" sz="1800" b="1" dirty="0">
                <a:solidFill>
                  <a:srgbClr val="C5A06D"/>
                </a:solidFill>
                <a:latin typeface="微软雅黑" panose="020B0503020204020204" charset="-122"/>
                <a:ea typeface="微软雅黑" panose="020B0503020204020204" charset="-122"/>
                <a:cs typeface="微软雅黑" panose="020B0503020204020204" charset="-122"/>
              </a:rPr>
              <a:t>户次</a:t>
            </a:r>
            <a:endParaRPr lang="en-US" sz="1600" dirty="0">
              <a:latin typeface="微软雅黑" panose="020B0503020204020204" charset="-122"/>
              <a:ea typeface="微软雅黑" panose="020B0503020204020204" charset="-122"/>
              <a:cs typeface="微软雅黑" panose="020B0503020204020204" charset="-122"/>
            </a:endParaRPr>
          </a:p>
        </p:txBody>
      </p:sp>
      <p:sp>
        <p:nvSpPr>
          <p:cNvPr id="32" name="Shape 25"/>
          <p:cNvSpPr/>
          <p:nvPr/>
        </p:nvSpPr>
        <p:spPr>
          <a:xfrm>
            <a:off x="8591550" y="1707515"/>
            <a:ext cx="711200" cy="711200"/>
          </a:xfrm>
          <a:custGeom>
            <a:avLst/>
            <a:gdLst/>
            <a:ahLst/>
            <a:cxnLst/>
            <a:rect l="l" t="t" r="r" b="b"/>
            <a:pathLst>
              <a:path w="711200" h="711200">
                <a:moveTo>
                  <a:pt x="355600" y="0"/>
                </a:moveTo>
                <a:lnTo>
                  <a:pt x="355600" y="0"/>
                </a:lnTo>
                <a:cubicBezTo>
                  <a:pt x="551861" y="0"/>
                  <a:pt x="711200" y="159339"/>
                  <a:pt x="711200" y="355600"/>
                </a:cubicBezTo>
                <a:lnTo>
                  <a:pt x="711200" y="355600"/>
                </a:lnTo>
                <a:cubicBezTo>
                  <a:pt x="711200" y="551861"/>
                  <a:pt x="551861" y="711200"/>
                  <a:pt x="355600" y="711200"/>
                </a:cubicBezTo>
                <a:lnTo>
                  <a:pt x="355600" y="711200"/>
                </a:lnTo>
                <a:cubicBezTo>
                  <a:pt x="159339" y="711200"/>
                  <a:pt x="0" y="551861"/>
                  <a:pt x="0" y="355600"/>
                </a:cubicBezTo>
                <a:lnTo>
                  <a:pt x="0" y="355600"/>
                </a:lnTo>
                <a:cubicBezTo>
                  <a:pt x="0" y="159339"/>
                  <a:pt x="159339" y="0"/>
                  <a:pt x="355600" y="0"/>
                </a:cubicBezTo>
                <a:close/>
              </a:path>
            </a:pathLst>
          </a:custGeom>
          <a:solidFill>
            <a:srgbClr val="C59F5E"/>
          </a:solidFill>
        </p:spPr>
      </p:sp>
      <p:sp>
        <p:nvSpPr>
          <p:cNvPr id="33" name="Shape 26"/>
          <p:cNvSpPr/>
          <p:nvPr/>
        </p:nvSpPr>
        <p:spPr>
          <a:xfrm>
            <a:off x="8813800" y="1910715"/>
            <a:ext cx="266700" cy="304800"/>
          </a:xfrm>
          <a:custGeom>
            <a:avLst/>
            <a:gdLst/>
            <a:ahLst/>
            <a:cxnLst/>
            <a:rect l="l" t="t" r="r" b="b"/>
            <a:pathLst>
              <a:path w="266700" h="304800">
                <a:moveTo>
                  <a:pt x="133350" y="147638"/>
                </a:moveTo>
                <a:cubicBezTo>
                  <a:pt x="93923" y="147638"/>
                  <a:pt x="61913" y="115627"/>
                  <a:pt x="61912" y="76200"/>
                </a:cubicBezTo>
                <a:cubicBezTo>
                  <a:pt x="61912" y="36773"/>
                  <a:pt x="93923" y="4763"/>
                  <a:pt x="133350" y="4763"/>
                </a:cubicBezTo>
                <a:cubicBezTo>
                  <a:pt x="172777" y="4763"/>
                  <a:pt x="204787" y="36773"/>
                  <a:pt x="204787" y="76200"/>
                </a:cubicBezTo>
                <a:cubicBezTo>
                  <a:pt x="204787" y="115627"/>
                  <a:pt x="172777" y="147638"/>
                  <a:pt x="133350" y="147638"/>
                </a:cubicBezTo>
                <a:close/>
                <a:moveTo>
                  <a:pt x="115193" y="180975"/>
                </a:moveTo>
                <a:lnTo>
                  <a:pt x="151507" y="180975"/>
                </a:lnTo>
                <a:cubicBezTo>
                  <a:pt x="157282" y="180975"/>
                  <a:pt x="161925" y="185618"/>
                  <a:pt x="161925" y="191393"/>
                </a:cubicBezTo>
                <a:cubicBezTo>
                  <a:pt x="161925" y="193893"/>
                  <a:pt x="161032" y="196275"/>
                  <a:pt x="159425" y="198180"/>
                </a:cubicBezTo>
                <a:lnTo>
                  <a:pt x="143113" y="217230"/>
                </a:lnTo>
                <a:lnTo>
                  <a:pt x="161568" y="285750"/>
                </a:lnTo>
                <a:lnTo>
                  <a:pt x="161925" y="285750"/>
                </a:lnTo>
                <a:lnTo>
                  <a:pt x="182523" y="203299"/>
                </a:lnTo>
                <a:cubicBezTo>
                  <a:pt x="183833" y="198120"/>
                  <a:pt x="189131" y="194965"/>
                  <a:pt x="194131" y="196870"/>
                </a:cubicBezTo>
                <a:cubicBezTo>
                  <a:pt x="230981" y="210919"/>
                  <a:pt x="257175" y="246638"/>
                  <a:pt x="257175" y="288429"/>
                </a:cubicBezTo>
                <a:cubicBezTo>
                  <a:pt x="257175" y="297418"/>
                  <a:pt x="249853" y="304740"/>
                  <a:pt x="240863" y="304740"/>
                </a:cubicBezTo>
                <a:lnTo>
                  <a:pt x="25837" y="304800"/>
                </a:lnTo>
                <a:cubicBezTo>
                  <a:pt x="16847" y="304800"/>
                  <a:pt x="9525" y="297478"/>
                  <a:pt x="9525" y="288488"/>
                </a:cubicBezTo>
                <a:cubicBezTo>
                  <a:pt x="9525" y="246698"/>
                  <a:pt x="35719" y="210979"/>
                  <a:pt x="72569" y="196929"/>
                </a:cubicBezTo>
                <a:cubicBezTo>
                  <a:pt x="77569" y="195024"/>
                  <a:pt x="82868" y="198180"/>
                  <a:pt x="84177" y="203359"/>
                </a:cubicBezTo>
                <a:lnTo>
                  <a:pt x="104775" y="285810"/>
                </a:lnTo>
                <a:lnTo>
                  <a:pt x="105132" y="285810"/>
                </a:lnTo>
                <a:lnTo>
                  <a:pt x="123587" y="217289"/>
                </a:lnTo>
                <a:lnTo>
                  <a:pt x="107275" y="198239"/>
                </a:lnTo>
                <a:cubicBezTo>
                  <a:pt x="105668" y="196334"/>
                  <a:pt x="104775" y="193953"/>
                  <a:pt x="104775" y="191453"/>
                </a:cubicBezTo>
                <a:cubicBezTo>
                  <a:pt x="104775" y="185678"/>
                  <a:pt x="109418" y="181035"/>
                  <a:pt x="115193" y="181035"/>
                </a:cubicBezTo>
                <a:close/>
              </a:path>
            </a:pathLst>
          </a:custGeom>
          <a:solidFill>
            <a:srgbClr val="FFFFFF"/>
          </a:solidFill>
        </p:spPr>
      </p:sp>
      <p:sp>
        <p:nvSpPr>
          <p:cNvPr id="34" name="Text 27"/>
          <p:cNvSpPr/>
          <p:nvPr/>
        </p:nvSpPr>
        <p:spPr>
          <a:xfrm>
            <a:off x="9455150" y="1859915"/>
            <a:ext cx="2286000" cy="40640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个人所得税15%</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35" name="Text 28"/>
          <p:cNvSpPr/>
          <p:nvPr/>
        </p:nvSpPr>
        <p:spPr>
          <a:xfrm>
            <a:off x="10598150" y="2571115"/>
            <a:ext cx="1117600" cy="508000"/>
          </a:xfrm>
          <a:prstGeom prst="rect">
            <a:avLst/>
          </a:prstGeom>
          <a:noFill/>
        </p:spPr>
        <p:txBody>
          <a:bodyPr wrap="square" lIns="0" tIns="0" rIns="0" bIns="0" rtlCol="0" anchor="ctr"/>
          <a:lstStyle/>
          <a:p>
            <a:pPr algn="ctr">
              <a:lnSpc>
                <a:spcPct val="90000"/>
              </a:lnSpc>
            </a:pPr>
            <a:r>
              <a:rPr lang="en-US" sz="3600" b="1" dirty="0">
                <a:solidFill>
                  <a:srgbClr val="C5A06D"/>
                </a:solidFill>
                <a:latin typeface="微软雅黑" panose="020B0503020204020204" charset="-122"/>
                <a:ea typeface="微软雅黑" panose="020B0503020204020204" charset="-122"/>
                <a:cs typeface="Sitka Text" charset="0"/>
              </a:rPr>
              <a:t>15%</a:t>
            </a:r>
            <a:endParaRPr lang="en-US" sz="3600" b="1" dirty="0">
              <a:solidFill>
                <a:srgbClr val="C5A06D"/>
              </a:solidFill>
              <a:latin typeface="微软雅黑" panose="020B0503020204020204" charset="-122"/>
              <a:ea typeface="微软雅黑" panose="020B0503020204020204" charset="-122"/>
              <a:cs typeface="Sitka Text" charset="0"/>
            </a:endParaRPr>
          </a:p>
        </p:txBody>
      </p:sp>
      <p:sp>
        <p:nvSpPr>
          <p:cNvPr id="36" name="Text 29"/>
          <p:cNvSpPr/>
          <p:nvPr/>
        </p:nvSpPr>
        <p:spPr>
          <a:xfrm>
            <a:off x="10522585" y="3079115"/>
            <a:ext cx="1326515" cy="254000"/>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海南自贸港</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37" name="Shape 30"/>
          <p:cNvSpPr/>
          <p:nvPr/>
        </p:nvSpPr>
        <p:spPr>
          <a:xfrm>
            <a:off x="11859260" y="2576830"/>
            <a:ext cx="304800" cy="304800"/>
          </a:xfrm>
          <a:custGeom>
            <a:avLst/>
            <a:gdLst/>
            <a:ahLst/>
            <a:cxnLst/>
            <a:rect l="l" t="t" r="r" b="b"/>
            <a:pathLst>
              <a:path w="304800" h="304800">
                <a:moveTo>
                  <a:pt x="299204" y="165854"/>
                </a:moveTo>
                <a:cubicBezTo>
                  <a:pt x="306645" y="158413"/>
                  <a:pt x="306645" y="146328"/>
                  <a:pt x="299204" y="138886"/>
                </a:cubicBezTo>
                <a:lnTo>
                  <a:pt x="203954" y="43636"/>
                </a:lnTo>
                <a:cubicBezTo>
                  <a:pt x="196513" y="36195"/>
                  <a:pt x="184428" y="36195"/>
                  <a:pt x="176986" y="43636"/>
                </a:cubicBezTo>
                <a:cubicBezTo>
                  <a:pt x="169545" y="51078"/>
                  <a:pt x="169545" y="63163"/>
                  <a:pt x="176986" y="70604"/>
                </a:cubicBezTo>
                <a:lnTo>
                  <a:pt x="239732" y="133350"/>
                </a:lnTo>
                <a:lnTo>
                  <a:pt x="19050" y="133350"/>
                </a:lnTo>
                <a:cubicBezTo>
                  <a:pt x="8513" y="133350"/>
                  <a:pt x="0" y="141863"/>
                  <a:pt x="0" y="152400"/>
                </a:cubicBezTo>
                <a:cubicBezTo>
                  <a:pt x="0" y="162937"/>
                  <a:pt x="8513" y="171450"/>
                  <a:pt x="19050" y="171450"/>
                </a:cubicBezTo>
                <a:lnTo>
                  <a:pt x="239732" y="171450"/>
                </a:lnTo>
                <a:lnTo>
                  <a:pt x="176986" y="234196"/>
                </a:lnTo>
                <a:cubicBezTo>
                  <a:pt x="169545" y="241637"/>
                  <a:pt x="169545" y="253722"/>
                  <a:pt x="176986" y="261164"/>
                </a:cubicBezTo>
                <a:cubicBezTo>
                  <a:pt x="184428" y="268605"/>
                  <a:pt x="196513" y="268605"/>
                  <a:pt x="203954" y="261164"/>
                </a:cubicBezTo>
                <a:lnTo>
                  <a:pt x="299204" y="165914"/>
                </a:lnTo>
                <a:close/>
              </a:path>
            </a:pathLst>
          </a:custGeom>
          <a:solidFill>
            <a:srgbClr val="C59F5E"/>
          </a:solidFill>
        </p:spPr>
      </p:sp>
      <p:sp>
        <p:nvSpPr>
          <p:cNvPr id="38" name="Text 31"/>
          <p:cNvSpPr/>
          <p:nvPr/>
        </p:nvSpPr>
        <p:spPr>
          <a:xfrm>
            <a:off x="12274550" y="2571115"/>
            <a:ext cx="1295400" cy="508000"/>
          </a:xfrm>
          <a:prstGeom prst="rect">
            <a:avLst/>
          </a:prstGeom>
          <a:noFill/>
        </p:spPr>
        <p:txBody>
          <a:bodyPr wrap="square" lIns="0" tIns="0" rIns="0" bIns="0" rtlCol="0" anchor="ctr"/>
          <a:lstStyle/>
          <a:p>
            <a:pPr algn="ctr">
              <a:lnSpc>
                <a:spcPct val="90000"/>
              </a:lnSpc>
            </a:pPr>
            <a:r>
              <a:rPr lang="en-US" sz="3600" b="1" dirty="0">
                <a:solidFill>
                  <a:schemeClr val="tx1">
                    <a:alpha val="40000"/>
                  </a:schemeClr>
                </a:solidFill>
                <a:latin typeface="微软雅黑" panose="020B0503020204020204" charset="-122"/>
                <a:ea typeface="微软雅黑" panose="020B0503020204020204" charset="-122"/>
                <a:cs typeface="Sitka Text" charset="0"/>
              </a:rPr>
              <a:t>45%</a:t>
            </a:r>
            <a:endParaRPr lang="en-US" sz="3600" b="1" dirty="0">
              <a:solidFill>
                <a:schemeClr val="tx1">
                  <a:alpha val="40000"/>
                </a:schemeClr>
              </a:solidFill>
              <a:latin typeface="微软雅黑" panose="020B0503020204020204" charset="-122"/>
              <a:ea typeface="微软雅黑" panose="020B0503020204020204" charset="-122"/>
              <a:cs typeface="Sitka Text" charset="0"/>
            </a:endParaRPr>
          </a:p>
        </p:txBody>
      </p:sp>
      <p:sp>
        <p:nvSpPr>
          <p:cNvPr id="39" name="Text 32"/>
          <p:cNvSpPr/>
          <p:nvPr/>
        </p:nvSpPr>
        <p:spPr>
          <a:xfrm>
            <a:off x="12137390" y="3079115"/>
            <a:ext cx="1568450" cy="254000"/>
          </a:xfrm>
          <a:prstGeom prst="rect">
            <a:avLst/>
          </a:prstGeom>
          <a:noFill/>
        </p:spPr>
        <p:txBody>
          <a:bodyPr wrap="square" lIns="0" tIns="0" rIns="0" bIns="0" rtlCol="0" anchor="ctr"/>
          <a:lstStyle/>
          <a:p>
            <a:pPr algn="ct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内地最高税率</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40" name="Text 33"/>
          <p:cNvSpPr/>
          <p:nvPr/>
        </p:nvSpPr>
        <p:spPr>
          <a:xfrm>
            <a:off x="8591550" y="3485515"/>
            <a:ext cx="6868795" cy="304800"/>
          </a:xfrm>
          <a:prstGeom prst="rect">
            <a:avLst/>
          </a:prstGeom>
          <a:noFill/>
        </p:spPr>
        <p:txBody>
          <a:bodyPr wrap="square" lIns="0" tIns="0" rIns="0" bIns="0" rtlCol="0" anchor="ctr"/>
          <a:lstStyle/>
          <a:p>
            <a:pPr>
              <a:lnSpc>
                <a:spcPct val="130000"/>
              </a:lnSpc>
            </a:pPr>
            <a:r>
              <a:rPr lang="en-US" sz="1600" b="1" dirty="0">
                <a:solidFill>
                  <a:srgbClr val="C59F5E"/>
                </a:solidFill>
                <a:latin typeface="微软雅黑" panose="020B0503020204020204" charset="-122"/>
                <a:ea typeface="微软雅黑" panose="020B0503020204020204" charset="-122"/>
                <a:cs typeface="MiSans Semibold" panose="00000700000000000000" charset="-122"/>
              </a:rPr>
              <a:t>适用对象</a:t>
            </a:r>
            <a:endParaRPr lang="en-US" sz="1600" b="1" dirty="0">
              <a:solidFill>
                <a:srgbClr val="C59F5E"/>
              </a:solidFill>
              <a:latin typeface="微软雅黑" panose="020B0503020204020204" charset="-122"/>
              <a:ea typeface="微软雅黑" panose="020B0503020204020204" charset="-122"/>
              <a:cs typeface="MiSans Semibold" panose="00000700000000000000" charset="-122"/>
            </a:endParaRPr>
          </a:p>
        </p:txBody>
      </p:sp>
      <p:sp>
        <p:nvSpPr>
          <p:cNvPr id="41" name="Shape 34"/>
          <p:cNvSpPr/>
          <p:nvPr/>
        </p:nvSpPr>
        <p:spPr>
          <a:xfrm>
            <a:off x="8606155" y="3942715"/>
            <a:ext cx="200025" cy="177800"/>
          </a:xfrm>
          <a:custGeom>
            <a:avLst/>
            <a:gdLst/>
            <a:ahLst/>
            <a:cxnLst/>
            <a:rect l="l" t="t" r="r" b="b"/>
            <a:pathLst>
              <a:path w="200025" h="177800">
                <a:moveTo>
                  <a:pt x="107479" y="-6563"/>
                </a:moveTo>
                <a:cubicBezTo>
                  <a:pt x="106055" y="-9341"/>
                  <a:pt x="103173" y="-11112"/>
                  <a:pt x="100047" y="-11112"/>
                </a:cubicBezTo>
                <a:cubicBezTo>
                  <a:pt x="96922" y="-11112"/>
                  <a:pt x="94040" y="-9341"/>
                  <a:pt x="92616" y="-6563"/>
                </a:cubicBezTo>
                <a:lnTo>
                  <a:pt x="67057" y="43512"/>
                </a:lnTo>
                <a:lnTo>
                  <a:pt x="11529" y="52333"/>
                </a:lnTo>
                <a:cubicBezTo>
                  <a:pt x="8439" y="52819"/>
                  <a:pt x="5869" y="55007"/>
                  <a:pt x="4896" y="57993"/>
                </a:cubicBezTo>
                <a:cubicBezTo>
                  <a:pt x="3924" y="60980"/>
                  <a:pt x="4723" y="64244"/>
                  <a:pt x="6911" y="66467"/>
                </a:cubicBezTo>
                <a:lnTo>
                  <a:pt x="46638" y="106229"/>
                </a:lnTo>
                <a:lnTo>
                  <a:pt x="37887" y="161756"/>
                </a:lnTo>
                <a:cubicBezTo>
                  <a:pt x="37401" y="164847"/>
                  <a:pt x="38685" y="167972"/>
                  <a:pt x="41220" y="169813"/>
                </a:cubicBezTo>
                <a:cubicBezTo>
                  <a:pt x="43755" y="171653"/>
                  <a:pt x="47089" y="171931"/>
                  <a:pt x="49902" y="170507"/>
                </a:cubicBezTo>
                <a:lnTo>
                  <a:pt x="100047" y="145018"/>
                </a:lnTo>
                <a:lnTo>
                  <a:pt x="150158" y="170507"/>
                </a:lnTo>
                <a:cubicBezTo>
                  <a:pt x="152936" y="171931"/>
                  <a:pt x="156304" y="171653"/>
                  <a:pt x="158839" y="169813"/>
                </a:cubicBezTo>
                <a:cubicBezTo>
                  <a:pt x="161374" y="167972"/>
                  <a:pt x="162659" y="164882"/>
                  <a:pt x="162173" y="161756"/>
                </a:cubicBezTo>
                <a:lnTo>
                  <a:pt x="153387" y="106229"/>
                </a:lnTo>
                <a:lnTo>
                  <a:pt x="193114" y="66467"/>
                </a:lnTo>
                <a:cubicBezTo>
                  <a:pt x="195337" y="64244"/>
                  <a:pt x="196101" y="60980"/>
                  <a:pt x="195129" y="57993"/>
                </a:cubicBezTo>
                <a:cubicBezTo>
                  <a:pt x="194156" y="55007"/>
                  <a:pt x="191621" y="52819"/>
                  <a:pt x="188496" y="52333"/>
                </a:cubicBezTo>
                <a:lnTo>
                  <a:pt x="133003" y="43512"/>
                </a:lnTo>
                <a:lnTo>
                  <a:pt x="107479" y="-6563"/>
                </a:lnTo>
                <a:close/>
              </a:path>
            </a:pathLst>
          </a:custGeom>
          <a:solidFill>
            <a:srgbClr val="C5A06D"/>
          </a:solidFill>
        </p:spPr>
      </p:sp>
      <p:sp>
        <p:nvSpPr>
          <p:cNvPr id="42" name="Text 35"/>
          <p:cNvSpPr/>
          <p:nvPr/>
        </p:nvSpPr>
        <p:spPr>
          <a:xfrm>
            <a:off x="8915400" y="3891915"/>
            <a:ext cx="6292215" cy="254000"/>
          </a:xfrm>
          <a:prstGeom prst="rect">
            <a:avLst/>
          </a:prstGeom>
          <a:noFill/>
        </p:spPr>
        <p:txBody>
          <a:bodyPr wrap="square" lIns="0" tIns="0" rIns="0" bIns="0" rtlCol="0" anchor="ctr"/>
          <a:lstStyle/>
          <a:p>
            <a:pPr>
              <a:lnSpc>
                <a:spcPct val="120000"/>
              </a:lnSpc>
            </a:pPr>
            <a:r>
              <a:rPr lang="en-US" sz="1400" dirty="0">
                <a:solidFill>
                  <a:srgbClr val="1E2124"/>
                </a:solidFill>
                <a:latin typeface="微软雅黑" panose="020B0503020204020204" charset="-122"/>
                <a:ea typeface="微软雅黑" panose="020B0503020204020204" charset="-122"/>
                <a:cs typeface="MiSans Semibold" panose="00000700000000000000" charset="-122"/>
              </a:rPr>
              <a:t>在海南自贸港工作并符合条件的</a:t>
            </a:r>
            <a:r>
              <a:rPr lang="en-US" sz="1400" dirty="0">
                <a:solidFill>
                  <a:srgbClr val="C59F5E"/>
                </a:solidFill>
                <a:latin typeface="微软雅黑" panose="020B0503020204020204" charset="-122"/>
                <a:ea typeface="微软雅黑" panose="020B0503020204020204" charset="-122"/>
                <a:cs typeface="MiSans Semibold" panose="00000700000000000000" charset="-122"/>
              </a:rPr>
              <a:t>境内外高端人才和紧缺人才</a:t>
            </a:r>
            <a:endParaRPr lang="en-US" sz="1400" dirty="0">
              <a:solidFill>
                <a:srgbClr val="C59F5E"/>
              </a:solidFill>
              <a:latin typeface="微软雅黑" panose="020B0503020204020204" charset="-122"/>
              <a:ea typeface="微软雅黑" panose="020B0503020204020204" charset="-122"/>
              <a:cs typeface="MiSans Semibold" panose="00000700000000000000" charset="-122"/>
            </a:endParaRPr>
          </a:p>
        </p:txBody>
      </p:sp>
      <p:sp>
        <p:nvSpPr>
          <p:cNvPr id="43" name="Shape 36"/>
          <p:cNvSpPr/>
          <p:nvPr/>
        </p:nvSpPr>
        <p:spPr>
          <a:xfrm>
            <a:off x="8606155" y="4247515"/>
            <a:ext cx="200025" cy="177800"/>
          </a:xfrm>
          <a:custGeom>
            <a:avLst/>
            <a:gdLst/>
            <a:ahLst/>
            <a:cxnLst/>
            <a:rect l="l" t="t" r="r" b="b"/>
            <a:pathLst>
              <a:path w="200025" h="177800">
                <a:moveTo>
                  <a:pt x="107479" y="-6563"/>
                </a:moveTo>
                <a:cubicBezTo>
                  <a:pt x="106055" y="-9341"/>
                  <a:pt x="103173" y="-11112"/>
                  <a:pt x="100047" y="-11112"/>
                </a:cubicBezTo>
                <a:cubicBezTo>
                  <a:pt x="96922" y="-11112"/>
                  <a:pt x="94040" y="-9341"/>
                  <a:pt x="92616" y="-6563"/>
                </a:cubicBezTo>
                <a:lnTo>
                  <a:pt x="67057" y="43512"/>
                </a:lnTo>
                <a:lnTo>
                  <a:pt x="11529" y="52333"/>
                </a:lnTo>
                <a:cubicBezTo>
                  <a:pt x="8439" y="52819"/>
                  <a:pt x="5869" y="55007"/>
                  <a:pt x="4896" y="57993"/>
                </a:cubicBezTo>
                <a:cubicBezTo>
                  <a:pt x="3924" y="60980"/>
                  <a:pt x="4723" y="64244"/>
                  <a:pt x="6911" y="66467"/>
                </a:cubicBezTo>
                <a:lnTo>
                  <a:pt x="46638" y="106229"/>
                </a:lnTo>
                <a:lnTo>
                  <a:pt x="37887" y="161756"/>
                </a:lnTo>
                <a:cubicBezTo>
                  <a:pt x="37401" y="164847"/>
                  <a:pt x="38685" y="167972"/>
                  <a:pt x="41220" y="169813"/>
                </a:cubicBezTo>
                <a:cubicBezTo>
                  <a:pt x="43755" y="171653"/>
                  <a:pt x="47089" y="171931"/>
                  <a:pt x="49902" y="170507"/>
                </a:cubicBezTo>
                <a:lnTo>
                  <a:pt x="100047" y="145018"/>
                </a:lnTo>
                <a:lnTo>
                  <a:pt x="150158" y="170507"/>
                </a:lnTo>
                <a:cubicBezTo>
                  <a:pt x="152936" y="171931"/>
                  <a:pt x="156304" y="171653"/>
                  <a:pt x="158839" y="169813"/>
                </a:cubicBezTo>
                <a:cubicBezTo>
                  <a:pt x="161374" y="167972"/>
                  <a:pt x="162659" y="164882"/>
                  <a:pt x="162173" y="161756"/>
                </a:cubicBezTo>
                <a:lnTo>
                  <a:pt x="153387" y="106229"/>
                </a:lnTo>
                <a:lnTo>
                  <a:pt x="193114" y="66467"/>
                </a:lnTo>
                <a:cubicBezTo>
                  <a:pt x="195337" y="64244"/>
                  <a:pt x="196101" y="60980"/>
                  <a:pt x="195129" y="57993"/>
                </a:cubicBezTo>
                <a:cubicBezTo>
                  <a:pt x="194156" y="55007"/>
                  <a:pt x="191621" y="52819"/>
                  <a:pt x="188496" y="52333"/>
                </a:cubicBezTo>
                <a:lnTo>
                  <a:pt x="133003" y="43512"/>
                </a:lnTo>
                <a:lnTo>
                  <a:pt x="107479" y="-6563"/>
                </a:lnTo>
                <a:close/>
              </a:path>
            </a:pathLst>
          </a:custGeom>
          <a:solidFill>
            <a:srgbClr val="C5A06D"/>
          </a:solidFill>
        </p:spPr>
      </p:sp>
      <p:sp>
        <p:nvSpPr>
          <p:cNvPr id="44" name="Text 37"/>
          <p:cNvSpPr/>
          <p:nvPr/>
        </p:nvSpPr>
        <p:spPr>
          <a:xfrm>
            <a:off x="8915400" y="4196715"/>
            <a:ext cx="4816475" cy="254000"/>
          </a:xfrm>
          <a:prstGeom prst="rect">
            <a:avLst/>
          </a:prstGeom>
          <a:noFill/>
        </p:spPr>
        <p:txBody>
          <a:bodyPr wrap="square" lIns="0" tIns="0" rIns="0" bIns="0" rtlCol="0" anchor="ctr"/>
          <a:lstStyle/>
          <a:p>
            <a:pPr>
              <a:lnSpc>
                <a:spcPct val="120000"/>
              </a:lnSpc>
            </a:pPr>
            <a:r>
              <a:rPr lang="en-US" sz="1400" dirty="0">
                <a:solidFill>
                  <a:srgbClr val="1E2124"/>
                </a:solidFill>
                <a:latin typeface="微软雅黑" panose="020B0503020204020204" charset="-122"/>
                <a:ea typeface="微软雅黑" panose="020B0503020204020204" charset="-122"/>
                <a:cs typeface="微软雅黑" panose="020B0503020204020204" charset="-122"/>
              </a:rPr>
              <a:t>个人所得税实际税负超过15%的部分予以免征</a:t>
            </a:r>
            <a:endParaRPr lang="en-US" sz="1400" dirty="0">
              <a:solidFill>
                <a:srgbClr val="1E2124"/>
              </a:solidFill>
              <a:latin typeface="微软雅黑" panose="020B0503020204020204" charset="-122"/>
              <a:ea typeface="微软雅黑" panose="020B0503020204020204" charset="-122"/>
              <a:cs typeface="微软雅黑" panose="020B0503020204020204" charset="-122"/>
            </a:endParaRPr>
          </a:p>
        </p:txBody>
      </p:sp>
      <p:sp>
        <p:nvSpPr>
          <p:cNvPr id="45" name="Shape 38"/>
          <p:cNvSpPr/>
          <p:nvPr/>
        </p:nvSpPr>
        <p:spPr>
          <a:xfrm>
            <a:off x="8606155" y="4552315"/>
            <a:ext cx="200025" cy="177800"/>
          </a:xfrm>
          <a:custGeom>
            <a:avLst/>
            <a:gdLst/>
            <a:ahLst/>
            <a:cxnLst/>
            <a:rect l="l" t="t" r="r" b="b"/>
            <a:pathLst>
              <a:path w="200025" h="177800">
                <a:moveTo>
                  <a:pt x="107479" y="-6563"/>
                </a:moveTo>
                <a:cubicBezTo>
                  <a:pt x="106055" y="-9341"/>
                  <a:pt x="103173" y="-11112"/>
                  <a:pt x="100047" y="-11112"/>
                </a:cubicBezTo>
                <a:cubicBezTo>
                  <a:pt x="96922" y="-11112"/>
                  <a:pt x="94040" y="-9341"/>
                  <a:pt x="92616" y="-6563"/>
                </a:cubicBezTo>
                <a:lnTo>
                  <a:pt x="67057" y="43512"/>
                </a:lnTo>
                <a:lnTo>
                  <a:pt x="11529" y="52333"/>
                </a:lnTo>
                <a:cubicBezTo>
                  <a:pt x="8439" y="52819"/>
                  <a:pt x="5869" y="55007"/>
                  <a:pt x="4896" y="57993"/>
                </a:cubicBezTo>
                <a:cubicBezTo>
                  <a:pt x="3924" y="60980"/>
                  <a:pt x="4723" y="64244"/>
                  <a:pt x="6911" y="66467"/>
                </a:cubicBezTo>
                <a:lnTo>
                  <a:pt x="46638" y="106229"/>
                </a:lnTo>
                <a:lnTo>
                  <a:pt x="37887" y="161756"/>
                </a:lnTo>
                <a:cubicBezTo>
                  <a:pt x="37401" y="164847"/>
                  <a:pt x="38685" y="167972"/>
                  <a:pt x="41220" y="169813"/>
                </a:cubicBezTo>
                <a:cubicBezTo>
                  <a:pt x="43755" y="171653"/>
                  <a:pt x="47089" y="171931"/>
                  <a:pt x="49902" y="170507"/>
                </a:cubicBezTo>
                <a:lnTo>
                  <a:pt x="100047" y="145018"/>
                </a:lnTo>
                <a:lnTo>
                  <a:pt x="150158" y="170507"/>
                </a:lnTo>
                <a:cubicBezTo>
                  <a:pt x="152936" y="171931"/>
                  <a:pt x="156304" y="171653"/>
                  <a:pt x="158839" y="169813"/>
                </a:cubicBezTo>
                <a:cubicBezTo>
                  <a:pt x="161374" y="167972"/>
                  <a:pt x="162659" y="164882"/>
                  <a:pt x="162173" y="161756"/>
                </a:cubicBezTo>
                <a:lnTo>
                  <a:pt x="153387" y="106229"/>
                </a:lnTo>
                <a:lnTo>
                  <a:pt x="193114" y="66467"/>
                </a:lnTo>
                <a:cubicBezTo>
                  <a:pt x="195337" y="64244"/>
                  <a:pt x="196101" y="60980"/>
                  <a:pt x="195129" y="57993"/>
                </a:cubicBezTo>
                <a:cubicBezTo>
                  <a:pt x="194156" y="55007"/>
                  <a:pt x="191621" y="52819"/>
                  <a:pt x="188496" y="52333"/>
                </a:cubicBezTo>
                <a:lnTo>
                  <a:pt x="133003" y="43512"/>
                </a:lnTo>
                <a:lnTo>
                  <a:pt x="107479" y="-6563"/>
                </a:lnTo>
                <a:close/>
              </a:path>
            </a:pathLst>
          </a:custGeom>
          <a:solidFill>
            <a:srgbClr val="C5A06D"/>
          </a:solidFill>
        </p:spPr>
      </p:sp>
      <p:sp>
        <p:nvSpPr>
          <p:cNvPr id="46" name="Text 39"/>
          <p:cNvSpPr/>
          <p:nvPr/>
        </p:nvSpPr>
        <p:spPr>
          <a:xfrm>
            <a:off x="8915400" y="4501515"/>
            <a:ext cx="3679825" cy="254000"/>
          </a:xfrm>
          <a:prstGeom prst="rect">
            <a:avLst/>
          </a:prstGeom>
          <a:noFill/>
        </p:spPr>
        <p:txBody>
          <a:bodyPr wrap="square" lIns="0" tIns="0" rIns="0" bIns="0" rtlCol="0" anchor="ctr"/>
          <a:lstStyle/>
          <a:p>
            <a:pPr>
              <a:lnSpc>
                <a:spcPct val="120000"/>
              </a:lnSpc>
            </a:pPr>
            <a:r>
              <a:rPr lang="en-US" sz="1400" dirty="0">
                <a:solidFill>
                  <a:srgbClr val="1E2124"/>
                </a:solidFill>
                <a:latin typeface="微软雅黑" panose="020B0503020204020204" charset="-122"/>
                <a:ea typeface="微软雅黑" panose="020B0503020204020204" charset="-122"/>
                <a:cs typeface="微软雅黑" panose="020B0503020204020204" charset="-122"/>
              </a:rPr>
              <a:t>累计居住满183天(实际居住≥90天)</a:t>
            </a:r>
            <a:endParaRPr lang="en-US" sz="1400" dirty="0">
              <a:solidFill>
                <a:srgbClr val="1E2124"/>
              </a:solidFill>
              <a:latin typeface="微软雅黑" panose="020B0503020204020204" charset="-122"/>
              <a:ea typeface="微软雅黑" panose="020B0503020204020204" charset="-122"/>
              <a:cs typeface="微软雅黑" panose="020B0503020204020204" charset="-122"/>
            </a:endParaRPr>
          </a:p>
        </p:txBody>
      </p:sp>
      <p:sp>
        <p:nvSpPr>
          <p:cNvPr id="48" name="Shape 40"/>
          <p:cNvSpPr/>
          <p:nvPr/>
        </p:nvSpPr>
        <p:spPr>
          <a:xfrm>
            <a:off x="8591550" y="4931410"/>
            <a:ext cx="6842760" cy="1066800"/>
          </a:xfrm>
          <a:custGeom>
            <a:avLst/>
            <a:gdLst/>
            <a:ahLst/>
            <a:cxnLst/>
            <a:rect l="l" t="t" r="r" b="b"/>
            <a:pathLst>
              <a:path w="6985000" h="1066800">
                <a:moveTo>
                  <a:pt x="101602" y="0"/>
                </a:moveTo>
                <a:lnTo>
                  <a:pt x="6883398" y="0"/>
                </a:lnTo>
                <a:cubicBezTo>
                  <a:pt x="6939511" y="0"/>
                  <a:pt x="6985000" y="45489"/>
                  <a:pt x="6985000" y="101602"/>
                </a:cubicBezTo>
                <a:lnTo>
                  <a:pt x="6985000" y="965198"/>
                </a:lnTo>
                <a:cubicBezTo>
                  <a:pt x="6985000" y="1021311"/>
                  <a:pt x="6939511" y="1066800"/>
                  <a:pt x="6883398" y="1066800"/>
                </a:cubicBezTo>
                <a:lnTo>
                  <a:pt x="101602" y="1066800"/>
                </a:lnTo>
                <a:cubicBezTo>
                  <a:pt x="45489" y="1066800"/>
                  <a:pt x="0" y="1021311"/>
                  <a:pt x="0" y="965198"/>
                </a:cubicBezTo>
                <a:lnTo>
                  <a:pt x="0" y="101602"/>
                </a:lnTo>
                <a:cubicBezTo>
                  <a:pt x="0" y="45526"/>
                  <a:pt x="45526" y="0"/>
                  <a:pt x="101602" y="0"/>
                </a:cubicBezTo>
                <a:close/>
              </a:path>
            </a:pathLst>
          </a:custGeom>
          <a:solidFill>
            <a:srgbClr val="F9F5EE"/>
          </a:solidFill>
        </p:spPr>
      </p:sp>
      <p:sp>
        <p:nvSpPr>
          <p:cNvPr id="49" name="Text 41"/>
          <p:cNvSpPr/>
          <p:nvPr/>
        </p:nvSpPr>
        <p:spPr>
          <a:xfrm>
            <a:off x="8743950" y="5083810"/>
            <a:ext cx="6534785" cy="254000"/>
          </a:xfrm>
          <a:prstGeom prst="rect">
            <a:avLst/>
          </a:prstGeom>
          <a:noFill/>
        </p:spPr>
        <p:txBody>
          <a:bodyPr wrap="square" lIns="0" tIns="0" rIns="0" bIns="0" rtlCol="0" anchor="ctr"/>
          <a:lstStyle/>
          <a:p>
            <a:pPr>
              <a:lnSpc>
                <a:spcPct val="120000"/>
              </a:lnSpc>
            </a:pPr>
            <a:r>
              <a:rPr lang="en-US" sz="16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已享受优惠人才</a:t>
            </a:r>
            <a:endParaRPr lang="en-US" sz="16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sp>
        <p:nvSpPr>
          <p:cNvPr id="50" name="Text 42"/>
          <p:cNvSpPr/>
          <p:nvPr/>
        </p:nvSpPr>
        <p:spPr>
          <a:xfrm>
            <a:off x="8743950" y="5479415"/>
            <a:ext cx="6468110" cy="457200"/>
          </a:xfrm>
          <a:prstGeom prst="rect">
            <a:avLst/>
          </a:prstGeom>
          <a:noFill/>
        </p:spPr>
        <p:txBody>
          <a:bodyPr wrap="square" lIns="0" tIns="0" rIns="0" bIns="0" rtlCol="0" anchor="ctr"/>
          <a:lstStyle/>
          <a:p>
            <a:pPr>
              <a:lnSpc>
                <a:spcPct val="100000"/>
              </a:lnSpc>
            </a:pPr>
            <a:r>
              <a:rPr lang="en-US" sz="3000" b="1" dirty="0">
                <a:solidFill>
                  <a:srgbClr val="C5A06D"/>
                </a:solidFill>
                <a:latin typeface="微软雅黑" panose="020B0503020204020204" charset="-122"/>
                <a:ea typeface="微软雅黑" panose="020B0503020204020204" charset="-122"/>
                <a:cs typeface="微软雅黑" panose="020B0503020204020204" charset="-122"/>
              </a:rPr>
              <a:t>3.9</a:t>
            </a:r>
            <a:r>
              <a:rPr lang="en-US" sz="1800" b="1" dirty="0">
                <a:solidFill>
                  <a:srgbClr val="C5A06D"/>
                </a:solidFill>
                <a:latin typeface="微软雅黑" panose="020B0503020204020204" charset="-122"/>
                <a:ea typeface="微软雅黑" panose="020B0503020204020204" charset="-122"/>
                <a:cs typeface="微软雅黑" panose="020B0503020204020204" charset="-122"/>
              </a:rPr>
              <a:t>万人次</a:t>
            </a:r>
            <a:endParaRPr lang="en-US" sz="1600" dirty="0">
              <a:latin typeface="微软雅黑" panose="020B0503020204020204" charset="-122"/>
              <a:ea typeface="微软雅黑" panose="020B0503020204020204" charset="-122"/>
              <a:cs typeface="微软雅黑" panose="020B0503020204020204" charset="-122"/>
            </a:endParaRPr>
          </a:p>
        </p:txBody>
      </p:sp>
      <p:grpSp>
        <p:nvGrpSpPr>
          <p:cNvPr id="51" name="组合 50"/>
          <p:cNvGrpSpPr/>
          <p:nvPr/>
        </p:nvGrpSpPr>
        <p:grpSpPr>
          <a:xfrm>
            <a:off x="552450" y="6560032"/>
            <a:ext cx="15170785" cy="1936321"/>
            <a:chOff x="800" y="10631"/>
            <a:chExt cx="24000" cy="2814"/>
          </a:xfrm>
        </p:grpSpPr>
        <p:sp>
          <p:nvSpPr>
            <p:cNvPr id="52" name="Shape 43"/>
            <p:cNvSpPr/>
            <p:nvPr/>
          </p:nvSpPr>
          <p:spPr>
            <a:xfrm>
              <a:off x="800" y="10631"/>
              <a:ext cx="24000" cy="2814"/>
            </a:xfrm>
            <a:custGeom>
              <a:avLst/>
              <a:gdLst/>
              <a:ahLst/>
              <a:cxnLst/>
              <a:rect l="l" t="t" r="r" b="b"/>
              <a:pathLst>
                <a:path w="15240000" h="1473200">
                  <a:moveTo>
                    <a:pt x="152403" y="0"/>
                  </a:moveTo>
                  <a:lnTo>
                    <a:pt x="15087597" y="0"/>
                  </a:lnTo>
                  <a:cubicBezTo>
                    <a:pt x="15171767" y="0"/>
                    <a:pt x="15240000" y="68233"/>
                    <a:pt x="15240000" y="152403"/>
                  </a:cubicBezTo>
                  <a:lnTo>
                    <a:pt x="15240000" y="1320797"/>
                  </a:lnTo>
                  <a:cubicBezTo>
                    <a:pt x="15240000" y="1404967"/>
                    <a:pt x="15171767" y="1473200"/>
                    <a:pt x="15087597" y="1473200"/>
                  </a:cubicBezTo>
                  <a:lnTo>
                    <a:pt x="152403" y="1473200"/>
                  </a:lnTo>
                  <a:cubicBezTo>
                    <a:pt x="68233" y="1473200"/>
                    <a:pt x="0" y="1404967"/>
                    <a:pt x="0" y="1320797"/>
                  </a:cubicBezTo>
                  <a:lnTo>
                    <a:pt x="0" y="152403"/>
                  </a:lnTo>
                  <a:cubicBezTo>
                    <a:pt x="0" y="68289"/>
                    <a:pt x="68289" y="0"/>
                    <a:pt x="152403" y="0"/>
                  </a:cubicBezTo>
                  <a:close/>
                </a:path>
              </a:pathLst>
            </a:custGeom>
            <a:solidFill>
              <a:srgbClr val="F9F5EE"/>
            </a:solidFill>
            <a:effectLst>
              <a:outerShdw blurRad="190500" dist="127000" dir="5400000" algn="bl" rotWithShape="0">
                <a:srgbClr val="000000">
                  <a:alpha val="10196"/>
                </a:srgbClr>
              </a:outerShdw>
            </a:effectLst>
          </p:spPr>
        </p:sp>
        <p:sp>
          <p:nvSpPr>
            <p:cNvPr id="53" name="Shape 44"/>
            <p:cNvSpPr/>
            <p:nvPr/>
          </p:nvSpPr>
          <p:spPr>
            <a:xfrm>
              <a:off x="1239" y="10992"/>
              <a:ext cx="900" cy="720"/>
            </a:xfrm>
            <a:custGeom>
              <a:avLst/>
              <a:gdLst/>
              <a:ahLst/>
              <a:cxnLst/>
              <a:rect l="l" t="t" r="r" b="b"/>
              <a:pathLst>
                <a:path w="571500" h="457200">
                  <a:moveTo>
                    <a:pt x="285750" y="14288"/>
                  </a:moveTo>
                  <a:cubicBezTo>
                    <a:pt x="337006" y="14288"/>
                    <a:pt x="378619" y="55901"/>
                    <a:pt x="378619" y="107156"/>
                  </a:cubicBezTo>
                  <a:cubicBezTo>
                    <a:pt x="378619" y="158412"/>
                    <a:pt x="337006" y="200025"/>
                    <a:pt x="285750" y="200025"/>
                  </a:cubicBezTo>
                  <a:cubicBezTo>
                    <a:pt x="234494" y="200025"/>
                    <a:pt x="192881" y="158412"/>
                    <a:pt x="192881" y="107156"/>
                  </a:cubicBezTo>
                  <a:cubicBezTo>
                    <a:pt x="192881" y="55901"/>
                    <a:pt x="234494" y="14288"/>
                    <a:pt x="285750" y="14288"/>
                  </a:cubicBezTo>
                  <a:close/>
                  <a:moveTo>
                    <a:pt x="85725" y="78581"/>
                  </a:moveTo>
                  <a:cubicBezTo>
                    <a:pt x="121210" y="78581"/>
                    <a:pt x="150019" y="107390"/>
                    <a:pt x="150019" y="142875"/>
                  </a:cubicBezTo>
                  <a:cubicBezTo>
                    <a:pt x="150019" y="178360"/>
                    <a:pt x="121210" y="207169"/>
                    <a:pt x="85725" y="207169"/>
                  </a:cubicBezTo>
                  <a:cubicBezTo>
                    <a:pt x="50240" y="207169"/>
                    <a:pt x="21431" y="178360"/>
                    <a:pt x="21431" y="142875"/>
                  </a:cubicBezTo>
                  <a:cubicBezTo>
                    <a:pt x="21431" y="107390"/>
                    <a:pt x="50240" y="78581"/>
                    <a:pt x="85725" y="78581"/>
                  </a:cubicBezTo>
                  <a:close/>
                  <a:moveTo>
                    <a:pt x="0" y="371475"/>
                  </a:moveTo>
                  <a:cubicBezTo>
                    <a:pt x="0" y="308342"/>
                    <a:pt x="51167" y="257175"/>
                    <a:pt x="114300" y="257175"/>
                  </a:cubicBezTo>
                  <a:cubicBezTo>
                    <a:pt x="125730" y="257175"/>
                    <a:pt x="136803" y="258872"/>
                    <a:pt x="147251" y="261997"/>
                  </a:cubicBezTo>
                  <a:cubicBezTo>
                    <a:pt x="117872" y="294858"/>
                    <a:pt x="100013" y="338257"/>
                    <a:pt x="100013" y="385763"/>
                  </a:cubicBezTo>
                  <a:lnTo>
                    <a:pt x="100013" y="400050"/>
                  </a:lnTo>
                  <a:cubicBezTo>
                    <a:pt x="100013" y="410230"/>
                    <a:pt x="102156" y="419874"/>
                    <a:pt x="105995" y="428625"/>
                  </a:cubicBezTo>
                  <a:lnTo>
                    <a:pt x="28575" y="428625"/>
                  </a:lnTo>
                  <a:cubicBezTo>
                    <a:pt x="12769" y="428625"/>
                    <a:pt x="0" y="415856"/>
                    <a:pt x="0" y="400050"/>
                  </a:cubicBezTo>
                  <a:lnTo>
                    <a:pt x="0" y="371475"/>
                  </a:lnTo>
                  <a:close/>
                  <a:moveTo>
                    <a:pt x="465505" y="428625"/>
                  </a:moveTo>
                  <a:cubicBezTo>
                    <a:pt x="469344" y="419874"/>
                    <a:pt x="471488" y="410230"/>
                    <a:pt x="471488" y="400050"/>
                  </a:cubicBezTo>
                  <a:lnTo>
                    <a:pt x="471488" y="385763"/>
                  </a:lnTo>
                  <a:cubicBezTo>
                    <a:pt x="471488" y="338257"/>
                    <a:pt x="453628" y="294858"/>
                    <a:pt x="424249" y="261997"/>
                  </a:cubicBezTo>
                  <a:cubicBezTo>
                    <a:pt x="434697" y="258872"/>
                    <a:pt x="445770" y="257175"/>
                    <a:pt x="457200" y="257175"/>
                  </a:cubicBezTo>
                  <a:cubicBezTo>
                    <a:pt x="520333" y="257175"/>
                    <a:pt x="571500" y="308342"/>
                    <a:pt x="571500" y="371475"/>
                  </a:cubicBezTo>
                  <a:lnTo>
                    <a:pt x="571500" y="400050"/>
                  </a:lnTo>
                  <a:cubicBezTo>
                    <a:pt x="571500" y="415856"/>
                    <a:pt x="558731" y="428625"/>
                    <a:pt x="542925" y="428625"/>
                  </a:cubicBezTo>
                  <a:lnTo>
                    <a:pt x="465505" y="428625"/>
                  </a:lnTo>
                  <a:close/>
                  <a:moveTo>
                    <a:pt x="421481" y="142875"/>
                  </a:moveTo>
                  <a:cubicBezTo>
                    <a:pt x="421481" y="107390"/>
                    <a:pt x="450290" y="78581"/>
                    <a:pt x="485775" y="78581"/>
                  </a:cubicBezTo>
                  <a:cubicBezTo>
                    <a:pt x="521260" y="78581"/>
                    <a:pt x="550069" y="107390"/>
                    <a:pt x="550069" y="142875"/>
                  </a:cubicBezTo>
                  <a:cubicBezTo>
                    <a:pt x="550069" y="178360"/>
                    <a:pt x="521260" y="207169"/>
                    <a:pt x="485775" y="207169"/>
                  </a:cubicBezTo>
                  <a:cubicBezTo>
                    <a:pt x="450290" y="207169"/>
                    <a:pt x="421481" y="178360"/>
                    <a:pt x="421481" y="142875"/>
                  </a:cubicBezTo>
                  <a:close/>
                  <a:moveTo>
                    <a:pt x="142875" y="385763"/>
                  </a:moveTo>
                  <a:cubicBezTo>
                    <a:pt x="142875" y="306824"/>
                    <a:pt x="206812" y="242888"/>
                    <a:pt x="285750" y="242888"/>
                  </a:cubicBezTo>
                  <a:cubicBezTo>
                    <a:pt x="364688" y="242888"/>
                    <a:pt x="428625" y="306824"/>
                    <a:pt x="428625" y="385763"/>
                  </a:cubicBezTo>
                  <a:lnTo>
                    <a:pt x="428625" y="400050"/>
                  </a:lnTo>
                  <a:cubicBezTo>
                    <a:pt x="428625" y="415856"/>
                    <a:pt x="415856" y="428625"/>
                    <a:pt x="400050" y="428625"/>
                  </a:cubicBezTo>
                  <a:lnTo>
                    <a:pt x="171450" y="428625"/>
                  </a:lnTo>
                  <a:cubicBezTo>
                    <a:pt x="155644" y="428625"/>
                    <a:pt x="142875" y="415856"/>
                    <a:pt x="142875" y="400050"/>
                  </a:cubicBezTo>
                  <a:lnTo>
                    <a:pt x="142875" y="385763"/>
                  </a:lnTo>
                  <a:close/>
                </a:path>
              </a:pathLst>
            </a:custGeom>
            <a:solidFill>
              <a:srgbClr val="C5A06D"/>
            </a:solidFill>
          </p:spPr>
        </p:sp>
        <p:sp>
          <p:nvSpPr>
            <p:cNvPr id="54" name="Text 45"/>
            <p:cNvSpPr/>
            <p:nvPr/>
          </p:nvSpPr>
          <p:spPr>
            <a:xfrm>
              <a:off x="2420" y="11064"/>
              <a:ext cx="8720" cy="640"/>
            </a:xfrm>
            <a:prstGeom prst="rect">
              <a:avLst/>
            </a:prstGeom>
            <a:noFill/>
          </p:spPr>
          <p:txBody>
            <a:bodyPr wrap="square" lIns="0" tIns="0" rIns="0" bIns="0" rtlCol="0" anchor="ctr"/>
            <a:lstStyle/>
            <a:p>
              <a:pPr>
                <a:lnSpc>
                  <a:spcPct val="110000"/>
                </a:lnSpc>
              </a:pPr>
              <a:r>
                <a:rPr lang="en-US" sz="2400" b="1" dirty="0">
                  <a:solidFill>
                    <a:schemeClr val="tx1"/>
                  </a:solidFill>
                  <a:latin typeface="微软雅黑" panose="020B0503020204020204" charset="-122"/>
                  <a:ea typeface="微软雅黑" panose="020B0503020204020204" charset="-122"/>
                  <a:cs typeface="方正大黑体_GBK" panose="02010600010101010101" charset="-122"/>
                </a:rPr>
                <a:t>人才集聚效应显著</a:t>
              </a:r>
              <a:endParaRPr lang="en-US" sz="2400" b="1" dirty="0">
                <a:solidFill>
                  <a:schemeClr val="tx1"/>
                </a:solidFill>
                <a:latin typeface="微软雅黑" panose="020B0503020204020204" charset="-122"/>
                <a:ea typeface="微软雅黑" panose="020B0503020204020204" charset="-122"/>
                <a:cs typeface="方正大黑体_GBK" panose="02010600010101010101" charset="-122"/>
              </a:endParaRPr>
            </a:p>
          </p:txBody>
        </p:sp>
        <p:sp>
          <p:nvSpPr>
            <p:cNvPr id="55" name="Text 46"/>
            <p:cNvSpPr/>
            <p:nvPr/>
          </p:nvSpPr>
          <p:spPr>
            <a:xfrm>
              <a:off x="2420" y="12460"/>
              <a:ext cx="10139" cy="480"/>
            </a:xfrm>
            <a:prstGeom prst="rect">
              <a:avLst/>
            </a:prstGeom>
            <a:noFill/>
          </p:spPr>
          <p:txBody>
            <a:bodyPr wrap="square" lIns="0" tIns="0" rIns="0" bIns="0" rtlCol="0" anchor="ctr"/>
            <a:lstStyle/>
            <a:p>
              <a:pPr>
                <a:lnSpc>
                  <a:spcPct val="100000"/>
                </a:lnSpc>
              </a:pPr>
              <a:r>
                <a:rPr 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rPr>
                <a:t>海南累计吸引各类人才超85万人</a:t>
              </a:r>
              <a:r>
                <a:rPr lang="zh-CN" alt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r>
                <a:rPr 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rPr>
                <a:t>为自贸港建设提供坚实支撑</a:t>
              </a:r>
              <a:r>
                <a:rPr lang="zh-CN" alt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endParaRPr lang="zh-CN" altLang="en-US" sz="16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sp>
          <p:nvSpPr>
            <p:cNvPr id="56" name="Text 47"/>
            <p:cNvSpPr/>
            <p:nvPr/>
          </p:nvSpPr>
          <p:spPr>
            <a:xfrm>
              <a:off x="21902" y="11229"/>
              <a:ext cx="2580" cy="960"/>
            </a:xfrm>
            <a:prstGeom prst="rect">
              <a:avLst/>
            </a:prstGeom>
            <a:noFill/>
          </p:spPr>
          <p:txBody>
            <a:bodyPr wrap="square" lIns="0" tIns="0" rIns="0" bIns="0" rtlCol="0" anchor="ctr"/>
            <a:lstStyle/>
            <a:p>
              <a:pPr algn="ctr">
                <a:lnSpc>
                  <a:spcPct val="80000"/>
                </a:lnSpc>
              </a:pPr>
              <a:r>
                <a:rPr lang="en-US" sz="4800" b="1" dirty="0">
                  <a:solidFill>
                    <a:srgbClr val="C5A06D"/>
                  </a:solidFill>
                  <a:latin typeface="微软雅黑" panose="020B0503020204020204" charset="-122"/>
                  <a:ea typeface="微软雅黑" panose="020B0503020204020204" charset="-122"/>
                  <a:cs typeface="微软雅黑" panose="020B0503020204020204" charset="-122"/>
                </a:rPr>
                <a:t>85万</a:t>
              </a:r>
              <a:endParaRPr lang="en-US" sz="4800"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57" name="Text 48"/>
            <p:cNvSpPr/>
            <p:nvPr/>
          </p:nvSpPr>
          <p:spPr>
            <a:xfrm>
              <a:off x="22062" y="12460"/>
              <a:ext cx="2260" cy="480"/>
            </a:xfrm>
            <a:prstGeom prst="rect">
              <a:avLst/>
            </a:prstGeom>
            <a:noFill/>
          </p:spPr>
          <p:txBody>
            <a:bodyPr wrap="square" lIns="0" tIns="0" rIns="0" bIns="0" rtlCol="0" anchor="ctr"/>
            <a:lstStyle/>
            <a:p>
              <a:pPr algn="ctr">
                <a:lnSpc>
                  <a:spcPct val="130000"/>
                </a:lnSpc>
              </a:pPr>
              <a:r>
                <a:rPr lang="en-US" sz="1600" dirty="0">
                  <a:solidFill>
                    <a:schemeClr val="tx1"/>
                  </a:solidFill>
                  <a:latin typeface="微软雅黑" panose="020B0503020204020204" charset="-122"/>
                  <a:ea typeface="微软雅黑" panose="020B0503020204020204" charset="-122"/>
                  <a:cs typeface="MiSans Semibold" panose="00000700000000000000" charset="-122"/>
                </a:rPr>
                <a:t>累计吸引人才</a:t>
              </a:r>
              <a:endParaRPr lang="en-US" sz="1600" dirty="0">
                <a:solidFill>
                  <a:schemeClr val="tx1"/>
                </a:solidFill>
                <a:latin typeface="微软雅黑" panose="020B0503020204020204" charset="-122"/>
                <a:ea typeface="微软雅黑" panose="020B0503020204020204" charset="-122"/>
                <a:cs typeface="MiSans Semibold" panose="00000700000000000000" charset="-122"/>
              </a:endParaRPr>
            </a:p>
          </p:txBody>
        </p:sp>
      </p:grpSp>
      <p:grpSp>
        <p:nvGrpSpPr>
          <p:cNvPr id="47" name="组合 46"/>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8" name="组合 7"/>
            <p:cNvGrpSpPr/>
            <p:nvPr/>
          </p:nvGrpSpPr>
          <p:grpSpPr>
            <a:xfrm rot="0">
              <a:off x="21095" y="410"/>
              <a:ext cx="3995" cy="1345"/>
              <a:chOff x="2704" y="1289"/>
              <a:chExt cx="3995" cy="1345"/>
            </a:xfrm>
          </p:grpSpPr>
          <p:sp>
            <p:nvSpPr>
              <p:cNvPr id="9"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30"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58" name="组合 5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1648460" y="333375"/>
            <a:ext cx="10751820" cy="749300"/>
            <a:chOff x="2596" y="525"/>
            <a:chExt cx="16932" cy="1180"/>
          </a:xfrm>
        </p:grpSpPr>
        <p:sp>
          <p:nvSpPr>
            <p:cNvPr id="6" name="Text 1"/>
            <p:cNvSpPr/>
            <p:nvPr/>
          </p:nvSpPr>
          <p:spPr>
            <a:xfrm>
              <a:off x="2596" y="525"/>
              <a:ext cx="16932" cy="800"/>
            </a:xfrm>
            <a:prstGeom prst="rect">
              <a:avLst/>
            </a:prstGeom>
            <a:noFill/>
          </p:spPr>
          <p:txBody>
            <a:bodyPr wrap="square" lIns="0" tIns="0" rIns="0" bIns="0" rtlCol="0" anchor="ctr"/>
            <a:lstStyle/>
            <a:p>
              <a:pPr>
                <a:lnSpc>
                  <a:spcPct val="90000"/>
                </a:lnSpc>
              </a:pPr>
              <a:r>
                <a:rPr lang="zh-CN" altLang="en-US" sz="3600" b="1" dirty="0">
                  <a:latin typeface="微软雅黑" panose="020B0503020204020204" charset="-122"/>
                  <a:ea typeface="微软雅黑" panose="020B0503020204020204" charset="-122"/>
                  <a:cs typeface="微软雅黑" panose="020B0503020204020204" charset="-122"/>
                  <a:sym typeface="+mn-ea"/>
                </a:rPr>
                <a:t>跨境资金结算：自由便捷</a:t>
              </a:r>
              <a:endParaRPr lang="en-US" sz="36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Text 0"/>
            <p:cNvSpPr/>
            <p:nvPr/>
          </p:nvSpPr>
          <p:spPr>
            <a:xfrm>
              <a:off x="2596" y="1305"/>
              <a:ext cx="16932" cy="400"/>
            </a:xfrm>
            <a:prstGeom prst="rect">
              <a:avLst/>
            </a:prstGeom>
            <a:noFill/>
          </p:spPr>
          <p:txBody>
            <a:bodyPr wrap="square" lIns="0" tIns="0" rIns="0" bIns="0" rtlCol="0" anchor="ctr"/>
            <a:lstStyle/>
            <a:p>
              <a:pPr>
                <a:lnSpc>
                  <a:spcPct val="130000"/>
                </a:lnSpc>
              </a:pPr>
              <a:r>
                <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rPr>
                <a:t>跨境资金往来备案简易，高效安全</a:t>
              </a:r>
              <a:endParaRPr lang="zh-CN" altLang="en-US" sz="1400" dirty="0">
                <a:solidFill>
                  <a:srgbClr val="C59F5E"/>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32" name="组合 31"/>
          <p:cNvGrpSpPr/>
          <p:nvPr/>
        </p:nvGrpSpPr>
        <p:grpSpPr>
          <a:xfrm>
            <a:off x="533400" y="1457960"/>
            <a:ext cx="7410450" cy="3192780"/>
            <a:chOff x="840" y="2296"/>
            <a:chExt cx="11670" cy="5028"/>
          </a:xfrm>
        </p:grpSpPr>
        <p:grpSp>
          <p:nvGrpSpPr>
            <p:cNvPr id="31" name="组合 30"/>
            <p:cNvGrpSpPr/>
            <p:nvPr/>
          </p:nvGrpSpPr>
          <p:grpSpPr>
            <a:xfrm>
              <a:off x="840" y="2296"/>
              <a:ext cx="11670" cy="5028"/>
              <a:chOff x="773" y="2283"/>
              <a:chExt cx="11885" cy="5028"/>
            </a:xfrm>
          </p:grpSpPr>
          <p:sp>
            <p:nvSpPr>
              <p:cNvPr id="8" name="Shape 3"/>
              <p:cNvSpPr/>
              <p:nvPr/>
            </p:nvSpPr>
            <p:spPr>
              <a:xfrm>
                <a:off x="773" y="2283"/>
                <a:ext cx="11885" cy="5028"/>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FFFFF"/>
              </a:solidFill>
              <a:effectLst>
                <a:outerShdw blurRad="176058" dist="117372" dir="5400000" algn="bl" rotWithShape="0">
                  <a:srgbClr val="000000">
                    <a:alpha val="10196"/>
                  </a:srgbClr>
                </a:outerShdw>
              </a:effectLst>
            </p:spPr>
          </p:sp>
          <p:sp>
            <p:nvSpPr>
              <p:cNvPr id="9" name="Shape 4"/>
              <p:cNvSpPr/>
              <p:nvPr/>
            </p:nvSpPr>
            <p:spPr>
              <a:xfrm>
                <a:off x="791" y="2283"/>
                <a:ext cx="11867" cy="74"/>
              </a:xfrm>
              <a:custGeom>
                <a:avLst/>
                <a:gdLst/>
                <a:ahLst/>
                <a:cxnLst/>
                <a:rect l="l" t="t" r="r" b="b"/>
                <a:pathLst>
                  <a:path w="7535272" h="46949">
                    <a:moveTo>
                      <a:pt x="46949" y="0"/>
                    </a:moveTo>
                    <a:lnTo>
                      <a:pt x="7488323" y="0"/>
                    </a:lnTo>
                    <a:cubicBezTo>
                      <a:pt x="7514253" y="0"/>
                      <a:pt x="7535272" y="21020"/>
                      <a:pt x="7535272" y="46949"/>
                    </a:cubicBezTo>
                    <a:lnTo>
                      <a:pt x="7535272" y="46949"/>
                    </a:lnTo>
                    <a:lnTo>
                      <a:pt x="0" y="46949"/>
                    </a:lnTo>
                    <a:lnTo>
                      <a:pt x="0" y="46949"/>
                    </a:lnTo>
                    <a:cubicBezTo>
                      <a:pt x="0" y="21020"/>
                      <a:pt x="21020" y="0"/>
                      <a:pt x="46949" y="0"/>
                    </a:cubicBezTo>
                    <a:close/>
                  </a:path>
                </a:pathLst>
              </a:custGeom>
              <a:solidFill>
                <a:srgbClr val="C0A062"/>
              </a:solidFill>
            </p:spPr>
          </p:sp>
        </p:grpSp>
        <p:sp>
          <p:nvSpPr>
            <p:cNvPr id="10" name="Shape 5"/>
            <p:cNvSpPr/>
            <p:nvPr/>
          </p:nvSpPr>
          <p:spPr>
            <a:xfrm>
              <a:off x="1161" y="2702"/>
              <a:ext cx="887" cy="887"/>
            </a:xfrm>
            <a:custGeom>
              <a:avLst/>
              <a:gdLst/>
              <a:ahLst/>
              <a:cxnLst/>
              <a:rect l="l" t="t" r="r" b="b"/>
              <a:pathLst>
                <a:path w="563385" h="563385">
                  <a:moveTo>
                    <a:pt x="281692" y="0"/>
                  </a:moveTo>
                  <a:lnTo>
                    <a:pt x="281692" y="0"/>
                  </a:lnTo>
                  <a:cubicBezTo>
                    <a:pt x="437163" y="0"/>
                    <a:pt x="563385" y="126222"/>
                    <a:pt x="563385" y="281692"/>
                  </a:cubicBezTo>
                  <a:lnTo>
                    <a:pt x="563385" y="281692"/>
                  </a:lnTo>
                  <a:cubicBezTo>
                    <a:pt x="563385" y="437163"/>
                    <a:pt x="437163" y="563385"/>
                    <a:pt x="281692" y="563385"/>
                  </a:cubicBezTo>
                  <a:lnTo>
                    <a:pt x="281692" y="563385"/>
                  </a:lnTo>
                  <a:cubicBezTo>
                    <a:pt x="126222" y="563385"/>
                    <a:pt x="0" y="437163"/>
                    <a:pt x="0" y="281692"/>
                  </a:cubicBezTo>
                  <a:lnTo>
                    <a:pt x="0" y="281692"/>
                  </a:lnTo>
                  <a:cubicBezTo>
                    <a:pt x="0" y="126222"/>
                    <a:pt x="126222" y="0"/>
                    <a:pt x="281692" y="0"/>
                  </a:cubicBezTo>
                  <a:close/>
                </a:path>
              </a:pathLst>
            </a:custGeom>
            <a:solidFill>
              <a:srgbClr val="C59F5E"/>
            </a:solidFill>
          </p:spPr>
        </p:sp>
        <p:sp>
          <p:nvSpPr>
            <p:cNvPr id="11" name="Shape 6"/>
            <p:cNvSpPr/>
            <p:nvPr/>
          </p:nvSpPr>
          <p:spPr>
            <a:xfrm>
              <a:off x="1420" y="2961"/>
              <a:ext cx="370" cy="370"/>
            </a:xfrm>
            <a:custGeom>
              <a:avLst/>
              <a:gdLst/>
              <a:ahLst/>
              <a:cxnLst/>
              <a:rect l="l" t="t" r="r" b="b"/>
              <a:pathLst>
                <a:path w="234744" h="234744">
                  <a:moveTo>
                    <a:pt x="22924" y="130576"/>
                  </a:moveTo>
                  <a:cubicBezTo>
                    <a:pt x="24850" y="131539"/>
                    <a:pt x="27051" y="132043"/>
                    <a:pt x="29343" y="132043"/>
                  </a:cubicBezTo>
                  <a:lnTo>
                    <a:pt x="52588" y="132043"/>
                  </a:lnTo>
                  <a:cubicBezTo>
                    <a:pt x="56485" y="132043"/>
                    <a:pt x="60199" y="133602"/>
                    <a:pt x="62950" y="136353"/>
                  </a:cubicBezTo>
                  <a:lnTo>
                    <a:pt x="69048" y="142451"/>
                  </a:lnTo>
                  <a:cubicBezTo>
                    <a:pt x="71799" y="145202"/>
                    <a:pt x="75512" y="146761"/>
                    <a:pt x="79409" y="146761"/>
                  </a:cubicBezTo>
                  <a:lnTo>
                    <a:pt x="87983" y="146761"/>
                  </a:lnTo>
                  <a:cubicBezTo>
                    <a:pt x="96098" y="146761"/>
                    <a:pt x="102655" y="140204"/>
                    <a:pt x="102655" y="132089"/>
                  </a:cubicBezTo>
                  <a:lnTo>
                    <a:pt x="102655" y="113750"/>
                  </a:lnTo>
                  <a:cubicBezTo>
                    <a:pt x="102655" y="107652"/>
                    <a:pt x="107560" y="102746"/>
                    <a:pt x="113658" y="102746"/>
                  </a:cubicBezTo>
                  <a:cubicBezTo>
                    <a:pt x="119756" y="102746"/>
                    <a:pt x="124662" y="97840"/>
                    <a:pt x="124662" y="91743"/>
                  </a:cubicBezTo>
                  <a:lnTo>
                    <a:pt x="124662" y="72165"/>
                  </a:lnTo>
                  <a:cubicBezTo>
                    <a:pt x="124662" y="68268"/>
                    <a:pt x="126221" y="64555"/>
                    <a:pt x="128971" y="61804"/>
                  </a:cubicBezTo>
                  <a:lnTo>
                    <a:pt x="135069" y="55706"/>
                  </a:lnTo>
                  <a:cubicBezTo>
                    <a:pt x="137820" y="52955"/>
                    <a:pt x="139379" y="49241"/>
                    <a:pt x="139379" y="45344"/>
                  </a:cubicBezTo>
                  <a:lnTo>
                    <a:pt x="139379" y="26134"/>
                  </a:lnTo>
                  <a:cubicBezTo>
                    <a:pt x="139379" y="25583"/>
                    <a:pt x="139333" y="25079"/>
                    <a:pt x="139287" y="24529"/>
                  </a:cubicBezTo>
                  <a:cubicBezTo>
                    <a:pt x="132227" y="22878"/>
                    <a:pt x="124891" y="22007"/>
                    <a:pt x="117372" y="22007"/>
                  </a:cubicBezTo>
                  <a:cubicBezTo>
                    <a:pt x="64692" y="22007"/>
                    <a:pt x="22007" y="64692"/>
                    <a:pt x="22007" y="117372"/>
                  </a:cubicBezTo>
                  <a:cubicBezTo>
                    <a:pt x="22007" y="121865"/>
                    <a:pt x="22328" y="126266"/>
                    <a:pt x="22924" y="130576"/>
                  </a:cubicBezTo>
                  <a:close/>
                  <a:moveTo>
                    <a:pt x="207831" y="147678"/>
                  </a:moveTo>
                  <a:cubicBezTo>
                    <a:pt x="206364" y="147036"/>
                    <a:pt x="204759" y="146715"/>
                    <a:pt x="203017" y="146715"/>
                  </a:cubicBezTo>
                  <a:lnTo>
                    <a:pt x="198065" y="146715"/>
                  </a:lnTo>
                  <a:cubicBezTo>
                    <a:pt x="194030" y="146715"/>
                    <a:pt x="190729" y="143414"/>
                    <a:pt x="190729" y="139379"/>
                  </a:cubicBezTo>
                  <a:cubicBezTo>
                    <a:pt x="190729" y="135344"/>
                    <a:pt x="187428" y="132043"/>
                    <a:pt x="183394" y="132043"/>
                  </a:cubicBezTo>
                  <a:lnTo>
                    <a:pt x="167484" y="132043"/>
                  </a:lnTo>
                  <a:cubicBezTo>
                    <a:pt x="163587" y="132043"/>
                    <a:pt x="159873" y="133602"/>
                    <a:pt x="157122" y="136353"/>
                  </a:cubicBezTo>
                  <a:lnTo>
                    <a:pt x="136353" y="157122"/>
                  </a:lnTo>
                  <a:cubicBezTo>
                    <a:pt x="133602" y="159873"/>
                    <a:pt x="132043" y="163587"/>
                    <a:pt x="132043" y="167484"/>
                  </a:cubicBezTo>
                  <a:lnTo>
                    <a:pt x="132043" y="176058"/>
                  </a:lnTo>
                  <a:cubicBezTo>
                    <a:pt x="132043" y="184173"/>
                    <a:pt x="138600" y="190729"/>
                    <a:pt x="146715" y="190729"/>
                  </a:cubicBezTo>
                  <a:lnTo>
                    <a:pt x="155288" y="190729"/>
                  </a:lnTo>
                  <a:cubicBezTo>
                    <a:pt x="159186" y="190729"/>
                    <a:pt x="162899" y="192288"/>
                    <a:pt x="165650" y="195039"/>
                  </a:cubicBezTo>
                  <a:cubicBezTo>
                    <a:pt x="166659" y="196048"/>
                    <a:pt x="167805" y="196919"/>
                    <a:pt x="168997" y="197561"/>
                  </a:cubicBezTo>
                  <a:cubicBezTo>
                    <a:pt x="187016" y="185915"/>
                    <a:pt x="200862" y="168401"/>
                    <a:pt x="207785" y="147678"/>
                  </a:cubicBezTo>
                  <a:close/>
                  <a:moveTo>
                    <a:pt x="0" y="117372"/>
                  </a:moveTo>
                  <a:cubicBezTo>
                    <a:pt x="0" y="52593"/>
                    <a:pt x="52593" y="0"/>
                    <a:pt x="117372" y="0"/>
                  </a:cubicBezTo>
                  <a:cubicBezTo>
                    <a:pt x="182151" y="0"/>
                    <a:pt x="234744" y="52593"/>
                    <a:pt x="234744" y="117372"/>
                  </a:cubicBezTo>
                  <a:cubicBezTo>
                    <a:pt x="234744" y="182151"/>
                    <a:pt x="182151" y="234744"/>
                    <a:pt x="117372" y="234744"/>
                  </a:cubicBezTo>
                  <a:cubicBezTo>
                    <a:pt x="52593" y="234744"/>
                    <a:pt x="0" y="182151"/>
                    <a:pt x="0" y="117372"/>
                  </a:cubicBezTo>
                  <a:close/>
                  <a:moveTo>
                    <a:pt x="58686" y="168722"/>
                  </a:moveTo>
                  <a:cubicBezTo>
                    <a:pt x="58686" y="172757"/>
                    <a:pt x="61987" y="176058"/>
                    <a:pt x="66022" y="176058"/>
                  </a:cubicBezTo>
                  <a:lnTo>
                    <a:pt x="80693" y="176058"/>
                  </a:lnTo>
                  <a:cubicBezTo>
                    <a:pt x="84728" y="176058"/>
                    <a:pt x="88029" y="172757"/>
                    <a:pt x="88029" y="168722"/>
                  </a:cubicBezTo>
                  <a:cubicBezTo>
                    <a:pt x="88029" y="164687"/>
                    <a:pt x="84728" y="161386"/>
                    <a:pt x="80693" y="161386"/>
                  </a:cubicBezTo>
                  <a:lnTo>
                    <a:pt x="66022" y="161386"/>
                  </a:lnTo>
                  <a:cubicBezTo>
                    <a:pt x="61987" y="161386"/>
                    <a:pt x="58686" y="164687"/>
                    <a:pt x="58686" y="168722"/>
                  </a:cubicBezTo>
                  <a:close/>
                  <a:moveTo>
                    <a:pt x="124708" y="117372"/>
                  </a:moveTo>
                  <a:cubicBezTo>
                    <a:pt x="120673" y="117372"/>
                    <a:pt x="117372" y="120673"/>
                    <a:pt x="117372" y="124708"/>
                  </a:cubicBezTo>
                  <a:lnTo>
                    <a:pt x="117372" y="139379"/>
                  </a:lnTo>
                  <a:cubicBezTo>
                    <a:pt x="117372" y="143414"/>
                    <a:pt x="120673" y="146715"/>
                    <a:pt x="124708" y="146715"/>
                  </a:cubicBezTo>
                  <a:cubicBezTo>
                    <a:pt x="128742" y="146715"/>
                    <a:pt x="132043" y="143414"/>
                    <a:pt x="132043" y="139379"/>
                  </a:cubicBezTo>
                  <a:lnTo>
                    <a:pt x="132043" y="124708"/>
                  </a:lnTo>
                  <a:cubicBezTo>
                    <a:pt x="132043" y="120673"/>
                    <a:pt x="128742" y="117372"/>
                    <a:pt x="124708" y="117372"/>
                  </a:cubicBezTo>
                  <a:close/>
                  <a:moveTo>
                    <a:pt x="146715" y="66022"/>
                  </a:moveTo>
                  <a:lnTo>
                    <a:pt x="146715" y="80693"/>
                  </a:lnTo>
                  <a:cubicBezTo>
                    <a:pt x="146715" y="84728"/>
                    <a:pt x="150016" y="88029"/>
                    <a:pt x="154051" y="88029"/>
                  </a:cubicBezTo>
                  <a:cubicBezTo>
                    <a:pt x="158085" y="88029"/>
                    <a:pt x="161386" y="84728"/>
                    <a:pt x="161386" y="80693"/>
                  </a:cubicBezTo>
                  <a:lnTo>
                    <a:pt x="161386" y="66022"/>
                  </a:lnTo>
                  <a:cubicBezTo>
                    <a:pt x="161386" y="61987"/>
                    <a:pt x="158085" y="58686"/>
                    <a:pt x="154051" y="58686"/>
                  </a:cubicBezTo>
                  <a:cubicBezTo>
                    <a:pt x="150016" y="58686"/>
                    <a:pt x="146715" y="61987"/>
                    <a:pt x="146715" y="66022"/>
                  </a:cubicBezTo>
                  <a:close/>
                </a:path>
              </a:pathLst>
            </a:custGeom>
            <a:solidFill>
              <a:srgbClr val="FFFFFF"/>
            </a:solidFill>
          </p:spPr>
        </p:sp>
        <p:sp>
          <p:nvSpPr>
            <p:cNvPr id="65" name="Text 7"/>
            <p:cNvSpPr/>
            <p:nvPr/>
          </p:nvSpPr>
          <p:spPr>
            <a:xfrm>
              <a:off x="2270" y="2887"/>
              <a:ext cx="8238" cy="518"/>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跨"一线"资金划转便利</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6" name="Text 8"/>
            <p:cNvSpPr/>
            <p:nvPr/>
          </p:nvSpPr>
          <p:spPr>
            <a:xfrm>
              <a:off x="2269" y="3811"/>
              <a:ext cx="8672" cy="850"/>
            </a:xfrm>
            <a:prstGeom prst="rect">
              <a:avLst/>
            </a:prstGeom>
            <a:noFill/>
          </p:spPr>
          <p:txBody>
            <a:bodyPr wrap="square" lIns="0" tIns="0" rIns="0" bIns="0" rtlCol="0" anchor="ctr"/>
            <a:lstStyle/>
            <a:p>
              <a:pPr algn="just">
                <a:lnSpc>
                  <a:spcPct val="140000"/>
                </a:lnSpc>
              </a:pPr>
              <a:r>
                <a:rPr lang="en-US" sz="1600">
                  <a:latin typeface="微软雅黑" panose="020B0503020204020204" charset="-122"/>
                  <a:ea typeface="微软雅黑" panose="020B0503020204020204" charset="-122"/>
                  <a:cs typeface="微软雅黑" panose="020B0503020204020204" charset="-122"/>
                </a:rPr>
                <a:t>海南与境外之间</a:t>
              </a:r>
              <a:r>
                <a:rPr lang="zh-CN" altLang="en-US" sz="1600">
                  <a:latin typeface="微软雅黑" panose="020B0503020204020204" charset="-122"/>
                  <a:ea typeface="微软雅黑" panose="020B0503020204020204" charset="-122"/>
                  <a:cs typeface="微软雅黑" panose="020B0503020204020204" charset="-122"/>
                </a:rPr>
                <a:t>，</a:t>
              </a:r>
              <a:r>
                <a:rPr lang="en-US" sz="1600">
                  <a:latin typeface="微软雅黑" panose="020B0503020204020204" charset="-122"/>
                  <a:ea typeface="微软雅黑" panose="020B0503020204020204" charset="-122"/>
                  <a:cs typeface="微软雅黑" panose="020B0503020204020204" charset="-122"/>
                </a:rPr>
                <a:t>EF账户资金可依法自由划转</a:t>
              </a:r>
              <a:r>
                <a:rPr lang="zh-CN" altLang="en-US" sz="1600">
                  <a:latin typeface="微软雅黑" panose="020B0503020204020204" charset="-122"/>
                  <a:ea typeface="微软雅黑" panose="020B0503020204020204" charset="-122"/>
                  <a:cs typeface="微软雅黑" panose="020B0503020204020204" charset="-122"/>
                </a:rPr>
                <a:t>，</a:t>
              </a:r>
              <a:r>
                <a:rPr lang="en-US" sz="1600">
                  <a:latin typeface="微软雅黑" panose="020B0503020204020204" charset="-122"/>
                  <a:ea typeface="微软雅黑" panose="020B0503020204020204" charset="-122"/>
                  <a:cs typeface="微软雅黑" panose="020B0503020204020204" charset="-122"/>
                </a:rPr>
                <a:t>凭收付款指令办理,无需外汇管理部门前置登记、备案或开立专户。</a:t>
              </a:r>
              <a:endParaRPr lang="en-US" sz="1600">
                <a:latin typeface="微软雅黑" panose="020B0503020204020204" charset="-122"/>
                <a:ea typeface="微软雅黑" panose="020B0503020204020204" charset="-122"/>
                <a:cs typeface="微软雅黑" panose="020B0503020204020204" charset="-122"/>
              </a:endParaRPr>
            </a:p>
          </p:txBody>
        </p:sp>
      </p:grpSp>
      <p:grpSp>
        <p:nvGrpSpPr>
          <p:cNvPr id="33" name="组合 32"/>
          <p:cNvGrpSpPr/>
          <p:nvPr/>
        </p:nvGrpSpPr>
        <p:grpSpPr>
          <a:xfrm>
            <a:off x="8295640" y="1457960"/>
            <a:ext cx="7452360" cy="3192780"/>
            <a:chOff x="13064" y="2296"/>
            <a:chExt cx="11736" cy="5028"/>
          </a:xfrm>
        </p:grpSpPr>
        <p:grpSp>
          <p:nvGrpSpPr>
            <p:cNvPr id="30" name="组合 29"/>
            <p:cNvGrpSpPr/>
            <p:nvPr/>
          </p:nvGrpSpPr>
          <p:grpSpPr>
            <a:xfrm>
              <a:off x="13064" y="2296"/>
              <a:ext cx="11736" cy="5028"/>
              <a:chOff x="12984" y="2283"/>
              <a:chExt cx="11816" cy="5028"/>
            </a:xfrm>
          </p:grpSpPr>
          <p:sp>
            <p:nvSpPr>
              <p:cNvPr id="17" name="Shape 17"/>
              <p:cNvSpPr/>
              <p:nvPr/>
            </p:nvSpPr>
            <p:spPr>
              <a:xfrm>
                <a:off x="12984" y="2283"/>
                <a:ext cx="11799" cy="5028"/>
              </a:xfrm>
              <a:custGeom>
                <a:avLst/>
                <a:gdLst/>
                <a:ahLst/>
                <a:cxnLst/>
                <a:rect l="l" t="t" r="r" b="b"/>
                <a:pathLst>
                  <a:path w="7535272" h="3192514">
                    <a:moveTo>
                      <a:pt x="46949" y="0"/>
                    </a:moveTo>
                    <a:lnTo>
                      <a:pt x="7488323" y="0"/>
                    </a:lnTo>
                    <a:cubicBezTo>
                      <a:pt x="7514253" y="0"/>
                      <a:pt x="7535272" y="21020"/>
                      <a:pt x="7535272" y="46949"/>
                    </a:cubicBezTo>
                    <a:lnTo>
                      <a:pt x="7535272" y="3051660"/>
                    </a:lnTo>
                    <a:cubicBezTo>
                      <a:pt x="7535272" y="3129452"/>
                      <a:pt x="7472210" y="3192514"/>
                      <a:pt x="7394418" y="3192514"/>
                    </a:cubicBezTo>
                    <a:lnTo>
                      <a:pt x="140854" y="3192514"/>
                    </a:lnTo>
                    <a:cubicBezTo>
                      <a:pt x="63062" y="3192514"/>
                      <a:pt x="0" y="3129452"/>
                      <a:pt x="0" y="3051660"/>
                    </a:cubicBezTo>
                    <a:lnTo>
                      <a:pt x="0" y="46949"/>
                    </a:lnTo>
                    <a:cubicBezTo>
                      <a:pt x="0" y="21020"/>
                      <a:pt x="21020" y="0"/>
                      <a:pt x="46949" y="0"/>
                    </a:cubicBezTo>
                    <a:close/>
                  </a:path>
                </a:pathLst>
              </a:custGeom>
              <a:solidFill>
                <a:srgbClr val="FFFFFF"/>
              </a:solidFill>
              <a:effectLst>
                <a:outerShdw blurRad="176058" dist="117372" dir="5400000" algn="bl" rotWithShape="0">
                  <a:srgbClr val="000000">
                    <a:alpha val="10196"/>
                  </a:srgbClr>
                </a:outerShdw>
              </a:effectLst>
            </p:spPr>
          </p:sp>
          <p:sp>
            <p:nvSpPr>
              <p:cNvPr id="18" name="Shape 18"/>
              <p:cNvSpPr/>
              <p:nvPr/>
            </p:nvSpPr>
            <p:spPr>
              <a:xfrm>
                <a:off x="12984" y="2283"/>
                <a:ext cx="11817" cy="74"/>
              </a:xfrm>
              <a:custGeom>
                <a:avLst/>
                <a:gdLst/>
                <a:ahLst/>
                <a:cxnLst/>
                <a:rect l="l" t="t" r="r" b="b"/>
                <a:pathLst>
                  <a:path w="7535272" h="46949">
                    <a:moveTo>
                      <a:pt x="46949" y="0"/>
                    </a:moveTo>
                    <a:lnTo>
                      <a:pt x="7488323" y="0"/>
                    </a:lnTo>
                    <a:cubicBezTo>
                      <a:pt x="7514253" y="0"/>
                      <a:pt x="7535272" y="21020"/>
                      <a:pt x="7535272" y="46949"/>
                    </a:cubicBezTo>
                    <a:lnTo>
                      <a:pt x="7535272" y="46949"/>
                    </a:lnTo>
                    <a:lnTo>
                      <a:pt x="0" y="46949"/>
                    </a:lnTo>
                    <a:lnTo>
                      <a:pt x="0" y="46949"/>
                    </a:lnTo>
                    <a:cubicBezTo>
                      <a:pt x="0" y="21020"/>
                      <a:pt x="21020" y="0"/>
                      <a:pt x="46949" y="0"/>
                    </a:cubicBezTo>
                    <a:close/>
                  </a:path>
                </a:pathLst>
              </a:custGeom>
              <a:solidFill>
                <a:srgbClr val="C0A062"/>
              </a:solidFill>
            </p:spPr>
          </p:sp>
        </p:grpSp>
        <p:sp>
          <p:nvSpPr>
            <p:cNvPr id="19" name="Shape 19"/>
            <p:cNvSpPr/>
            <p:nvPr/>
          </p:nvSpPr>
          <p:spPr>
            <a:xfrm>
              <a:off x="13353" y="2702"/>
              <a:ext cx="887" cy="887"/>
            </a:xfrm>
            <a:custGeom>
              <a:avLst/>
              <a:gdLst/>
              <a:ahLst/>
              <a:cxnLst/>
              <a:rect l="l" t="t" r="r" b="b"/>
              <a:pathLst>
                <a:path w="563385" h="563385">
                  <a:moveTo>
                    <a:pt x="281692" y="0"/>
                  </a:moveTo>
                  <a:lnTo>
                    <a:pt x="281692" y="0"/>
                  </a:lnTo>
                  <a:cubicBezTo>
                    <a:pt x="437163" y="0"/>
                    <a:pt x="563385" y="126222"/>
                    <a:pt x="563385" y="281692"/>
                  </a:cubicBezTo>
                  <a:lnTo>
                    <a:pt x="563385" y="281692"/>
                  </a:lnTo>
                  <a:cubicBezTo>
                    <a:pt x="563385" y="437163"/>
                    <a:pt x="437163" y="563385"/>
                    <a:pt x="281692" y="563385"/>
                  </a:cubicBezTo>
                  <a:lnTo>
                    <a:pt x="281692" y="563385"/>
                  </a:lnTo>
                  <a:cubicBezTo>
                    <a:pt x="126222" y="563385"/>
                    <a:pt x="0" y="437163"/>
                    <a:pt x="0" y="281692"/>
                  </a:cubicBezTo>
                  <a:lnTo>
                    <a:pt x="0" y="281692"/>
                  </a:lnTo>
                  <a:cubicBezTo>
                    <a:pt x="0" y="126222"/>
                    <a:pt x="126222" y="0"/>
                    <a:pt x="281692" y="0"/>
                  </a:cubicBezTo>
                  <a:close/>
                </a:path>
              </a:pathLst>
            </a:custGeom>
            <a:solidFill>
              <a:srgbClr val="C59F5E"/>
            </a:solidFill>
          </p:spPr>
        </p:sp>
        <p:sp>
          <p:nvSpPr>
            <p:cNvPr id="78" name="Shape 20"/>
            <p:cNvSpPr/>
            <p:nvPr/>
          </p:nvSpPr>
          <p:spPr>
            <a:xfrm>
              <a:off x="13566" y="2961"/>
              <a:ext cx="462" cy="370"/>
            </a:xfrm>
            <a:custGeom>
              <a:avLst/>
              <a:gdLst/>
              <a:ahLst/>
              <a:cxnLst/>
              <a:rect l="l" t="t" r="r" b="b"/>
              <a:pathLst>
                <a:path w="293430" h="234744">
                  <a:moveTo>
                    <a:pt x="264087" y="22007"/>
                  </a:moveTo>
                  <a:cubicBezTo>
                    <a:pt x="264087" y="16918"/>
                    <a:pt x="261473" y="12196"/>
                    <a:pt x="257118" y="9536"/>
                  </a:cubicBezTo>
                  <a:cubicBezTo>
                    <a:pt x="252762" y="6877"/>
                    <a:pt x="247398" y="6602"/>
                    <a:pt x="242859" y="8895"/>
                  </a:cubicBezTo>
                  <a:lnTo>
                    <a:pt x="189583" y="35532"/>
                  </a:lnTo>
                  <a:lnTo>
                    <a:pt x="107331" y="8069"/>
                  </a:lnTo>
                  <a:cubicBezTo>
                    <a:pt x="103617" y="6831"/>
                    <a:pt x="99629" y="7106"/>
                    <a:pt x="96144" y="8849"/>
                  </a:cubicBezTo>
                  <a:lnTo>
                    <a:pt x="37458" y="38192"/>
                  </a:lnTo>
                  <a:cubicBezTo>
                    <a:pt x="32461" y="40713"/>
                    <a:pt x="29343" y="45803"/>
                    <a:pt x="29343" y="51350"/>
                  </a:cubicBezTo>
                  <a:lnTo>
                    <a:pt x="29343" y="212736"/>
                  </a:lnTo>
                  <a:cubicBezTo>
                    <a:pt x="29343" y="217826"/>
                    <a:pt x="31956" y="222548"/>
                    <a:pt x="36312" y="225207"/>
                  </a:cubicBezTo>
                  <a:cubicBezTo>
                    <a:pt x="40668" y="227866"/>
                    <a:pt x="46032" y="228142"/>
                    <a:pt x="50571" y="225849"/>
                  </a:cubicBezTo>
                  <a:lnTo>
                    <a:pt x="103801" y="199211"/>
                  </a:lnTo>
                  <a:lnTo>
                    <a:pt x="183256" y="225712"/>
                  </a:lnTo>
                  <a:cubicBezTo>
                    <a:pt x="181284" y="222777"/>
                    <a:pt x="179359" y="219705"/>
                    <a:pt x="177479" y="216588"/>
                  </a:cubicBezTo>
                  <a:cubicBezTo>
                    <a:pt x="172436" y="208197"/>
                    <a:pt x="167438" y="198569"/>
                    <a:pt x="163725" y="188253"/>
                  </a:cubicBezTo>
                  <a:lnTo>
                    <a:pt x="117326" y="172803"/>
                  </a:lnTo>
                  <a:lnTo>
                    <a:pt x="117326" y="42364"/>
                  </a:lnTo>
                  <a:lnTo>
                    <a:pt x="176012" y="61941"/>
                  </a:lnTo>
                  <a:lnTo>
                    <a:pt x="176012" y="107469"/>
                  </a:lnTo>
                  <a:cubicBezTo>
                    <a:pt x="190225" y="91055"/>
                    <a:pt x="211315" y="80693"/>
                    <a:pt x="234698" y="80693"/>
                  </a:cubicBezTo>
                  <a:cubicBezTo>
                    <a:pt x="245060" y="80693"/>
                    <a:pt x="254963" y="82710"/>
                    <a:pt x="264041" y="86424"/>
                  </a:cubicBezTo>
                  <a:lnTo>
                    <a:pt x="264087" y="22007"/>
                  </a:lnTo>
                  <a:close/>
                  <a:moveTo>
                    <a:pt x="234744" y="102700"/>
                  </a:moveTo>
                  <a:cubicBezTo>
                    <a:pt x="204346" y="102700"/>
                    <a:pt x="179726" y="126908"/>
                    <a:pt x="179726" y="156756"/>
                  </a:cubicBezTo>
                  <a:cubicBezTo>
                    <a:pt x="179726" y="188345"/>
                    <a:pt x="209114" y="225712"/>
                    <a:pt x="224932" y="243547"/>
                  </a:cubicBezTo>
                  <a:cubicBezTo>
                    <a:pt x="230251" y="249507"/>
                    <a:pt x="239283" y="249507"/>
                    <a:pt x="244601" y="243547"/>
                  </a:cubicBezTo>
                  <a:cubicBezTo>
                    <a:pt x="260419" y="225712"/>
                    <a:pt x="289808" y="188345"/>
                    <a:pt x="289808" y="156756"/>
                  </a:cubicBezTo>
                  <a:cubicBezTo>
                    <a:pt x="289808" y="126908"/>
                    <a:pt x="265187" y="102700"/>
                    <a:pt x="234790" y="102700"/>
                  </a:cubicBezTo>
                  <a:close/>
                  <a:moveTo>
                    <a:pt x="216404" y="157718"/>
                  </a:moveTo>
                  <a:cubicBezTo>
                    <a:pt x="216404" y="147597"/>
                    <a:pt x="224622" y="139379"/>
                    <a:pt x="234744" y="139379"/>
                  </a:cubicBezTo>
                  <a:cubicBezTo>
                    <a:pt x="244865" y="139379"/>
                    <a:pt x="253083" y="147597"/>
                    <a:pt x="253083" y="157718"/>
                  </a:cubicBezTo>
                  <a:cubicBezTo>
                    <a:pt x="253083" y="167840"/>
                    <a:pt x="244865" y="176058"/>
                    <a:pt x="234744" y="176058"/>
                  </a:cubicBezTo>
                  <a:cubicBezTo>
                    <a:pt x="224622" y="176058"/>
                    <a:pt x="216404" y="167840"/>
                    <a:pt x="216404" y="157718"/>
                  </a:cubicBezTo>
                  <a:close/>
                </a:path>
              </a:pathLst>
            </a:custGeom>
            <a:solidFill>
              <a:srgbClr val="FFFFFF"/>
            </a:solidFill>
          </p:spPr>
        </p:sp>
        <p:sp>
          <p:nvSpPr>
            <p:cNvPr id="79" name="Text 21"/>
            <p:cNvSpPr/>
            <p:nvPr/>
          </p:nvSpPr>
          <p:spPr>
            <a:xfrm>
              <a:off x="14462" y="2887"/>
              <a:ext cx="6632" cy="518"/>
            </a:xfrm>
            <a:prstGeom prst="rect">
              <a:avLst/>
            </a:prstGeom>
            <a:noFill/>
          </p:spPr>
          <p:txBody>
            <a:bodyPr wrap="square" lIns="0" tIns="0" rIns="0" bIns="0" rtlCol="0" anchor="ctr"/>
            <a:lstStyle/>
            <a:p>
              <a:pPr>
                <a:lnSpc>
                  <a:spcPct val="100000"/>
                </a:lnSpc>
              </a:pPr>
              <a:r>
                <a:rPr lang="en-US" sz="2400" b="1" dirty="0">
                  <a:solidFill>
                    <a:schemeClr val="tx1"/>
                  </a:solidFill>
                  <a:latin typeface="微软雅黑" panose="020B0503020204020204" charset="-122"/>
                  <a:ea typeface="微软雅黑" panose="020B0503020204020204" charset="-122"/>
                  <a:cs typeface="微软雅黑" panose="020B0503020204020204" charset="-122"/>
                </a:rPr>
                <a:t>跨"二线"资金划转自由</a:t>
              </a:r>
              <a:endParaRPr lang="en-US"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0" name="Text 22"/>
            <p:cNvSpPr/>
            <p:nvPr/>
          </p:nvSpPr>
          <p:spPr>
            <a:xfrm>
              <a:off x="14461" y="3811"/>
              <a:ext cx="8886" cy="850"/>
            </a:xfrm>
            <a:prstGeom prst="rect">
              <a:avLst/>
            </a:prstGeom>
            <a:noFill/>
          </p:spPr>
          <p:txBody>
            <a:bodyPr wrap="square" lIns="0" tIns="0" rIns="0" bIns="0" rtlCol="0" anchor="ctr"/>
            <a:lstStyle/>
            <a:p>
              <a:pPr>
                <a:lnSpc>
                  <a:spcPct val="140000"/>
                </a:lnSpc>
              </a:pPr>
              <a:r>
                <a:rPr lang="en-US" sz="1600">
                  <a:latin typeface="微软雅黑" panose="020B0503020204020204" charset="-122"/>
                  <a:ea typeface="微软雅黑" panose="020B0503020204020204" charset="-122"/>
                  <a:cs typeface="微软雅黑" panose="020B0503020204020204" charset="-122"/>
                </a:rPr>
                <a:t>海南与内地之间</a:t>
              </a:r>
              <a:r>
                <a:rPr lang="zh-CN" altLang="en-US" sz="1600">
                  <a:latin typeface="微软雅黑" panose="020B0503020204020204" charset="-122"/>
                  <a:ea typeface="微软雅黑" panose="020B0503020204020204" charset="-122"/>
                  <a:cs typeface="微软雅黑" panose="020B0503020204020204" charset="-122"/>
                </a:rPr>
                <a:t>，</a:t>
              </a:r>
              <a:r>
                <a:rPr lang="en-US" sz="1600">
                  <a:latin typeface="微软雅黑" panose="020B0503020204020204" charset="-122"/>
                  <a:ea typeface="微软雅黑" panose="020B0503020204020204" charset="-122"/>
                  <a:cs typeface="微软雅黑" panose="020B0503020204020204" charset="-122"/>
                </a:rPr>
                <a:t>EFE账户与境内同名普通账户可在1倍所有者权益额度内双向渗透,凭收付款指令办理。</a:t>
              </a:r>
              <a:endParaRPr lang="en-US" sz="1600">
                <a:latin typeface="微软雅黑" panose="020B0503020204020204" charset="-122"/>
                <a:ea typeface="微软雅黑" panose="020B0503020204020204" charset="-122"/>
                <a:cs typeface="微软雅黑" panose="020B0503020204020204" charset="-122"/>
              </a:endParaRPr>
            </a:p>
          </p:txBody>
        </p:sp>
        <p:sp>
          <p:nvSpPr>
            <p:cNvPr id="21" name="Shape 23"/>
            <p:cNvSpPr/>
            <p:nvPr/>
          </p:nvSpPr>
          <p:spPr>
            <a:xfrm>
              <a:off x="13353" y="4874"/>
              <a:ext cx="11127" cy="2070"/>
            </a:xfrm>
            <a:custGeom>
              <a:avLst/>
              <a:gdLst/>
              <a:ahLst/>
              <a:cxnLst/>
              <a:rect l="l" t="t" r="r" b="b"/>
              <a:pathLst>
                <a:path w="7065785" h="1314565">
                  <a:moveTo>
                    <a:pt x="93899" y="0"/>
                  </a:moveTo>
                  <a:lnTo>
                    <a:pt x="6971885" y="0"/>
                  </a:lnTo>
                  <a:cubicBezTo>
                    <a:pt x="7023745" y="0"/>
                    <a:pt x="7065785" y="42040"/>
                    <a:pt x="7065785" y="93899"/>
                  </a:cubicBezTo>
                  <a:lnTo>
                    <a:pt x="7065785" y="1220665"/>
                  </a:lnTo>
                  <a:cubicBezTo>
                    <a:pt x="7065785" y="1272524"/>
                    <a:pt x="7023745" y="1314565"/>
                    <a:pt x="6971885" y="1314565"/>
                  </a:cubicBezTo>
                  <a:lnTo>
                    <a:pt x="93899" y="1314565"/>
                  </a:lnTo>
                  <a:cubicBezTo>
                    <a:pt x="42040" y="1314565"/>
                    <a:pt x="0" y="1272524"/>
                    <a:pt x="0" y="1220665"/>
                  </a:cubicBezTo>
                  <a:lnTo>
                    <a:pt x="0" y="93899"/>
                  </a:lnTo>
                  <a:cubicBezTo>
                    <a:pt x="0" y="42075"/>
                    <a:pt x="42075" y="0"/>
                    <a:pt x="93899" y="0"/>
                  </a:cubicBezTo>
                  <a:close/>
                </a:path>
              </a:pathLst>
            </a:custGeom>
            <a:noFill/>
            <a:extLst>
              <a:ext uri="{909E8E84-426E-40DD-AFC4-6F175D3DCCD1}">
                <a14:hiddenFill xmlns:a14="http://schemas.microsoft.com/office/drawing/2010/main">
                  <a:solidFill>
                    <a:srgbClr val="F0EEEA"/>
                  </a:solidFill>
                </a14:hiddenFill>
              </a:ext>
            </a:extLst>
          </p:spPr>
        </p:sp>
        <p:sp>
          <p:nvSpPr>
            <p:cNvPr id="22" name="Text 24"/>
            <p:cNvSpPr/>
            <p:nvPr/>
          </p:nvSpPr>
          <p:spPr>
            <a:xfrm>
              <a:off x="14451" y="5304"/>
              <a:ext cx="9259" cy="444"/>
            </a:xfrm>
            <a:prstGeom prst="rect">
              <a:avLst/>
            </a:prstGeom>
            <a:noFill/>
          </p:spPr>
          <p:txBody>
            <a:bodyPr wrap="square" lIns="0" tIns="0" rIns="0" bIns="0" rtlCol="0" anchor="ctr"/>
            <a:lstStyle/>
            <a:p>
              <a:pPr>
                <a:lnSpc>
                  <a:spcPct val="130000"/>
                </a:lnSpc>
              </a:pPr>
              <a:r>
                <a:rPr lang="en-US" sz="1600" b="1" dirty="0">
                  <a:latin typeface="微软雅黑" panose="020B0503020204020204" charset="-122"/>
                  <a:ea typeface="微软雅黑" panose="020B0503020204020204" charset="-122"/>
                  <a:cs typeface="MiSans Semibold" panose="00000700000000000000" charset="-122"/>
                </a:rPr>
                <a:t>有</a:t>
              </a:r>
              <a:r>
                <a:rPr lang="en-US" sz="1600" b="1" dirty="0">
                  <a:solidFill>
                    <a:schemeClr val="tx1"/>
                  </a:solidFill>
                  <a:latin typeface="微软雅黑" panose="020B0503020204020204" charset="-122"/>
                  <a:ea typeface="微软雅黑" panose="020B0503020204020204" charset="-122"/>
                  <a:cs typeface="MiSans Semibold" panose="00000700000000000000" charset="-122"/>
                </a:rPr>
                <a:t>限</a:t>
              </a:r>
              <a:r>
                <a:rPr lang="en-US" sz="1600" b="1" dirty="0">
                  <a:solidFill>
                    <a:schemeClr val="tx1"/>
                  </a:solidFill>
                  <a:latin typeface="微软雅黑" panose="020B0503020204020204" charset="-122"/>
                  <a:ea typeface="微软雅黑" panose="020B0503020204020204" charset="-122"/>
                  <a:cs typeface="MiSans Semibold" panose="00000700000000000000" charset="-122"/>
                </a:rPr>
                <a:t>渗透额度</a:t>
              </a:r>
              <a:endParaRPr lang="en-US" sz="1600" b="1"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23" name="Text 25"/>
            <p:cNvSpPr/>
            <p:nvPr/>
          </p:nvSpPr>
          <p:spPr>
            <a:xfrm>
              <a:off x="14461" y="5857"/>
              <a:ext cx="9371" cy="665"/>
            </a:xfrm>
            <a:prstGeom prst="rect">
              <a:avLst/>
            </a:prstGeom>
            <a:noFill/>
          </p:spPr>
          <p:txBody>
            <a:bodyPr wrap="square" lIns="0" tIns="0" rIns="0" bIns="0" rtlCol="0" anchor="ctr"/>
            <a:lstStyle/>
            <a:p>
              <a:pPr>
                <a:lnSpc>
                  <a:spcPct val="100000"/>
                </a:lnSpc>
              </a:pPr>
              <a:r>
                <a:rPr lang="en-US" sz="2775" b="1" dirty="0">
                  <a:solidFill>
                    <a:srgbClr val="C5A06D"/>
                  </a:solidFill>
                  <a:latin typeface="微软雅黑" panose="020B0503020204020204" charset="-122"/>
                  <a:ea typeface="微软雅黑" panose="020B0503020204020204" charset="-122"/>
                  <a:cs typeface="微软雅黑" panose="020B0503020204020204" charset="-122"/>
                </a:rPr>
                <a:t>1倍所有者权益</a:t>
              </a:r>
              <a:endParaRPr lang="en-US" sz="2775"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24" name="Text 26"/>
            <p:cNvSpPr/>
            <p:nvPr/>
          </p:nvSpPr>
          <p:spPr>
            <a:xfrm>
              <a:off x="14448" y="6687"/>
              <a:ext cx="9228" cy="296"/>
            </a:xfrm>
            <a:prstGeom prst="rect">
              <a:avLst/>
            </a:prstGeom>
            <a:noFill/>
          </p:spPr>
          <p:txBody>
            <a:bodyPr wrap="square" lIns="0" tIns="0" rIns="0" bIns="0" rtlCol="0" anchor="ctr"/>
            <a:lstStyle/>
            <a:p>
              <a:pPr>
                <a:lnSpc>
                  <a:spcPct val="110000"/>
                </a:lnSpc>
              </a:pPr>
              <a:r>
                <a:rPr lang="en-US" sz="1400">
                  <a:latin typeface="微软雅黑" panose="020B0503020204020204" charset="-122"/>
                  <a:ea typeface="微软雅黑" panose="020B0503020204020204" charset="-122"/>
                  <a:cs typeface="微软雅黑" panose="020B0503020204020204" charset="-122"/>
                </a:rPr>
                <a:t>仅限人民币</a:t>
              </a:r>
              <a:r>
                <a:rPr lang="zh-CN" altLang="en-US" sz="1400">
                  <a:latin typeface="微软雅黑" panose="020B0503020204020204" charset="-122"/>
                  <a:ea typeface="微软雅黑" panose="020B0503020204020204" charset="-122"/>
                  <a:cs typeface="微软雅黑" panose="020B0503020204020204" charset="-122"/>
                </a:rPr>
                <a:t>，</a:t>
              </a:r>
              <a:r>
                <a:rPr lang="en-US" sz="1400">
                  <a:latin typeface="微软雅黑" panose="020B0503020204020204" charset="-122"/>
                  <a:ea typeface="微软雅黑" panose="020B0503020204020204" charset="-122"/>
                  <a:cs typeface="微软雅黑" panose="020B0503020204020204" charset="-122"/>
                </a:rPr>
                <a:t>境内同名普通账户需开立在自贸港内银行</a:t>
              </a:r>
              <a:endParaRPr lang="en-US" sz="1400">
                <a:latin typeface="微软雅黑" panose="020B0503020204020204" charset="-122"/>
                <a:ea typeface="微软雅黑" panose="020B0503020204020204" charset="-122"/>
                <a:cs typeface="微软雅黑" panose="020B0503020204020204" charset="-122"/>
              </a:endParaRPr>
            </a:p>
          </p:txBody>
        </p:sp>
      </p:grpSp>
      <p:grpSp>
        <p:nvGrpSpPr>
          <p:cNvPr id="34" name="组合 33"/>
          <p:cNvGrpSpPr/>
          <p:nvPr/>
        </p:nvGrpSpPr>
        <p:grpSpPr>
          <a:xfrm>
            <a:off x="545465" y="5007610"/>
            <a:ext cx="7398385" cy="3497580"/>
            <a:chOff x="859" y="7886"/>
            <a:chExt cx="11651" cy="5508"/>
          </a:xfrm>
        </p:grpSpPr>
        <p:sp>
          <p:nvSpPr>
            <p:cNvPr id="85" name="Shape 27"/>
            <p:cNvSpPr/>
            <p:nvPr/>
          </p:nvSpPr>
          <p:spPr>
            <a:xfrm>
              <a:off x="859" y="7886"/>
              <a:ext cx="11651" cy="5508"/>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w="28575">
              <a:noFill/>
            </a:ln>
            <a:effectLst>
              <a:outerShdw blurRad="176058" dist="117372" dir="5400000" algn="bl" rotWithShape="0">
                <a:srgbClr val="000000">
                  <a:alpha val="10196"/>
                </a:srgbClr>
              </a:outerShdw>
            </a:effectLst>
          </p:spPr>
        </p:sp>
        <p:sp>
          <p:nvSpPr>
            <p:cNvPr id="86" name="Shape 28"/>
            <p:cNvSpPr/>
            <p:nvPr/>
          </p:nvSpPr>
          <p:spPr>
            <a:xfrm>
              <a:off x="1346" y="8330"/>
              <a:ext cx="444" cy="444"/>
            </a:xfrm>
            <a:custGeom>
              <a:avLst/>
              <a:gdLst/>
              <a:ahLst/>
              <a:cxnLst/>
              <a:rect l="l" t="t" r="r" b="b"/>
              <a:pathLst>
                <a:path w="281692" h="281692">
                  <a:moveTo>
                    <a:pt x="17606" y="17606"/>
                  </a:moveTo>
                  <a:cubicBezTo>
                    <a:pt x="27344" y="17606"/>
                    <a:pt x="35212" y="25473"/>
                    <a:pt x="35212" y="35212"/>
                  </a:cubicBezTo>
                  <a:lnTo>
                    <a:pt x="35212" y="220072"/>
                  </a:lnTo>
                  <a:cubicBezTo>
                    <a:pt x="35212" y="224914"/>
                    <a:pt x="39173" y="228875"/>
                    <a:pt x="44014" y="228875"/>
                  </a:cubicBezTo>
                  <a:lnTo>
                    <a:pt x="264087" y="228875"/>
                  </a:lnTo>
                  <a:cubicBezTo>
                    <a:pt x="273825" y="228875"/>
                    <a:pt x="281692" y="236743"/>
                    <a:pt x="281692" y="246481"/>
                  </a:cubicBezTo>
                  <a:cubicBezTo>
                    <a:pt x="281692" y="256219"/>
                    <a:pt x="273825" y="264087"/>
                    <a:pt x="264087" y="264087"/>
                  </a:cubicBezTo>
                  <a:lnTo>
                    <a:pt x="44014" y="264087"/>
                  </a:lnTo>
                  <a:cubicBezTo>
                    <a:pt x="19696" y="264087"/>
                    <a:pt x="0" y="244390"/>
                    <a:pt x="0" y="220072"/>
                  </a:cubicBezTo>
                  <a:lnTo>
                    <a:pt x="0" y="35212"/>
                  </a:lnTo>
                  <a:cubicBezTo>
                    <a:pt x="0" y="25473"/>
                    <a:pt x="7868" y="17606"/>
                    <a:pt x="17606" y="17606"/>
                  </a:cubicBezTo>
                  <a:close/>
                  <a:moveTo>
                    <a:pt x="132043" y="52817"/>
                  </a:moveTo>
                  <a:cubicBezTo>
                    <a:pt x="135730" y="52817"/>
                    <a:pt x="139251" y="54358"/>
                    <a:pt x="141782" y="57109"/>
                  </a:cubicBezTo>
                  <a:lnTo>
                    <a:pt x="180899" y="99748"/>
                  </a:lnTo>
                  <a:lnTo>
                    <a:pt x="206318" y="74274"/>
                  </a:lnTo>
                  <a:cubicBezTo>
                    <a:pt x="211489" y="69103"/>
                    <a:pt x="219852" y="69103"/>
                    <a:pt x="224969" y="74274"/>
                  </a:cubicBezTo>
                  <a:lnTo>
                    <a:pt x="260180" y="109486"/>
                  </a:lnTo>
                  <a:cubicBezTo>
                    <a:pt x="262656" y="111962"/>
                    <a:pt x="264032" y="115318"/>
                    <a:pt x="264032" y="118839"/>
                  </a:cubicBezTo>
                  <a:lnTo>
                    <a:pt x="264032" y="180459"/>
                  </a:lnTo>
                  <a:cubicBezTo>
                    <a:pt x="264032" y="187777"/>
                    <a:pt x="258145" y="193664"/>
                    <a:pt x="250827" y="193664"/>
                  </a:cubicBezTo>
                  <a:lnTo>
                    <a:pt x="83572" y="193664"/>
                  </a:lnTo>
                  <a:cubicBezTo>
                    <a:pt x="76255" y="193664"/>
                    <a:pt x="70368" y="187777"/>
                    <a:pt x="70368" y="180459"/>
                  </a:cubicBezTo>
                  <a:lnTo>
                    <a:pt x="70368" y="118839"/>
                  </a:lnTo>
                  <a:cubicBezTo>
                    <a:pt x="70368" y="115538"/>
                    <a:pt x="71634" y="112347"/>
                    <a:pt x="73834" y="109926"/>
                  </a:cubicBezTo>
                  <a:lnTo>
                    <a:pt x="122250" y="57109"/>
                  </a:lnTo>
                  <a:cubicBezTo>
                    <a:pt x="124726" y="54358"/>
                    <a:pt x="128302" y="52817"/>
                    <a:pt x="131988" y="52817"/>
                  </a:cubicBezTo>
                  <a:close/>
                </a:path>
              </a:pathLst>
            </a:custGeom>
            <a:solidFill>
              <a:srgbClr val="C5A06D"/>
            </a:solidFill>
          </p:spPr>
        </p:sp>
        <p:sp>
          <p:nvSpPr>
            <p:cNvPr id="87" name="Text 29"/>
            <p:cNvSpPr/>
            <p:nvPr/>
          </p:nvSpPr>
          <p:spPr>
            <a:xfrm>
              <a:off x="2256" y="8256"/>
              <a:ext cx="9877" cy="591"/>
            </a:xfrm>
            <a:prstGeom prst="rect">
              <a:avLst/>
            </a:prstGeom>
            <a:noFill/>
          </p:spPr>
          <p:txBody>
            <a:bodyPr wrap="square" lIns="0" tIns="0" rIns="0" bIns="0" rtlCol="0" anchor="ctr"/>
            <a:lstStyle/>
            <a:p>
              <a:pPr>
                <a:lnSpc>
                  <a:spcPct val="110000"/>
                </a:lnSpc>
              </a:pPr>
              <a:r>
                <a:rPr lang="en-US" sz="2220" b="1" dirty="0">
                  <a:solidFill>
                    <a:schemeClr val="tx1"/>
                  </a:solidFill>
                  <a:latin typeface="微软雅黑" panose="020B0503020204020204" charset="-122"/>
                  <a:ea typeface="微软雅黑" panose="020B0503020204020204" charset="-122"/>
                  <a:cs typeface="微软雅黑" panose="020B0503020204020204" charset="-122"/>
                </a:rPr>
                <a:t>EF账户运行数据(截至2025年10月末)</a:t>
              </a:r>
              <a:endParaRPr lang="en-US" sz="222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5" name="Shape 30"/>
            <p:cNvSpPr/>
            <p:nvPr/>
          </p:nvSpPr>
          <p:spPr>
            <a:xfrm>
              <a:off x="1161" y="9143"/>
              <a:ext cx="5453" cy="1479"/>
            </a:xfrm>
            <a:custGeom>
              <a:avLst/>
              <a:gdLst/>
              <a:ahLst/>
              <a:cxnLst/>
              <a:rect l="l" t="t" r="r" b="b"/>
              <a:pathLst>
                <a:path w="3462469" h="938975">
                  <a:moveTo>
                    <a:pt x="93897" y="0"/>
                  </a:moveTo>
                  <a:lnTo>
                    <a:pt x="3368572" y="0"/>
                  </a:lnTo>
                  <a:cubicBezTo>
                    <a:pt x="3420430" y="0"/>
                    <a:pt x="3462469" y="42039"/>
                    <a:pt x="3462469" y="93897"/>
                  </a:cubicBezTo>
                  <a:lnTo>
                    <a:pt x="3462469" y="845077"/>
                  </a:lnTo>
                  <a:cubicBezTo>
                    <a:pt x="3462469" y="896935"/>
                    <a:pt x="3420430" y="938975"/>
                    <a:pt x="3368572" y="938975"/>
                  </a:cubicBezTo>
                  <a:lnTo>
                    <a:pt x="93897" y="938975"/>
                  </a:lnTo>
                  <a:cubicBezTo>
                    <a:pt x="42039" y="938975"/>
                    <a:pt x="0" y="896935"/>
                    <a:pt x="0" y="845077"/>
                  </a:cubicBezTo>
                  <a:lnTo>
                    <a:pt x="0" y="93897"/>
                  </a:lnTo>
                  <a:cubicBezTo>
                    <a:pt x="0" y="42039"/>
                    <a:pt x="42039" y="0"/>
                    <a:pt x="93897" y="0"/>
                  </a:cubicBezTo>
                  <a:close/>
                </a:path>
              </a:pathLst>
            </a:custGeom>
            <a:solidFill>
              <a:srgbClr val="FFFFFF">
                <a:alpha val="10196"/>
              </a:srgbClr>
            </a:solidFill>
          </p:spPr>
        </p:sp>
        <p:sp>
          <p:nvSpPr>
            <p:cNvPr id="26" name="Text 31"/>
            <p:cNvSpPr/>
            <p:nvPr/>
          </p:nvSpPr>
          <p:spPr>
            <a:xfrm>
              <a:off x="1244" y="9365"/>
              <a:ext cx="5286" cy="665"/>
            </a:xfrm>
            <a:prstGeom prst="rect">
              <a:avLst/>
            </a:prstGeom>
            <a:noFill/>
          </p:spPr>
          <p:txBody>
            <a:bodyPr wrap="square" lIns="0" tIns="0" rIns="0" bIns="0" rtlCol="0" anchor="ctr"/>
            <a:lstStyle/>
            <a:p>
              <a:pPr algn="ctr">
                <a:lnSpc>
                  <a:spcPct val="100000"/>
                </a:lnSpc>
              </a:pPr>
              <a:r>
                <a:rPr lang="en-US" sz="2775" b="1" dirty="0">
                  <a:solidFill>
                    <a:srgbClr val="C5A06D"/>
                  </a:solidFill>
                  <a:latin typeface="微软雅黑" panose="020B0503020204020204" charset="-122"/>
                  <a:ea typeface="微软雅黑" panose="020B0503020204020204" charset="-122"/>
                  <a:cs typeface="微软雅黑" panose="020B0503020204020204" charset="-122"/>
                </a:rPr>
                <a:t>11家</a:t>
              </a:r>
              <a:endParaRPr lang="en-US" sz="2775"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90" name="Text 32"/>
            <p:cNvSpPr/>
            <p:nvPr/>
          </p:nvSpPr>
          <p:spPr>
            <a:xfrm>
              <a:off x="1318" y="10030"/>
              <a:ext cx="5138" cy="370"/>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银行上线EF账户</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91" name="Shape 33"/>
            <p:cNvSpPr/>
            <p:nvPr/>
          </p:nvSpPr>
          <p:spPr>
            <a:xfrm>
              <a:off x="6840" y="9143"/>
              <a:ext cx="5453" cy="1479"/>
            </a:xfrm>
            <a:custGeom>
              <a:avLst/>
              <a:gdLst/>
              <a:ahLst/>
              <a:cxnLst/>
              <a:rect l="l" t="t" r="r" b="b"/>
              <a:pathLst>
                <a:path w="3462469" h="938975">
                  <a:moveTo>
                    <a:pt x="93897" y="0"/>
                  </a:moveTo>
                  <a:lnTo>
                    <a:pt x="3368572" y="0"/>
                  </a:lnTo>
                  <a:cubicBezTo>
                    <a:pt x="3420430" y="0"/>
                    <a:pt x="3462469" y="42039"/>
                    <a:pt x="3462469" y="93897"/>
                  </a:cubicBezTo>
                  <a:lnTo>
                    <a:pt x="3462469" y="845077"/>
                  </a:lnTo>
                  <a:cubicBezTo>
                    <a:pt x="3462469" y="896935"/>
                    <a:pt x="3420430" y="938975"/>
                    <a:pt x="3368572" y="938975"/>
                  </a:cubicBezTo>
                  <a:lnTo>
                    <a:pt x="93897" y="938975"/>
                  </a:lnTo>
                  <a:cubicBezTo>
                    <a:pt x="42039" y="938975"/>
                    <a:pt x="0" y="896935"/>
                    <a:pt x="0" y="845077"/>
                  </a:cubicBezTo>
                  <a:lnTo>
                    <a:pt x="0" y="93897"/>
                  </a:lnTo>
                  <a:cubicBezTo>
                    <a:pt x="0" y="42039"/>
                    <a:pt x="42039" y="0"/>
                    <a:pt x="93897" y="0"/>
                  </a:cubicBezTo>
                  <a:close/>
                </a:path>
              </a:pathLst>
            </a:custGeom>
            <a:solidFill>
              <a:srgbClr val="FFFFFF">
                <a:alpha val="10196"/>
              </a:srgbClr>
            </a:solidFill>
          </p:spPr>
        </p:sp>
        <p:sp>
          <p:nvSpPr>
            <p:cNvPr id="92" name="Text 34"/>
            <p:cNvSpPr/>
            <p:nvPr/>
          </p:nvSpPr>
          <p:spPr>
            <a:xfrm>
              <a:off x="6923" y="9365"/>
              <a:ext cx="5286" cy="665"/>
            </a:xfrm>
            <a:prstGeom prst="rect">
              <a:avLst/>
            </a:prstGeom>
            <a:noFill/>
          </p:spPr>
          <p:txBody>
            <a:bodyPr wrap="square" lIns="0" tIns="0" rIns="0" bIns="0" rtlCol="0" anchor="ctr"/>
            <a:lstStyle/>
            <a:p>
              <a:pPr algn="ctr">
                <a:lnSpc>
                  <a:spcPct val="100000"/>
                </a:lnSpc>
              </a:pPr>
              <a:r>
                <a:rPr lang="en-US" sz="2775" b="1" dirty="0">
                  <a:solidFill>
                    <a:srgbClr val="C5A06D"/>
                  </a:solidFill>
                  <a:latin typeface="微软雅黑" panose="020B0503020204020204" charset="-122"/>
                  <a:ea typeface="微软雅黑" panose="020B0503020204020204" charset="-122"/>
                  <a:cs typeface="微软雅黑" panose="020B0503020204020204" charset="-122"/>
                </a:rPr>
                <a:t>658个</a:t>
              </a:r>
              <a:endParaRPr lang="en-US" sz="2775"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93" name="Text 35"/>
            <p:cNvSpPr/>
            <p:nvPr/>
          </p:nvSpPr>
          <p:spPr>
            <a:xfrm>
              <a:off x="6997" y="10030"/>
              <a:ext cx="5138" cy="370"/>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开立账户数</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94" name="Shape 36"/>
            <p:cNvSpPr/>
            <p:nvPr/>
          </p:nvSpPr>
          <p:spPr>
            <a:xfrm>
              <a:off x="1161" y="10843"/>
              <a:ext cx="5453" cy="1479"/>
            </a:xfrm>
            <a:custGeom>
              <a:avLst/>
              <a:gdLst/>
              <a:ahLst/>
              <a:cxnLst/>
              <a:rect l="l" t="t" r="r" b="b"/>
              <a:pathLst>
                <a:path w="3462469" h="938975">
                  <a:moveTo>
                    <a:pt x="93897" y="0"/>
                  </a:moveTo>
                  <a:lnTo>
                    <a:pt x="3368572" y="0"/>
                  </a:lnTo>
                  <a:cubicBezTo>
                    <a:pt x="3420430" y="0"/>
                    <a:pt x="3462469" y="42039"/>
                    <a:pt x="3462469" y="93897"/>
                  </a:cubicBezTo>
                  <a:lnTo>
                    <a:pt x="3462469" y="845077"/>
                  </a:lnTo>
                  <a:cubicBezTo>
                    <a:pt x="3462469" y="896935"/>
                    <a:pt x="3420430" y="938975"/>
                    <a:pt x="3368572" y="938975"/>
                  </a:cubicBezTo>
                  <a:lnTo>
                    <a:pt x="93897" y="938975"/>
                  </a:lnTo>
                  <a:cubicBezTo>
                    <a:pt x="42039" y="938975"/>
                    <a:pt x="0" y="896935"/>
                    <a:pt x="0" y="845077"/>
                  </a:cubicBezTo>
                  <a:lnTo>
                    <a:pt x="0" y="93897"/>
                  </a:lnTo>
                  <a:cubicBezTo>
                    <a:pt x="0" y="42039"/>
                    <a:pt x="42039" y="0"/>
                    <a:pt x="93897" y="0"/>
                  </a:cubicBezTo>
                  <a:close/>
                </a:path>
              </a:pathLst>
            </a:custGeom>
            <a:solidFill>
              <a:srgbClr val="FFFFFF">
                <a:alpha val="10196"/>
              </a:srgbClr>
            </a:solidFill>
          </p:spPr>
        </p:sp>
        <p:sp>
          <p:nvSpPr>
            <p:cNvPr id="95" name="Text 37"/>
            <p:cNvSpPr/>
            <p:nvPr/>
          </p:nvSpPr>
          <p:spPr>
            <a:xfrm>
              <a:off x="1244" y="10909"/>
              <a:ext cx="5286" cy="665"/>
            </a:xfrm>
            <a:prstGeom prst="rect">
              <a:avLst/>
            </a:prstGeom>
            <a:noFill/>
          </p:spPr>
          <p:txBody>
            <a:bodyPr wrap="square" lIns="0" tIns="0" rIns="0" bIns="0" rtlCol="0" anchor="ctr"/>
            <a:lstStyle/>
            <a:p>
              <a:pPr algn="ctr">
                <a:lnSpc>
                  <a:spcPct val="100000"/>
                </a:lnSpc>
              </a:pPr>
              <a:r>
                <a:rPr lang="en-US" sz="2775" b="1" dirty="0">
                  <a:solidFill>
                    <a:srgbClr val="C5A06D"/>
                  </a:solidFill>
                  <a:latin typeface="微软雅黑" panose="020B0503020204020204" charset="-122"/>
                  <a:ea typeface="微软雅黑" panose="020B0503020204020204" charset="-122"/>
                  <a:cs typeface="微软雅黑" panose="020B0503020204020204" charset="-122"/>
                </a:rPr>
                <a:t>2689亿</a:t>
              </a:r>
              <a:endParaRPr lang="en-US" sz="2775"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96" name="Text 38"/>
            <p:cNvSpPr/>
            <p:nvPr/>
          </p:nvSpPr>
          <p:spPr>
            <a:xfrm>
              <a:off x="1318" y="11575"/>
              <a:ext cx="5138" cy="370"/>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微软雅黑" panose="020B0503020204020204" charset="-122"/>
                </a:rPr>
                <a:t>业务量(元)</a:t>
              </a:r>
              <a:endParaRPr lang="en-US" sz="14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97" name="Shape 39"/>
            <p:cNvSpPr/>
            <p:nvPr/>
          </p:nvSpPr>
          <p:spPr>
            <a:xfrm>
              <a:off x="6840" y="10843"/>
              <a:ext cx="5453" cy="1479"/>
            </a:xfrm>
            <a:custGeom>
              <a:avLst/>
              <a:gdLst/>
              <a:ahLst/>
              <a:cxnLst/>
              <a:rect l="l" t="t" r="r" b="b"/>
              <a:pathLst>
                <a:path w="3462469" h="938975">
                  <a:moveTo>
                    <a:pt x="93897" y="0"/>
                  </a:moveTo>
                  <a:lnTo>
                    <a:pt x="3368572" y="0"/>
                  </a:lnTo>
                  <a:cubicBezTo>
                    <a:pt x="3420430" y="0"/>
                    <a:pt x="3462469" y="42039"/>
                    <a:pt x="3462469" y="93897"/>
                  </a:cubicBezTo>
                  <a:lnTo>
                    <a:pt x="3462469" y="845077"/>
                  </a:lnTo>
                  <a:cubicBezTo>
                    <a:pt x="3462469" y="896935"/>
                    <a:pt x="3420430" y="938975"/>
                    <a:pt x="3368572" y="938975"/>
                  </a:cubicBezTo>
                  <a:lnTo>
                    <a:pt x="93897" y="938975"/>
                  </a:lnTo>
                  <a:cubicBezTo>
                    <a:pt x="42039" y="938975"/>
                    <a:pt x="0" y="896935"/>
                    <a:pt x="0" y="845077"/>
                  </a:cubicBezTo>
                  <a:lnTo>
                    <a:pt x="0" y="93897"/>
                  </a:lnTo>
                  <a:cubicBezTo>
                    <a:pt x="0" y="42039"/>
                    <a:pt x="42039" y="0"/>
                    <a:pt x="93897" y="0"/>
                  </a:cubicBezTo>
                  <a:close/>
                </a:path>
              </a:pathLst>
            </a:custGeom>
            <a:solidFill>
              <a:srgbClr val="FFFFFF">
                <a:alpha val="10196"/>
              </a:srgbClr>
            </a:solidFill>
          </p:spPr>
        </p:sp>
        <p:sp>
          <p:nvSpPr>
            <p:cNvPr id="98" name="Text 40"/>
            <p:cNvSpPr/>
            <p:nvPr/>
          </p:nvSpPr>
          <p:spPr>
            <a:xfrm>
              <a:off x="6923" y="10909"/>
              <a:ext cx="5286" cy="665"/>
            </a:xfrm>
            <a:prstGeom prst="rect">
              <a:avLst/>
            </a:prstGeom>
            <a:noFill/>
          </p:spPr>
          <p:txBody>
            <a:bodyPr wrap="square" lIns="0" tIns="0" rIns="0" bIns="0" rtlCol="0" anchor="ctr"/>
            <a:lstStyle/>
            <a:p>
              <a:pPr algn="ctr">
                <a:lnSpc>
                  <a:spcPct val="100000"/>
                </a:lnSpc>
              </a:pPr>
              <a:r>
                <a:rPr lang="en-US" sz="2775" b="1" dirty="0">
                  <a:solidFill>
                    <a:srgbClr val="C5A06D"/>
                  </a:solidFill>
                  <a:latin typeface="微软雅黑" panose="020B0503020204020204" charset="-122"/>
                  <a:ea typeface="微软雅黑" panose="020B0503020204020204" charset="-122"/>
                  <a:cs typeface="微软雅黑" panose="020B0503020204020204" charset="-122"/>
                </a:rPr>
                <a:t>80个</a:t>
              </a:r>
              <a:endParaRPr lang="en-US" sz="2775" b="1" dirty="0">
                <a:solidFill>
                  <a:srgbClr val="C5A06D"/>
                </a:solidFill>
                <a:latin typeface="微软雅黑" panose="020B0503020204020204" charset="-122"/>
                <a:ea typeface="微软雅黑" panose="020B0503020204020204" charset="-122"/>
                <a:cs typeface="微软雅黑" panose="020B0503020204020204" charset="-122"/>
              </a:endParaRPr>
            </a:p>
          </p:txBody>
        </p:sp>
        <p:sp>
          <p:nvSpPr>
            <p:cNvPr id="99" name="Text 41"/>
            <p:cNvSpPr/>
            <p:nvPr/>
          </p:nvSpPr>
          <p:spPr>
            <a:xfrm>
              <a:off x="6997" y="11575"/>
              <a:ext cx="5138" cy="370"/>
            </a:xfrm>
            <a:prstGeom prst="rect">
              <a:avLst/>
            </a:prstGeom>
            <a:noFill/>
          </p:spPr>
          <p:txBody>
            <a:bodyPr wrap="square" lIns="0" tIns="0" rIns="0" bIns="0" rtlCol="0" anchor="ctr"/>
            <a:lstStyle/>
            <a:p>
              <a:pPr algn="ctr">
                <a:lnSpc>
                  <a:spcPct val="120000"/>
                </a:lnSpc>
              </a:pPr>
              <a:r>
                <a:rPr lang="en-US" sz="1400" dirty="0">
                  <a:solidFill>
                    <a:schemeClr val="tx1"/>
                  </a:solidFill>
                  <a:latin typeface="微软雅黑" panose="020B0503020204020204" charset="-122"/>
                  <a:ea typeface="微软雅黑" panose="020B0503020204020204" charset="-122"/>
                  <a:cs typeface="MiSans Semibold" panose="00000700000000000000" charset="-122"/>
                </a:rPr>
                <a:t>国家和地区</a:t>
              </a:r>
              <a:endParaRPr lang="en-US" sz="1400" dirty="0">
                <a:solidFill>
                  <a:schemeClr val="tx1"/>
                </a:solidFill>
                <a:latin typeface="微软雅黑" panose="020B0503020204020204" charset="-122"/>
                <a:ea typeface="微软雅黑" panose="020B0503020204020204" charset="-122"/>
                <a:cs typeface="MiSans Semibold" panose="00000700000000000000" charset="-122"/>
              </a:endParaRPr>
            </a:p>
          </p:txBody>
        </p:sp>
        <p:sp>
          <p:nvSpPr>
            <p:cNvPr id="100" name="Text 42"/>
            <p:cNvSpPr/>
            <p:nvPr/>
          </p:nvSpPr>
          <p:spPr>
            <a:xfrm>
              <a:off x="2270" y="12258"/>
              <a:ext cx="8671" cy="850"/>
            </a:xfrm>
            <a:prstGeom prst="rect">
              <a:avLst/>
            </a:prstGeom>
            <a:noFill/>
          </p:spPr>
          <p:txBody>
            <a:bodyPr wrap="square" lIns="0" tIns="0" rIns="0" bIns="0" rtlCol="0" anchor="ctr"/>
            <a:lstStyle/>
            <a:p>
              <a:pPr algn="just">
                <a:lnSpc>
                  <a:spcPct val="140000"/>
                </a:lnSpc>
              </a:pP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EF账户上线以来系统运行平稳</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业务量持续提升</a:t>
              </a:r>
              <a:r>
                <a:rPr lang="zh-CN" alt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a:t>
              </a:r>
              <a:r>
                <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rPr>
                <a:t>为海南自贸港跨境资金自由便利流动提供基础条件。</a:t>
              </a:r>
              <a:endParaRPr lang="en-US" sz="1400" dirty="0">
                <a:solidFill>
                  <a:schemeClr val="tx1">
                    <a:alpha val="90000"/>
                  </a:schemeClr>
                </a:solidFill>
                <a:latin typeface="微软雅黑" panose="020B0503020204020204" charset="-122"/>
                <a:ea typeface="微软雅黑" panose="020B0503020204020204" charset="-122"/>
                <a:cs typeface="微软雅黑" panose="020B0503020204020204" charset="-122"/>
              </a:endParaRPr>
            </a:p>
          </p:txBody>
        </p:sp>
      </p:grpSp>
      <p:sp>
        <p:nvSpPr>
          <p:cNvPr id="110" name="Shape 43"/>
          <p:cNvSpPr/>
          <p:nvPr/>
        </p:nvSpPr>
        <p:spPr>
          <a:xfrm>
            <a:off x="8286750" y="5007610"/>
            <a:ext cx="7442200" cy="3497580"/>
          </a:xfrm>
          <a:custGeom>
            <a:avLst/>
            <a:gdLst/>
            <a:ahLst/>
            <a:cxnLst/>
            <a:rect l="l" t="t" r="r" b="b"/>
            <a:pathLst>
              <a:path w="7535272" h="3732425">
                <a:moveTo>
                  <a:pt x="140862" y="0"/>
                </a:moveTo>
                <a:lnTo>
                  <a:pt x="7394410" y="0"/>
                </a:lnTo>
                <a:cubicBezTo>
                  <a:pt x="7472206" y="0"/>
                  <a:pt x="7535272" y="63066"/>
                  <a:pt x="7535272" y="140862"/>
                </a:cubicBezTo>
                <a:lnTo>
                  <a:pt x="7535272" y="3591563"/>
                </a:lnTo>
                <a:cubicBezTo>
                  <a:pt x="7535272" y="3669359"/>
                  <a:pt x="7472206" y="3732425"/>
                  <a:pt x="7394410" y="3732425"/>
                </a:cubicBezTo>
                <a:lnTo>
                  <a:pt x="140862" y="3732425"/>
                </a:lnTo>
                <a:cubicBezTo>
                  <a:pt x="63066" y="3732425"/>
                  <a:pt x="0" y="3669359"/>
                  <a:pt x="0" y="3591563"/>
                </a:cubicBezTo>
                <a:lnTo>
                  <a:pt x="0" y="140862"/>
                </a:lnTo>
                <a:cubicBezTo>
                  <a:pt x="0" y="63118"/>
                  <a:pt x="63118" y="0"/>
                  <a:pt x="140862" y="0"/>
                </a:cubicBezTo>
                <a:close/>
              </a:path>
            </a:pathLst>
          </a:custGeom>
          <a:solidFill>
            <a:srgbClr val="F9F5EE"/>
          </a:solidFill>
          <a:ln>
            <a:solidFill>
              <a:srgbClr val="F0EEEA"/>
            </a:solidFill>
          </a:ln>
          <a:effectLst>
            <a:outerShdw blurRad="176058" dist="117372" dir="5400000" algn="bl" rotWithShape="0">
              <a:srgbClr val="000000">
                <a:alpha val="10196"/>
              </a:srgbClr>
            </a:outerShdw>
          </a:effectLst>
        </p:spPr>
      </p:sp>
      <p:sp>
        <p:nvSpPr>
          <p:cNvPr id="27" name="Shape 44"/>
          <p:cNvSpPr/>
          <p:nvPr/>
        </p:nvSpPr>
        <p:spPr>
          <a:xfrm>
            <a:off x="8625840" y="5289550"/>
            <a:ext cx="281940" cy="281940"/>
          </a:xfrm>
          <a:custGeom>
            <a:avLst/>
            <a:gdLst/>
            <a:ahLst/>
            <a:cxnLst/>
            <a:rect l="l" t="t" r="r" b="b"/>
            <a:pathLst>
              <a:path w="281692" h="281692">
                <a:moveTo>
                  <a:pt x="35212" y="17606"/>
                </a:moveTo>
                <a:cubicBezTo>
                  <a:pt x="15790" y="17606"/>
                  <a:pt x="0" y="33396"/>
                  <a:pt x="0" y="52817"/>
                </a:cubicBezTo>
                <a:lnTo>
                  <a:pt x="0" y="211269"/>
                </a:lnTo>
                <a:cubicBezTo>
                  <a:pt x="0" y="230691"/>
                  <a:pt x="15790" y="246481"/>
                  <a:pt x="35212" y="246481"/>
                </a:cubicBezTo>
                <a:lnTo>
                  <a:pt x="246481" y="246481"/>
                </a:lnTo>
                <a:cubicBezTo>
                  <a:pt x="265902" y="246481"/>
                  <a:pt x="281692" y="230691"/>
                  <a:pt x="281692" y="211269"/>
                </a:cubicBezTo>
                <a:lnTo>
                  <a:pt x="281692" y="105635"/>
                </a:lnTo>
                <a:cubicBezTo>
                  <a:pt x="281692" y="86213"/>
                  <a:pt x="265902" y="70423"/>
                  <a:pt x="246481" y="70423"/>
                </a:cubicBezTo>
                <a:lnTo>
                  <a:pt x="39613" y="70423"/>
                </a:lnTo>
                <a:cubicBezTo>
                  <a:pt x="32296" y="70423"/>
                  <a:pt x="26409" y="64536"/>
                  <a:pt x="26409" y="57219"/>
                </a:cubicBezTo>
                <a:cubicBezTo>
                  <a:pt x="26409" y="49901"/>
                  <a:pt x="32296" y="44014"/>
                  <a:pt x="39613" y="44014"/>
                </a:cubicBezTo>
                <a:lnTo>
                  <a:pt x="250882" y="44014"/>
                </a:lnTo>
                <a:cubicBezTo>
                  <a:pt x="258200" y="44014"/>
                  <a:pt x="264087" y="38128"/>
                  <a:pt x="264087" y="30810"/>
                </a:cubicBezTo>
                <a:cubicBezTo>
                  <a:pt x="264087" y="23493"/>
                  <a:pt x="258200" y="17606"/>
                  <a:pt x="250882" y="17606"/>
                </a:cubicBezTo>
                <a:lnTo>
                  <a:pt x="35212" y="17606"/>
                </a:lnTo>
                <a:close/>
                <a:moveTo>
                  <a:pt x="228875" y="140846"/>
                </a:moveTo>
                <a:cubicBezTo>
                  <a:pt x="238592" y="140846"/>
                  <a:pt x="246481" y="148735"/>
                  <a:pt x="246481" y="158452"/>
                </a:cubicBezTo>
                <a:cubicBezTo>
                  <a:pt x="246481" y="168169"/>
                  <a:pt x="238592" y="176058"/>
                  <a:pt x="228875" y="176058"/>
                </a:cubicBezTo>
                <a:cubicBezTo>
                  <a:pt x="219158" y="176058"/>
                  <a:pt x="211269" y="168169"/>
                  <a:pt x="211269" y="158452"/>
                </a:cubicBezTo>
                <a:cubicBezTo>
                  <a:pt x="211269" y="148735"/>
                  <a:pt x="219158" y="140846"/>
                  <a:pt x="228875" y="140846"/>
                </a:cubicBezTo>
                <a:close/>
              </a:path>
            </a:pathLst>
          </a:custGeom>
          <a:solidFill>
            <a:srgbClr val="C5A06D"/>
          </a:solidFill>
        </p:spPr>
      </p:sp>
      <p:sp>
        <p:nvSpPr>
          <p:cNvPr id="28" name="Text 45"/>
          <p:cNvSpPr/>
          <p:nvPr/>
        </p:nvSpPr>
        <p:spPr>
          <a:xfrm>
            <a:off x="9174480" y="5242560"/>
            <a:ext cx="6315710" cy="375285"/>
          </a:xfrm>
          <a:prstGeom prst="rect">
            <a:avLst/>
          </a:prstGeom>
          <a:noFill/>
        </p:spPr>
        <p:txBody>
          <a:bodyPr wrap="square" lIns="0" tIns="0" rIns="0" bIns="0" rtlCol="0" anchor="ctr"/>
          <a:lstStyle/>
          <a:p>
            <a:pPr>
              <a:lnSpc>
                <a:spcPct val="110000"/>
              </a:lnSpc>
            </a:pPr>
            <a:r>
              <a:rPr lang="en-US" sz="2220" b="1" dirty="0">
                <a:solidFill>
                  <a:schemeClr val="tx1"/>
                </a:solidFill>
                <a:latin typeface="微软雅黑" panose="020B0503020204020204" charset="-122"/>
                <a:ea typeface="微软雅黑" panose="020B0503020204020204" charset="-122"/>
                <a:cs typeface="微软雅黑" panose="020B0503020204020204" charset="-122"/>
              </a:rPr>
              <a:t>四类EF账户体系</a:t>
            </a:r>
            <a:endParaRPr lang="en-US" sz="2220" b="1" dirty="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36" name="组合 35"/>
          <p:cNvGrpSpPr/>
          <p:nvPr/>
        </p:nvGrpSpPr>
        <p:grpSpPr>
          <a:xfrm>
            <a:off x="9171305" y="6062980"/>
            <a:ext cx="2733675" cy="891540"/>
            <a:chOff x="13910" y="9548"/>
            <a:chExt cx="4305" cy="1404"/>
          </a:xfrm>
        </p:grpSpPr>
        <p:sp>
          <p:nvSpPr>
            <p:cNvPr id="115" name="Shape 46"/>
            <p:cNvSpPr/>
            <p:nvPr/>
          </p:nvSpPr>
          <p:spPr>
            <a:xfrm>
              <a:off x="13910" y="9548"/>
              <a:ext cx="4295" cy="1405"/>
            </a:xfrm>
            <a:custGeom>
              <a:avLst/>
              <a:gdLst/>
              <a:ahLst/>
              <a:cxnLst/>
              <a:rect l="l" t="t" r="r" b="b"/>
              <a:pathLst>
                <a:path w="3438995" h="892026">
                  <a:moveTo>
                    <a:pt x="46949" y="0"/>
                  </a:moveTo>
                  <a:lnTo>
                    <a:pt x="3345100" y="0"/>
                  </a:lnTo>
                  <a:cubicBezTo>
                    <a:pt x="3396957" y="0"/>
                    <a:pt x="3438995" y="42038"/>
                    <a:pt x="3438995" y="93895"/>
                  </a:cubicBezTo>
                  <a:lnTo>
                    <a:pt x="3438995" y="798131"/>
                  </a:lnTo>
                  <a:cubicBezTo>
                    <a:pt x="3438995" y="849988"/>
                    <a:pt x="3396957" y="892026"/>
                    <a:pt x="3345100" y="892026"/>
                  </a:cubicBezTo>
                  <a:lnTo>
                    <a:pt x="46949" y="892026"/>
                  </a:lnTo>
                  <a:cubicBezTo>
                    <a:pt x="21020" y="892026"/>
                    <a:pt x="0" y="871006"/>
                    <a:pt x="0" y="845077"/>
                  </a:cubicBezTo>
                  <a:lnTo>
                    <a:pt x="0" y="46949"/>
                  </a:lnTo>
                  <a:cubicBezTo>
                    <a:pt x="0" y="21020"/>
                    <a:pt x="21020" y="0"/>
                    <a:pt x="46949" y="0"/>
                  </a:cubicBezTo>
                  <a:close/>
                </a:path>
              </a:pathLst>
            </a:custGeom>
            <a:solidFill>
              <a:srgbClr val="FFFFFF"/>
            </a:solidFill>
          </p:spPr>
        </p:sp>
        <p:sp>
          <p:nvSpPr>
            <p:cNvPr id="117" name="Text 48"/>
            <p:cNvSpPr/>
            <p:nvPr/>
          </p:nvSpPr>
          <p:spPr>
            <a:xfrm>
              <a:off x="14169" y="9770"/>
              <a:ext cx="4046" cy="518"/>
            </a:xfrm>
            <a:prstGeom prst="rect">
              <a:avLst/>
            </a:prstGeom>
            <a:noFill/>
          </p:spPr>
          <p:txBody>
            <a:bodyPr wrap="square" lIns="0" tIns="0" rIns="0" bIns="0" rtlCol="0" anchor="ctr"/>
            <a:lstStyle/>
            <a:p>
              <a:pPr>
                <a:lnSpc>
                  <a:spcPct val="130000"/>
                </a:lnSpc>
              </a:pPr>
              <a:r>
                <a:rPr lang="en-US" sz="1600" b="1" dirty="0">
                  <a:solidFill>
                    <a:srgbClr val="C59F5E"/>
                  </a:solidFill>
                  <a:latin typeface="微软雅黑" panose="020B0503020204020204" charset="-122"/>
                  <a:ea typeface="微软雅黑" panose="020B0503020204020204" charset="-122"/>
                  <a:cs typeface="微软雅黑" panose="020B0503020204020204" charset="-122"/>
                </a:rPr>
                <a:t>EFE账户</a:t>
              </a:r>
              <a:endParaRPr lang="en-US" sz="16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118" name="Text 49"/>
            <p:cNvSpPr/>
            <p:nvPr/>
          </p:nvSpPr>
          <p:spPr>
            <a:xfrm>
              <a:off x="14169" y="10361"/>
              <a:ext cx="4017" cy="37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自贸港内机构</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38" name="组合 37"/>
          <p:cNvGrpSpPr/>
          <p:nvPr/>
        </p:nvGrpSpPr>
        <p:grpSpPr>
          <a:xfrm>
            <a:off x="12249150" y="6062980"/>
            <a:ext cx="2733675" cy="891540"/>
            <a:chOff x="19537" y="9548"/>
            <a:chExt cx="4305" cy="1404"/>
          </a:xfrm>
        </p:grpSpPr>
        <p:sp>
          <p:nvSpPr>
            <p:cNvPr id="119" name="Shape 50"/>
            <p:cNvSpPr/>
            <p:nvPr/>
          </p:nvSpPr>
          <p:spPr>
            <a:xfrm>
              <a:off x="19537" y="9548"/>
              <a:ext cx="4295" cy="1405"/>
            </a:xfrm>
            <a:custGeom>
              <a:avLst/>
              <a:gdLst/>
              <a:ahLst/>
              <a:cxnLst/>
              <a:rect l="l" t="t" r="r" b="b"/>
              <a:pathLst>
                <a:path w="3438995" h="892026">
                  <a:moveTo>
                    <a:pt x="46949" y="0"/>
                  </a:moveTo>
                  <a:lnTo>
                    <a:pt x="3345100" y="0"/>
                  </a:lnTo>
                  <a:cubicBezTo>
                    <a:pt x="3396957" y="0"/>
                    <a:pt x="3438995" y="42038"/>
                    <a:pt x="3438995" y="93895"/>
                  </a:cubicBezTo>
                  <a:lnTo>
                    <a:pt x="3438995" y="798131"/>
                  </a:lnTo>
                  <a:cubicBezTo>
                    <a:pt x="3438995" y="849988"/>
                    <a:pt x="3396957" y="892026"/>
                    <a:pt x="3345100" y="892026"/>
                  </a:cubicBezTo>
                  <a:lnTo>
                    <a:pt x="46949" y="892026"/>
                  </a:lnTo>
                  <a:cubicBezTo>
                    <a:pt x="21020" y="892026"/>
                    <a:pt x="0" y="871006"/>
                    <a:pt x="0" y="845077"/>
                  </a:cubicBezTo>
                  <a:lnTo>
                    <a:pt x="0" y="46949"/>
                  </a:lnTo>
                  <a:cubicBezTo>
                    <a:pt x="0" y="21020"/>
                    <a:pt x="21020" y="0"/>
                    <a:pt x="46949" y="0"/>
                  </a:cubicBezTo>
                  <a:close/>
                </a:path>
              </a:pathLst>
            </a:custGeom>
            <a:solidFill>
              <a:srgbClr val="FFFFFF"/>
            </a:solidFill>
          </p:spPr>
        </p:sp>
        <p:sp>
          <p:nvSpPr>
            <p:cNvPr id="121" name="Text 52"/>
            <p:cNvSpPr/>
            <p:nvPr/>
          </p:nvSpPr>
          <p:spPr>
            <a:xfrm>
              <a:off x="19796" y="9770"/>
              <a:ext cx="4046" cy="518"/>
            </a:xfrm>
            <a:prstGeom prst="rect">
              <a:avLst/>
            </a:prstGeom>
            <a:noFill/>
          </p:spPr>
          <p:txBody>
            <a:bodyPr wrap="square" lIns="0" tIns="0" rIns="0" bIns="0" rtlCol="0" anchor="ctr"/>
            <a:lstStyle/>
            <a:p>
              <a:pPr>
                <a:lnSpc>
                  <a:spcPct val="130000"/>
                </a:lnSpc>
              </a:pPr>
              <a:r>
                <a:rPr lang="en-US" sz="1600" b="1" dirty="0">
                  <a:solidFill>
                    <a:srgbClr val="C59F5E"/>
                  </a:solidFill>
                  <a:latin typeface="微软雅黑" panose="020B0503020204020204" charset="-122"/>
                  <a:ea typeface="微软雅黑" panose="020B0503020204020204" charset="-122"/>
                  <a:cs typeface="微软雅黑" panose="020B0503020204020204" charset="-122"/>
                </a:rPr>
                <a:t>EFN账户</a:t>
              </a:r>
              <a:endParaRPr lang="en-US" sz="16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122" name="Text 53"/>
            <p:cNvSpPr/>
            <p:nvPr/>
          </p:nvSpPr>
          <p:spPr>
            <a:xfrm>
              <a:off x="19796" y="10361"/>
              <a:ext cx="4017" cy="37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境外机构</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37" name="组合 36"/>
          <p:cNvGrpSpPr/>
          <p:nvPr/>
        </p:nvGrpSpPr>
        <p:grpSpPr>
          <a:xfrm>
            <a:off x="9171305" y="7336790"/>
            <a:ext cx="2733675" cy="891540"/>
            <a:chOff x="13910" y="11554"/>
            <a:chExt cx="4305" cy="1404"/>
          </a:xfrm>
        </p:grpSpPr>
        <p:sp>
          <p:nvSpPr>
            <p:cNvPr id="126" name="Shape 54"/>
            <p:cNvSpPr/>
            <p:nvPr/>
          </p:nvSpPr>
          <p:spPr>
            <a:xfrm>
              <a:off x="13910" y="11554"/>
              <a:ext cx="4295" cy="1405"/>
            </a:xfrm>
            <a:custGeom>
              <a:avLst/>
              <a:gdLst/>
              <a:ahLst/>
              <a:cxnLst/>
              <a:rect l="l" t="t" r="r" b="b"/>
              <a:pathLst>
                <a:path w="3438995" h="892026">
                  <a:moveTo>
                    <a:pt x="46949" y="0"/>
                  </a:moveTo>
                  <a:lnTo>
                    <a:pt x="3345100" y="0"/>
                  </a:lnTo>
                  <a:cubicBezTo>
                    <a:pt x="3396957" y="0"/>
                    <a:pt x="3438995" y="42038"/>
                    <a:pt x="3438995" y="93895"/>
                  </a:cubicBezTo>
                  <a:lnTo>
                    <a:pt x="3438995" y="798131"/>
                  </a:lnTo>
                  <a:cubicBezTo>
                    <a:pt x="3438995" y="849988"/>
                    <a:pt x="3396957" y="892026"/>
                    <a:pt x="3345100" y="892026"/>
                  </a:cubicBezTo>
                  <a:lnTo>
                    <a:pt x="46949" y="892026"/>
                  </a:lnTo>
                  <a:cubicBezTo>
                    <a:pt x="21020" y="892026"/>
                    <a:pt x="0" y="871006"/>
                    <a:pt x="0" y="845077"/>
                  </a:cubicBezTo>
                  <a:lnTo>
                    <a:pt x="0" y="46949"/>
                  </a:lnTo>
                  <a:cubicBezTo>
                    <a:pt x="0" y="21020"/>
                    <a:pt x="21020" y="0"/>
                    <a:pt x="46949" y="0"/>
                  </a:cubicBezTo>
                  <a:close/>
                </a:path>
              </a:pathLst>
            </a:custGeom>
            <a:solidFill>
              <a:srgbClr val="FFFFFF"/>
            </a:solidFill>
          </p:spPr>
        </p:sp>
        <p:sp>
          <p:nvSpPr>
            <p:cNvPr id="128" name="Text 56"/>
            <p:cNvSpPr/>
            <p:nvPr/>
          </p:nvSpPr>
          <p:spPr>
            <a:xfrm>
              <a:off x="14169" y="11776"/>
              <a:ext cx="4046" cy="518"/>
            </a:xfrm>
            <a:prstGeom prst="rect">
              <a:avLst/>
            </a:prstGeom>
            <a:noFill/>
          </p:spPr>
          <p:txBody>
            <a:bodyPr wrap="square" lIns="0" tIns="0" rIns="0" bIns="0" rtlCol="0" anchor="ctr"/>
            <a:lstStyle/>
            <a:p>
              <a:pPr>
                <a:lnSpc>
                  <a:spcPct val="130000"/>
                </a:lnSpc>
              </a:pPr>
              <a:r>
                <a:rPr lang="en-US" sz="1600" b="1" dirty="0">
                  <a:solidFill>
                    <a:srgbClr val="C59F5E"/>
                  </a:solidFill>
                  <a:latin typeface="微软雅黑" panose="020B0503020204020204" charset="-122"/>
                  <a:ea typeface="微软雅黑" panose="020B0503020204020204" charset="-122"/>
                  <a:cs typeface="微软雅黑" panose="020B0503020204020204" charset="-122"/>
                </a:rPr>
                <a:t>EFF账户</a:t>
              </a:r>
              <a:endParaRPr lang="en-US" sz="16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129" name="Text 57"/>
            <p:cNvSpPr/>
            <p:nvPr/>
          </p:nvSpPr>
          <p:spPr>
            <a:xfrm>
              <a:off x="14169" y="12368"/>
              <a:ext cx="4017" cy="37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境外个人</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39" name="组合 38"/>
          <p:cNvGrpSpPr/>
          <p:nvPr/>
        </p:nvGrpSpPr>
        <p:grpSpPr>
          <a:xfrm>
            <a:off x="12249150" y="7336790"/>
            <a:ext cx="2733675" cy="891540"/>
            <a:chOff x="19537" y="11554"/>
            <a:chExt cx="4305" cy="1404"/>
          </a:xfrm>
        </p:grpSpPr>
        <p:sp>
          <p:nvSpPr>
            <p:cNvPr id="130" name="Shape 58"/>
            <p:cNvSpPr/>
            <p:nvPr/>
          </p:nvSpPr>
          <p:spPr>
            <a:xfrm>
              <a:off x="19537" y="11554"/>
              <a:ext cx="4295" cy="1405"/>
            </a:xfrm>
            <a:custGeom>
              <a:avLst/>
              <a:gdLst/>
              <a:ahLst/>
              <a:cxnLst/>
              <a:rect l="l" t="t" r="r" b="b"/>
              <a:pathLst>
                <a:path w="3438995" h="892026">
                  <a:moveTo>
                    <a:pt x="46949" y="0"/>
                  </a:moveTo>
                  <a:lnTo>
                    <a:pt x="3345100" y="0"/>
                  </a:lnTo>
                  <a:cubicBezTo>
                    <a:pt x="3396957" y="0"/>
                    <a:pt x="3438995" y="42038"/>
                    <a:pt x="3438995" y="93895"/>
                  </a:cubicBezTo>
                  <a:lnTo>
                    <a:pt x="3438995" y="798131"/>
                  </a:lnTo>
                  <a:cubicBezTo>
                    <a:pt x="3438995" y="849988"/>
                    <a:pt x="3396957" y="892026"/>
                    <a:pt x="3345100" y="892026"/>
                  </a:cubicBezTo>
                  <a:lnTo>
                    <a:pt x="46949" y="892026"/>
                  </a:lnTo>
                  <a:cubicBezTo>
                    <a:pt x="21020" y="892026"/>
                    <a:pt x="0" y="871006"/>
                    <a:pt x="0" y="845077"/>
                  </a:cubicBezTo>
                  <a:lnTo>
                    <a:pt x="0" y="46949"/>
                  </a:lnTo>
                  <a:cubicBezTo>
                    <a:pt x="0" y="21020"/>
                    <a:pt x="21020" y="0"/>
                    <a:pt x="46949" y="0"/>
                  </a:cubicBezTo>
                  <a:close/>
                </a:path>
              </a:pathLst>
            </a:custGeom>
            <a:solidFill>
              <a:srgbClr val="FFFFFF"/>
            </a:solidFill>
          </p:spPr>
        </p:sp>
        <p:sp>
          <p:nvSpPr>
            <p:cNvPr id="132" name="Text 60"/>
            <p:cNvSpPr/>
            <p:nvPr/>
          </p:nvSpPr>
          <p:spPr>
            <a:xfrm>
              <a:off x="19796" y="11776"/>
              <a:ext cx="4046" cy="518"/>
            </a:xfrm>
            <a:prstGeom prst="rect">
              <a:avLst/>
            </a:prstGeom>
            <a:noFill/>
          </p:spPr>
          <p:txBody>
            <a:bodyPr wrap="square" lIns="0" tIns="0" rIns="0" bIns="0" rtlCol="0" anchor="ctr"/>
            <a:lstStyle/>
            <a:p>
              <a:pPr>
                <a:lnSpc>
                  <a:spcPct val="130000"/>
                </a:lnSpc>
              </a:pPr>
              <a:r>
                <a:rPr lang="en-US" sz="1600" b="1" dirty="0">
                  <a:solidFill>
                    <a:srgbClr val="C59F5E"/>
                  </a:solidFill>
                  <a:latin typeface="微软雅黑" panose="020B0503020204020204" charset="-122"/>
                  <a:ea typeface="微软雅黑" panose="020B0503020204020204" charset="-122"/>
                  <a:cs typeface="微软雅黑" panose="020B0503020204020204" charset="-122"/>
                </a:rPr>
                <a:t>EFU账户</a:t>
              </a:r>
              <a:endParaRPr lang="en-US" sz="1600" b="1" dirty="0">
                <a:solidFill>
                  <a:srgbClr val="C59F5E"/>
                </a:solidFill>
                <a:latin typeface="微软雅黑" panose="020B0503020204020204" charset="-122"/>
                <a:ea typeface="微软雅黑" panose="020B0503020204020204" charset="-122"/>
                <a:cs typeface="微软雅黑" panose="020B0503020204020204" charset="-122"/>
              </a:endParaRPr>
            </a:p>
          </p:txBody>
        </p:sp>
        <p:sp>
          <p:nvSpPr>
            <p:cNvPr id="133" name="Text 61"/>
            <p:cNvSpPr/>
            <p:nvPr/>
          </p:nvSpPr>
          <p:spPr>
            <a:xfrm>
              <a:off x="19796" y="12368"/>
              <a:ext cx="4017" cy="370"/>
            </a:xfrm>
            <a:prstGeom prst="rect">
              <a:avLst/>
            </a:prstGeom>
            <a:noFill/>
          </p:spPr>
          <p:txBody>
            <a:bodyPr wrap="square" lIns="0" tIns="0" rIns="0" bIns="0" rtlCol="0" anchor="ctr"/>
            <a:lstStyle/>
            <a:p>
              <a:pPr>
                <a:lnSpc>
                  <a:spcPct val="120000"/>
                </a:lnSpc>
              </a:pPr>
              <a:r>
                <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rPr>
                <a:t>境内外金融机构</a:t>
              </a:r>
              <a:endParaRPr lang="en-US" sz="1400" dirty="0">
                <a:solidFill>
                  <a:schemeClr val="tx1">
                    <a:alpha val="70000"/>
                  </a:schemeClr>
                </a:solidFill>
                <a:latin typeface="微软雅黑" panose="020B0503020204020204" charset="-122"/>
                <a:ea typeface="微软雅黑" panose="020B0503020204020204" charset="-122"/>
                <a:cs typeface="MiSans Semibold" panose="00000700000000000000" charset="-122"/>
              </a:endParaRPr>
            </a:p>
          </p:txBody>
        </p:sp>
      </p:grpSp>
      <p:grpSp>
        <p:nvGrpSpPr>
          <p:cNvPr id="46" name="组合 45"/>
          <p:cNvGrpSpPr/>
          <p:nvPr/>
        </p:nvGrpSpPr>
        <p:grpSpPr>
          <a:xfrm>
            <a:off x="1167130" y="3541078"/>
            <a:ext cx="2475230" cy="234950"/>
            <a:chOff x="1838" y="4939"/>
            <a:chExt cx="3898" cy="370"/>
          </a:xfrm>
        </p:grpSpPr>
        <p:sp>
          <p:nvSpPr>
            <p:cNvPr id="29" name="Shape 9"/>
            <p:cNvSpPr/>
            <p:nvPr/>
          </p:nvSpPr>
          <p:spPr>
            <a:xfrm>
              <a:off x="1838" y="4995"/>
              <a:ext cx="226" cy="259"/>
            </a:xfrm>
            <a:custGeom>
              <a:avLst/>
              <a:gdLst/>
              <a:ahLst/>
              <a:cxnLst/>
              <a:rect l="l" t="t" r="r" b="b"/>
              <a:pathLst>
                <a:path w="143781" h="164321">
                  <a:moveTo>
                    <a:pt x="139544" y="22498"/>
                  </a:moveTo>
                  <a:cubicBezTo>
                    <a:pt x="144134" y="25836"/>
                    <a:pt x="145161" y="32254"/>
                    <a:pt x="141823" y="36844"/>
                  </a:cubicBezTo>
                  <a:lnTo>
                    <a:pt x="59662" y="149814"/>
                  </a:lnTo>
                  <a:cubicBezTo>
                    <a:pt x="57897" y="152253"/>
                    <a:pt x="55169" y="153762"/>
                    <a:pt x="52153" y="154018"/>
                  </a:cubicBezTo>
                  <a:cubicBezTo>
                    <a:pt x="49136" y="154275"/>
                    <a:pt x="46215" y="153152"/>
                    <a:pt x="44097" y="151034"/>
                  </a:cubicBezTo>
                  <a:lnTo>
                    <a:pt x="3017" y="109954"/>
                  </a:lnTo>
                  <a:cubicBezTo>
                    <a:pt x="-995" y="105942"/>
                    <a:pt x="-995" y="99427"/>
                    <a:pt x="3017" y="95415"/>
                  </a:cubicBezTo>
                  <a:cubicBezTo>
                    <a:pt x="7029" y="91403"/>
                    <a:pt x="13544" y="91403"/>
                    <a:pt x="17555" y="95415"/>
                  </a:cubicBezTo>
                  <a:lnTo>
                    <a:pt x="50131" y="127990"/>
                  </a:lnTo>
                  <a:lnTo>
                    <a:pt x="125230" y="24744"/>
                  </a:lnTo>
                  <a:cubicBezTo>
                    <a:pt x="128568" y="20155"/>
                    <a:pt x="134987" y="19128"/>
                    <a:pt x="139576" y="22466"/>
                  </a:cubicBezTo>
                  <a:close/>
                </a:path>
              </a:pathLst>
            </a:custGeom>
            <a:solidFill>
              <a:srgbClr val="C59F5E"/>
            </a:solidFill>
          </p:spPr>
        </p:sp>
        <p:sp>
          <p:nvSpPr>
            <p:cNvPr id="35" name="Text 10"/>
            <p:cNvSpPr/>
            <p:nvPr/>
          </p:nvSpPr>
          <p:spPr>
            <a:xfrm>
              <a:off x="2256" y="4939"/>
              <a:ext cx="3481" cy="370"/>
            </a:xfrm>
            <a:prstGeom prst="rect">
              <a:avLst/>
            </a:prstGeom>
            <a:noFill/>
          </p:spPr>
          <p:txBody>
            <a:bodyPr wrap="square" lIns="0" tIns="0" rIns="0" bIns="0" rtlCol="0" anchor="ctr"/>
            <a:lstStyle/>
            <a:p>
              <a:pPr>
                <a:lnSpc>
                  <a:spcPct val="120000"/>
                </a:lnSpc>
              </a:pPr>
              <a:r>
                <a:rPr lang="en-US" sz="1600" dirty="0">
                  <a:solidFill>
                    <a:schemeClr val="tx1"/>
                  </a:solidFill>
                  <a:latin typeface="微软雅黑" panose="020B0503020204020204" charset="-122"/>
                  <a:ea typeface="微软雅黑" panose="020B0503020204020204" charset="-122"/>
                  <a:cs typeface="MiSans Semibold" panose="00000700000000000000" charset="-122"/>
                </a:rPr>
                <a:t>与境外账户自由划转</a:t>
              </a:r>
              <a:endParaRPr lang="en-US" sz="1600" dirty="0">
                <a:solidFill>
                  <a:schemeClr val="tx1"/>
                </a:solidFill>
                <a:latin typeface="微软雅黑" panose="020B0503020204020204" charset="-122"/>
                <a:ea typeface="微软雅黑" panose="020B0503020204020204" charset="-122"/>
                <a:cs typeface="MiSans Semibold" panose="00000700000000000000" charset="-122"/>
              </a:endParaRPr>
            </a:p>
          </p:txBody>
        </p:sp>
      </p:grpSp>
      <p:grpSp>
        <p:nvGrpSpPr>
          <p:cNvPr id="47" name="组合 46"/>
          <p:cNvGrpSpPr/>
          <p:nvPr/>
        </p:nvGrpSpPr>
        <p:grpSpPr>
          <a:xfrm>
            <a:off x="1167130" y="4035425"/>
            <a:ext cx="2476500" cy="234950"/>
            <a:chOff x="1838" y="5509"/>
            <a:chExt cx="3900" cy="370"/>
          </a:xfrm>
        </p:grpSpPr>
        <p:sp>
          <p:nvSpPr>
            <p:cNvPr id="40" name="Shape 11"/>
            <p:cNvSpPr/>
            <p:nvPr/>
          </p:nvSpPr>
          <p:spPr>
            <a:xfrm>
              <a:off x="1838" y="5565"/>
              <a:ext cx="226" cy="259"/>
            </a:xfrm>
            <a:custGeom>
              <a:avLst/>
              <a:gdLst/>
              <a:ahLst/>
              <a:cxnLst/>
              <a:rect l="l" t="t" r="r" b="b"/>
              <a:pathLst>
                <a:path w="143781" h="164321">
                  <a:moveTo>
                    <a:pt x="139544" y="22498"/>
                  </a:moveTo>
                  <a:cubicBezTo>
                    <a:pt x="144134" y="25836"/>
                    <a:pt x="145161" y="32254"/>
                    <a:pt x="141823" y="36844"/>
                  </a:cubicBezTo>
                  <a:lnTo>
                    <a:pt x="59662" y="149814"/>
                  </a:lnTo>
                  <a:cubicBezTo>
                    <a:pt x="57897" y="152253"/>
                    <a:pt x="55169" y="153762"/>
                    <a:pt x="52153" y="154018"/>
                  </a:cubicBezTo>
                  <a:cubicBezTo>
                    <a:pt x="49136" y="154275"/>
                    <a:pt x="46215" y="153152"/>
                    <a:pt x="44097" y="151034"/>
                  </a:cubicBezTo>
                  <a:lnTo>
                    <a:pt x="3017" y="109954"/>
                  </a:lnTo>
                  <a:cubicBezTo>
                    <a:pt x="-995" y="105942"/>
                    <a:pt x="-995" y="99427"/>
                    <a:pt x="3017" y="95415"/>
                  </a:cubicBezTo>
                  <a:cubicBezTo>
                    <a:pt x="7029" y="91403"/>
                    <a:pt x="13544" y="91403"/>
                    <a:pt x="17555" y="95415"/>
                  </a:cubicBezTo>
                  <a:lnTo>
                    <a:pt x="50131" y="127990"/>
                  </a:lnTo>
                  <a:lnTo>
                    <a:pt x="125230" y="24744"/>
                  </a:lnTo>
                  <a:cubicBezTo>
                    <a:pt x="128568" y="20155"/>
                    <a:pt x="134987" y="19128"/>
                    <a:pt x="139576" y="22466"/>
                  </a:cubicBezTo>
                  <a:close/>
                </a:path>
              </a:pathLst>
            </a:custGeom>
            <a:solidFill>
              <a:srgbClr val="C59F5E"/>
            </a:solidFill>
          </p:spPr>
        </p:sp>
        <p:sp>
          <p:nvSpPr>
            <p:cNvPr id="41" name="Text 12"/>
            <p:cNvSpPr/>
            <p:nvPr/>
          </p:nvSpPr>
          <p:spPr>
            <a:xfrm>
              <a:off x="2256" y="5509"/>
              <a:ext cx="3482" cy="370"/>
            </a:xfrm>
            <a:prstGeom prst="rect">
              <a:avLst/>
            </a:prstGeom>
            <a:noFill/>
          </p:spPr>
          <p:txBody>
            <a:bodyPr wrap="square" lIns="0" tIns="0" rIns="0" bIns="0" rtlCol="0" anchor="ctr"/>
            <a:lstStyle/>
            <a:p>
              <a:pPr>
                <a:lnSpc>
                  <a:spcPct val="120000"/>
                </a:lnSpc>
              </a:pPr>
              <a:r>
                <a:rPr lang="en-US" sz="1600" dirty="0">
                  <a:solidFill>
                    <a:schemeClr val="tx1"/>
                  </a:solidFill>
                  <a:latin typeface="微软雅黑" panose="020B0503020204020204" charset="-122"/>
                  <a:ea typeface="微软雅黑" panose="020B0503020204020204" charset="-122"/>
                  <a:cs typeface="微软雅黑" panose="020B0503020204020204" charset="-122"/>
                </a:rPr>
                <a:t>与OSA账户自由划转</a:t>
              </a:r>
              <a:endParaRPr lang="en-US" sz="1600" dirty="0">
                <a:solidFill>
                  <a:schemeClr val="tx1"/>
                </a:solidFill>
                <a:latin typeface="微软雅黑" panose="020B0503020204020204" charset="-122"/>
                <a:ea typeface="微软雅黑" panose="020B0503020204020204" charset="-122"/>
                <a:cs typeface="微软雅黑" panose="020B0503020204020204" charset="-122"/>
              </a:endParaRPr>
            </a:p>
          </p:txBody>
        </p:sp>
      </p:grpSp>
      <p:grpSp>
        <p:nvGrpSpPr>
          <p:cNvPr id="48" name="组合 47"/>
          <p:cNvGrpSpPr/>
          <p:nvPr/>
        </p:nvGrpSpPr>
        <p:grpSpPr>
          <a:xfrm>
            <a:off x="4875530" y="3541078"/>
            <a:ext cx="2491740" cy="234950"/>
            <a:chOff x="8172" y="5018"/>
            <a:chExt cx="3924" cy="370"/>
          </a:xfrm>
        </p:grpSpPr>
        <p:sp>
          <p:nvSpPr>
            <p:cNvPr id="42" name="Shape 13"/>
            <p:cNvSpPr/>
            <p:nvPr/>
          </p:nvSpPr>
          <p:spPr>
            <a:xfrm>
              <a:off x="8172" y="5074"/>
              <a:ext cx="226" cy="259"/>
            </a:xfrm>
            <a:custGeom>
              <a:avLst/>
              <a:gdLst/>
              <a:ahLst/>
              <a:cxnLst/>
              <a:rect l="l" t="t" r="r" b="b"/>
              <a:pathLst>
                <a:path w="143781" h="164321">
                  <a:moveTo>
                    <a:pt x="139544" y="22498"/>
                  </a:moveTo>
                  <a:cubicBezTo>
                    <a:pt x="144134" y="25836"/>
                    <a:pt x="145161" y="32254"/>
                    <a:pt x="141823" y="36844"/>
                  </a:cubicBezTo>
                  <a:lnTo>
                    <a:pt x="59662" y="149814"/>
                  </a:lnTo>
                  <a:cubicBezTo>
                    <a:pt x="57897" y="152253"/>
                    <a:pt x="55169" y="153762"/>
                    <a:pt x="52153" y="154018"/>
                  </a:cubicBezTo>
                  <a:cubicBezTo>
                    <a:pt x="49136" y="154275"/>
                    <a:pt x="46215" y="153152"/>
                    <a:pt x="44097" y="151034"/>
                  </a:cubicBezTo>
                  <a:lnTo>
                    <a:pt x="3017" y="109954"/>
                  </a:lnTo>
                  <a:cubicBezTo>
                    <a:pt x="-995" y="105942"/>
                    <a:pt x="-995" y="99427"/>
                    <a:pt x="3017" y="95415"/>
                  </a:cubicBezTo>
                  <a:cubicBezTo>
                    <a:pt x="7029" y="91403"/>
                    <a:pt x="13544" y="91403"/>
                    <a:pt x="17555" y="95415"/>
                  </a:cubicBezTo>
                  <a:lnTo>
                    <a:pt x="50131" y="127990"/>
                  </a:lnTo>
                  <a:lnTo>
                    <a:pt x="125230" y="24744"/>
                  </a:lnTo>
                  <a:cubicBezTo>
                    <a:pt x="128568" y="20155"/>
                    <a:pt x="134987" y="19128"/>
                    <a:pt x="139576" y="22466"/>
                  </a:cubicBezTo>
                  <a:close/>
                </a:path>
              </a:pathLst>
            </a:custGeom>
            <a:solidFill>
              <a:srgbClr val="C59F5E"/>
            </a:solidFill>
          </p:spPr>
        </p:sp>
        <p:sp>
          <p:nvSpPr>
            <p:cNvPr id="43" name="Text 14"/>
            <p:cNvSpPr/>
            <p:nvPr/>
          </p:nvSpPr>
          <p:spPr>
            <a:xfrm>
              <a:off x="8590" y="5018"/>
              <a:ext cx="3507" cy="370"/>
            </a:xfrm>
            <a:prstGeom prst="rect">
              <a:avLst/>
            </a:prstGeom>
            <a:noFill/>
          </p:spPr>
          <p:txBody>
            <a:bodyPr wrap="square" lIns="0" tIns="0" rIns="0" bIns="0" rtlCol="0" anchor="ctr"/>
            <a:lstStyle/>
            <a:p>
              <a:pPr>
                <a:lnSpc>
                  <a:spcPct val="120000"/>
                </a:lnSpc>
              </a:pPr>
              <a:r>
                <a:rPr lang="en-US" sz="1600" dirty="0">
                  <a:solidFill>
                    <a:schemeClr val="tx1"/>
                  </a:solidFill>
                  <a:latin typeface="微软雅黑" panose="020B0503020204020204" charset="-122"/>
                  <a:ea typeface="微软雅黑" panose="020B0503020204020204" charset="-122"/>
                  <a:cs typeface="微软雅黑" panose="020B0503020204020204" charset="-122"/>
                </a:rPr>
                <a:t>与NRA账户自由划转</a:t>
              </a:r>
              <a:endParaRPr lang="en-US" sz="1600" dirty="0">
                <a:solidFill>
                  <a:schemeClr val="tx1"/>
                </a:solidFill>
                <a:latin typeface="微软雅黑" panose="020B0503020204020204" charset="-122"/>
                <a:ea typeface="微软雅黑" panose="020B0503020204020204" charset="-122"/>
                <a:cs typeface="微软雅黑" panose="020B0503020204020204" charset="-122"/>
              </a:endParaRPr>
            </a:p>
          </p:txBody>
        </p:sp>
      </p:grpSp>
      <p:grpSp>
        <p:nvGrpSpPr>
          <p:cNvPr id="49" name="组合 48"/>
          <p:cNvGrpSpPr/>
          <p:nvPr/>
        </p:nvGrpSpPr>
        <p:grpSpPr>
          <a:xfrm>
            <a:off x="4875530" y="4035425"/>
            <a:ext cx="2491740" cy="234950"/>
            <a:chOff x="8172" y="5562"/>
            <a:chExt cx="3924" cy="370"/>
          </a:xfrm>
        </p:grpSpPr>
        <p:sp>
          <p:nvSpPr>
            <p:cNvPr id="44" name="Shape 15"/>
            <p:cNvSpPr/>
            <p:nvPr/>
          </p:nvSpPr>
          <p:spPr>
            <a:xfrm>
              <a:off x="8172" y="5618"/>
              <a:ext cx="226" cy="259"/>
            </a:xfrm>
            <a:custGeom>
              <a:avLst/>
              <a:gdLst/>
              <a:ahLst/>
              <a:cxnLst/>
              <a:rect l="l" t="t" r="r" b="b"/>
              <a:pathLst>
                <a:path w="143781" h="164321">
                  <a:moveTo>
                    <a:pt x="139544" y="22498"/>
                  </a:moveTo>
                  <a:cubicBezTo>
                    <a:pt x="144134" y="25836"/>
                    <a:pt x="145161" y="32254"/>
                    <a:pt x="141823" y="36844"/>
                  </a:cubicBezTo>
                  <a:lnTo>
                    <a:pt x="59662" y="149814"/>
                  </a:lnTo>
                  <a:cubicBezTo>
                    <a:pt x="57897" y="152253"/>
                    <a:pt x="55169" y="153762"/>
                    <a:pt x="52153" y="154018"/>
                  </a:cubicBezTo>
                  <a:cubicBezTo>
                    <a:pt x="49136" y="154275"/>
                    <a:pt x="46215" y="153152"/>
                    <a:pt x="44097" y="151034"/>
                  </a:cubicBezTo>
                  <a:lnTo>
                    <a:pt x="3017" y="109954"/>
                  </a:lnTo>
                  <a:cubicBezTo>
                    <a:pt x="-995" y="105942"/>
                    <a:pt x="-995" y="99427"/>
                    <a:pt x="3017" y="95415"/>
                  </a:cubicBezTo>
                  <a:cubicBezTo>
                    <a:pt x="7029" y="91403"/>
                    <a:pt x="13544" y="91403"/>
                    <a:pt x="17555" y="95415"/>
                  </a:cubicBezTo>
                  <a:lnTo>
                    <a:pt x="50131" y="127990"/>
                  </a:lnTo>
                  <a:lnTo>
                    <a:pt x="125230" y="24744"/>
                  </a:lnTo>
                  <a:cubicBezTo>
                    <a:pt x="128568" y="20155"/>
                    <a:pt x="134987" y="19128"/>
                    <a:pt x="139576" y="22466"/>
                  </a:cubicBezTo>
                  <a:close/>
                </a:path>
              </a:pathLst>
            </a:custGeom>
            <a:solidFill>
              <a:srgbClr val="C59F5E"/>
            </a:solidFill>
          </p:spPr>
        </p:sp>
        <p:sp>
          <p:nvSpPr>
            <p:cNvPr id="45" name="Text 16"/>
            <p:cNvSpPr/>
            <p:nvPr/>
          </p:nvSpPr>
          <p:spPr>
            <a:xfrm>
              <a:off x="8590" y="5562"/>
              <a:ext cx="3507" cy="370"/>
            </a:xfrm>
            <a:prstGeom prst="rect">
              <a:avLst/>
            </a:prstGeom>
            <a:noFill/>
          </p:spPr>
          <p:txBody>
            <a:bodyPr wrap="square" lIns="0" tIns="0" rIns="0" bIns="0" rtlCol="0" anchor="ctr"/>
            <a:lstStyle/>
            <a:p>
              <a:pPr>
                <a:lnSpc>
                  <a:spcPct val="120000"/>
                </a:lnSpc>
              </a:pPr>
              <a:r>
                <a:rPr lang="en-US" sz="1600" dirty="0">
                  <a:solidFill>
                    <a:schemeClr val="tx1"/>
                  </a:solidFill>
                  <a:latin typeface="微软雅黑" panose="020B0503020204020204" charset="-122"/>
                  <a:ea typeface="微软雅黑" panose="020B0503020204020204" charset="-122"/>
                  <a:cs typeface="微软雅黑" panose="020B0503020204020204" charset="-122"/>
                </a:rPr>
                <a:t>EF账户之间自由划转</a:t>
              </a:r>
              <a:endParaRPr lang="en-US" sz="1600" dirty="0">
                <a:solidFill>
                  <a:schemeClr val="tx1"/>
                </a:solidFill>
                <a:latin typeface="微软雅黑" panose="020B0503020204020204" charset="-122"/>
                <a:ea typeface="微软雅黑" panose="020B0503020204020204" charset="-122"/>
                <a:cs typeface="微软雅黑" panose="020B0503020204020204" charset="-122"/>
              </a:endParaRPr>
            </a:p>
          </p:txBody>
        </p:sp>
      </p:grpSp>
      <p:grpSp>
        <p:nvGrpSpPr>
          <p:cNvPr id="12" name="组合 11"/>
          <p:cNvGrpSpPr/>
          <p:nvPr/>
        </p:nvGrpSpPr>
        <p:grpSpPr>
          <a:xfrm rot="0">
            <a:off x="545465" y="260350"/>
            <a:ext cx="15386685" cy="8771890"/>
            <a:chOff x="859" y="410"/>
            <a:chExt cx="24231" cy="13814"/>
          </a:xfrm>
        </p:grpSpPr>
        <p:pic>
          <p:nvPicPr>
            <p:cNvPr id="60" name="图片 59" descr="C:/Users/LENOVO/Desktop/企业合作伙伴logo拼图商务感横版海报_banner.png企业合作伙伴logo拼图商务感横版海报_banner"/>
            <p:cNvPicPr>
              <a:picLocks noChangeAspect="1"/>
            </p:cNvPicPr>
            <p:nvPr/>
          </p:nvPicPr>
          <p:blipFill>
            <a:blip r:embed="rId1"/>
            <a:srcRect l="-41" t="41" r="41" b="41"/>
            <a:stretch>
              <a:fillRect/>
            </a:stretch>
          </p:blipFill>
          <p:spPr>
            <a:xfrm>
              <a:off x="859" y="478"/>
              <a:ext cx="1208" cy="1208"/>
            </a:xfrm>
            <a:prstGeom prst="rect">
              <a:avLst/>
            </a:prstGeom>
          </p:spPr>
        </p:pic>
        <p:grpSp>
          <p:nvGrpSpPr>
            <p:cNvPr id="61" name="组合 60"/>
            <p:cNvGrpSpPr/>
            <p:nvPr/>
          </p:nvGrpSpPr>
          <p:grpSpPr>
            <a:xfrm rot="0">
              <a:off x="21095" y="410"/>
              <a:ext cx="3995" cy="1345"/>
              <a:chOff x="2704" y="1289"/>
              <a:chExt cx="3995" cy="1345"/>
            </a:xfrm>
          </p:grpSpPr>
          <p:sp>
            <p:nvSpPr>
              <p:cNvPr id="62" name="Text 2"/>
              <p:cNvSpPr/>
              <p:nvPr/>
            </p:nvSpPr>
            <p:spPr>
              <a:xfrm>
                <a:off x="2704" y="1289"/>
                <a:ext cx="3995" cy="926"/>
              </a:xfrm>
              <a:prstGeom prst="rect">
                <a:avLst/>
              </a:prstGeom>
              <a:noFill/>
            </p:spPr>
            <p:txBody>
              <a:bodyPr wrap="square" lIns="0" tIns="0" rIns="0" bIns="0" rtlCol="0" anchor="ctr"/>
              <a:lstStyle/>
              <a:p>
                <a:pPr algn="ctr">
                  <a:lnSpc>
                    <a:spcPct val="90000"/>
                  </a:lnSpc>
                </a:pPr>
                <a:r>
                  <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rPr>
                  <a:t>海南玖云财税</a:t>
                </a:r>
                <a:endParaRPr lang="zh-CN" altLang="en-US" sz="2800" kern="0" spc="160" dirty="0">
                  <a:solidFill>
                    <a:srgbClr val="C09B5A"/>
                  </a:solidFill>
                  <a:latin typeface="汉仪雅酷黑简" panose="00020600040101010101" charset="-122"/>
                  <a:ea typeface="汉仪雅酷黑简" panose="00020600040101010101" charset="-122"/>
                  <a:cs typeface="MiSans Semibold" panose="00000700000000000000" charset="-122"/>
                </a:endParaRPr>
              </a:p>
            </p:txBody>
          </p:sp>
          <p:sp>
            <p:nvSpPr>
              <p:cNvPr id="63" name="Text 5"/>
              <p:cNvSpPr/>
              <p:nvPr/>
            </p:nvSpPr>
            <p:spPr>
              <a:xfrm>
                <a:off x="2704" y="2165"/>
                <a:ext cx="3969" cy="469"/>
              </a:xfrm>
              <a:prstGeom prst="rect">
                <a:avLst/>
              </a:prstGeom>
              <a:noFill/>
            </p:spPr>
            <p:txBody>
              <a:bodyPr wrap="square" lIns="0" tIns="0" rIns="0" bIns="0" rtlCol="0" anchor="ctr"/>
              <a:lstStyle/>
              <a:p>
                <a:pPr algn="ctr">
                  <a:lnSpc>
                    <a:spcPct val="90000"/>
                  </a:lnSpc>
                </a:pPr>
                <a:r>
                  <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rPr>
                  <a:t>专注自贸港企业财税服务</a:t>
                </a:r>
                <a:endParaRPr lang="zh-CN" altLang="en-US" sz="1600" b="1" dirty="0">
                  <a:solidFill>
                    <a:srgbClr val="C09B5A">
                      <a:alpha val="90000"/>
                    </a:srgbClr>
                  </a:solidFill>
                  <a:latin typeface="华文楷体" panose="02010600040101010101" charset="-122"/>
                  <a:ea typeface="华文楷体" panose="02010600040101010101" charset="-122"/>
                  <a:cs typeface="MiSans Semibold" panose="00000700000000000000" charset="-122"/>
                  <a:sym typeface="+mn-ea"/>
                </a:endParaRPr>
              </a:p>
            </p:txBody>
          </p:sp>
          <p:cxnSp>
            <p:nvCxnSpPr>
              <p:cNvPr id="64" name="直接连接符 63"/>
              <p:cNvCxnSpPr/>
              <p:nvPr/>
            </p:nvCxnSpPr>
            <p:spPr>
              <a:xfrm>
                <a:off x="2963" y="2091"/>
                <a:ext cx="3428" cy="0"/>
              </a:xfrm>
              <a:prstGeom prst="line">
                <a:avLst/>
              </a:prstGeom>
              <a:ln w="12700">
                <a:solidFill>
                  <a:srgbClr val="C59F5E"/>
                </a:solidFill>
                <a:prstDash val="dash"/>
              </a:ln>
            </p:spPr>
            <p:style>
              <a:lnRef idx="2">
                <a:schemeClr val="accent1"/>
              </a:lnRef>
              <a:fillRef idx="0">
                <a:srgbClr val="FFFFFF"/>
              </a:fillRef>
              <a:effectRef idx="0">
                <a:srgbClr val="FFFFFF"/>
              </a:effectRef>
              <a:fontRef idx="minor">
                <a:schemeClr val="tx1"/>
              </a:fontRef>
            </p:style>
          </p:cxnSp>
        </p:grpSp>
        <p:grpSp>
          <p:nvGrpSpPr>
            <p:cNvPr id="68" name="组合 67"/>
            <p:cNvGrpSpPr/>
            <p:nvPr/>
          </p:nvGrpSpPr>
          <p:grpSpPr>
            <a:xfrm>
              <a:off x="19334" y="13732"/>
              <a:ext cx="5686" cy="492"/>
              <a:chOff x="19278" y="13732"/>
              <a:chExt cx="5686" cy="492"/>
            </a:xfrm>
          </p:grpSpPr>
          <p:sp>
            <p:nvSpPr>
              <p:cNvPr id="69" name="文本框 68"/>
              <p:cNvSpPr txBox="1"/>
              <p:nvPr/>
            </p:nvSpPr>
            <p:spPr>
              <a:xfrm>
                <a:off x="19278" y="13732"/>
                <a:ext cx="5686" cy="492"/>
              </a:xfrm>
              <a:prstGeom prst="rect">
                <a:avLst/>
              </a:prstGeom>
              <a:noFill/>
            </p:spPr>
            <p:txBody>
              <a:bodyPr wrap="square" rtlCol="0">
                <a:spAutoFit/>
              </a:bodyPr>
              <a:p>
                <a:pPr algn="ctr">
                  <a:lnSpc>
                    <a:spcPct val="90000"/>
                  </a:lnSpc>
                </a:pPr>
                <a:r>
                  <a:rPr lang="en-US" altLang="zh-CN" sz="1600">
                    <a:solidFill>
                      <a:srgbClr val="C09B5A"/>
                    </a:solidFill>
                    <a:latin typeface="黑体" panose="02010609060101010101" charset="-122"/>
                    <a:ea typeface="黑体" panose="02010609060101010101" charset="-122"/>
                    <a:cs typeface="方正粗黑宋简体" panose="02000000000000000000" charset="-122"/>
                  </a:rPr>
                  <a:t>2025 </a:t>
                </a:r>
                <a:r>
                  <a:rPr lang="zh-CN" altLang="en-US" sz="1600">
                    <a:solidFill>
                      <a:srgbClr val="C09B5A"/>
                    </a:solidFill>
                    <a:latin typeface="黑体" panose="02010609060101010101" charset="-122"/>
                    <a:ea typeface="黑体" panose="02010609060101010101" charset="-122"/>
                    <a:cs typeface="方正粗黑宋简体" panose="02000000000000000000" charset="-122"/>
                  </a:rPr>
                  <a:t>海南玖云财务咨询有限公司</a:t>
                </a:r>
                <a:r>
                  <a:rPr lang="en-US" altLang="zh-CN" sz="1600">
                    <a:solidFill>
                      <a:srgbClr val="C09B5A"/>
                    </a:solidFill>
                    <a:latin typeface="黑体" panose="02010609060101010101" charset="-122"/>
                    <a:ea typeface="黑体" panose="02010609060101010101" charset="-122"/>
                    <a:cs typeface="方正粗黑宋简体" panose="02000000000000000000" charset="-122"/>
                  </a:rPr>
                  <a:t> </a:t>
                </a:r>
                <a:endParaRPr lang="en-US" altLang="zh-CN" sz="1600">
                  <a:solidFill>
                    <a:srgbClr val="C09B5A"/>
                  </a:solidFill>
                  <a:latin typeface="黑体" panose="02010609060101010101" charset="-122"/>
                  <a:ea typeface="黑体" panose="02010609060101010101" charset="-122"/>
                  <a:cs typeface="方正粗黑宋简体" panose="02000000000000000000" charset="-122"/>
                </a:endParaRPr>
              </a:p>
            </p:txBody>
          </p:sp>
          <p:pic>
            <p:nvPicPr>
              <p:cNvPr id="70" name="图片 69" descr="版权"/>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348" y="13826"/>
                <a:ext cx="304" cy="304"/>
              </a:xfrm>
              <a:prstGeom prst="rect">
                <a:avLst/>
              </a:prstGeom>
            </p:spPr>
          </p:pic>
        </p:grpSp>
      </p:grpSp>
    </p:spTree>
    <p:custDataLst>
      <p:tags r:id="rId4"/>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i*2"/>
  <p:tag name="KSO_WM_UNIT_LAYERLEVEL" val="1"/>
  <p:tag name="KSO_WM_TAG_VERSION" val="3.0"/>
  <p:tag name="KSO_WM_BEAUTIFY_FLAG" val="#wm#"/>
  <p:tag name="KSO_WM_UNIT_TYPE" val="i"/>
  <p:tag name="KSO_WM_UNIT_INDEX" val="2"/>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100.xml><?xml version="1.0" encoding="utf-8"?>
<p:tagLst xmlns:p="http://schemas.openxmlformats.org/presentationml/2006/main">
  <p:tag name="KSO_WM_DIAGRAM_VIRTUALLY_FRAME" val="{&quot;height&quot;:390,&quot;left&quot;:42,&quot;top&quot;:136,&quot;width&quot;:1198}"/>
</p:tagLst>
</file>

<file path=ppt/tags/tag101.xml><?xml version="1.0" encoding="utf-8"?>
<p:tagLst xmlns:p="http://schemas.openxmlformats.org/presentationml/2006/main">
  <p:tag name="KSO_WM_DIAGRAM_VIRTUALLY_FRAME" val="{&quot;height&quot;:390,&quot;left&quot;:42,&quot;top&quot;:136,&quot;width&quot;:1198}"/>
</p:tagLst>
</file>

<file path=ppt/tags/tag102.xml><?xml version="1.0" encoding="utf-8"?>
<p:tagLst xmlns:p="http://schemas.openxmlformats.org/presentationml/2006/main">
  <p:tag name="KSO_WM_DIAGRAM_VIRTUALLY_FRAME" val="{&quot;height&quot;:390,&quot;left&quot;:42,&quot;top&quot;:136,&quot;width&quot;:1198}"/>
</p:tagLst>
</file>

<file path=ppt/tags/tag103.xml><?xml version="1.0" encoding="utf-8"?>
<p:tagLst xmlns:p="http://schemas.openxmlformats.org/presentationml/2006/main">
  <p:tag name="KSO_WM_DIAGRAM_VIRTUALLY_FRAME" val="{&quot;height&quot;:390,&quot;left&quot;:42,&quot;top&quot;:136,&quot;width&quot;:1198}"/>
</p:tagLst>
</file>

<file path=ppt/tags/tag104.xml><?xml version="1.0" encoding="utf-8"?>
<p:tagLst xmlns:p="http://schemas.openxmlformats.org/presentationml/2006/main">
  <p:tag name="KSO_WM_DIAGRAM_VIRTUALLY_FRAME" val="{&quot;height&quot;:390,&quot;left&quot;:42,&quot;top&quot;:136,&quot;width&quot;:1198}"/>
</p:tagLst>
</file>

<file path=ppt/tags/tag105.xml><?xml version="1.0" encoding="utf-8"?>
<p:tagLst xmlns:p="http://schemas.openxmlformats.org/presentationml/2006/main">
  <p:tag name="KSO_WM_DIAGRAM_VIRTUALLY_FRAME" val="{&quot;height&quot;:390,&quot;left&quot;:42,&quot;top&quot;:136,&quot;width&quot;:1198}"/>
</p:tagLst>
</file>

<file path=ppt/tags/tag106.xml><?xml version="1.0" encoding="utf-8"?>
<p:tagLst xmlns:p="http://schemas.openxmlformats.org/presentationml/2006/main">
  <p:tag name="KSO_WM_DIAGRAM_VIRTUALLY_FRAME" val="{&quot;height&quot;:521.8,&quot;left&quot;:41.75,&quot;top&quot;:159.25,&quot;width&quot;:1198}"/>
</p:tagLst>
</file>

<file path=ppt/tags/tag107.xml><?xml version="1.0" encoding="utf-8"?>
<p:tagLst xmlns:p="http://schemas.openxmlformats.org/presentationml/2006/main">
  <p:tag name="KSO_WM_DIAGRAM_VIRTUALLY_FRAME" val="{&quot;height&quot;:390,&quot;left&quot;:42,&quot;top&quot;:136,&quot;width&quot;:1198}"/>
</p:tagLst>
</file>

<file path=ppt/tags/tag108.xml><?xml version="1.0" encoding="utf-8"?>
<p:tagLst xmlns:p="http://schemas.openxmlformats.org/presentationml/2006/main">
  <p:tag name="KSO_WM_DIAGRAM_VIRTUALLY_FRAME" val="{&quot;height&quot;:390,&quot;left&quot;:42,&quot;top&quot;:136,&quot;width&quot;:1198}"/>
</p:tagLst>
</file>

<file path=ppt/tags/tag109.xml><?xml version="1.0" encoding="utf-8"?>
<p:tagLst xmlns:p="http://schemas.openxmlformats.org/presentationml/2006/main">
  <p:tag name="KSO_WM_DIAGRAM_VIRTUALLY_FRAME" val="{&quot;height&quot;:390,&quot;left&quot;:42,&quot;top&quot;:136,&quot;width&quot;:1198}"/>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110.xml><?xml version="1.0" encoding="utf-8"?>
<p:tagLst xmlns:p="http://schemas.openxmlformats.org/presentationml/2006/main">
  <p:tag name="KSO_WM_DIAGRAM_VIRTUALLY_FRAME" val="{&quot;height&quot;:390,&quot;left&quot;:42,&quot;top&quot;:136,&quot;width&quot;:1198}"/>
</p:tagLst>
</file>

<file path=ppt/tags/tag111.xml><?xml version="1.0" encoding="utf-8"?>
<p:tagLst xmlns:p="http://schemas.openxmlformats.org/presentationml/2006/main">
  <p:tag name="KSO_WM_DIAGRAM_VIRTUALLY_FRAME" val="{&quot;height&quot;:390,&quot;left&quot;:42,&quot;top&quot;:136,&quot;width&quot;:1198}"/>
</p:tagLst>
</file>

<file path=ppt/tags/tag112.xml><?xml version="1.0" encoding="utf-8"?>
<p:tagLst xmlns:p="http://schemas.openxmlformats.org/presentationml/2006/main">
  <p:tag name="KSO_WM_DIAGRAM_VIRTUALLY_FRAME" val="{&quot;height&quot;:390,&quot;left&quot;:42,&quot;top&quot;:136,&quot;width&quot;:1198}"/>
</p:tagLst>
</file>

<file path=ppt/tags/tag113.xml><?xml version="1.0" encoding="utf-8"?>
<p:tagLst xmlns:p="http://schemas.openxmlformats.org/presentationml/2006/main">
  <p:tag name="KSO_WM_DIAGRAM_VIRTUALLY_FRAME" val="{&quot;height&quot;:521.8,&quot;left&quot;:41.75,&quot;top&quot;:159.25,&quot;width&quot;:1198}"/>
</p:tagLst>
</file>

<file path=ppt/tags/tag114.xml><?xml version="1.0" encoding="utf-8"?>
<p:tagLst xmlns:p="http://schemas.openxmlformats.org/presentationml/2006/main">
  <p:tag name="KSO_WM_DIAGRAM_VIRTUALLY_FRAME" val="{&quot;height&quot;:390,&quot;left&quot;:42,&quot;top&quot;:136,&quot;width&quot;:1198}"/>
</p:tagLst>
</file>

<file path=ppt/tags/tag115.xml><?xml version="1.0" encoding="utf-8"?>
<p:tagLst xmlns:p="http://schemas.openxmlformats.org/presentationml/2006/main">
  <p:tag name="KSO_WM_DIAGRAM_VIRTUALLY_FRAME" val="{&quot;height&quot;:390,&quot;left&quot;:42,&quot;top&quot;:136,&quot;width&quot;:1198}"/>
</p:tagLst>
</file>

<file path=ppt/tags/tag116.xml><?xml version="1.0" encoding="utf-8"?>
<p:tagLst xmlns:p="http://schemas.openxmlformats.org/presentationml/2006/main">
  <p:tag name="KSO_WM_DIAGRAM_VIRTUALLY_FRAME" val="{&quot;height&quot;:390,&quot;left&quot;:42,&quot;top&quot;:136,&quot;width&quot;:1198}"/>
</p:tagLst>
</file>

<file path=ppt/tags/tag117.xml><?xml version="1.0" encoding="utf-8"?>
<p:tagLst xmlns:p="http://schemas.openxmlformats.org/presentationml/2006/main">
  <p:tag name="KSO_WM_DIAGRAM_VIRTUALLY_FRAME" val="{&quot;height&quot;:390,&quot;left&quot;:42,&quot;top&quot;:136,&quot;width&quot;:1198}"/>
</p:tagLst>
</file>

<file path=ppt/tags/tag118.xml><?xml version="1.0" encoding="utf-8"?>
<p:tagLst xmlns:p="http://schemas.openxmlformats.org/presentationml/2006/main">
  <p:tag name="KSO_WM_DIAGRAM_VIRTUALLY_FRAME" val="{&quot;height&quot;:390,&quot;left&quot;:42,&quot;top&quot;:136,&quot;width&quot;:1198}"/>
</p:tagLst>
</file>

<file path=ppt/tags/tag119.xml><?xml version="1.0" encoding="utf-8"?>
<p:tagLst xmlns:p="http://schemas.openxmlformats.org/presentationml/2006/main">
  <p:tag name="KSO_WM_DIAGRAM_VIRTUALLY_FRAME" val="{&quot;height&quot;:390,&quot;left&quot;:42,&quot;top&quot;:136,&quot;width&quot;:1198}"/>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120.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21.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22.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 name="resource_record_key" val="{&quot;10&quot;:[50059199,4450861,50062572,4520402,21572251],&quot;65&quot;:[20230980]}"/>
</p:tagLst>
</file>

<file path=ppt/tags/tag123.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 name="resource_record_key" val="{&quot;10&quot;:[50059199,4450861,50062572],&quot;65&quot;:[20230980]}"/>
</p:tagLst>
</file>

<file path=ppt/tags/tag124.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 name="resource_record_key" val="{&quot;10&quot;:[50059199,4450861,50062572],&quot;65&quot;:[20230980]}"/>
</p:tagLst>
</file>

<file path=ppt/tags/tag125.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 name="resource_record_key" val="{&quot;10&quot;:[50059199,4450861,50062572],&quot;65&quot;:[20230980]}"/>
</p:tagLst>
</file>

<file path=ppt/tags/tag126.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 name="resource_record_key" val="{&quot;10&quot;:[50059199,4450861,50062572],&quot;65&quot;:[20230980]}"/>
</p:tagLst>
</file>

<file path=ppt/tags/tag127.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 name="resource_record_key" val="{&quot;10&quot;:[50059199,4450861,50062572],&quot;65&quot;:[20230980]}"/>
</p:tagLst>
</file>

<file path=ppt/tags/tag128.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 name="resource_record_key" val="{&quot;10&quot;:[50059199,4450861,50062572],&quot;65&quot;:[20230980]}"/>
</p:tagLst>
</file>

<file path=ppt/tags/tag129.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 name="resource_record_key" val="{&quot;10&quot;:[50059199,4450861,50062572],&quot;65&quot;:[20230980]}"/>
</p:tagLst>
</file>

<file path=ppt/tags/tag1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1"/>
  <p:tag name="KSO_WM_UNIT_LAYERLEVEL" val="1"/>
  <p:tag name="KSO_WM_TAG_VERSION" val="3.0"/>
  <p:tag name="KSO_WM_UNIT_TYPE" val="i"/>
  <p:tag name="KSO_WM_UNIT_INDEX" val="1"/>
</p:tagLst>
</file>

<file path=ppt/tags/tag130.xml><?xml version="1.0" encoding="utf-8"?>
<p:tagLst xmlns:p="http://schemas.openxmlformats.org/presentationml/2006/main">
  <p:tag name="TABLE_ENDDRAG_ORIGIN_RECT" val="1192*361"/>
  <p:tag name="TABLE_ENDDRAG_RECT" val="44*115*1192*361"/>
</p:tagLst>
</file>

<file path=ppt/tags/tag131.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 name="resource_record_key" val="{&quot;10&quot;:[50059199,4450861,50062572],&quot;65&quot;:[20230980]}"/>
</p:tagLst>
</file>

<file path=ppt/tags/tag132.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33.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34.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35.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36.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37.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38.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39.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1"/>
  <p:tag name="KSO_WM_UNIT_LAYERLEVEL" val="1"/>
  <p:tag name="KSO_WM_TAG_VERSION" val="3.0"/>
  <p:tag name="KSO_WM_UNIT_TYPE" val="i"/>
  <p:tag name="KSO_WM_UNIT_INDEX" val="1"/>
</p:tagLst>
</file>

<file path=ppt/tags/tag140.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41.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42.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43.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44.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45.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46.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47.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48.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49.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14"/>
  <p:tag name="KSO_WM_UNIT_TYPE" val="a"/>
  <p:tag name="KSO_WM_UNIT_INDEX" val="1"/>
</p:tagLst>
</file>

<file path=ppt/tags/tag150.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51.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52.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53.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54.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55.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56.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57.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58.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59.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6.xml><?xml version="1.0" encoding="utf-8"?>
<p:tagLst xmlns:p="http://schemas.openxmlformats.org/presentationml/2006/main">
  <p:tag name="KSO_WM_UNIT_HIGHLIGHT" val="0"/>
  <p:tag name="KSO_WM_UNIT_COMPATIBLE" val="1"/>
  <p:tag name="KSO_WM_UNIT_DIAGRAM_ISNUMVISUAL" val="0"/>
  <p:tag name="KSO_WM_UNIT_DIAGRAM_ISREFERUNIT" val="0"/>
  <p:tag name="KSO_WM_UNIT_ID" val="_4*e*1"/>
  <p:tag name="KSO_WM_UNIT_LAYERLEVEL" val="1"/>
  <p:tag name="KSO_WM_TAG_VERSION" val="3.0"/>
  <p:tag name="KSO_WM_BEAUTIFY_FLAG" val="#wm#"/>
  <p:tag name="KSO_WM_UNIT_PRESET_TEXT" val="节编号"/>
  <p:tag name="KSO_WM_UNIT_NOCLEAR" val="0"/>
  <p:tag name="KSO_WM_UNIT_VALUE" val="13"/>
  <p:tag name="KSO_WM_UNIT_TYPE" val="e"/>
  <p:tag name="KSO_WM_UNIT_INDEX" val="1"/>
</p:tagLst>
</file>

<file path=ppt/tags/tag160.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61.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62.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63.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64.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65.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66.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67.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68.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69.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170.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71.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72.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73.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74.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75.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76.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77.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78.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79.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180.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81.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82.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83.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84.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185.xml><?xml version="1.0" encoding="utf-8"?>
<p:tagLst xmlns:p="http://schemas.openxmlformats.org/presentationml/2006/main">
  <p:tag name="resource_record_key" val="{&quot;10&quot;:[50059199,4450861,50062572,4520402,21572251],&quot;65&quot;:[20230980]}"/>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i*2"/>
  <p:tag name="KSO_WM_UNIT_LAYERLEVEL" val="1"/>
  <p:tag name="KSO_WM_TAG_VERSION" val="3.0"/>
  <p:tag name="KSO_WM_UNIT_TYPE" val="i"/>
  <p:tag name="KSO_WM_UNIT_INDEX" val="2"/>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160"/>
  <p:tag name="KSO_WM_UNIT_TYPE" val="f"/>
  <p:tag name="KSO_WM_UNIT_INDEX"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f*2"/>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160"/>
  <p:tag name="KSO_WM_UNIT_TYPE" val="f"/>
  <p:tag name="KSO_WM_UNIT_INDEX" val="2"/>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h_a*1_1"/>
  <p:tag name="KSO_WM_UNIT_LAYERLEVEL" val="1_1"/>
  <p:tag name="KSO_WM_TAG_VERSION" val="3.0"/>
  <p:tag name="KSO_WM_BEAUTIFY_FLAG" val="#wm#"/>
  <p:tag name="KSO_WM_UNIT_PRESET_TEXT" val="单击此处编辑母版文本样式"/>
  <p:tag name="KSO_WM_UNIT_NOCLEAR" val="0"/>
  <p:tag name="KSO_WM_UNIT_TYPE" val="h_a"/>
  <p:tag name="KSO_WM_UNIT_INDEX" val="1_1"/>
  <p:tag name="KSO_WM_UNIT_ISCONTENTSTITLE" val="0"/>
  <p:tag name="KSO_WM_UNIT_ISNUMDGMTITLE" val="0"/>
  <p:tag name="KSO_WM_UNIT_VALUE" val="19"/>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h_f*1_1"/>
  <p:tag name="KSO_WM_UNIT_LAYERLEVEL" val="1_1"/>
  <p:tag name="KSO_WM_TAG_VERSION" val="3.0"/>
  <p:tag name="KSO_WM_BEAUTIFY_FLAG" val="#wm#"/>
  <p:tag name="KSO_WM_UNIT_SUBTYPE" val="a"/>
  <p:tag name="KSO_WM_UNIT_PRESET_TEXT" val="单击此处编辑母版文本样式&#10;二级&#10;三级&#10;四级&#10;五级"/>
  <p:tag name="KSO_WM_UNIT_NOCLEAR" val="0"/>
  <p:tag name="KSO_WM_UNIT_VALUE" val="128"/>
  <p:tag name="KSO_WM_UNIT_TYPE" val="h_f"/>
  <p:tag name="KSO_WM_UNIT_INDEX" val="1_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h_a*2_1"/>
  <p:tag name="KSO_WM_UNIT_LAYERLEVEL" val="1_1"/>
  <p:tag name="KSO_WM_TAG_VERSION" val="3.0"/>
  <p:tag name="KSO_WM_BEAUTIFY_FLAG" val="#wm#"/>
  <p:tag name="KSO_WM_UNIT_PRESET_TEXT" val="单击此处编辑母版文本样式"/>
  <p:tag name="KSO_WM_UNIT_NOCLEAR" val="0"/>
  <p:tag name="KSO_WM_UNIT_TYPE" val="h_a"/>
  <p:tag name="KSO_WM_UNIT_INDEX" val="2_1"/>
  <p:tag name="KSO_WM_UNIT_ISCONTENTSTITLE" val="0"/>
  <p:tag name="KSO_WM_UNIT_ISNUMDGMTITLE" val="0"/>
  <p:tag name="KSO_WM_UNIT_VALUE" val="19"/>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h_f*2_1"/>
  <p:tag name="KSO_WM_UNIT_LAYERLEVEL" val="1_1"/>
  <p:tag name="KSO_WM_TAG_VERSION" val="3.0"/>
  <p:tag name="KSO_WM_BEAUTIFY_FLAG" val="#wm#"/>
  <p:tag name="KSO_WM_UNIT_SUBTYPE" val="a"/>
  <p:tag name="KSO_WM_UNIT_PRESET_TEXT" val="单击此处编辑母版文本样式&#10;二级&#10;三级&#10;四级&#10;五级"/>
  <p:tag name="KSO_WM_UNIT_NOCLEAR" val="0"/>
  <p:tag name="KSO_WM_UNIT_VALUE" val="128"/>
  <p:tag name="KSO_WM_UNIT_TYPE" val="h_f"/>
  <p:tag name="KSO_WM_UNIT_INDEX" val="2_1"/>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30"/>
  <p:tag name="KSO_WM_UNIT_TYPE" val="a"/>
  <p:tag name="KSO_WM_UNIT_INDEX" val="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f*4"/>
  <p:tag name="KSO_WM_UNIT_LAYERLEVEL" val="1"/>
  <p:tag name="KSO_WM_TAG_VERSION" val="3.0"/>
  <p:tag name="KSO_WM_BEAUTIFY_FLAG" val="#wm#"/>
  <p:tag name="KSO_WM_UNIT_SUBTYPE" val="b"/>
  <p:tag name="KSO_WM_UNIT_PRESET_TEXT" val="署名占位符"/>
  <p:tag name="KSO_WM_UNIT_NOCLEAR" val="0"/>
  <p:tag name="KSO_WM_UNIT_VALUE" val="8"/>
  <p:tag name="KSO_WM_UNIT_TYPE" val="f"/>
  <p:tag name="KSO_WM_UNIT_INDEX" val="4"/>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396"/>
  <p:tag name="KSO_WM_UNIT_TYPE" val="f"/>
  <p:tag name="KSO_WM_UNIT_INDEX" val="1"/>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b*1"/>
  <p:tag name="KSO_WM_UNIT_LAYERLEVEL" val="1"/>
  <p:tag name="KSO_WM_TAG_VERSION" val="3.0"/>
  <p:tag name="KSO_WM_BEAUTIFY_FLAG" val="#wm#"/>
  <p:tag name="KSO_WM_UNIT_ISCONTENTSTITLE" val="0"/>
  <p:tag name="KSO_WM_UNIT_ISNUMDGMTITLE" val="0"/>
  <p:tag name="KSO_WM_UNIT_PRESET_TEXT" val="单击此处编辑母版副标题样式"/>
  <p:tag name="KSO_WM_UNIT_NOCLEAR" val="0"/>
  <p:tag name="KSO_WM_UNIT_VALUE" val="40"/>
  <p:tag name="KSO_WM_UNIT_TYPE" val="b"/>
  <p:tag name="KSO_WM_UNIT_INDEX" val="1"/>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 name="KSO_WM_UNIT_VALUE" val="29"/>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i*2"/>
  <p:tag name="KSO_WM_UNIT_LAYERLEVEL" val="1"/>
  <p:tag name="KSO_WM_TAG_VERSION" val="3.0"/>
  <p:tag name="KSO_WM_BEAUTIFY_FLAG" val="#wm#"/>
  <p:tag name="KSO_WM_UNIT_TYPE" val="i"/>
  <p:tag name="KSO_WM_UNIT_INDEX" val="2"/>
</p:tagLst>
</file>

<file path=ppt/tags/tag5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2"/>
  <p:tag name="KSO_WM_UNIT_LAYERLEVEL" val="1"/>
  <p:tag name="KSO_WM_TAG_VERSION" val="3.0"/>
  <p:tag name="KSO_WM_UNIT_TYPE" val="i"/>
  <p:tag name="KSO_WM_UNIT_INDEX" val="2"/>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30"/>
  <p:tag name="KSO_WM_UNIT_TYPE" val="a"/>
  <p:tag name="KSO_WM_UNIT_INDEX" val="1"/>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 name="KSO_WM_UNIT_NOCLEAR" val="0"/>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f*5"/>
  <p:tag name="KSO_WM_UNIT_LAYERLEVEL" val="1"/>
  <p:tag name="KSO_WM_TAG_VERSION" val="3.0"/>
  <p:tag name="KSO_WM_BEAUTIFY_FLAG" val="#wm#"/>
  <p:tag name="KSO_WM_UNIT_SUBTYPE" val="b"/>
  <p:tag name="KSO_WM_UNIT_PRESET_TEXT" val="署名占位符"/>
  <p:tag name="KSO_WM_UNIT_NOCLEAR" val="0"/>
  <p:tag name="KSO_WM_UNIT_VALUE" val="8"/>
  <p:tag name="KSO_WM_UNIT_TYPE" val="f"/>
  <p:tag name="KSO_WM_UNIT_INDEX" val="5"/>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a*1"/>
  <p:tag name="KSO_WM_UNIT_LAYERLEVEL" val="1"/>
  <p:tag name="KSO_WM_TAG_VERSION" val="1.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 name="KSO_WM_TEMPLATE_CATEGORY" val="custom"/>
  <p:tag name="KSO_WM_TEMPLATE_INDEX" val="20230980"/>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f*1"/>
  <p:tag name="KSO_WM_UNIT_LAYERLEVEL" val="1"/>
  <p:tag name="KSO_WM_TAG_VERSION" val="1.0"/>
  <p:tag name="KSO_WM_BEAUTIFY_FLAG" val="#wm#"/>
  <p:tag name="KSO_WM_UNIT_SUBTYPE" val="a"/>
  <p:tag name="KSO_WM_UNIT_PRESET_TEXT" val="单击此处编辑母版文本样式&#10;二级&#10;三级&#10;四级&#10;五级"/>
  <p:tag name="KSO_WM_UNIT_NOCLEAR" val="0"/>
  <p:tag name="KSO_WM_UNIT_VALUE" val="340"/>
  <p:tag name="KSO_WM_UNIT_TYPE" val="f"/>
  <p:tag name="KSO_WM_UNIT_INDEX" val="1"/>
  <p:tag name="KSO_WM_TEMPLATE_CATEGORY" val="custom"/>
  <p:tag name="KSO_WM_TEMPLATE_INDEX" val="20230980"/>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2.xml><?xml version="1.0" encoding="utf-8"?>
<p:tagLst xmlns:p="http://schemas.openxmlformats.org/presentationml/2006/main">
  <p:tag name="KSO_WM_TEMPLATE_SUBCATEGORY" val="29"/>
  <p:tag name="KSO_WM_TEMPLATE_MASTER_TYPE" val="0"/>
  <p:tag name="KSO_WM_TEMPLATE_COLOR_TYPE" val="0"/>
  <p:tag name="KSO_WM_TAG_VERSION" val="3.0"/>
  <p:tag name="KSO_WM_BEAUTIFY_FLAG" val="#wm#"/>
  <p:tag name="KSO_WM_TEMPLATE_CATEGORY" val="custom"/>
  <p:tag name="KSO_WM_TEMPLATE_INDEX" val="20230980"/>
  <p:tag name="KSO_WM_TEMPLATE_THUMBS_INDEX" val="1、9"/>
</p:tagLst>
</file>

<file path=ppt/tags/tag63.xml><?xml version="1.0" encoding="utf-8"?>
<p:tagLst xmlns:p="http://schemas.openxmlformats.org/presentationml/2006/main">
  <p:tag name="KSO_WM_SLIDE_ID" val="custom20230980_4"/>
  <p:tag name="KSO_WM_TEMPLATE_SUBCATEGORY" val="29"/>
  <p:tag name="KSO_WM_TEMPLATE_MASTER_TYPE" val="0"/>
  <p:tag name="KSO_WM_TEMPLATE_COLOR_TYPE" val="0"/>
  <p:tag name="KSO_WM_SLIDE_ITEM_CNT" val="4"/>
  <p:tag name="KSO_WM_SLIDE_INDEX" val="4"/>
  <p:tag name="KSO_WM_TAG_VERSION" val="3.0"/>
  <p:tag name="KSO_WM_BEAUTIFY_FLAG" val="#wm#"/>
  <p:tag name="KSO_WM_TEMPLATE_CATEGORY" val="custom"/>
  <p:tag name="KSO_WM_TEMPLATE_INDEX" val="20230980"/>
  <p:tag name="KSO_WM_SLIDE_LAYOUT" val="a_l"/>
  <p:tag name="KSO_WM_SLIDE_LAYOUT_CNT" val="1_1"/>
  <p:tag name="KSO_WM_SLIDE_TYPE" val="contents"/>
  <p:tag name="KSO_WM_SLIDE_SUBTYPE" val="diag"/>
  <p:tag name="KSO_WM_DIAGRAM_GROUP_CODE" val="l1-1"/>
  <p:tag name="KSO_WM_SLIDE_DIAGTYPE" val="l"/>
</p:tagLst>
</file>

<file path=ppt/tags/tag64.xml><?xml version="1.0" encoding="utf-8"?>
<p:tagLst xmlns:p="http://schemas.openxmlformats.org/presentationml/2006/main">
  <p:tag name="KSO_WM_DIAGRAM_VIRTUALLY_FRAME" val="{&quot;height&quot;:521.8,&quot;left&quot;:41.75,&quot;top&quot;:159.25,&quot;width&quot;:1198}"/>
</p:tagLst>
</file>

<file path=ppt/tags/tag65.xml><?xml version="1.0" encoding="utf-8"?>
<p:tagLst xmlns:p="http://schemas.openxmlformats.org/presentationml/2006/main">
  <p:tag name="KSO_WM_DIAGRAM_VIRTUALLY_FRAME" val="{&quot;height&quot;:390,&quot;left&quot;:42,&quot;top&quot;:136,&quot;width&quot;:1198}"/>
</p:tagLst>
</file>

<file path=ppt/tags/tag66.xml><?xml version="1.0" encoding="utf-8"?>
<p:tagLst xmlns:p="http://schemas.openxmlformats.org/presentationml/2006/main">
  <p:tag name="KSO_WM_DIAGRAM_VIRTUALLY_FRAME" val="{&quot;height&quot;:390,&quot;left&quot;:42,&quot;top&quot;:136,&quot;width&quot;:1198}"/>
</p:tagLst>
</file>

<file path=ppt/tags/tag67.xml><?xml version="1.0" encoding="utf-8"?>
<p:tagLst xmlns:p="http://schemas.openxmlformats.org/presentationml/2006/main">
  <p:tag name="KSO_WM_DIAGRAM_VIRTUALLY_FRAME" val="{&quot;height&quot;:390,&quot;left&quot;:42,&quot;top&quot;:136,&quot;width&quot;:1198}"/>
</p:tagLst>
</file>

<file path=ppt/tags/tag68.xml><?xml version="1.0" encoding="utf-8"?>
<p:tagLst xmlns:p="http://schemas.openxmlformats.org/presentationml/2006/main">
  <p:tag name="KSO_WM_DIAGRAM_VIRTUALLY_FRAME" val="{&quot;height&quot;:390,&quot;left&quot;:42,&quot;top&quot;:136,&quot;width&quot;:1198}"/>
</p:tagLst>
</file>

<file path=ppt/tags/tag69.xml><?xml version="1.0" encoding="utf-8"?>
<p:tagLst xmlns:p="http://schemas.openxmlformats.org/presentationml/2006/main">
  <p:tag name="KSO_WM_DIAGRAM_VIRTUALLY_FRAME" val="{&quot;height&quot;:390,&quot;left&quot;:42,&quot;top&quot;:136,&quot;width&quot;:1198}"/>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70.xml><?xml version="1.0" encoding="utf-8"?>
<p:tagLst xmlns:p="http://schemas.openxmlformats.org/presentationml/2006/main">
  <p:tag name="KSO_WM_DIAGRAM_VIRTUALLY_FRAME" val="{&quot;height&quot;:390,&quot;left&quot;:42,&quot;top&quot;:136,&quot;width&quot;:1198}"/>
</p:tagLst>
</file>

<file path=ppt/tags/tag71.xml><?xml version="1.0" encoding="utf-8"?>
<p:tagLst xmlns:p="http://schemas.openxmlformats.org/presentationml/2006/main">
  <p:tag name="KSO_WM_DIAGRAM_VIRTUALLY_FRAME" val="{&quot;height&quot;:521.8,&quot;left&quot;:41.75,&quot;top&quot;:159.25,&quot;width&quot;:1198}"/>
</p:tagLst>
</file>

<file path=ppt/tags/tag72.xml><?xml version="1.0" encoding="utf-8"?>
<p:tagLst xmlns:p="http://schemas.openxmlformats.org/presentationml/2006/main">
  <p:tag name="KSO_WM_DIAGRAM_VIRTUALLY_FRAME" val="{&quot;height&quot;:390,&quot;left&quot;:42,&quot;top&quot;:136,&quot;width&quot;:1198}"/>
</p:tagLst>
</file>

<file path=ppt/tags/tag73.xml><?xml version="1.0" encoding="utf-8"?>
<p:tagLst xmlns:p="http://schemas.openxmlformats.org/presentationml/2006/main">
  <p:tag name="KSO_WM_DIAGRAM_VIRTUALLY_FRAME" val="{&quot;height&quot;:390,&quot;left&quot;:42,&quot;top&quot;:136,&quot;width&quot;:1198}"/>
</p:tagLst>
</file>

<file path=ppt/tags/tag74.xml><?xml version="1.0" encoding="utf-8"?>
<p:tagLst xmlns:p="http://schemas.openxmlformats.org/presentationml/2006/main">
  <p:tag name="KSO_WM_DIAGRAM_VIRTUALLY_FRAME" val="{&quot;height&quot;:390,&quot;left&quot;:42,&quot;top&quot;:136,&quot;width&quot;:1198}"/>
</p:tagLst>
</file>

<file path=ppt/tags/tag75.xml><?xml version="1.0" encoding="utf-8"?>
<p:tagLst xmlns:p="http://schemas.openxmlformats.org/presentationml/2006/main">
  <p:tag name="KSO_WM_DIAGRAM_VIRTUALLY_FRAME" val="{&quot;height&quot;:390,&quot;left&quot;:42,&quot;top&quot;:136,&quot;width&quot;:1198}"/>
</p:tagLst>
</file>

<file path=ppt/tags/tag76.xml><?xml version="1.0" encoding="utf-8"?>
<p:tagLst xmlns:p="http://schemas.openxmlformats.org/presentationml/2006/main">
  <p:tag name="KSO_WM_DIAGRAM_VIRTUALLY_FRAME" val="{&quot;height&quot;:390,&quot;left&quot;:42,&quot;top&quot;:136,&quot;width&quot;:1198}"/>
</p:tagLst>
</file>

<file path=ppt/tags/tag77.xml><?xml version="1.0" encoding="utf-8"?>
<p:tagLst xmlns:p="http://schemas.openxmlformats.org/presentationml/2006/main">
  <p:tag name="KSO_WM_DIAGRAM_VIRTUALLY_FRAME" val="{&quot;height&quot;:390,&quot;left&quot;:42,&quot;top&quot;:136,&quot;width&quot;:1198}"/>
</p:tagLst>
</file>

<file path=ppt/tags/tag78.xml><?xml version="1.0" encoding="utf-8"?>
<p:tagLst xmlns:p="http://schemas.openxmlformats.org/presentationml/2006/main">
  <p:tag name="KSO_WM_DIAGRAM_VIRTUALLY_FRAME" val="{&quot;height&quot;:521.8,&quot;left&quot;:41.75,&quot;top&quot;:159.25,&quot;width&quot;:1198}"/>
</p:tagLst>
</file>

<file path=ppt/tags/tag79.xml><?xml version="1.0" encoding="utf-8"?>
<p:tagLst xmlns:p="http://schemas.openxmlformats.org/presentationml/2006/main">
  <p:tag name="KSO_WM_DIAGRAM_VIRTUALLY_FRAME" val="{&quot;height&quot;:390,&quot;left&quot;:42,&quot;top&quot;:136,&quot;width&quot;:1198}"/>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330"/>
  <p:tag name="KSO_WM_UNIT_TYPE" val="f"/>
  <p:tag name="KSO_WM_UNIT_INDEX" val="1"/>
</p:tagLst>
</file>

<file path=ppt/tags/tag80.xml><?xml version="1.0" encoding="utf-8"?>
<p:tagLst xmlns:p="http://schemas.openxmlformats.org/presentationml/2006/main">
  <p:tag name="KSO_WM_DIAGRAM_VIRTUALLY_FRAME" val="{&quot;height&quot;:390,&quot;left&quot;:42,&quot;top&quot;:136,&quot;width&quot;:1198}"/>
</p:tagLst>
</file>

<file path=ppt/tags/tag81.xml><?xml version="1.0" encoding="utf-8"?>
<p:tagLst xmlns:p="http://schemas.openxmlformats.org/presentationml/2006/main">
  <p:tag name="KSO_WM_DIAGRAM_VIRTUALLY_FRAME" val="{&quot;height&quot;:390,&quot;left&quot;:42,&quot;top&quot;:136,&quot;width&quot;:1198}"/>
</p:tagLst>
</file>

<file path=ppt/tags/tag82.xml><?xml version="1.0" encoding="utf-8"?>
<p:tagLst xmlns:p="http://schemas.openxmlformats.org/presentationml/2006/main">
  <p:tag name="KSO_WM_DIAGRAM_VIRTUALLY_FRAME" val="{&quot;height&quot;:390,&quot;left&quot;:42,&quot;top&quot;:136,&quot;width&quot;:1198}"/>
</p:tagLst>
</file>

<file path=ppt/tags/tag83.xml><?xml version="1.0" encoding="utf-8"?>
<p:tagLst xmlns:p="http://schemas.openxmlformats.org/presentationml/2006/main">
  <p:tag name="KSO_WM_DIAGRAM_VIRTUALLY_FRAME" val="{&quot;height&quot;:390,&quot;left&quot;:42,&quot;top&quot;:136,&quot;width&quot;:1198}"/>
</p:tagLst>
</file>

<file path=ppt/tags/tag84.xml><?xml version="1.0" encoding="utf-8"?>
<p:tagLst xmlns:p="http://schemas.openxmlformats.org/presentationml/2006/main">
  <p:tag name="KSO_WM_DIAGRAM_VIRTUALLY_FRAME" val="{&quot;height&quot;:390,&quot;left&quot;:42,&quot;top&quot;:136,&quot;width&quot;:1198}"/>
</p:tagLst>
</file>

<file path=ppt/tags/tag85.xml><?xml version="1.0" encoding="utf-8"?>
<p:tagLst xmlns:p="http://schemas.openxmlformats.org/presentationml/2006/main">
  <p:tag name="KSO_WM_DIAGRAM_VIRTUALLY_FRAME" val="{&quot;height&quot;:521.8,&quot;left&quot;:41.75,&quot;top&quot;:159.25,&quot;width&quot;:1198}"/>
</p:tagLst>
</file>

<file path=ppt/tags/tag86.xml><?xml version="1.0" encoding="utf-8"?>
<p:tagLst xmlns:p="http://schemas.openxmlformats.org/presentationml/2006/main">
  <p:tag name="KSO_WM_DIAGRAM_VIRTUALLY_FRAME" val="{&quot;height&quot;:390,&quot;left&quot;:42,&quot;top&quot;:136,&quot;width&quot;:1198}"/>
</p:tagLst>
</file>

<file path=ppt/tags/tag87.xml><?xml version="1.0" encoding="utf-8"?>
<p:tagLst xmlns:p="http://schemas.openxmlformats.org/presentationml/2006/main">
  <p:tag name="KSO_WM_DIAGRAM_VIRTUALLY_FRAME" val="{&quot;height&quot;:390,&quot;left&quot;:42,&quot;top&quot;:136,&quot;width&quot;:1198}"/>
</p:tagLst>
</file>

<file path=ppt/tags/tag88.xml><?xml version="1.0" encoding="utf-8"?>
<p:tagLst xmlns:p="http://schemas.openxmlformats.org/presentationml/2006/main">
  <p:tag name="KSO_WM_DIAGRAM_VIRTUALLY_FRAME" val="{&quot;height&quot;:390,&quot;left&quot;:42,&quot;top&quot;:136,&quot;width&quot;:1198}"/>
</p:tagLst>
</file>

<file path=ppt/tags/tag89.xml><?xml version="1.0" encoding="utf-8"?>
<p:tagLst xmlns:p="http://schemas.openxmlformats.org/presentationml/2006/main">
  <p:tag name="KSO_WM_DIAGRAM_VIRTUALLY_FRAME" val="{&quot;height&quot;:390,&quot;left&quot;:42,&quot;top&quot;:136,&quot;width&quot;:1198}"/>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Lst>
</file>

<file path=ppt/tags/tag90.xml><?xml version="1.0" encoding="utf-8"?>
<p:tagLst xmlns:p="http://schemas.openxmlformats.org/presentationml/2006/main">
  <p:tag name="KSO_WM_DIAGRAM_VIRTUALLY_FRAME" val="{&quot;height&quot;:390,&quot;left&quot;:42,&quot;top&quot;:136,&quot;width&quot;:1198}"/>
</p:tagLst>
</file>

<file path=ppt/tags/tag91.xml><?xml version="1.0" encoding="utf-8"?>
<p:tagLst xmlns:p="http://schemas.openxmlformats.org/presentationml/2006/main">
  <p:tag name="KSO_WM_DIAGRAM_VIRTUALLY_FRAME" val="{&quot;height&quot;:390,&quot;left&quot;:42,&quot;top&quot;:136,&quot;width&quot;:1198}"/>
</p:tagLst>
</file>

<file path=ppt/tags/tag92.xml><?xml version="1.0" encoding="utf-8"?>
<p:tagLst xmlns:p="http://schemas.openxmlformats.org/presentationml/2006/main">
  <p:tag name="KSO_WM_DIAGRAM_VIRTUALLY_FRAME" val="{&quot;height&quot;:521.8,&quot;left&quot;:41.75,&quot;top&quot;:159.25,&quot;width&quot;:1198}"/>
</p:tagLst>
</file>

<file path=ppt/tags/tag93.xml><?xml version="1.0" encoding="utf-8"?>
<p:tagLst xmlns:p="http://schemas.openxmlformats.org/presentationml/2006/main">
  <p:tag name="KSO_WM_DIAGRAM_VIRTUALLY_FRAME" val="{&quot;height&quot;:390,&quot;left&quot;:42,&quot;top&quot;:136,&quot;width&quot;:1198}"/>
</p:tagLst>
</file>

<file path=ppt/tags/tag94.xml><?xml version="1.0" encoding="utf-8"?>
<p:tagLst xmlns:p="http://schemas.openxmlformats.org/presentationml/2006/main">
  <p:tag name="KSO_WM_DIAGRAM_VIRTUALLY_FRAME" val="{&quot;height&quot;:390,&quot;left&quot;:42,&quot;top&quot;:136,&quot;width&quot;:1198}"/>
</p:tagLst>
</file>

<file path=ppt/tags/tag95.xml><?xml version="1.0" encoding="utf-8"?>
<p:tagLst xmlns:p="http://schemas.openxmlformats.org/presentationml/2006/main">
  <p:tag name="KSO_WM_DIAGRAM_VIRTUALLY_FRAME" val="{&quot;height&quot;:390,&quot;left&quot;:42,&quot;top&quot;:136,&quot;width&quot;:1198}"/>
</p:tagLst>
</file>

<file path=ppt/tags/tag96.xml><?xml version="1.0" encoding="utf-8"?>
<p:tagLst xmlns:p="http://schemas.openxmlformats.org/presentationml/2006/main">
  <p:tag name="KSO_WM_DIAGRAM_VIRTUALLY_FRAME" val="{&quot;height&quot;:390,&quot;left&quot;:42,&quot;top&quot;:136,&quot;width&quot;:1198}"/>
</p:tagLst>
</file>

<file path=ppt/tags/tag97.xml><?xml version="1.0" encoding="utf-8"?>
<p:tagLst xmlns:p="http://schemas.openxmlformats.org/presentationml/2006/main">
  <p:tag name="KSO_WM_DIAGRAM_VIRTUALLY_FRAME" val="{&quot;height&quot;:390,&quot;left&quot;:42,&quot;top&quot;:136,&quot;width&quot;:1198}"/>
</p:tagLst>
</file>

<file path=ppt/tags/tag98.xml><?xml version="1.0" encoding="utf-8"?>
<p:tagLst xmlns:p="http://schemas.openxmlformats.org/presentationml/2006/main">
  <p:tag name="KSO_WM_DIAGRAM_VIRTUALLY_FRAME" val="{&quot;height&quot;:390,&quot;left&quot;:42,&quot;top&quot;:136,&quot;width&quot;:1198}"/>
</p:tagLst>
</file>

<file path=ppt/tags/tag99.xml><?xml version="1.0" encoding="utf-8"?>
<p:tagLst xmlns:p="http://schemas.openxmlformats.org/presentationml/2006/main">
  <p:tag name="KSO_WM_DIAGRAM_VIRTUALLY_FRAME" val="{&quot;height&quot;:521.8,&quot;left&quot;:41.75,&quot;top&quot;:159.25,&quot;width&quot;:1198}"/>
</p:tagLst>
</file>

<file path=ppt/theme/theme1.xml><?xml version="1.0" encoding="utf-8"?>
<a:theme xmlns:a="http://schemas.openxmlformats.org/drawingml/2006/main" name="Office 主题​​">
  <a:themeElements>
    <a:clrScheme name="自定义 115">
      <a:dk1>
        <a:srgbClr val="000000"/>
      </a:dk1>
      <a:lt1>
        <a:srgbClr val="FFFFFF"/>
      </a:lt1>
      <a:dk2>
        <a:srgbClr val="43435B"/>
      </a:dk2>
      <a:lt2>
        <a:srgbClr val="EBE9F7"/>
      </a:lt2>
      <a:accent1>
        <a:srgbClr val="5C52BA"/>
      </a:accent1>
      <a:accent2>
        <a:srgbClr val="7C65A2"/>
      </a:accent2>
      <a:accent3>
        <a:srgbClr val="9C7889"/>
      </a:accent3>
      <a:accent4>
        <a:srgbClr val="BB8A71"/>
      </a:accent4>
      <a:accent5>
        <a:srgbClr val="DB9D58"/>
      </a:accent5>
      <a:accent6>
        <a:srgbClr val="FBB040"/>
      </a:accent6>
      <a:hlink>
        <a:srgbClr val="000000"/>
      </a:hlink>
      <a:folHlink>
        <a:srgbClr val="919191"/>
      </a:folHlink>
    </a:clrScheme>
    <a:fontScheme name="主题字体">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lumMod val="75000"/>
          </a:schemeClr>
        </a:lnRef>
        <a:fillRef idx="1">
          <a:schemeClr val="accent1"/>
        </a:fillRef>
        <a:effectRef idx="0">
          <a:srgbClr val="FFFFFF"/>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err="1" smtClean="0">
            <a:solidFill>
              <a:schemeClr val="accent1"/>
            </a:solidFill>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29191</Words>
  <Application>WPS 演示</Application>
  <PresentationFormat>On-screen Show (16:9)</PresentationFormat>
  <Paragraphs>4031</Paragraphs>
  <Slides>65</Slides>
  <Notes>23</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65</vt:i4>
      </vt:variant>
    </vt:vector>
  </HeadingPairs>
  <TitlesOfParts>
    <vt:vector size="86" baseType="lpstr">
      <vt:lpstr>Arial</vt:lpstr>
      <vt:lpstr>宋体</vt:lpstr>
      <vt:lpstr>Wingdings</vt:lpstr>
      <vt:lpstr>微软雅黑</vt:lpstr>
      <vt:lpstr>黑体</vt:lpstr>
      <vt:lpstr>方正粗黑宋简体</vt:lpstr>
      <vt:lpstr>汉仪雅酷黑简</vt:lpstr>
      <vt:lpstr>MiSans Semibold</vt:lpstr>
      <vt:lpstr>华文楷体</vt:lpstr>
      <vt:lpstr>方正大黑体_GBK</vt:lpstr>
      <vt:lpstr>Sitka Text</vt:lpstr>
      <vt:lpstr>MiSans</vt:lpstr>
      <vt:lpstr>思源宋体</vt:lpstr>
      <vt:lpstr>Noto Sans SC</vt:lpstr>
      <vt:lpstr>阿里妈妈数黑体</vt:lpstr>
      <vt:lpstr>Arial Unicode MS</vt:lpstr>
      <vt:lpstr>Calibri</vt:lpstr>
      <vt:lpstr>等线</vt:lpstr>
      <vt:lpstr>微软雅黑</vt:lpstr>
      <vt:lpstr>阿里巴巴普惠体 B</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Moonshot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海南自贸港封关后进出口机遇全解析</dc:title>
  <dc:creator>Kimi</dc:creator>
  <dc:subject>海南自贸港封关后进出口机遇全解析</dc:subject>
  <cp:lastModifiedBy>锴哥</cp:lastModifiedBy>
  <cp:revision>108</cp:revision>
  <dcterms:created xsi:type="dcterms:W3CDTF">2025-12-28T17:14:00Z</dcterms:created>
  <dcterms:modified xsi:type="dcterms:W3CDTF">2026-01-06T18:31:43Z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海南自贸港封关后进出口机遇全解析","ContentProducer":"001191110108MACG2KBH8F10000","ProduceID":"19b65e05-0aa2-817a-8000-00001f0544b7","ReservedCode1":"","ContentPropagator":"001191110108MACG2KBH8F20000","PropagateID":"19b65e05-0aa2-817a-8000-00001f0544b7","ReservedCode2":""}</vt:lpwstr>
  </property>
  <property fmtid="{D5CDD505-2E9C-101B-9397-08002B2CF9AE}" pid="3" name="ICV">
    <vt:lpwstr>5E45CFA730964EC28B14D0F06B91B520_13</vt:lpwstr>
  </property>
  <property fmtid="{D5CDD505-2E9C-101B-9397-08002B2CF9AE}" pid="4" name="KSOProductBuildVer">
    <vt:lpwstr>2052-12.1.0.23542</vt:lpwstr>
  </property>
</Properties>
</file>